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33" r:id="rId2"/>
    <p:sldId id="313" r:id="rId3"/>
    <p:sldId id="334" r:id="rId4"/>
    <p:sldId id="331" r:id="rId5"/>
    <p:sldId id="319" r:id="rId6"/>
    <p:sldId id="318" r:id="rId7"/>
    <p:sldId id="320" r:id="rId8"/>
    <p:sldId id="315" r:id="rId9"/>
    <p:sldId id="316" r:id="rId10"/>
    <p:sldId id="330" r:id="rId11"/>
    <p:sldId id="332" r:id="rId12"/>
    <p:sldId id="317" r:id="rId13"/>
    <p:sldId id="290" r:id="rId14"/>
    <p:sldId id="262" r:id="rId15"/>
    <p:sldId id="336" r:id="rId16"/>
    <p:sldId id="321" r:id="rId17"/>
    <p:sldId id="337" r:id="rId18"/>
    <p:sldId id="291" r:id="rId19"/>
    <p:sldId id="285" r:id="rId20"/>
    <p:sldId id="338" r:id="rId21"/>
    <p:sldId id="294" r:id="rId22"/>
    <p:sldId id="340" r:id="rId23"/>
    <p:sldId id="276" r:id="rId24"/>
    <p:sldId id="268" r:id="rId25"/>
    <p:sldId id="322" r:id="rId26"/>
    <p:sldId id="323" r:id="rId27"/>
    <p:sldId id="341" r:id="rId28"/>
    <p:sldId id="328" r:id="rId29"/>
    <p:sldId id="260" r:id="rId30"/>
    <p:sldId id="326" r:id="rId31"/>
    <p:sldId id="343" r:id="rId32"/>
    <p:sldId id="325" r:id="rId33"/>
    <p:sldId id="327" r:id="rId34"/>
    <p:sldId id="342" r:id="rId35"/>
    <p:sldId id="288"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FF00"/>
    <a:srgbClr val="FFFF00"/>
    <a:srgbClr val="66FF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5" autoAdjust="0"/>
    <p:restoredTop sz="94682" autoAdjust="0"/>
  </p:normalViewPr>
  <p:slideViewPr>
    <p:cSldViewPr>
      <p:cViewPr varScale="1">
        <p:scale>
          <a:sx n="60" d="100"/>
          <a:sy n="60" d="100"/>
        </p:scale>
        <p:origin x="15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CB6CB5D-49CA-4AB0-B5EB-2A7A099E4EB9}" type="datetimeFigureOut">
              <a:rPr lang="en-US"/>
              <a:pPr>
                <a:defRPr/>
              </a:pPr>
              <a:t>2/3/2022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75DA45D-D831-44AC-AEC4-19E80313D0F7}" type="slidenum">
              <a:rPr lang="en-US"/>
              <a:pPr>
                <a:defRPr/>
              </a:pPr>
              <a:t>‹#›</a:t>
            </a:fld>
            <a:endParaRPr lang="en-US"/>
          </a:p>
        </p:txBody>
      </p:sp>
    </p:spTree>
    <p:extLst>
      <p:ext uri="{BB962C8B-B14F-4D97-AF65-F5344CB8AC3E}">
        <p14:creationId xmlns:p14="http://schemas.microsoft.com/office/powerpoint/2010/main" val="1903771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FDD2F54-A120-4332-8F00-B15E283F28D7}" type="slidenum">
              <a:rPr lang="en-US"/>
              <a:pPr>
                <a:defRPr/>
              </a:pPr>
              <a:t>‹#›</a:t>
            </a:fld>
            <a:endParaRPr lang="en-US"/>
          </a:p>
        </p:txBody>
      </p:sp>
    </p:spTree>
    <p:extLst>
      <p:ext uri="{BB962C8B-B14F-4D97-AF65-F5344CB8AC3E}">
        <p14:creationId xmlns:p14="http://schemas.microsoft.com/office/powerpoint/2010/main" val="1883982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61DC7774-3C0A-4614-BC9F-7B1CD89BF4F9}" type="slidenum">
              <a:rPr lang="en-US" smtClean="0"/>
              <a:pPr/>
              <a:t>1</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8807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6CA88EAF-6D64-4D44-A34A-8F216C7F5064}" type="slidenum">
              <a:rPr lang="en-US" smtClean="0"/>
              <a:pPr/>
              <a:t>14</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52327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C57E13C-0F05-44D1-AFD1-21550D3A662E}" type="slidenum">
              <a:rPr lang="en-US" smtClean="0"/>
              <a:pPr/>
              <a:t>18</a:t>
            </a:fld>
            <a:endParaRPr lang="en-US"/>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409065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C57E13C-0F05-44D1-AFD1-21550D3A662E}" type="slidenum">
              <a:rPr lang="en-US" smtClean="0"/>
              <a:pPr/>
              <a:t>21</a:t>
            </a:fld>
            <a:endParaRPr lang="en-US"/>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409065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C57E13C-0F05-44D1-AFD1-21550D3A662E}" type="slidenum">
              <a:rPr lang="en-US" smtClean="0"/>
              <a:pPr/>
              <a:t>23</a:t>
            </a:fld>
            <a:endParaRPr lang="en-US"/>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463770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26683DF-283F-44E6-9243-79D37CA78FC3}" type="slidenum">
              <a:rPr lang="en-US"/>
              <a:pPr/>
              <a:t>24</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68357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2518883-323A-42CE-91BC-89D796497C6A}" type="slidenum">
              <a:rPr lang="en-US" smtClean="0"/>
              <a:pPr/>
              <a:t>25</a:t>
            </a:fld>
            <a:endParaRPr lang="en-US"/>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487477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2518883-323A-42CE-91BC-89D796497C6A}" type="slidenum">
              <a:rPr lang="en-US" smtClean="0"/>
              <a:pPr/>
              <a:t>29</a:t>
            </a:fld>
            <a:endParaRPr lang="en-US"/>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3823057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D97A05-BB4D-4872-AB1F-81CBD561C97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B49031-D806-4803-81C3-B143DFDABC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AA38BD-AC7B-49F2-88C7-0CC73D1361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666000-51F3-4BEB-BC94-520A99A5320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D683AF-AEBC-4E92-AA29-39043DDFA71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ED8787-EDB2-4203-80C9-1F65F15C7E7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5A69FA-E1CC-48CB-8459-D0F2DCB914C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D84A34-C905-494F-9AB6-AFD97D15406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5295EA-F341-4E71-AA90-B6CB88A0B0B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CFDB4B-8A78-4BF6-B2AB-F17F8F3488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CE4771-B21E-46AC-8174-BFB07A6DBD8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9B3D500-DC42-4D25-B696-CB1F708C57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cs.google.com/presentation/d/1ocZs1E8QWf4DG2Pk542TzB6PPnOfVZF7g7rnmTZ_BTE/edit?usp=sharing" TargetMode="External"/><Relationship Id="rId3" Type="http://schemas.openxmlformats.org/officeDocument/2006/relationships/image" Target="../media/image1.jpeg"/><Relationship Id="rId7" Type="http://schemas.openxmlformats.org/officeDocument/2006/relationships/hyperlink" Target="https://sciencespot.net/"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hyperlink" Target="https://sciencespot.net/Pages/classbio.html#micro"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knowitall.org/interactives/hobbyshop/Microscope/index.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hyperlink" Target="https://quizlet.com/328618658/compound-microscope-diagra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dpuzzle.com/media/5bbe40ddbeb8ab404dcf293a"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7.png"/><Relationship Id="rId4" Type="http://schemas.openxmlformats.org/officeDocument/2006/relationships/hyperlink" Target="https://drive.google.com/file/d/1qoCDJu_gbW516u79qjvccWnDwlNk21da/view?usp=shari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49.jpeg"/><Relationship Id="rId18" Type="http://schemas.openxmlformats.org/officeDocument/2006/relationships/image" Target="../media/image54.png"/><Relationship Id="rId3" Type="http://schemas.openxmlformats.org/officeDocument/2006/relationships/image" Target="../media/image40.jpeg"/><Relationship Id="rId21" Type="http://schemas.openxmlformats.org/officeDocument/2006/relationships/image" Target="../media/image57.png"/><Relationship Id="rId7" Type="http://schemas.openxmlformats.org/officeDocument/2006/relationships/image" Target="../media/image44.jpe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notesSlide" Target="../notesSlides/notesSlide7.xml"/><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43.jpeg"/><Relationship Id="rId11" Type="http://schemas.openxmlformats.org/officeDocument/2006/relationships/image" Target="../media/image47.png"/><Relationship Id="rId5" Type="http://schemas.openxmlformats.org/officeDocument/2006/relationships/image" Target="../media/image42.png"/><Relationship Id="rId15" Type="http://schemas.openxmlformats.org/officeDocument/2006/relationships/image" Target="../media/image51.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41.jpeg"/><Relationship Id="rId9" Type="http://schemas.openxmlformats.org/officeDocument/2006/relationships/hyperlink" Target="https://vimeo.com/76865504" TargetMode="External"/><Relationship Id="rId14" Type="http://schemas.openxmlformats.org/officeDocument/2006/relationships/image" Target="../media/image5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6.png"/><Relationship Id="rId3" Type="http://schemas.openxmlformats.org/officeDocument/2006/relationships/image" Target="../media/image60.png"/><Relationship Id="rId7" Type="http://schemas.openxmlformats.org/officeDocument/2006/relationships/image" Target="../media/image50.png"/><Relationship Id="rId12" Type="http://schemas.openxmlformats.org/officeDocument/2006/relationships/image" Target="../media/image52.png"/><Relationship Id="rId2" Type="http://schemas.openxmlformats.org/officeDocument/2006/relationships/hyperlink" Target="http://www.ncbionetwork.org/iet/microscope/" TargetMode="Externa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65.png"/><Relationship Id="rId5" Type="http://schemas.openxmlformats.org/officeDocument/2006/relationships/image" Target="../media/image62.png"/><Relationship Id="rId10" Type="http://schemas.openxmlformats.org/officeDocument/2006/relationships/image" Target="../media/image64.jpeg"/><Relationship Id="rId4" Type="http://schemas.openxmlformats.org/officeDocument/2006/relationships/image" Target="../media/image61.png"/><Relationship Id="rId9" Type="http://schemas.openxmlformats.org/officeDocument/2006/relationships/image" Target="../media/image63.png"/></Relationships>
</file>

<file path=ppt/slides/_rels/slide3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6.png"/><Relationship Id="rId3" Type="http://schemas.openxmlformats.org/officeDocument/2006/relationships/image" Target="../media/image60.png"/><Relationship Id="rId7" Type="http://schemas.openxmlformats.org/officeDocument/2006/relationships/image" Target="../media/image50.png"/><Relationship Id="rId12" Type="http://schemas.openxmlformats.org/officeDocument/2006/relationships/image" Target="../media/image52.png"/><Relationship Id="rId2" Type="http://schemas.openxmlformats.org/officeDocument/2006/relationships/hyperlink" Target="http://www.ncbionetwork.org/iet/microscope/" TargetMode="Externa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65.png"/><Relationship Id="rId5" Type="http://schemas.openxmlformats.org/officeDocument/2006/relationships/image" Target="../media/image62.png"/><Relationship Id="rId10" Type="http://schemas.openxmlformats.org/officeDocument/2006/relationships/image" Target="../media/image64.jpeg"/><Relationship Id="rId4" Type="http://schemas.openxmlformats.org/officeDocument/2006/relationships/image" Target="../media/image61.png"/><Relationship Id="rId9" Type="http://schemas.openxmlformats.org/officeDocument/2006/relationships/image" Target="../media/image63.png"/></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s://www.gimkit.com/view/61682ae59dad3d0023e5dca6"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dpuzzle.com/media/5bbe40ddbeb8ab404dcf293a"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knowitall.org/interactives/hobbyshop/Microscope/index.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4EF959-AB14-40DC-984E-154C28C3CE33}"/>
              </a:ext>
            </a:extLst>
          </p:cNvPr>
          <p:cNvSpPr/>
          <p:nvPr/>
        </p:nvSpPr>
        <p:spPr>
          <a:xfrm>
            <a:off x="0" y="3429000"/>
            <a:ext cx="9144000" cy="28114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descr="http://www.tnmanning.com/546a3a30.jpg"/>
          <p:cNvPicPr>
            <a:picLocks noChangeAspect="1" noChangeArrowheads="1"/>
          </p:cNvPicPr>
          <p:nvPr/>
        </p:nvPicPr>
        <p:blipFill rotWithShape="1">
          <a:blip r:embed="rId3" cstate="print"/>
          <a:srcRect l="21587" r="22216" b="2"/>
          <a:stretch/>
        </p:blipFill>
        <p:spPr bwMode="auto">
          <a:xfrm>
            <a:off x="-3" y="10"/>
            <a:ext cx="2214562" cy="3940619"/>
          </a:xfrm>
          <a:custGeom>
            <a:avLst/>
            <a:gdLst/>
            <a:ahLst/>
            <a:cxnLst/>
            <a:rect l="l" t="t" r="r" b="b"/>
            <a:pathLst>
              <a:path w="2952750" h="3940629">
                <a:moveTo>
                  <a:pt x="0" y="0"/>
                </a:moveTo>
                <a:lnTo>
                  <a:pt x="2952750" y="0"/>
                </a:lnTo>
                <a:lnTo>
                  <a:pt x="2952749" y="3847994"/>
                </a:lnTo>
                <a:lnTo>
                  <a:pt x="0" y="3940629"/>
                </a:lnTo>
                <a:close/>
              </a:path>
            </a:pathLst>
          </a:custGeom>
          <a:noFill/>
        </p:spPr>
      </p:pic>
      <p:pic>
        <p:nvPicPr>
          <p:cNvPr id="2057" name="Picture 9" descr="http://www.tnmanning.com/55949230.jpg"/>
          <p:cNvPicPr>
            <a:picLocks noChangeAspect="1" noChangeArrowheads="1"/>
          </p:cNvPicPr>
          <p:nvPr/>
        </p:nvPicPr>
        <p:blipFill rotWithShape="1">
          <a:blip r:embed="rId4" cstate="print"/>
          <a:srcRect l="22876" r="24970" b="2"/>
          <a:stretch/>
        </p:blipFill>
        <p:spPr bwMode="auto">
          <a:xfrm>
            <a:off x="2357439" y="10"/>
            <a:ext cx="2143125" cy="3842008"/>
          </a:xfrm>
          <a:custGeom>
            <a:avLst/>
            <a:gdLst/>
            <a:ahLst/>
            <a:cxnLst/>
            <a:rect l="l" t="t" r="r" b="b"/>
            <a:pathLst>
              <a:path w="2857499" h="3842018">
                <a:moveTo>
                  <a:pt x="0" y="0"/>
                </a:moveTo>
                <a:lnTo>
                  <a:pt x="2857499" y="0"/>
                </a:lnTo>
                <a:lnTo>
                  <a:pt x="2857499" y="3799815"/>
                </a:lnTo>
                <a:lnTo>
                  <a:pt x="2408465" y="3766458"/>
                </a:lnTo>
                <a:lnTo>
                  <a:pt x="0" y="3842018"/>
                </a:lnTo>
                <a:close/>
              </a:path>
            </a:pathLst>
          </a:custGeom>
          <a:noFill/>
        </p:spPr>
      </p:pic>
      <p:pic>
        <p:nvPicPr>
          <p:cNvPr id="2055" name="Picture 7" descr="http://www.tnmanning.com/55123b50.jpg"/>
          <p:cNvPicPr>
            <a:picLocks noChangeAspect="1" noChangeArrowheads="1"/>
          </p:cNvPicPr>
          <p:nvPr/>
        </p:nvPicPr>
        <p:blipFill rotWithShape="1">
          <a:blip r:embed="rId5" cstate="print"/>
          <a:srcRect l="22426" r="34991"/>
          <a:stretch/>
        </p:blipFill>
        <p:spPr bwMode="auto">
          <a:xfrm>
            <a:off x="4643438" y="10"/>
            <a:ext cx="2143124" cy="4026227"/>
          </a:xfrm>
          <a:custGeom>
            <a:avLst/>
            <a:gdLst/>
            <a:ahLst/>
            <a:cxnLst/>
            <a:rect l="l" t="t" r="r" b="b"/>
            <a:pathLst>
              <a:path w="2857499" h="4026237">
                <a:moveTo>
                  <a:pt x="0" y="0"/>
                </a:moveTo>
                <a:lnTo>
                  <a:pt x="2857499" y="0"/>
                </a:lnTo>
                <a:lnTo>
                  <a:pt x="2857499" y="4026237"/>
                </a:lnTo>
                <a:lnTo>
                  <a:pt x="0" y="3813966"/>
                </a:lnTo>
                <a:close/>
              </a:path>
            </a:pathLst>
          </a:custGeom>
          <a:noFill/>
        </p:spPr>
      </p:pic>
      <p:pic>
        <p:nvPicPr>
          <p:cNvPr id="3" name="Picture 2">
            <a:extLst>
              <a:ext uri="{FF2B5EF4-FFF2-40B4-BE49-F238E27FC236}">
                <a16:creationId xmlns:a16="http://schemas.microsoft.com/office/drawing/2014/main" id="{0CDC7746-DDA3-4531-8322-0F4949906C0E}"/>
              </a:ext>
            </a:extLst>
          </p:cNvPr>
          <p:cNvPicPr>
            <a:picLocks noChangeAspect="1"/>
          </p:cNvPicPr>
          <p:nvPr/>
        </p:nvPicPr>
        <p:blipFill rotWithShape="1">
          <a:blip r:embed="rId6"/>
          <a:srcRect l="1018" r="3" b="3"/>
          <a:stretch/>
        </p:blipFill>
        <p:spPr>
          <a:xfrm>
            <a:off x="6929436" y="10"/>
            <a:ext cx="2214564" cy="4049475"/>
          </a:xfrm>
          <a:custGeom>
            <a:avLst/>
            <a:gdLst/>
            <a:ahLst/>
            <a:cxnLst/>
            <a:rect l="l" t="t" r="r" b="b"/>
            <a:pathLst>
              <a:path w="2952751" h="4049485">
                <a:moveTo>
                  <a:pt x="0" y="0"/>
                </a:moveTo>
                <a:lnTo>
                  <a:pt x="2952751" y="0"/>
                </a:lnTo>
                <a:lnTo>
                  <a:pt x="2952750" y="3940629"/>
                </a:lnTo>
                <a:lnTo>
                  <a:pt x="122465" y="4049485"/>
                </a:lnTo>
                <a:lnTo>
                  <a:pt x="0" y="4040388"/>
                </a:lnTo>
                <a:close/>
              </a:path>
            </a:pathLst>
          </a:custGeom>
        </p:spPr>
      </p:pic>
      <p:sp>
        <p:nvSpPr>
          <p:cNvPr id="4" name="TextBox 3"/>
          <p:cNvSpPr txBox="1"/>
          <p:nvPr/>
        </p:nvSpPr>
        <p:spPr>
          <a:xfrm>
            <a:off x="127398" y="6447962"/>
            <a:ext cx="9032080" cy="1080000"/>
          </a:xfrm>
          <a:prstGeom prst="rect">
            <a:avLst/>
          </a:prstGeom>
        </p:spPr>
        <p:txBody>
          <a:bodyPr vert="horz" lIns="91440" tIns="45720" rIns="91440" bIns="45720" rtlCol="0">
            <a:normAutofit/>
          </a:bodyPr>
          <a:lstStyle/>
          <a:p>
            <a:pPr>
              <a:lnSpc>
                <a:spcPct val="90000"/>
              </a:lnSpc>
              <a:spcAft>
                <a:spcPts val="600"/>
              </a:spcAft>
            </a:pPr>
            <a:r>
              <a:rPr lang="en-US" sz="1600" i="1" dirty="0">
                <a:solidFill>
                  <a:schemeClr val="tx1">
                    <a:alpha val="80000"/>
                  </a:schemeClr>
                </a:solidFill>
                <a:latin typeface="+mn-lt"/>
              </a:rPr>
              <a:t>T. Tomm Updated 2021     </a:t>
            </a:r>
            <a:r>
              <a:rPr lang="en-US" sz="1600" i="1" dirty="0">
                <a:solidFill>
                  <a:schemeClr val="tx1">
                    <a:alpha val="80000"/>
                  </a:schemeClr>
                </a:solidFill>
                <a:latin typeface="+mn-lt"/>
                <a:hlinkClick r:id="rId7">
                  <a:extLst>
                    <a:ext uri="{A12FA001-AC4F-418D-AE19-62706E023703}">
                      <ahyp:hlinkClr xmlns:ahyp="http://schemas.microsoft.com/office/drawing/2018/hyperlinkcolor" val="tx"/>
                    </a:ext>
                  </a:extLst>
                </a:hlinkClick>
              </a:rPr>
              <a:t>https://sciencespot.net/</a:t>
            </a:r>
            <a:r>
              <a:rPr lang="en-US" sz="1600" i="1" dirty="0">
                <a:solidFill>
                  <a:schemeClr val="tx1">
                    <a:alpha val="80000"/>
                  </a:schemeClr>
                </a:solidFill>
                <a:latin typeface="+mn-lt"/>
              </a:rPr>
              <a:t>   Images from http://www.tnmanning.com/id150.htm</a:t>
            </a:r>
          </a:p>
        </p:txBody>
      </p:sp>
      <p:sp>
        <p:nvSpPr>
          <p:cNvPr id="5" name="Rectangle 4">
            <a:extLst>
              <a:ext uri="{FF2B5EF4-FFF2-40B4-BE49-F238E27FC236}">
                <a16:creationId xmlns:a16="http://schemas.microsoft.com/office/drawing/2014/main" id="{557B7CA8-F81C-4E6D-AE11-5CC063F99314}"/>
              </a:ext>
            </a:extLst>
          </p:cNvPr>
          <p:cNvSpPr/>
          <p:nvPr/>
        </p:nvSpPr>
        <p:spPr>
          <a:xfrm>
            <a:off x="233364" y="4534349"/>
            <a:ext cx="8534400" cy="1323439"/>
          </a:xfrm>
          <a:prstGeom prst="rect">
            <a:avLst/>
          </a:prstGeom>
          <a:noFill/>
        </p:spPr>
        <p:txBody>
          <a:bodyPr wrap="square" lIns="91440" tIns="45720" rIns="91440" bIns="45720">
            <a:spAutoFit/>
          </a:bodyPr>
          <a:lstStyle/>
          <a:p>
            <a:pPr algn="ctr"/>
            <a:r>
              <a:rPr lang="en-US" sz="8000" b="1" cap="none" spc="0" dirty="0">
                <a:ln w="13462">
                  <a:solidFill>
                    <a:schemeClr val="bg1"/>
                  </a:solidFill>
                  <a:prstDash val="solid"/>
                </a:ln>
                <a:solidFill>
                  <a:schemeClr val="accent1">
                    <a:lumMod val="60000"/>
                    <a:lumOff val="40000"/>
                  </a:schemeClr>
                </a:solidFill>
                <a:effectLst>
                  <a:outerShdw dist="38100" dir="2700000" algn="bl" rotWithShape="0">
                    <a:schemeClr val="accent5"/>
                  </a:outerShdw>
                </a:effectLst>
              </a:rPr>
              <a:t>Microscope Basics</a:t>
            </a:r>
          </a:p>
        </p:txBody>
      </p:sp>
      <p:sp>
        <p:nvSpPr>
          <p:cNvPr id="12" name="TextBox 11">
            <a:extLst>
              <a:ext uri="{FF2B5EF4-FFF2-40B4-BE49-F238E27FC236}">
                <a16:creationId xmlns:a16="http://schemas.microsoft.com/office/drawing/2014/main" id="{8357905E-6DEE-4037-893C-D9DC86CCB4F8}"/>
              </a:ext>
            </a:extLst>
          </p:cNvPr>
          <p:cNvSpPr txBox="1"/>
          <p:nvPr/>
        </p:nvSpPr>
        <p:spPr>
          <a:xfrm>
            <a:off x="-4443662" y="76200"/>
            <a:ext cx="4267200" cy="6186309"/>
          </a:xfrm>
          <a:prstGeom prst="rect">
            <a:avLst/>
          </a:prstGeom>
          <a:noFill/>
        </p:spPr>
        <p:txBody>
          <a:bodyPr wrap="square" rtlCol="0">
            <a:spAutoFit/>
          </a:bodyPr>
          <a:lstStyle/>
          <a:p>
            <a:pPr algn="just"/>
            <a:r>
              <a:rPr lang="en-US" sz="1800" b="1" dirty="0"/>
              <a:t>Teacher Note:  </a:t>
            </a:r>
            <a:r>
              <a:rPr lang="en-US" sz="1800" dirty="0"/>
              <a:t>This PPT was developed for use during class to review the activities and answers included in the student digital notebook.</a:t>
            </a:r>
          </a:p>
          <a:p>
            <a:pPr algn="just"/>
            <a:endParaRPr lang="en-US" sz="1800" dirty="0"/>
          </a:p>
          <a:p>
            <a:pPr algn="just"/>
            <a:r>
              <a:rPr lang="en-US" sz="1800" b="1" dirty="0"/>
              <a:t>Student Digital Notebook:</a:t>
            </a:r>
          </a:p>
          <a:p>
            <a:pPr algn="just"/>
            <a:r>
              <a:rPr lang="en-US" sz="1800" dirty="0">
                <a:hlinkClick r:id="rId8">
                  <a:extLst>
                    <a:ext uri="{A12FA001-AC4F-418D-AE19-62706E023703}">
                      <ahyp:hlinkClr xmlns:ahyp="http://schemas.microsoft.com/office/drawing/2018/hyperlinkcolor" val="tx"/>
                    </a:ext>
                  </a:extLst>
                </a:hlinkClick>
              </a:rPr>
              <a:t>https://docs.google.com/presentation/d/1ocZs1E8QWf4DG2Pk542TzB6PPnOfVZF7g7rnmTZ_BTE/edit?usp=sharing</a:t>
            </a:r>
            <a:endParaRPr lang="en-US" sz="1800" dirty="0"/>
          </a:p>
          <a:p>
            <a:pPr algn="just"/>
            <a:endParaRPr lang="en-US" sz="1800" dirty="0"/>
          </a:p>
          <a:p>
            <a:pPr algn="just"/>
            <a:r>
              <a:rPr lang="en-US" sz="1800" dirty="0"/>
              <a:t>NOTE:  You will have to make a copy to use with your students. </a:t>
            </a:r>
          </a:p>
          <a:p>
            <a:pPr algn="just"/>
            <a:endParaRPr lang="en-US" sz="1800" dirty="0"/>
          </a:p>
          <a:p>
            <a:pPr algn="just"/>
            <a:r>
              <a:rPr lang="en-US" sz="1800" dirty="0"/>
              <a:t>Check the margin areas of each slide for additional notes and links to the activities.</a:t>
            </a:r>
          </a:p>
          <a:p>
            <a:pPr algn="just"/>
            <a:endParaRPr lang="en-US" sz="1800" dirty="0"/>
          </a:p>
          <a:p>
            <a:pPr algn="just"/>
            <a:r>
              <a:rPr lang="en-US" sz="1800" dirty="0"/>
              <a:t>Also check out the CSI Challenge: Hair Evidence activity available on </a:t>
            </a:r>
            <a:r>
              <a:rPr lang="en-US" sz="1800" dirty="0" err="1"/>
              <a:t>tbe</a:t>
            </a:r>
            <a:r>
              <a:rPr lang="en-US" sz="1800" dirty="0"/>
              <a:t> Biology page of the Science Classroom at </a:t>
            </a:r>
            <a:r>
              <a:rPr lang="en-US" sz="1800" dirty="0">
                <a:hlinkClick r:id="rId9">
                  <a:extLst>
                    <a:ext uri="{A12FA001-AC4F-418D-AE19-62706E023703}">
                      <ahyp:hlinkClr xmlns:ahyp="http://schemas.microsoft.com/office/drawing/2018/hyperlinkcolor" val="tx"/>
                    </a:ext>
                  </a:extLst>
                </a:hlinkClick>
              </a:rPr>
              <a:t>https://sciencespot.net/Pages/classbio.html#micro</a:t>
            </a:r>
            <a:endParaRPr lang="en-US" sz="1800" dirty="0"/>
          </a:p>
          <a:p>
            <a:pPr algn="just"/>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EB6A-BDBD-419B-A4A4-0C2A07630027}"/>
              </a:ext>
            </a:extLst>
          </p:cNvPr>
          <p:cNvSpPr>
            <a:spLocks noGrp="1"/>
          </p:cNvSpPr>
          <p:nvPr>
            <p:ph type="title"/>
          </p:nvPr>
        </p:nvSpPr>
        <p:spPr>
          <a:xfrm>
            <a:off x="5598460" y="1783958"/>
            <a:ext cx="3065480" cy="3245241"/>
          </a:xfrm>
        </p:spPr>
        <p:txBody>
          <a:bodyPr vert="horz" lIns="91440" tIns="45720" rIns="91440" bIns="45720" rtlCol="0" anchor="b">
            <a:normAutofit/>
          </a:bodyPr>
          <a:lstStyle/>
          <a:p>
            <a:pPr eaLnBrk="1" hangingPunct="1">
              <a:lnSpc>
                <a:spcPct val="90000"/>
              </a:lnSpc>
            </a:pPr>
            <a:r>
              <a:rPr lang="en-US" sz="4300" b="1" kern="1200" dirty="0">
                <a:solidFill>
                  <a:schemeClr val="tx1"/>
                </a:solidFill>
              </a:rPr>
              <a:t>Know It All Microscope</a:t>
            </a:r>
            <a:br>
              <a:rPr lang="en-US" sz="4300" b="1" kern="1200" dirty="0">
                <a:solidFill>
                  <a:schemeClr val="tx1"/>
                </a:solidFill>
              </a:rPr>
            </a:br>
            <a:r>
              <a:rPr lang="en-US" sz="4300" b="1" kern="1200" dirty="0">
                <a:solidFill>
                  <a:schemeClr val="tx1"/>
                </a:solidFill>
              </a:rPr>
              <a:t>Answer Key</a:t>
            </a:r>
            <a:br>
              <a:rPr lang="en-US" sz="4300" b="1" kern="1200" dirty="0">
                <a:solidFill>
                  <a:schemeClr val="tx1"/>
                </a:solidFill>
              </a:rPr>
            </a:br>
            <a:br>
              <a:rPr lang="en-US" sz="4300" b="1" kern="1200" dirty="0">
                <a:solidFill>
                  <a:schemeClr val="tx1"/>
                </a:solidFill>
              </a:rPr>
            </a:br>
            <a:r>
              <a:rPr lang="en-US" sz="4300" b="1" kern="1200" dirty="0">
                <a:solidFill>
                  <a:schemeClr val="tx1"/>
                </a:solidFill>
              </a:rPr>
              <a:t>Slide 2</a:t>
            </a:r>
          </a:p>
        </p:txBody>
      </p:sp>
      <p:pic>
        <p:nvPicPr>
          <p:cNvPr id="4" name="Picture 3">
            <a:extLst>
              <a:ext uri="{FF2B5EF4-FFF2-40B4-BE49-F238E27FC236}">
                <a16:creationId xmlns:a16="http://schemas.microsoft.com/office/drawing/2014/main" id="{23D035A8-4FFA-4464-A30E-526535F7B7BB}"/>
              </a:ext>
            </a:extLst>
          </p:cNvPr>
          <p:cNvPicPr>
            <a:picLocks noChangeAspect="1"/>
          </p:cNvPicPr>
          <p:nvPr/>
        </p:nvPicPr>
        <p:blipFill rotWithShape="1">
          <a:blip r:embed="rId2"/>
          <a:srcRect t="28120" r="-1" b="-1"/>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122338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3EDC383-B0B2-49A5-AC86-8182654AE3A9}"/>
              </a:ext>
            </a:extLst>
          </p:cNvPr>
          <p:cNvSpPr txBox="1"/>
          <p:nvPr/>
        </p:nvSpPr>
        <p:spPr>
          <a:xfrm>
            <a:off x="88231" y="76200"/>
            <a:ext cx="8598569" cy="3785652"/>
          </a:xfrm>
          <a:prstGeom prst="rect">
            <a:avLst/>
          </a:prstGeom>
          <a:noFill/>
        </p:spPr>
        <p:txBody>
          <a:bodyPr wrap="square" rtlCol="0">
            <a:spAutoFit/>
          </a:bodyPr>
          <a:lstStyle/>
          <a:p>
            <a:pPr marL="0" marR="0">
              <a:spcBef>
                <a:spcPts val="0"/>
              </a:spcBef>
              <a:spcAft>
                <a:spcPts val="0"/>
              </a:spcAft>
            </a:pPr>
            <a:r>
              <a:rPr lang="en-US" b="1" u="sng" dirty="0">
                <a:effectLst/>
                <a:ea typeface="Times New Roman" panose="02020603050405020304" pitchFamily="18" charset="0"/>
                <a:hlinkClick r:id="rId2">
                  <a:extLst>
                    <a:ext uri="{A12FA001-AC4F-418D-AE19-62706E023703}">
                      <ahyp:hlinkClr xmlns:ahyp="http://schemas.microsoft.com/office/drawing/2018/hyperlinkcolor" val="tx"/>
                    </a:ext>
                  </a:extLst>
                </a:hlinkClick>
              </a:rPr>
              <a:t>Know It All Microscopes</a:t>
            </a:r>
            <a:endParaRPr lang="en-US" b="1" u="sng" dirty="0">
              <a:effectLst/>
              <a:ea typeface="Times New Roman" panose="02020603050405020304" pitchFamily="18" charset="0"/>
            </a:endParaRPr>
          </a:p>
          <a:p>
            <a:pPr marL="0" marR="0">
              <a:spcBef>
                <a:spcPts val="0"/>
              </a:spcBef>
              <a:spcAft>
                <a:spcPts val="0"/>
              </a:spcAft>
            </a:pPr>
            <a:r>
              <a:rPr lang="en-US" b="1" dirty="0">
                <a:effectLst/>
                <a:ea typeface="Times New Roman" panose="02020603050405020304" pitchFamily="18" charset="0"/>
              </a:rPr>
              <a:t> </a:t>
            </a:r>
            <a:endParaRPr lang="en-US" dirty="0">
              <a:effectLst/>
              <a:ea typeface="Times New Roman" panose="02020603050405020304" pitchFamily="18" charset="0"/>
            </a:endParaRPr>
          </a:p>
          <a:p>
            <a:pPr marR="0">
              <a:spcBef>
                <a:spcPts val="0"/>
              </a:spcBef>
              <a:spcAft>
                <a:spcPts val="0"/>
              </a:spcAft>
            </a:pPr>
            <a:r>
              <a:rPr lang="en-US" dirty="0">
                <a:ea typeface="Times New Roman" panose="02020603050405020304" pitchFamily="18" charset="0"/>
              </a:rPr>
              <a:t>1. The eyepiece magnifies an image        times.</a:t>
            </a:r>
          </a:p>
          <a:p>
            <a:pPr marR="0">
              <a:spcBef>
                <a:spcPts val="0"/>
              </a:spcBef>
              <a:spcAft>
                <a:spcPts val="0"/>
              </a:spcAft>
            </a:pPr>
            <a:endParaRPr lang="en-US" dirty="0">
              <a:effectLst/>
              <a:ea typeface="Times New Roman" panose="02020603050405020304" pitchFamily="18" charset="0"/>
            </a:endParaRPr>
          </a:p>
          <a:p>
            <a:pPr marR="0">
              <a:spcBef>
                <a:spcPts val="0"/>
              </a:spcBef>
              <a:spcAft>
                <a:spcPts val="0"/>
              </a:spcAft>
            </a:pPr>
            <a:r>
              <a:rPr lang="en-US" dirty="0">
                <a:effectLst/>
                <a:ea typeface="Times New Roman" panose="02020603050405020304" pitchFamily="18" charset="0"/>
              </a:rPr>
              <a:t>2. Give the power for each objective</a:t>
            </a:r>
            <a:r>
              <a:rPr lang="en-US" dirty="0">
                <a:ea typeface="Times New Roman" panose="02020603050405020304" pitchFamily="18" charset="0"/>
              </a:rPr>
              <a:t>: </a:t>
            </a:r>
          </a:p>
          <a:p>
            <a:pPr marR="0">
              <a:spcBef>
                <a:spcPts val="0"/>
              </a:spcBef>
              <a:spcAft>
                <a:spcPts val="0"/>
              </a:spcAft>
            </a:pPr>
            <a:endParaRPr lang="en-US" dirty="0">
              <a:ea typeface="Times New Roman" panose="02020603050405020304" pitchFamily="18" charset="0"/>
            </a:endParaRPr>
          </a:p>
          <a:p>
            <a:pPr marR="0">
              <a:spcBef>
                <a:spcPts val="0"/>
              </a:spcBef>
              <a:spcAft>
                <a:spcPts val="0"/>
              </a:spcAft>
            </a:pPr>
            <a:r>
              <a:rPr lang="en-US" dirty="0">
                <a:ea typeface="Times New Roman" panose="02020603050405020304" pitchFamily="18" charset="0"/>
              </a:rPr>
              <a:t>    Low =             Medium =                High = </a:t>
            </a:r>
          </a:p>
          <a:p>
            <a:pPr marR="0">
              <a:spcBef>
                <a:spcPts val="0"/>
              </a:spcBef>
              <a:spcAft>
                <a:spcPts val="0"/>
              </a:spcAft>
            </a:pPr>
            <a:endParaRPr lang="en-US" dirty="0">
              <a:effectLst/>
              <a:ea typeface="Times New Roman" panose="02020603050405020304" pitchFamily="18" charset="0"/>
            </a:endParaRPr>
          </a:p>
          <a:p>
            <a:pPr marR="0">
              <a:spcBef>
                <a:spcPts val="0"/>
              </a:spcBef>
              <a:spcAft>
                <a:spcPts val="0"/>
              </a:spcAft>
            </a:pPr>
            <a:r>
              <a:rPr lang="en-US" dirty="0">
                <a:ea typeface="Times New Roman" panose="02020603050405020304" pitchFamily="18" charset="0"/>
              </a:rPr>
              <a:t>3. How do you figure the total magnification? </a:t>
            </a:r>
          </a:p>
          <a:p>
            <a:pPr marR="0">
              <a:spcBef>
                <a:spcPts val="0"/>
              </a:spcBef>
              <a:spcAft>
                <a:spcPts val="0"/>
              </a:spcAft>
            </a:pPr>
            <a:endParaRPr lang="en-US" dirty="0">
              <a:effectLst/>
              <a:ea typeface="Times New Roman" panose="02020603050405020304" pitchFamily="18" charset="0"/>
            </a:endParaRPr>
          </a:p>
        </p:txBody>
      </p:sp>
      <p:sp>
        <p:nvSpPr>
          <p:cNvPr id="3" name="TextBox 2"/>
          <p:cNvSpPr txBox="1"/>
          <p:nvPr/>
        </p:nvSpPr>
        <p:spPr>
          <a:xfrm>
            <a:off x="4620064" y="791297"/>
            <a:ext cx="638338" cy="419695"/>
          </a:xfrm>
          <a:prstGeom prst="rect">
            <a:avLst/>
          </a:prstGeom>
          <a:noFill/>
        </p:spPr>
        <p:txBody>
          <a:bodyPr wrap="square" rtlCol="0">
            <a:spAutoFit/>
          </a:bodyPr>
          <a:lstStyle/>
          <a:p>
            <a:r>
              <a:rPr lang="en-US" b="1" i="1" dirty="0">
                <a:solidFill>
                  <a:srgbClr val="FF0000"/>
                </a:solidFill>
              </a:rPr>
              <a:t>10</a:t>
            </a:r>
          </a:p>
        </p:txBody>
      </p:sp>
      <p:sp>
        <p:nvSpPr>
          <p:cNvPr id="6" name="TextBox 5">
            <a:extLst>
              <a:ext uri="{FF2B5EF4-FFF2-40B4-BE49-F238E27FC236}">
                <a16:creationId xmlns:a16="http://schemas.microsoft.com/office/drawing/2014/main" id="{08B06B09-F9EB-45B7-B64F-8A937144669B}"/>
              </a:ext>
            </a:extLst>
          </p:cNvPr>
          <p:cNvSpPr txBox="1"/>
          <p:nvPr/>
        </p:nvSpPr>
        <p:spPr>
          <a:xfrm>
            <a:off x="88231" y="3454904"/>
            <a:ext cx="8851048" cy="461665"/>
          </a:xfrm>
          <a:prstGeom prst="rect">
            <a:avLst/>
          </a:prstGeom>
          <a:noFill/>
        </p:spPr>
        <p:txBody>
          <a:bodyPr wrap="square" rtlCol="0">
            <a:spAutoFit/>
          </a:bodyPr>
          <a:lstStyle/>
          <a:p>
            <a:pPr algn="ctr"/>
            <a:r>
              <a:rPr lang="en-US" b="1" i="1" dirty="0">
                <a:solidFill>
                  <a:srgbClr val="FF0000"/>
                </a:solidFill>
              </a:rPr>
              <a:t>Multiply the power of the eyepiece and the power of the objective </a:t>
            </a:r>
          </a:p>
        </p:txBody>
      </p:sp>
      <p:sp>
        <p:nvSpPr>
          <p:cNvPr id="10" name="TextBox 9">
            <a:extLst>
              <a:ext uri="{FF2B5EF4-FFF2-40B4-BE49-F238E27FC236}">
                <a16:creationId xmlns:a16="http://schemas.microsoft.com/office/drawing/2014/main" id="{B643BFF9-6B04-4281-8904-5576F8141FFE}"/>
              </a:ext>
            </a:extLst>
          </p:cNvPr>
          <p:cNvSpPr txBox="1"/>
          <p:nvPr/>
        </p:nvSpPr>
        <p:spPr>
          <a:xfrm>
            <a:off x="1205132" y="2290992"/>
            <a:ext cx="762000" cy="461665"/>
          </a:xfrm>
          <a:prstGeom prst="rect">
            <a:avLst/>
          </a:prstGeom>
          <a:noFill/>
        </p:spPr>
        <p:txBody>
          <a:bodyPr wrap="square" rtlCol="0">
            <a:spAutoFit/>
          </a:bodyPr>
          <a:lstStyle/>
          <a:p>
            <a:r>
              <a:rPr lang="en-US" b="1" i="1" dirty="0">
                <a:solidFill>
                  <a:srgbClr val="FF0000"/>
                </a:solidFill>
              </a:rPr>
              <a:t>4X</a:t>
            </a:r>
          </a:p>
        </p:txBody>
      </p:sp>
      <p:sp>
        <p:nvSpPr>
          <p:cNvPr id="11" name="TextBox 10">
            <a:extLst>
              <a:ext uri="{FF2B5EF4-FFF2-40B4-BE49-F238E27FC236}">
                <a16:creationId xmlns:a16="http://schemas.microsoft.com/office/drawing/2014/main" id="{159E7C66-00D5-4AF1-A3F7-BF9818B16114}"/>
              </a:ext>
            </a:extLst>
          </p:cNvPr>
          <p:cNvSpPr txBox="1"/>
          <p:nvPr/>
        </p:nvSpPr>
        <p:spPr>
          <a:xfrm>
            <a:off x="3586489" y="2290992"/>
            <a:ext cx="762000" cy="461665"/>
          </a:xfrm>
          <a:prstGeom prst="rect">
            <a:avLst/>
          </a:prstGeom>
          <a:noFill/>
        </p:spPr>
        <p:txBody>
          <a:bodyPr wrap="square" rtlCol="0">
            <a:spAutoFit/>
          </a:bodyPr>
          <a:lstStyle/>
          <a:p>
            <a:r>
              <a:rPr lang="en-US" b="1" i="1" dirty="0">
                <a:solidFill>
                  <a:srgbClr val="FF0000"/>
                </a:solidFill>
              </a:rPr>
              <a:t>10X</a:t>
            </a:r>
          </a:p>
        </p:txBody>
      </p:sp>
      <p:sp>
        <p:nvSpPr>
          <p:cNvPr id="12" name="TextBox 11">
            <a:extLst>
              <a:ext uri="{FF2B5EF4-FFF2-40B4-BE49-F238E27FC236}">
                <a16:creationId xmlns:a16="http://schemas.microsoft.com/office/drawing/2014/main" id="{D2E6C645-63B4-4786-9046-8CB2DD6211DD}"/>
              </a:ext>
            </a:extLst>
          </p:cNvPr>
          <p:cNvSpPr txBox="1"/>
          <p:nvPr/>
        </p:nvSpPr>
        <p:spPr>
          <a:xfrm>
            <a:off x="5608922" y="2290992"/>
            <a:ext cx="762000" cy="461665"/>
          </a:xfrm>
          <a:prstGeom prst="rect">
            <a:avLst/>
          </a:prstGeom>
          <a:noFill/>
        </p:spPr>
        <p:txBody>
          <a:bodyPr wrap="square" rtlCol="0">
            <a:spAutoFit/>
          </a:bodyPr>
          <a:lstStyle/>
          <a:p>
            <a:r>
              <a:rPr lang="en-US" b="1" i="1" dirty="0">
                <a:solidFill>
                  <a:srgbClr val="FF0000"/>
                </a:solidFill>
              </a:rPr>
              <a:t>40X</a:t>
            </a:r>
          </a:p>
        </p:txBody>
      </p:sp>
      <p:graphicFrame>
        <p:nvGraphicFramePr>
          <p:cNvPr id="2" name="Table 3">
            <a:extLst>
              <a:ext uri="{FF2B5EF4-FFF2-40B4-BE49-F238E27FC236}">
                <a16:creationId xmlns:a16="http://schemas.microsoft.com/office/drawing/2014/main" id="{A60CD5A0-F78D-4630-8A19-9C7D86444A77}"/>
              </a:ext>
            </a:extLst>
          </p:cNvPr>
          <p:cNvGraphicFramePr>
            <a:graphicFrameLocks noGrp="1"/>
          </p:cNvGraphicFramePr>
          <p:nvPr/>
        </p:nvGraphicFramePr>
        <p:xfrm>
          <a:off x="3446283" y="4419600"/>
          <a:ext cx="5257800" cy="2062358"/>
        </p:xfrm>
        <a:graphic>
          <a:graphicData uri="http://schemas.openxmlformats.org/drawingml/2006/table">
            <a:tbl>
              <a:tblPr firstRow="1" bandRow="1">
                <a:tableStyleId>{21E4AEA4-8DFA-4A89-87EB-49C32662AFE0}</a:tableStyleId>
              </a:tblPr>
              <a:tblGrid>
                <a:gridCol w="1752600">
                  <a:extLst>
                    <a:ext uri="{9D8B030D-6E8A-4147-A177-3AD203B41FA5}">
                      <a16:colId xmlns:a16="http://schemas.microsoft.com/office/drawing/2014/main" val="2469652301"/>
                    </a:ext>
                  </a:extLst>
                </a:gridCol>
                <a:gridCol w="1752600">
                  <a:extLst>
                    <a:ext uri="{9D8B030D-6E8A-4147-A177-3AD203B41FA5}">
                      <a16:colId xmlns:a16="http://schemas.microsoft.com/office/drawing/2014/main" val="3913695956"/>
                    </a:ext>
                  </a:extLst>
                </a:gridCol>
                <a:gridCol w="1752600">
                  <a:extLst>
                    <a:ext uri="{9D8B030D-6E8A-4147-A177-3AD203B41FA5}">
                      <a16:colId xmlns:a16="http://schemas.microsoft.com/office/drawing/2014/main" val="2792626001"/>
                    </a:ext>
                  </a:extLst>
                </a:gridCol>
              </a:tblGrid>
              <a:tr h="507878">
                <a:tc>
                  <a:txBody>
                    <a:bodyPr/>
                    <a:lstStyle/>
                    <a:p>
                      <a:pPr algn="ctr"/>
                      <a:r>
                        <a:rPr lang="en-US" dirty="0"/>
                        <a:t>Eyepiece</a:t>
                      </a:r>
                    </a:p>
                  </a:txBody>
                  <a:tcPr anchor="ctr"/>
                </a:tc>
                <a:tc>
                  <a:txBody>
                    <a:bodyPr/>
                    <a:lstStyle/>
                    <a:p>
                      <a:pPr algn="ctr"/>
                      <a:r>
                        <a:rPr lang="en-US" dirty="0"/>
                        <a:t>Objective</a:t>
                      </a:r>
                    </a:p>
                  </a:txBody>
                  <a:tcPr anchor="ctr"/>
                </a:tc>
                <a:tc>
                  <a:txBody>
                    <a:bodyPr/>
                    <a:lstStyle/>
                    <a:p>
                      <a:pPr algn="ctr"/>
                      <a:r>
                        <a:rPr lang="en-US" dirty="0"/>
                        <a:t>Total Power</a:t>
                      </a:r>
                    </a:p>
                  </a:txBody>
                  <a:tcPr anchor="ctr"/>
                </a:tc>
                <a:extLst>
                  <a:ext uri="{0D108BD9-81ED-4DB2-BD59-A6C34878D82A}">
                    <a16:rowId xmlns:a16="http://schemas.microsoft.com/office/drawing/2014/main" val="2106298606"/>
                  </a:ext>
                </a:extLst>
              </a:tr>
              <a:tr h="507878">
                <a:tc>
                  <a:txBody>
                    <a:bodyPr/>
                    <a:lstStyle/>
                    <a:p>
                      <a:pPr algn="ctr"/>
                      <a:r>
                        <a:rPr lang="en-US" sz="2800" dirty="0"/>
                        <a:t>10X</a:t>
                      </a:r>
                    </a:p>
                  </a:txBody>
                  <a:tcPr anchor="ctr"/>
                </a:tc>
                <a:tc>
                  <a:txBody>
                    <a:bodyPr/>
                    <a:lstStyle/>
                    <a:p>
                      <a:pPr algn="ctr"/>
                      <a:r>
                        <a:rPr lang="en-US" sz="2800" dirty="0"/>
                        <a:t>25X</a:t>
                      </a:r>
                    </a:p>
                  </a:txBody>
                  <a:tcPr anchor="ctr"/>
                </a:tc>
                <a:tc>
                  <a:txBody>
                    <a:bodyPr/>
                    <a:lstStyle/>
                    <a:p>
                      <a:pPr algn="ctr"/>
                      <a:endParaRPr lang="en-US" sz="2800" dirty="0"/>
                    </a:p>
                  </a:txBody>
                  <a:tcPr anchor="ctr"/>
                </a:tc>
                <a:extLst>
                  <a:ext uri="{0D108BD9-81ED-4DB2-BD59-A6C34878D82A}">
                    <a16:rowId xmlns:a16="http://schemas.microsoft.com/office/drawing/2014/main" val="4002894679"/>
                  </a:ext>
                </a:extLst>
              </a:tr>
              <a:tr h="507878">
                <a:tc>
                  <a:txBody>
                    <a:bodyPr/>
                    <a:lstStyle/>
                    <a:p>
                      <a:pPr algn="ctr"/>
                      <a:r>
                        <a:rPr lang="en-US" sz="2800" dirty="0"/>
                        <a:t>10X</a:t>
                      </a:r>
                    </a:p>
                  </a:txBody>
                  <a:tcPr anchor="ctr"/>
                </a:tc>
                <a:tc>
                  <a:txBody>
                    <a:bodyPr/>
                    <a:lstStyle/>
                    <a:p>
                      <a:pPr algn="ctr"/>
                      <a:endParaRPr lang="en-US" sz="2800" dirty="0"/>
                    </a:p>
                  </a:txBody>
                  <a:tcPr anchor="ctr"/>
                </a:tc>
                <a:tc>
                  <a:txBody>
                    <a:bodyPr/>
                    <a:lstStyle/>
                    <a:p>
                      <a:pPr algn="ctr"/>
                      <a:r>
                        <a:rPr lang="en-US" sz="2800" dirty="0"/>
                        <a:t>500X</a:t>
                      </a:r>
                    </a:p>
                  </a:txBody>
                  <a:tcPr anchor="ctr"/>
                </a:tc>
                <a:extLst>
                  <a:ext uri="{0D108BD9-81ED-4DB2-BD59-A6C34878D82A}">
                    <a16:rowId xmlns:a16="http://schemas.microsoft.com/office/drawing/2014/main" val="1375240005"/>
                  </a:ext>
                </a:extLst>
              </a:tr>
              <a:tr h="507878">
                <a:tc>
                  <a:txBody>
                    <a:bodyPr/>
                    <a:lstStyle/>
                    <a:p>
                      <a:pPr algn="ctr"/>
                      <a:endParaRPr lang="en-US" sz="2800" dirty="0"/>
                    </a:p>
                  </a:txBody>
                  <a:tcPr anchor="ctr"/>
                </a:tc>
                <a:tc>
                  <a:txBody>
                    <a:bodyPr/>
                    <a:lstStyle/>
                    <a:p>
                      <a:pPr algn="ctr"/>
                      <a:r>
                        <a:rPr lang="en-US" sz="2800" dirty="0"/>
                        <a:t>100X</a:t>
                      </a:r>
                    </a:p>
                  </a:txBody>
                  <a:tcPr anchor="ctr"/>
                </a:tc>
                <a:tc>
                  <a:txBody>
                    <a:bodyPr/>
                    <a:lstStyle/>
                    <a:p>
                      <a:pPr algn="ctr"/>
                      <a:r>
                        <a:rPr lang="en-US" sz="2800" dirty="0"/>
                        <a:t>500X</a:t>
                      </a:r>
                    </a:p>
                  </a:txBody>
                  <a:tcPr anchor="ctr"/>
                </a:tc>
                <a:extLst>
                  <a:ext uri="{0D108BD9-81ED-4DB2-BD59-A6C34878D82A}">
                    <a16:rowId xmlns:a16="http://schemas.microsoft.com/office/drawing/2014/main" val="539111297"/>
                  </a:ext>
                </a:extLst>
              </a:tr>
            </a:tbl>
          </a:graphicData>
        </a:graphic>
      </p:graphicFrame>
      <p:sp>
        <p:nvSpPr>
          <p:cNvPr id="25" name="TextBox 24">
            <a:extLst>
              <a:ext uri="{FF2B5EF4-FFF2-40B4-BE49-F238E27FC236}">
                <a16:creationId xmlns:a16="http://schemas.microsoft.com/office/drawing/2014/main" id="{6290D93D-3515-48EC-9C92-CBCDE4CC70CC}"/>
              </a:ext>
            </a:extLst>
          </p:cNvPr>
          <p:cNvSpPr txBox="1"/>
          <p:nvPr/>
        </p:nvSpPr>
        <p:spPr>
          <a:xfrm>
            <a:off x="204721" y="4920706"/>
            <a:ext cx="2994074" cy="830997"/>
          </a:xfrm>
          <a:prstGeom prst="rect">
            <a:avLst/>
          </a:prstGeom>
          <a:noFill/>
        </p:spPr>
        <p:txBody>
          <a:bodyPr wrap="square" rtlCol="0">
            <a:spAutoFit/>
          </a:bodyPr>
          <a:lstStyle/>
          <a:p>
            <a:pPr algn="ctr"/>
            <a:r>
              <a:rPr lang="en-US" b="1" i="1" dirty="0">
                <a:solidFill>
                  <a:srgbClr val="0070C0"/>
                </a:solidFill>
              </a:rPr>
              <a:t>Can you fill in the missing information?</a:t>
            </a:r>
          </a:p>
        </p:txBody>
      </p:sp>
      <p:sp>
        <p:nvSpPr>
          <p:cNvPr id="26" name="TextBox 25">
            <a:extLst>
              <a:ext uri="{FF2B5EF4-FFF2-40B4-BE49-F238E27FC236}">
                <a16:creationId xmlns:a16="http://schemas.microsoft.com/office/drawing/2014/main" id="{DBBF1707-C440-4687-8384-AB2FB4A9A314}"/>
              </a:ext>
            </a:extLst>
          </p:cNvPr>
          <p:cNvSpPr txBox="1"/>
          <p:nvPr/>
        </p:nvSpPr>
        <p:spPr>
          <a:xfrm>
            <a:off x="7269610" y="4966840"/>
            <a:ext cx="1135622" cy="523220"/>
          </a:xfrm>
          <a:prstGeom prst="rect">
            <a:avLst/>
          </a:prstGeom>
          <a:noFill/>
        </p:spPr>
        <p:txBody>
          <a:bodyPr wrap="square" rtlCol="0">
            <a:spAutoFit/>
          </a:bodyPr>
          <a:lstStyle/>
          <a:p>
            <a:pPr algn="ctr"/>
            <a:r>
              <a:rPr lang="en-US" sz="2800" b="1" dirty="0">
                <a:solidFill>
                  <a:srgbClr val="0070C0"/>
                </a:solidFill>
              </a:rPr>
              <a:t>250X</a:t>
            </a:r>
          </a:p>
        </p:txBody>
      </p:sp>
      <p:sp>
        <p:nvSpPr>
          <p:cNvPr id="27" name="TextBox 26">
            <a:extLst>
              <a:ext uri="{FF2B5EF4-FFF2-40B4-BE49-F238E27FC236}">
                <a16:creationId xmlns:a16="http://schemas.microsoft.com/office/drawing/2014/main" id="{4EF7E257-5338-4306-AF52-EAF9B52F0EA0}"/>
              </a:ext>
            </a:extLst>
          </p:cNvPr>
          <p:cNvSpPr txBox="1"/>
          <p:nvPr/>
        </p:nvSpPr>
        <p:spPr>
          <a:xfrm>
            <a:off x="5507372" y="5447228"/>
            <a:ext cx="1135622" cy="523220"/>
          </a:xfrm>
          <a:prstGeom prst="rect">
            <a:avLst/>
          </a:prstGeom>
          <a:noFill/>
        </p:spPr>
        <p:txBody>
          <a:bodyPr wrap="square" rtlCol="0">
            <a:spAutoFit/>
          </a:bodyPr>
          <a:lstStyle/>
          <a:p>
            <a:pPr algn="ctr"/>
            <a:r>
              <a:rPr lang="en-US" sz="2800" b="1" dirty="0">
                <a:solidFill>
                  <a:srgbClr val="0070C0"/>
                </a:solidFill>
              </a:rPr>
              <a:t>50X</a:t>
            </a:r>
          </a:p>
        </p:txBody>
      </p:sp>
      <p:sp>
        <p:nvSpPr>
          <p:cNvPr id="28" name="TextBox 27">
            <a:extLst>
              <a:ext uri="{FF2B5EF4-FFF2-40B4-BE49-F238E27FC236}">
                <a16:creationId xmlns:a16="http://schemas.microsoft.com/office/drawing/2014/main" id="{20999E52-F9A2-42AF-B264-E794EB5FFE4C}"/>
              </a:ext>
            </a:extLst>
          </p:cNvPr>
          <p:cNvSpPr txBox="1"/>
          <p:nvPr/>
        </p:nvSpPr>
        <p:spPr>
          <a:xfrm>
            <a:off x="3775589" y="5976408"/>
            <a:ext cx="1135622" cy="523220"/>
          </a:xfrm>
          <a:prstGeom prst="rect">
            <a:avLst/>
          </a:prstGeom>
          <a:noFill/>
        </p:spPr>
        <p:txBody>
          <a:bodyPr wrap="square" rtlCol="0">
            <a:spAutoFit/>
          </a:bodyPr>
          <a:lstStyle/>
          <a:p>
            <a:pPr algn="ctr"/>
            <a:r>
              <a:rPr lang="en-US" sz="2800" b="1" dirty="0">
                <a:solidFill>
                  <a:srgbClr val="0070C0"/>
                </a:solidFill>
              </a:rPr>
              <a:t>5X</a:t>
            </a:r>
          </a:p>
        </p:txBody>
      </p:sp>
      <p:pic>
        <p:nvPicPr>
          <p:cNvPr id="29" name="Picture 2">
            <a:extLst>
              <a:ext uri="{FF2B5EF4-FFF2-40B4-BE49-F238E27FC236}">
                <a16:creationId xmlns:a16="http://schemas.microsoft.com/office/drawing/2014/main" id="{871568BB-EA88-4485-B4EA-D300876ECFC6}"/>
              </a:ext>
            </a:extLst>
          </p:cNvPr>
          <p:cNvPicPr>
            <a:picLocks noChangeAspect="1" noChangeArrowheads="1"/>
          </p:cNvPicPr>
          <p:nvPr/>
        </p:nvPicPr>
        <p:blipFill rotWithShape="1">
          <a:blip r:embed="rId3" cstate="print"/>
          <a:srcRect l="7547" t="24542" r="7158" b="19355"/>
          <a:stretch/>
        </p:blipFill>
        <p:spPr bwMode="auto">
          <a:xfrm>
            <a:off x="6370921" y="570112"/>
            <a:ext cx="2568358" cy="1325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458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1" grpId="0"/>
      <p:bldP spid="12" grpId="0"/>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53">
            <a:extLst>
              <a:ext uri="{FF2B5EF4-FFF2-40B4-BE49-F238E27FC236}">
                <a16:creationId xmlns:a16="http://schemas.microsoft.com/office/drawing/2014/main" id="{7287E28C-A2DC-495C-BAB2-6ECA74667B6D}"/>
              </a:ext>
            </a:extLst>
          </p:cNvPr>
          <p:cNvGraphicFramePr>
            <a:graphicFrameLocks noGrp="1"/>
          </p:cNvGraphicFramePr>
          <p:nvPr>
            <p:extLst>
              <p:ext uri="{D42A27DB-BD31-4B8C-83A1-F6EECF244321}">
                <p14:modId xmlns:p14="http://schemas.microsoft.com/office/powerpoint/2010/main" val="2054834802"/>
              </p:ext>
            </p:extLst>
          </p:nvPr>
        </p:nvGraphicFramePr>
        <p:xfrm>
          <a:off x="196515" y="285069"/>
          <a:ext cx="5466592" cy="4267200"/>
        </p:xfrm>
        <a:graphic>
          <a:graphicData uri="http://schemas.openxmlformats.org/drawingml/2006/table">
            <a:tbl>
              <a:tblPr firstRow="1" bandRow="1">
                <a:tableStyleId>{5C22544A-7EE6-4342-B048-85BDC9FD1C3A}</a:tableStyleId>
              </a:tblPr>
              <a:tblGrid>
                <a:gridCol w="1212730">
                  <a:extLst>
                    <a:ext uri="{9D8B030D-6E8A-4147-A177-3AD203B41FA5}">
                      <a16:colId xmlns:a16="http://schemas.microsoft.com/office/drawing/2014/main" val="3264828404"/>
                    </a:ext>
                  </a:extLst>
                </a:gridCol>
                <a:gridCol w="1417954">
                  <a:extLst>
                    <a:ext uri="{9D8B030D-6E8A-4147-A177-3AD203B41FA5}">
                      <a16:colId xmlns:a16="http://schemas.microsoft.com/office/drawing/2014/main" val="2315452896"/>
                    </a:ext>
                  </a:extLst>
                </a:gridCol>
                <a:gridCol w="1417954">
                  <a:extLst>
                    <a:ext uri="{9D8B030D-6E8A-4147-A177-3AD203B41FA5}">
                      <a16:colId xmlns:a16="http://schemas.microsoft.com/office/drawing/2014/main" val="2078311526"/>
                    </a:ext>
                  </a:extLst>
                </a:gridCol>
                <a:gridCol w="1417954">
                  <a:extLst>
                    <a:ext uri="{9D8B030D-6E8A-4147-A177-3AD203B41FA5}">
                      <a16:colId xmlns:a16="http://schemas.microsoft.com/office/drawing/2014/main" val="769894928"/>
                    </a:ext>
                  </a:extLst>
                </a:gridCol>
              </a:tblGrid>
              <a:tr h="457200">
                <a:tc>
                  <a:txBody>
                    <a:bodyPr/>
                    <a:lstStyle/>
                    <a:p>
                      <a:pPr algn="ctr"/>
                      <a:r>
                        <a:rPr lang="en-US" sz="1800" dirty="0">
                          <a:solidFill>
                            <a:schemeClr val="bg1"/>
                          </a:solidFill>
                        </a:rPr>
                        <a:t>Specimen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000" dirty="0">
                          <a:solidFill>
                            <a:schemeClr val="bg1"/>
                          </a:solidFill>
                        </a:rPr>
                        <a:t>Low </a:t>
                      </a:r>
                      <a:br>
                        <a:rPr lang="en-US" sz="2000" dirty="0">
                          <a:solidFill>
                            <a:schemeClr val="bg1"/>
                          </a:solidFill>
                        </a:rPr>
                      </a:br>
                      <a:r>
                        <a:rPr lang="en-US" sz="2000" dirty="0">
                          <a:solidFill>
                            <a:schemeClr val="bg1"/>
                          </a:solidFill>
                        </a:rPr>
                        <a:t>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000" dirty="0">
                          <a:solidFill>
                            <a:schemeClr val="bg1"/>
                          </a:solidFill>
                        </a:rPr>
                        <a:t>Medium 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000" dirty="0">
                          <a:solidFill>
                            <a:schemeClr val="bg1"/>
                          </a:solidFill>
                        </a:rPr>
                        <a:t>High</a:t>
                      </a:r>
                      <a:br>
                        <a:rPr lang="en-US" sz="2000" dirty="0">
                          <a:solidFill>
                            <a:schemeClr val="bg1"/>
                          </a:solidFill>
                        </a:rPr>
                      </a:br>
                      <a:r>
                        <a:rPr lang="en-US" sz="2000" dirty="0">
                          <a:solidFill>
                            <a:schemeClr val="bg1"/>
                          </a:solidFill>
                        </a:rPr>
                        <a:t>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964231249"/>
                  </a:ext>
                </a:extLst>
              </a:tr>
              <a:tr h="1188720">
                <a:tc>
                  <a:txBody>
                    <a:bodyPr/>
                    <a:lstStyle/>
                    <a:p>
                      <a:pPr algn="ctr"/>
                      <a:r>
                        <a:rPr lang="en-US" sz="2400" b="1" dirty="0"/>
                        <a:t>Blood Cells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4351360"/>
                  </a:ext>
                </a:extLst>
              </a:tr>
              <a:tr h="1188720">
                <a:tc>
                  <a:txBody>
                    <a:bodyPr/>
                    <a:lstStyle/>
                    <a:p>
                      <a:pPr algn="ctr"/>
                      <a:r>
                        <a:rPr lang="en-US" sz="2400" b="1" dirty="0"/>
                        <a:t>Onion Root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4228518"/>
                  </a:ext>
                </a:extLst>
              </a:tr>
              <a:tr h="1188720">
                <a:tc>
                  <a:txBody>
                    <a:bodyPr/>
                    <a:lstStyle/>
                    <a:p>
                      <a:pPr algn="ctr"/>
                      <a:r>
                        <a:rPr lang="en-US" sz="2400" b="1" dirty="0"/>
                        <a:t>Bone </a:t>
                      </a:r>
                      <a:br>
                        <a:rPr lang="en-US" sz="2400" b="1" dirty="0"/>
                      </a:br>
                      <a:r>
                        <a:rPr lang="en-US" sz="2400" b="1" dirty="0"/>
                        <a:t>Cell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1443079"/>
                  </a:ext>
                </a:extLst>
              </a:tr>
            </a:tbl>
          </a:graphicData>
        </a:graphic>
      </p:graphicFrame>
      <p:sp>
        <p:nvSpPr>
          <p:cNvPr id="6" name="TextBox 5">
            <a:extLst>
              <a:ext uri="{FF2B5EF4-FFF2-40B4-BE49-F238E27FC236}">
                <a16:creationId xmlns:a16="http://schemas.microsoft.com/office/drawing/2014/main" id="{08B06B09-F9EB-45B7-B64F-8A937144669B}"/>
              </a:ext>
            </a:extLst>
          </p:cNvPr>
          <p:cNvSpPr txBox="1"/>
          <p:nvPr/>
        </p:nvSpPr>
        <p:spPr>
          <a:xfrm>
            <a:off x="294157" y="4970549"/>
            <a:ext cx="8382000" cy="461665"/>
          </a:xfrm>
          <a:prstGeom prst="rect">
            <a:avLst/>
          </a:prstGeom>
          <a:noFill/>
        </p:spPr>
        <p:txBody>
          <a:bodyPr wrap="square" rtlCol="0">
            <a:spAutoFit/>
          </a:bodyPr>
          <a:lstStyle/>
          <a:p>
            <a:pPr algn="ctr"/>
            <a:r>
              <a:rPr lang="en-US" b="1" i="1" dirty="0">
                <a:solidFill>
                  <a:srgbClr val="FF0000"/>
                </a:solidFill>
              </a:rPr>
              <a:t>How did you do?  Correct any you had in the wrong spots!</a:t>
            </a:r>
          </a:p>
        </p:txBody>
      </p:sp>
      <p:sp>
        <p:nvSpPr>
          <p:cNvPr id="15" name="TextBox 14">
            <a:extLst>
              <a:ext uri="{FF2B5EF4-FFF2-40B4-BE49-F238E27FC236}">
                <a16:creationId xmlns:a16="http://schemas.microsoft.com/office/drawing/2014/main" id="{B8F0BD6E-3D95-430F-BB1A-33268970CE19}"/>
              </a:ext>
            </a:extLst>
          </p:cNvPr>
          <p:cNvSpPr txBox="1"/>
          <p:nvPr/>
        </p:nvSpPr>
        <p:spPr>
          <a:xfrm>
            <a:off x="5710201" y="285069"/>
            <a:ext cx="3284378" cy="3231654"/>
          </a:xfrm>
          <a:prstGeom prst="rect">
            <a:avLst/>
          </a:prstGeom>
          <a:noFill/>
        </p:spPr>
        <p:txBody>
          <a:bodyPr wrap="square">
            <a:spAutoFit/>
          </a:bodyPr>
          <a:lstStyle/>
          <a:p>
            <a:pPr marR="0" algn="just">
              <a:spcBef>
                <a:spcPts val="0"/>
              </a:spcBef>
              <a:spcAft>
                <a:spcPts val="0"/>
              </a:spcAft>
            </a:pPr>
            <a:r>
              <a:rPr lang="en-US" sz="2000" dirty="0">
                <a:ea typeface="Times New Roman" panose="02020603050405020304" pitchFamily="18" charset="0"/>
              </a:rPr>
              <a:t>4. Read the rest of the information and follow the directions to view the three specimens. As you view them at different magnifications, drag the images on the left side of this slide and place them in the correct category in the chart.  </a:t>
            </a:r>
          </a:p>
          <a:p>
            <a:pPr marR="0">
              <a:spcBef>
                <a:spcPts val="0"/>
              </a:spcBef>
              <a:spcAft>
                <a:spcPts val="0"/>
              </a:spcAft>
            </a:pPr>
            <a:endParaRPr lang="en-US" sz="2000" dirty="0">
              <a:ea typeface="Times New Roman" panose="02020603050405020304" pitchFamily="18" charset="0"/>
            </a:endParaRPr>
          </a:p>
        </p:txBody>
      </p:sp>
      <p:pic>
        <p:nvPicPr>
          <p:cNvPr id="16" name="Picture 15">
            <a:extLst>
              <a:ext uri="{FF2B5EF4-FFF2-40B4-BE49-F238E27FC236}">
                <a16:creationId xmlns:a16="http://schemas.microsoft.com/office/drawing/2014/main" id="{0C7F884D-118D-468F-AC11-38DD111E32C3}"/>
              </a:ext>
            </a:extLst>
          </p:cNvPr>
          <p:cNvPicPr>
            <a:picLocks noChangeAspect="1"/>
          </p:cNvPicPr>
          <p:nvPr/>
        </p:nvPicPr>
        <p:blipFill rotWithShape="1">
          <a:blip r:embed="rId2">
            <a:duotone>
              <a:schemeClr val="bg2">
                <a:shade val="45000"/>
                <a:satMod val="135000"/>
              </a:schemeClr>
              <a:prstClr val="white"/>
            </a:duotone>
          </a:blip>
          <a:srcRect l="17980"/>
          <a:stretch/>
        </p:blipFill>
        <p:spPr>
          <a:xfrm>
            <a:off x="3035873" y="1063924"/>
            <a:ext cx="1040526" cy="1005840"/>
          </a:xfrm>
          <a:prstGeom prst="rect">
            <a:avLst/>
          </a:prstGeom>
          <a:ln>
            <a:solidFill>
              <a:schemeClr val="tx1"/>
            </a:solidFill>
          </a:ln>
        </p:spPr>
      </p:pic>
      <p:pic>
        <p:nvPicPr>
          <p:cNvPr id="17" name="Picture 16">
            <a:extLst>
              <a:ext uri="{FF2B5EF4-FFF2-40B4-BE49-F238E27FC236}">
                <a16:creationId xmlns:a16="http://schemas.microsoft.com/office/drawing/2014/main" id="{2E341DE3-0698-430F-8655-4FD4599E5245}"/>
              </a:ext>
            </a:extLst>
          </p:cNvPr>
          <p:cNvPicPr>
            <a:picLocks/>
          </p:cNvPicPr>
          <p:nvPr/>
        </p:nvPicPr>
        <p:blipFill>
          <a:blip r:embed="rId3">
            <a:duotone>
              <a:schemeClr val="bg2">
                <a:shade val="45000"/>
                <a:satMod val="135000"/>
              </a:schemeClr>
              <a:prstClr val="white"/>
            </a:duotone>
          </a:blip>
          <a:stretch>
            <a:fillRect/>
          </a:stretch>
        </p:blipFill>
        <p:spPr>
          <a:xfrm>
            <a:off x="1644990" y="1063924"/>
            <a:ext cx="1005840" cy="1005840"/>
          </a:xfrm>
          <a:prstGeom prst="rect">
            <a:avLst/>
          </a:prstGeom>
          <a:ln>
            <a:solidFill>
              <a:schemeClr val="tx1"/>
            </a:solidFill>
          </a:ln>
        </p:spPr>
      </p:pic>
      <p:pic>
        <p:nvPicPr>
          <p:cNvPr id="18" name="Picture 17">
            <a:extLst>
              <a:ext uri="{FF2B5EF4-FFF2-40B4-BE49-F238E27FC236}">
                <a16:creationId xmlns:a16="http://schemas.microsoft.com/office/drawing/2014/main" id="{360E7822-3424-46CF-9DF8-ADAA880E6708}"/>
              </a:ext>
            </a:extLst>
          </p:cNvPr>
          <p:cNvPicPr>
            <a:picLocks/>
          </p:cNvPicPr>
          <p:nvPr/>
        </p:nvPicPr>
        <p:blipFill>
          <a:blip r:embed="rId4">
            <a:duotone>
              <a:schemeClr val="bg2">
                <a:shade val="45000"/>
                <a:satMod val="135000"/>
              </a:schemeClr>
              <a:prstClr val="white"/>
            </a:duotone>
          </a:blip>
          <a:stretch>
            <a:fillRect/>
          </a:stretch>
        </p:blipFill>
        <p:spPr>
          <a:xfrm>
            <a:off x="4485157" y="1077290"/>
            <a:ext cx="1005840" cy="1005840"/>
          </a:xfrm>
          <a:prstGeom prst="rect">
            <a:avLst/>
          </a:prstGeom>
          <a:ln>
            <a:solidFill>
              <a:schemeClr val="tx1"/>
            </a:solidFill>
          </a:ln>
        </p:spPr>
      </p:pic>
      <p:pic>
        <p:nvPicPr>
          <p:cNvPr id="19" name="Picture 18">
            <a:extLst>
              <a:ext uri="{FF2B5EF4-FFF2-40B4-BE49-F238E27FC236}">
                <a16:creationId xmlns:a16="http://schemas.microsoft.com/office/drawing/2014/main" id="{F96E262C-DDB5-424E-8A78-BFC2676F635C}"/>
              </a:ext>
            </a:extLst>
          </p:cNvPr>
          <p:cNvPicPr>
            <a:picLocks noChangeAspect="1"/>
          </p:cNvPicPr>
          <p:nvPr/>
        </p:nvPicPr>
        <p:blipFill rotWithShape="1">
          <a:blip r:embed="rId5">
            <a:duotone>
              <a:schemeClr val="bg2">
                <a:shade val="45000"/>
                <a:satMod val="135000"/>
              </a:schemeClr>
              <a:prstClr val="white"/>
            </a:duotone>
          </a:blip>
          <a:srcRect r="13847"/>
          <a:stretch/>
        </p:blipFill>
        <p:spPr>
          <a:xfrm>
            <a:off x="4452179" y="2248204"/>
            <a:ext cx="1071797" cy="1005840"/>
          </a:xfrm>
          <a:prstGeom prst="rect">
            <a:avLst/>
          </a:prstGeom>
          <a:ln>
            <a:solidFill>
              <a:schemeClr val="tx1"/>
            </a:solidFill>
          </a:ln>
        </p:spPr>
      </p:pic>
      <p:pic>
        <p:nvPicPr>
          <p:cNvPr id="20" name="Picture 19">
            <a:extLst>
              <a:ext uri="{FF2B5EF4-FFF2-40B4-BE49-F238E27FC236}">
                <a16:creationId xmlns:a16="http://schemas.microsoft.com/office/drawing/2014/main" id="{0B748E8D-D188-45BC-B8F2-3AFBE2D99143}"/>
              </a:ext>
            </a:extLst>
          </p:cNvPr>
          <p:cNvPicPr>
            <a:picLocks noChangeAspect="1"/>
          </p:cNvPicPr>
          <p:nvPr/>
        </p:nvPicPr>
        <p:blipFill>
          <a:blip r:embed="rId6">
            <a:duotone>
              <a:schemeClr val="bg2">
                <a:shade val="45000"/>
                <a:satMod val="135000"/>
              </a:schemeClr>
              <a:prstClr val="white"/>
            </a:duotone>
          </a:blip>
          <a:stretch>
            <a:fillRect/>
          </a:stretch>
        </p:blipFill>
        <p:spPr>
          <a:xfrm>
            <a:off x="1627648" y="3467166"/>
            <a:ext cx="1040525" cy="1005840"/>
          </a:xfrm>
          <a:prstGeom prst="rect">
            <a:avLst/>
          </a:prstGeom>
          <a:ln>
            <a:solidFill>
              <a:schemeClr val="tx1"/>
            </a:solidFill>
          </a:ln>
        </p:spPr>
      </p:pic>
      <p:pic>
        <p:nvPicPr>
          <p:cNvPr id="21" name="Picture 20">
            <a:extLst>
              <a:ext uri="{FF2B5EF4-FFF2-40B4-BE49-F238E27FC236}">
                <a16:creationId xmlns:a16="http://schemas.microsoft.com/office/drawing/2014/main" id="{6231F2AC-5FD6-40CA-8F37-3A43A88BB722}"/>
              </a:ext>
            </a:extLst>
          </p:cNvPr>
          <p:cNvPicPr>
            <a:picLocks noChangeAspect="1"/>
          </p:cNvPicPr>
          <p:nvPr/>
        </p:nvPicPr>
        <p:blipFill>
          <a:blip r:embed="rId7">
            <a:duotone>
              <a:schemeClr val="bg2">
                <a:shade val="45000"/>
                <a:satMod val="135000"/>
              </a:schemeClr>
              <a:prstClr val="white"/>
            </a:duotone>
          </a:blip>
          <a:stretch>
            <a:fillRect/>
          </a:stretch>
        </p:blipFill>
        <p:spPr>
          <a:xfrm>
            <a:off x="3053216" y="3498115"/>
            <a:ext cx="1005840" cy="943942"/>
          </a:xfrm>
          <a:prstGeom prst="rect">
            <a:avLst/>
          </a:prstGeom>
          <a:ln>
            <a:solidFill>
              <a:schemeClr val="tx1"/>
            </a:solidFill>
          </a:ln>
        </p:spPr>
      </p:pic>
      <p:pic>
        <p:nvPicPr>
          <p:cNvPr id="22" name="Picture 21">
            <a:extLst>
              <a:ext uri="{FF2B5EF4-FFF2-40B4-BE49-F238E27FC236}">
                <a16:creationId xmlns:a16="http://schemas.microsoft.com/office/drawing/2014/main" id="{EAF9E105-6842-4FBA-8EBF-4C005EBB3A03}"/>
              </a:ext>
            </a:extLst>
          </p:cNvPr>
          <p:cNvPicPr>
            <a:picLocks noChangeAspect="1"/>
          </p:cNvPicPr>
          <p:nvPr/>
        </p:nvPicPr>
        <p:blipFill>
          <a:blip r:embed="rId8">
            <a:duotone>
              <a:schemeClr val="bg2">
                <a:shade val="45000"/>
                <a:satMod val="135000"/>
              </a:schemeClr>
              <a:prstClr val="white"/>
            </a:duotone>
          </a:blip>
          <a:stretch>
            <a:fillRect/>
          </a:stretch>
        </p:blipFill>
        <p:spPr>
          <a:xfrm rot="16200000">
            <a:off x="4485157" y="3447647"/>
            <a:ext cx="1005840" cy="982980"/>
          </a:xfrm>
          <a:prstGeom prst="rect">
            <a:avLst/>
          </a:prstGeom>
          <a:ln>
            <a:solidFill>
              <a:schemeClr val="tx1"/>
            </a:solidFill>
          </a:ln>
        </p:spPr>
      </p:pic>
      <p:pic>
        <p:nvPicPr>
          <p:cNvPr id="23" name="Picture 22">
            <a:extLst>
              <a:ext uri="{FF2B5EF4-FFF2-40B4-BE49-F238E27FC236}">
                <a16:creationId xmlns:a16="http://schemas.microsoft.com/office/drawing/2014/main" id="{3F0CE8AA-A431-4E39-A9F2-DE440803E3AB}"/>
              </a:ext>
            </a:extLst>
          </p:cNvPr>
          <p:cNvPicPr>
            <a:picLocks noChangeAspect="1"/>
          </p:cNvPicPr>
          <p:nvPr/>
        </p:nvPicPr>
        <p:blipFill>
          <a:blip r:embed="rId9">
            <a:duotone>
              <a:schemeClr val="bg2">
                <a:shade val="45000"/>
                <a:satMod val="135000"/>
              </a:schemeClr>
              <a:prstClr val="white"/>
            </a:duotone>
          </a:blip>
          <a:stretch>
            <a:fillRect/>
          </a:stretch>
        </p:blipFill>
        <p:spPr>
          <a:xfrm rot="5400000">
            <a:off x="1617307" y="2277492"/>
            <a:ext cx="1061207" cy="1005840"/>
          </a:xfrm>
          <a:prstGeom prst="rect">
            <a:avLst/>
          </a:prstGeom>
          <a:ln>
            <a:solidFill>
              <a:schemeClr val="tx1"/>
            </a:solidFill>
          </a:ln>
        </p:spPr>
      </p:pic>
      <p:pic>
        <p:nvPicPr>
          <p:cNvPr id="24" name="Picture 23">
            <a:extLst>
              <a:ext uri="{FF2B5EF4-FFF2-40B4-BE49-F238E27FC236}">
                <a16:creationId xmlns:a16="http://schemas.microsoft.com/office/drawing/2014/main" id="{80C3F88D-BB16-45A9-88D1-A31348DE7E76}"/>
              </a:ext>
            </a:extLst>
          </p:cNvPr>
          <p:cNvPicPr>
            <a:picLocks noChangeAspect="1"/>
          </p:cNvPicPr>
          <p:nvPr/>
        </p:nvPicPr>
        <p:blipFill rotWithShape="1">
          <a:blip r:embed="rId10">
            <a:duotone>
              <a:schemeClr val="bg2">
                <a:shade val="45000"/>
                <a:satMod val="135000"/>
              </a:schemeClr>
              <a:prstClr val="white"/>
            </a:duotone>
          </a:blip>
          <a:srcRect r="9287"/>
          <a:stretch/>
        </p:blipFill>
        <p:spPr>
          <a:xfrm>
            <a:off x="3067624" y="2248204"/>
            <a:ext cx="977024" cy="1005840"/>
          </a:xfrm>
          <a:prstGeom prst="rect">
            <a:avLst/>
          </a:prstGeom>
          <a:ln>
            <a:solidFill>
              <a:schemeClr val="tx1"/>
            </a:solidFill>
          </a:ln>
        </p:spPr>
      </p:pic>
    </p:spTree>
    <p:extLst>
      <p:ext uri="{BB962C8B-B14F-4D97-AF65-F5344CB8AC3E}">
        <p14:creationId xmlns:p14="http://schemas.microsoft.com/office/powerpoint/2010/main" val="519540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a:grpSpLocks/>
          </p:cNvGrpSpPr>
          <p:nvPr/>
        </p:nvGrpSpPr>
        <p:grpSpPr bwMode="auto">
          <a:xfrm>
            <a:off x="247402" y="5076073"/>
            <a:ext cx="8649219" cy="1752598"/>
            <a:chOff x="405" y="950"/>
            <a:chExt cx="5668" cy="1104"/>
          </a:xfrm>
        </p:grpSpPr>
        <p:pic>
          <p:nvPicPr>
            <p:cNvPr id="18" name="Picture 11"/>
            <p:cNvPicPr>
              <a:picLocks noChangeAspect="1" noChangeArrowheads="1"/>
            </p:cNvPicPr>
            <p:nvPr/>
          </p:nvPicPr>
          <p:blipFill rotWithShape="1">
            <a:blip r:embed="rId2" cstate="print"/>
            <a:srcRect t="13058" b="12039"/>
            <a:stretch/>
          </p:blipFill>
          <p:spPr bwMode="auto">
            <a:xfrm>
              <a:off x="405" y="950"/>
              <a:ext cx="1843" cy="1104"/>
            </a:xfrm>
            <a:prstGeom prst="rect">
              <a:avLst/>
            </a:prstGeom>
            <a:noFill/>
            <a:ln w="9525">
              <a:noFill/>
              <a:miter lim="800000"/>
              <a:headEnd/>
              <a:tailEnd/>
            </a:ln>
          </p:spPr>
        </p:pic>
        <p:sp>
          <p:nvSpPr>
            <p:cNvPr id="19" name="Text Box 13"/>
            <p:cNvSpPr txBox="1">
              <a:spLocks noChangeArrowheads="1"/>
            </p:cNvSpPr>
            <p:nvPr/>
          </p:nvSpPr>
          <p:spPr bwMode="auto">
            <a:xfrm>
              <a:off x="2340" y="991"/>
              <a:ext cx="3733" cy="989"/>
            </a:xfrm>
            <a:prstGeom prst="rect">
              <a:avLst/>
            </a:prstGeom>
            <a:noFill/>
            <a:ln w="9525">
              <a:noFill/>
              <a:miter lim="800000"/>
              <a:headEnd/>
              <a:tailEnd/>
            </a:ln>
          </p:spPr>
          <p:txBody>
            <a:bodyPr wrap="square">
              <a:spAutoFit/>
            </a:bodyPr>
            <a:lstStyle/>
            <a:p>
              <a:pPr algn="just">
                <a:spcBef>
                  <a:spcPct val="50000"/>
                </a:spcBef>
              </a:pPr>
              <a:r>
                <a:rPr lang="en-US" b="1" i="1" dirty="0">
                  <a:solidFill>
                    <a:srgbClr val="FF0000"/>
                  </a:solidFill>
                </a:rPr>
                <a:t>We can see small </a:t>
              </a:r>
              <a:r>
                <a:rPr lang="en-US" b="1" i="1" u="sng" dirty="0">
                  <a:solidFill>
                    <a:srgbClr val="FF0000"/>
                  </a:solidFill>
                </a:rPr>
                <a:t>details</a:t>
              </a:r>
              <a:r>
                <a:rPr lang="en-US" b="1" i="1" dirty="0">
                  <a:solidFill>
                    <a:srgbClr val="FF0000"/>
                  </a:solidFill>
                </a:rPr>
                <a:t> much  better with higher powers of magnification, but our </a:t>
              </a:r>
              <a:r>
                <a:rPr lang="en-US" b="1" i="1" u="sng" dirty="0">
                  <a:solidFill>
                    <a:srgbClr val="FF0000"/>
                  </a:solidFill>
                </a:rPr>
                <a:t>field of view </a:t>
              </a:r>
              <a:r>
                <a:rPr lang="en-US" b="1" i="1" dirty="0">
                  <a:solidFill>
                    <a:srgbClr val="FF0000"/>
                  </a:solidFill>
                </a:rPr>
                <a:t>(or how much we see) of the image is smaller.</a:t>
              </a:r>
            </a:p>
          </p:txBody>
        </p:sp>
      </p:grpSp>
      <p:sp>
        <p:nvSpPr>
          <p:cNvPr id="29" name="TextBox 28">
            <a:extLst>
              <a:ext uri="{FF2B5EF4-FFF2-40B4-BE49-F238E27FC236}">
                <a16:creationId xmlns:a16="http://schemas.microsoft.com/office/drawing/2014/main" id="{32720D04-C270-44D3-8181-4040E93C7941}"/>
              </a:ext>
            </a:extLst>
          </p:cNvPr>
          <p:cNvSpPr txBox="1"/>
          <p:nvPr/>
        </p:nvSpPr>
        <p:spPr>
          <a:xfrm>
            <a:off x="122461" y="91245"/>
            <a:ext cx="8899078" cy="1569660"/>
          </a:xfrm>
          <a:prstGeom prst="rect">
            <a:avLst/>
          </a:prstGeom>
          <a:noFill/>
        </p:spPr>
        <p:txBody>
          <a:bodyPr wrap="square">
            <a:spAutoFit/>
          </a:bodyPr>
          <a:lstStyle/>
          <a:p>
            <a:pPr marR="0">
              <a:spcBef>
                <a:spcPts val="0"/>
              </a:spcBef>
              <a:spcAft>
                <a:spcPts val="0"/>
              </a:spcAft>
            </a:pPr>
            <a:r>
              <a:rPr lang="en-US" sz="2400" dirty="0">
                <a:ea typeface="Times New Roman" panose="02020603050405020304" pitchFamily="18" charset="0"/>
              </a:rPr>
              <a:t>5. What happens to your field of view of a specimen and details you can see as you increase the power of magnification?</a:t>
            </a:r>
          </a:p>
          <a:p>
            <a:pPr marR="0" algn="just">
              <a:spcBef>
                <a:spcPts val="0"/>
              </a:spcBef>
              <a:spcAft>
                <a:spcPts val="0"/>
              </a:spcAft>
            </a:pPr>
            <a:endParaRPr lang="en-US" dirty="0">
              <a:ea typeface="Times New Roman" panose="02020603050405020304" pitchFamily="18" charset="0"/>
            </a:endParaRPr>
          </a:p>
          <a:p>
            <a:pPr marR="0">
              <a:spcBef>
                <a:spcPts val="0"/>
              </a:spcBef>
              <a:spcAft>
                <a:spcPts val="0"/>
              </a:spcAft>
            </a:pPr>
            <a:endParaRPr lang="en-US" dirty="0">
              <a:ea typeface="Times New Roman" panose="02020603050405020304" pitchFamily="18" charset="0"/>
            </a:endParaRPr>
          </a:p>
        </p:txBody>
      </p:sp>
      <p:pic>
        <p:nvPicPr>
          <p:cNvPr id="25" name="Picture 5">
            <a:extLst>
              <a:ext uri="{FF2B5EF4-FFF2-40B4-BE49-F238E27FC236}">
                <a16:creationId xmlns:a16="http://schemas.microsoft.com/office/drawing/2014/main" id="{A7E82345-1BD2-4DE7-B0B9-6332606A449D}"/>
              </a:ext>
            </a:extLst>
          </p:cNvPr>
          <p:cNvPicPr>
            <a:picLocks noChangeAspect="1" noChangeArrowheads="1"/>
          </p:cNvPicPr>
          <p:nvPr/>
        </p:nvPicPr>
        <p:blipFill>
          <a:blip r:embed="rId3" cstate="print"/>
          <a:srcRect l="2816" r="4256"/>
          <a:stretch>
            <a:fillRect/>
          </a:stretch>
        </p:blipFill>
        <p:spPr bwMode="auto">
          <a:xfrm>
            <a:off x="576830" y="1135147"/>
            <a:ext cx="2514600" cy="2560320"/>
          </a:xfrm>
          <a:prstGeom prst="rect">
            <a:avLst/>
          </a:prstGeom>
          <a:noFill/>
          <a:ln w="9525">
            <a:noFill/>
            <a:miter lim="800000"/>
            <a:headEnd/>
            <a:tailEnd/>
          </a:ln>
        </p:spPr>
      </p:pic>
      <p:pic>
        <p:nvPicPr>
          <p:cNvPr id="30" name="Picture 6">
            <a:extLst>
              <a:ext uri="{FF2B5EF4-FFF2-40B4-BE49-F238E27FC236}">
                <a16:creationId xmlns:a16="http://schemas.microsoft.com/office/drawing/2014/main" id="{E358783E-3D5B-4738-9A12-83AADDB79FB9}"/>
              </a:ext>
            </a:extLst>
          </p:cNvPr>
          <p:cNvPicPr>
            <a:picLocks noChangeAspect="1" noChangeArrowheads="1"/>
          </p:cNvPicPr>
          <p:nvPr/>
        </p:nvPicPr>
        <p:blipFill>
          <a:blip r:embed="rId4" cstate="print"/>
          <a:srcRect/>
          <a:stretch>
            <a:fillRect/>
          </a:stretch>
        </p:blipFill>
        <p:spPr bwMode="auto">
          <a:xfrm>
            <a:off x="3298138" y="1135147"/>
            <a:ext cx="2591834" cy="2560320"/>
          </a:xfrm>
          <a:prstGeom prst="rect">
            <a:avLst/>
          </a:prstGeom>
          <a:noFill/>
          <a:ln w="9525">
            <a:noFill/>
            <a:miter lim="800000"/>
            <a:headEnd/>
            <a:tailEnd/>
          </a:ln>
        </p:spPr>
      </p:pic>
      <p:pic>
        <p:nvPicPr>
          <p:cNvPr id="31" name="Picture 7">
            <a:extLst>
              <a:ext uri="{FF2B5EF4-FFF2-40B4-BE49-F238E27FC236}">
                <a16:creationId xmlns:a16="http://schemas.microsoft.com/office/drawing/2014/main" id="{3BF6657B-29E4-4B11-B144-C00ECC949564}"/>
              </a:ext>
            </a:extLst>
          </p:cNvPr>
          <p:cNvPicPr>
            <a:picLocks noChangeAspect="1" noChangeArrowheads="1"/>
          </p:cNvPicPr>
          <p:nvPr/>
        </p:nvPicPr>
        <p:blipFill>
          <a:blip r:embed="rId5" cstate="print"/>
          <a:srcRect/>
          <a:stretch>
            <a:fillRect/>
          </a:stretch>
        </p:blipFill>
        <p:spPr bwMode="auto">
          <a:xfrm>
            <a:off x="6036353" y="1135147"/>
            <a:ext cx="2657549" cy="2560320"/>
          </a:xfrm>
          <a:prstGeom prst="rect">
            <a:avLst/>
          </a:prstGeom>
          <a:noFill/>
          <a:ln w="9525">
            <a:noFill/>
            <a:miter lim="800000"/>
            <a:headEnd/>
            <a:tailEnd/>
          </a:ln>
        </p:spPr>
      </p:pic>
      <p:grpSp>
        <p:nvGrpSpPr>
          <p:cNvPr id="21" name="Group 20"/>
          <p:cNvGrpSpPr/>
          <p:nvPr/>
        </p:nvGrpSpPr>
        <p:grpSpPr>
          <a:xfrm>
            <a:off x="3951817" y="2124684"/>
            <a:ext cx="2057400" cy="2210723"/>
            <a:chOff x="873786" y="4528358"/>
            <a:chExt cx="2057400" cy="2210723"/>
          </a:xfrm>
        </p:grpSpPr>
        <p:sp>
          <p:nvSpPr>
            <p:cNvPr id="15" name="TextBox 14"/>
            <p:cNvSpPr txBox="1"/>
            <p:nvPr/>
          </p:nvSpPr>
          <p:spPr>
            <a:xfrm>
              <a:off x="873786" y="6281881"/>
              <a:ext cx="2057400" cy="457200"/>
            </a:xfrm>
            <a:prstGeom prst="rect">
              <a:avLst/>
            </a:prstGeom>
            <a:noFill/>
          </p:spPr>
          <p:txBody>
            <a:bodyPr wrap="square" rtlCol="0">
              <a:spAutoFit/>
            </a:bodyPr>
            <a:lstStyle/>
            <a:p>
              <a:pPr algn="ctr"/>
              <a:r>
                <a:rPr lang="en-US" b="1" i="1" dirty="0">
                  <a:solidFill>
                    <a:srgbClr val="0070C0"/>
                  </a:solidFill>
                </a:rPr>
                <a:t>What is this?</a:t>
              </a:r>
            </a:p>
          </p:txBody>
        </p:sp>
        <p:cxnSp>
          <p:nvCxnSpPr>
            <p:cNvPr id="20" name="Straight Arrow Connector 19"/>
            <p:cNvCxnSpPr>
              <a:cxnSpLocks/>
            </p:cNvCxnSpPr>
            <p:nvPr/>
          </p:nvCxnSpPr>
          <p:spPr>
            <a:xfrm flipV="1">
              <a:off x="1986571" y="4528358"/>
              <a:ext cx="298896" cy="1770539"/>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02841A89-D975-4449-B1F0-2922DA0902C6}"/>
              </a:ext>
            </a:extLst>
          </p:cNvPr>
          <p:cNvSpPr txBox="1"/>
          <p:nvPr/>
        </p:nvSpPr>
        <p:spPr>
          <a:xfrm>
            <a:off x="654818" y="3695467"/>
            <a:ext cx="2436612" cy="707886"/>
          </a:xfrm>
          <a:prstGeom prst="rect">
            <a:avLst/>
          </a:prstGeom>
          <a:noFill/>
        </p:spPr>
        <p:txBody>
          <a:bodyPr wrap="square" rtlCol="0">
            <a:spAutoFit/>
          </a:bodyPr>
          <a:lstStyle/>
          <a:p>
            <a:pPr algn="ctr"/>
            <a:r>
              <a:rPr lang="en-US" sz="2000" b="1" i="1" dirty="0">
                <a:solidFill>
                  <a:srgbClr val="0070C0"/>
                </a:solidFill>
              </a:rPr>
              <a:t>Larger field of view, but less detail</a:t>
            </a:r>
          </a:p>
        </p:txBody>
      </p:sp>
      <p:sp>
        <p:nvSpPr>
          <p:cNvPr id="33" name="TextBox 32">
            <a:extLst>
              <a:ext uri="{FF2B5EF4-FFF2-40B4-BE49-F238E27FC236}">
                <a16:creationId xmlns:a16="http://schemas.microsoft.com/office/drawing/2014/main" id="{AB34C80F-B7B7-4260-B0BF-A86DAFCE48DD}"/>
              </a:ext>
            </a:extLst>
          </p:cNvPr>
          <p:cNvSpPr txBox="1"/>
          <p:nvPr/>
        </p:nvSpPr>
        <p:spPr>
          <a:xfrm>
            <a:off x="6009217" y="3665012"/>
            <a:ext cx="2733097" cy="707886"/>
          </a:xfrm>
          <a:prstGeom prst="rect">
            <a:avLst/>
          </a:prstGeom>
          <a:noFill/>
        </p:spPr>
        <p:txBody>
          <a:bodyPr wrap="square" rtlCol="0">
            <a:spAutoFit/>
          </a:bodyPr>
          <a:lstStyle/>
          <a:p>
            <a:pPr algn="ctr"/>
            <a:r>
              <a:rPr lang="en-US" sz="2000" b="1" i="1" dirty="0">
                <a:solidFill>
                  <a:srgbClr val="0070C0"/>
                </a:solidFill>
              </a:rPr>
              <a:t>Smaller field of view, but more detail</a:t>
            </a:r>
          </a:p>
        </p:txBody>
      </p:sp>
      <p:sp>
        <p:nvSpPr>
          <p:cNvPr id="2" name="Rectangle 1">
            <a:extLst>
              <a:ext uri="{FF2B5EF4-FFF2-40B4-BE49-F238E27FC236}">
                <a16:creationId xmlns:a16="http://schemas.microsoft.com/office/drawing/2014/main" id="{A8D8D8AF-5FE0-4DFA-A556-05BC2875E56A}"/>
              </a:ext>
            </a:extLst>
          </p:cNvPr>
          <p:cNvSpPr/>
          <p:nvPr/>
        </p:nvSpPr>
        <p:spPr>
          <a:xfrm>
            <a:off x="482696" y="935823"/>
            <a:ext cx="684803" cy="923330"/>
          </a:xfrm>
          <a:prstGeom prst="rect">
            <a:avLst/>
          </a:prstGeom>
          <a:noFill/>
        </p:spPr>
        <p:txBody>
          <a:bodyPr wrap="none" lIns="91440" tIns="45720" rIns="91440" bIns="45720">
            <a:spAutoFit/>
          </a:bodyPr>
          <a:lstStyle/>
          <a:p>
            <a:pPr algn="ctr"/>
            <a:r>
              <a:rPr lang="en-US" sz="5400" b="1" cap="none" spc="0" dirty="0">
                <a:ln w="0"/>
                <a:solidFill>
                  <a:srgbClr val="FFFF00"/>
                </a:solidFill>
                <a:effectLst>
                  <a:outerShdw blurRad="38100" dist="19050" dir="2700000" algn="tl" rotWithShape="0">
                    <a:schemeClr val="dk1">
                      <a:alpha val="40000"/>
                    </a:schemeClr>
                  </a:outerShdw>
                </a:effectLst>
              </a:rPr>
              <a:t>A</a:t>
            </a:r>
          </a:p>
        </p:txBody>
      </p:sp>
      <p:sp>
        <p:nvSpPr>
          <p:cNvPr id="16" name="Rectangle 15">
            <a:extLst>
              <a:ext uri="{FF2B5EF4-FFF2-40B4-BE49-F238E27FC236}">
                <a16:creationId xmlns:a16="http://schemas.microsoft.com/office/drawing/2014/main" id="{81887921-8562-448B-A372-0BB0510E5906}"/>
              </a:ext>
            </a:extLst>
          </p:cNvPr>
          <p:cNvSpPr/>
          <p:nvPr/>
        </p:nvSpPr>
        <p:spPr>
          <a:xfrm>
            <a:off x="3241367" y="999258"/>
            <a:ext cx="646331" cy="923330"/>
          </a:xfrm>
          <a:prstGeom prst="rect">
            <a:avLst/>
          </a:prstGeom>
          <a:noFill/>
        </p:spPr>
        <p:txBody>
          <a:bodyPr wrap="none" lIns="91440" tIns="45720" rIns="91440" bIns="45720">
            <a:spAutoFit/>
          </a:bodyPr>
          <a:lstStyle/>
          <a:p>
            <a:pPr algn="ctr"/>
            <a:r>
              <a:rPr lang="en-US" sz="5400" b="1" cap="none" spc="0" dirty="0">
                <a:ln w="0"/>
                <a:solidFill>
                  <a:srgbClr val="FFFF00"/>
                </a:solidFill>
                <a:effectLst>
                  <a:outerShdw blurRad="38100" dist="19050" dir="2700000" algn="tl" rotWithShape="0">
                    <a:schemeClr val="dk1">
                      <a:alpha val="40000"/>
                    </a:schemeClr>
                  </a:outerShdw>
                </a:effectLst>
              </a:rPr>
              <a:t>B</a:t>
            </a:r>
          </a:p>
        </p:txBody>
      </p:sp>
      <p:sp>
        <p:nvSpPr>
          <p:cNvPr id="23" name="Rectangle 22">
            <a:extLst>
              <a:ext uri="{FF2B5EF4-FFF2-40B4-BE49-F238E27FC236}">
                <a16:creationId xmlns:a16="http://schemas.microsoft.com/office/drawing/2014/main" id="{A0ADA9DE-3098-41F7-97F2-C71AA8C6F3AA}"/>
              </a:ext>
            </a:extLst>
          </p:cNvPr>
          <p:cNvSpPr/>
          <p:nvPr/>
        </p:nvSpPr>
        <p:spPr>
          <a:xfrm>
            <a:off x="5942330" y="969204"/>
            <a:ext cx="684803" cy="923330"/>
          </a:xfrm>
          <a:prstGeom prst="rect">
            <a:avLst/>
          </a:prstGeom>
          <a:noFill/>
        </p:spPr>
        <p:txBody>
          <a:bodyPr wrap="none" lIns="91440" tIns="45720" rIns="91440" bIns="45720">
            <a:spAutoFit/>
          </a:bodyPr>
          <a:lstStyle/>
          <a:p>
            <a:pPr algn="ctr"/>
            <a:r>
              <a:rPr lang="en-US" sz="5400" b="1" cap="none" spc="0" dirty="0">
                <a:ln w="0"/>
                <a:solidFill>
                  <a:srgbClr val="FFFF00"/>
                </a:solidFill>
                <a:effectLst>
                  <a:outerShdw blurRad="38100" dist="19050" dir="2700000" algn="tl" rotWithShape="0">
                    <a:schemeClr val="dk1">
                      <a:alpha val="40000"/>
                    </a:schemeClr>
                  </a:outerShdw>
                </a:effectLst>
              </a:rPr>
              <a:t>C</a:t>
            </a:r>
          </a:p>
        </p:txBody>
      </p:sp>
      <p:sp>
        <p:nvSpPr>
          <p:cNvPr id="22" name="Text Box 13">
            <a:extLst>
              <a:ext uri="{FF2B5EF4-FFF2-40B4-BE49-F238E27FC236}">
                <a16:creationId xmlns:a16="http://schemas.microsoft.com/office/drawing/2014/main" id="{4D719CFA-2459-44E6-AD64-960C3FA9D0A4}"/>
              </a:ext>
            </a:extLst>
          </p:cNvPr>
          <p:cNvSpPr txBox="1">
            <a:spLocks noChangeArrowheads="1"/>
          </p:cNvSpPr>
          <p:nvPr/>
        </p:nvSpPr>
        <p:spPr bwMode="auto">
          <a:xfrm>
            <a:off x="3241367" y="4359002"/>
            <a:ext cx="5696460" cy="461665"/>
          </a:xfrm>
          <a:prstGeom prst="rect">
            <a:avLst/>
          </a:prstGeom>
          <a:noFill/>
          <a:ln w="9525">
            <a:noFill/>
            <a:miter lim="800000"/>
            <a:headEnd/>
            <a:tailEnd/>
          </a:ln>
        </p:spPr>
        <p:txBody>
          <a:bodyPr wrap="square">
            <a:spAutoFit/>
          </a:bodyPr>
          <a:lstStyle/>
          <a:p>
            <a:pPr algn="just">
              <a:spcBef>
                <a:spcPct val="50000"/>
              </a:spcBef>
            </a:pPr>
            <a:r>
              <a:rPr lang="en-US" b="1" i="1" dirty="0">
                <a:solidFill>
                  <a:srgbClr val="FF0000"/>
                </a:solidFill>
              </a:rPr>
              <a:t>Pointer – To help you line up specimens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9"/>
          <p:cNvSpPr txBox="1">
            <a:spLocks noChangeArrowheads="1"/>
          </p:cNvSpPr>
          <p:nvPr/>
        </p:nvSpPr>
        <p:spPr bwMode="auto">
          <a:xfrm>
            <a:off x="7070725" y="4003675"/>
            <a:ext cx="1844675" cy="457200"/>
          </a:xfrm>
          <a:prstGeom prst="rect">
            <a:avLst/>
          </a:prstGeom>
          <a:noFill/>
          <a:ln w="9525">
            <a:noFill/>
            <a:miter lim="800000"/>
            <a:headEnd/>
            <a:tailEnd/>
          </a:ln>
        </p:spPr>
        <p:txBody>
          <a:bodyPr>
            <a:spAutoFit/>
          </a:bodyPr>
          <a:lstStyle/>
          <a:p>
            <a:endParaRPr lang="en-US"/>
          </a:p>
        </p:txBody>
      </p:sp>
      <p:grpSp>
        <p:nvGrpSpPr>
          <p:cNvPr id="3" name="Group 15"/>
          <p:cNvGrpSpPr>
            <a:grpSpLocks/>
          </p:cNvGrpSpPr>
          <p:nvPr/>
        </p:nvGrpSpPr>
        <p:grpSpPr bwMode="auto">
          <a:xfrm>
            <a:off x="571500" y="395287"/>
            <a:ext cx="8343900" cy="4862513"/>
            <a:chOff x="-432" y="201"/>
            <a:chExt cx="5256" cy="3063"/>
          </a:xfrm>
        </p:grpSpPr>
        <p:pic>
          <p:nvPicPr>
            <p:cNvPr id="5127" name="Picture 12"/>
            <p:cNvPicPr>
              <a:picLocks noChangeAspect="1" noChangeArrowheads="1"/>
            </p:cNvPicPr>
            <p:nvPr/>
          </p:nvPicPr>
          <p:blipFill>
            <a:blip r:embed="rId3" cstate="print"/>
            <a:srcRect l="53763"/>
            <a:stretch>
              <a:fillRect/>
            </a:stretch>
          </p:blipFill>
          <p:spPr bwMode="auto">
            <a:xfrm>
              <a:off x="3207" y="960"/>
              <a:ext cx="1614" cy="2304"/>
            </a:xfrm>
            <a:prstGeom prst="rect">
              <a:avLst/>
            </a:prstGeom>
            <a:noFill/>
            <a:ln w="9525">
              <a:noFill/>
              <a:miter lim="800000"/>
              <a:headEnd/>
              <a:tailEnd/>
            </a:ln>
          </p:spPr>
        </p:pic>
        <p:sp>
          <p:nvSpPr>
            <p:cNvPr id="5128" name="Text Box 14"/>
            <p:cNvSpPr txBox="1">
              <a:spLocks noChangeArrowheads="1"/>
            </p:cNvSpPr>
            <p:nvPr/>
          </p:nvSpPr>
          <p:spPr bwMode="auto">
            <a:xfrm>
              <a:off x="-432" y="201"/>
              <a:ext cx="5256" cy="523"/>
            </a:xfrm>
            <a:prstGeom prst="rect">
              <a:avLst/>
            </a:prstGeom>
            <a:noFill/>
            <a:ln w="9525">
              <a:noFill/>
              <a:miter lim="800000"/>
              <a:headEnd/>
              <a:tailEnd/>
            </a:ln>
          </p:spPr>
          <p:txBody>
            <a:bodyPr wrap="square">
              <a:spAutoFit/>
            </a:bodyPr>
            <a:lstStyle/>
            <a:p>
              <a:pPr algn="ctr">
                <a:spcBef>
                  <a:spcPct val="50000"/>
                </a:spcBef>
              </a:pPr>
              <a:r>
                <a:rPr lang="en-US" b="1" dirty="0">
                  <a:solidFill>
                    <a:srgbClr val="0070C0"/>
                  </a:solidFill>
                </a:rPr>
                <a:t>Which of these images would be viewed at </a:t>
              </a:r>
              <a:br>
                <a:rPr lang="en-US" b="1" dirty="0">
                  <a:solidFill>
                    <a:srgbClr val="0070C0"/>
                  </a:solidFill>
                </a:rPr>
              </a:br>
              <a:r>
                <a:rPr lang="en-US" b="1" dirty="0">
                  <a:solidFill>
                    <a:srgbClr val="0070C0"/>
                  </a:solidFill>
                </a:rPr>
                <a:t>a higher power of magnification?</a:t>
              </a:r>
            </a:p>
          </p:txBody>
        </p:sp>
      </p:grpSp>
      <p:pic>
        <p:nvPicPr>
          <p:cNvPr id="12" name="Picture 12"/>
          <p:cNvPicPr>
            <a:picLocks noChangeAspect="1" noChangeArrowheads="1"/>
          </p:cNvPicPr>
          <p:nvPr/>
        </p:nvPicPr>
        <p:blipFill>
          <a:blip r:embed="rId3" cstate="print"/>
          <a:srcRect r="52688"/>
          <a:stretch>
            <a:fillRect/>
          </a:stretch>
        </p:blipFill>
        <p:spPr bwMode="auto">
          <a:xfrm>
            <a:off x="228600" y="1600200"/>
            <a:ext cx="2622146" cy="3657600"/>
          </a:xfrm>
          <a:prstGeom prst="rect">
            <a:avLst/>
          </a:prstGeom>
          <a:noFill/>
          <a:ln w="9525">
            <a:noFill/>
            <a:miter lim="800000"/>
            <a:headEnd/>
            <a:tailEnd/>
          </a:ln>
        </p:spPr>
      </p:pic>
      <p:sp>
        <p:nvSpPr>
          <p:cNvPr id="7" name="5-Point Star 6"/>
          <p:cNvSpPr/>
          <p:nvPr/>
        </p:nvSpPr>
        <p:spPr>
          <a:xfrm>
            <a:off x="7696200" y="262732"/>
            <a:ext cx="762000" cy="685800"/>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a:extLst>
              <a:ext uri="{FF2B5EF4-FFF2-40B4-BE49-F238E27FC236}">
                <a16:creationId xmlns:a16="http://schemas.microsoft.com/office/drawing/2014/main" id="{65EF1B01-CFC9-4677-A212-012FD354EB97}"/>
              </a:ext>
            </a:extLst>
          </p:cNvPr>
          <p:cNvPicPr>
            <a:picLocks noChangeAspect="1" noChangeArrowheads="1"/>
          </p:cNvPicPr>
          <p:nvPr/>
        </p:nvPicPr>
        <p:blipFill rotWithShape="1">
          <a:blip r:embed="rId3" cstate="print"/>
          <a:srcRect l="6470" t="16340" r="64154" b="21568"/>
          <a:stretch/>
        </p:blipFill>
        <p:spPr bwMode="auto">
          <a:xfrm>
            <a:off x="3365109" y="1600200"/>
            <a:ext cx="2622148" cy="3657600"/>
          </a:xfrm>
          <a:prstGeom prst="rect">
            <a:avLst/>
          </a:prstGeom>
          <a:noFill/>
          <a:ln w="9525">
            <a:noFill/>
            <a:miter lim="800000"/>
            <a:headEnd/>
            <a:tailEnd/>
          </a:ln>
        </p:spPr>
      </p:pic>
      <p:sp>
        <p:nvSpPr>
          <p:cNvPr id="9" name="Rectangle 8">
            <a:extLst>
              <a:ext uri="{FF2B5EF4-FFF2-40B4-BE49-F238E27FC236}">
                <a16:creationId xmlns:a16="http://schemas.microsoft.com/office/drawing/2014/main" id="{DD77FA6F-ACAA-4907-A262-B3B28341BAC0}"/>
              </a:ext>
            </a:extLst>
          </p:cNvPr>
          <p:cNvSpPr/>
          <p:nvPr/>
        </p:nvSpPr>
        <p:spPr>
          <a:xfrm>
            <a:off x="232349" y="4483149"/>
            <a:ext cx="684803" cy="923330"/>
          </a:xfrm>
          <a:prstGeom prst="rect">
            <a:avLst/>
          </a:prstGeom>
          <a:noFill/>
        </p:spPr>
        <p:txBody>
          <a:bodyPr wrap="none" lIns="91440" tIns="45720" rIns="91440" bIns="45720">
            <a:spAutoFit/>
          </a:bodyPr>
          <a:lstStyle/>
          <a:p>
            <a:pPr algn="ctr"/>
            <a:r>
              <a:rPr lang="en-US" sz="5400" b="1" cap="none" spc="0" dirty="0">
                <a:ln w="0"/>
                <a:solidFill>
                  <a:srgbClr val="002060"/>
                </a:solidFill>
                <a:effectLst>
                  <a:outerShdw blurRad="38100" dist="19050" dir="2700000" algn="tl" rotWithShape="0">
                    <a:schemeClr val="dk1">
                      <a:alpha val="40000"/>
                    </a:schemeClr>
                  </a:outerShdw>
                </a:effectLst>
              </a:rPr>
              <a:t>A</a:t>
            </a:r>
          </a:p>
        </p:txBody>
      </p:sp>
      <p:sp>
        <p:nvSpPr>
          <p:cNvPr id="10" name="Rectangle 9">
            <a:extLst>
              <a:ext uri="{FF2B5EF4-FFF2-40B4-BE49-F238E27FC236}">
                <a16:creationId xmlns:a16="http://schemas.microsoft.com/office/drawing/2014/main" id="{D509C451-3278-4348-BCD8-1BBEFD3F6E8E}"/>
              </a:ext>
            </a:extLst>
          </p:cNvPr>
          <p:cNvSpPr/>
          <p:nvPr/>
        </p:nvSpPr>
        <p:spPr>
          <a:xfrm>
            <a:off x="3428393" y="4483149"/>
            <a:ext cx="646331" cy="923330"/>
          </a:xfrm>
          <a:prstGeom prst="rect">
            <a:avLst/>
          </a:prstGeom>
          <a:noFill/>
        </p:spPr>
        <p:txBody>
          <a:bodyPr wrap="none" lIns="91440" tIns="45720" rIns="91440" bIns="45720">
            <a:spAutoFit/>
          </a:bodyPr>
          <a:lstStyle/>
          <a:p>
            <a:pPr algn="ctr"/>
            <a:r>
              <a:rPr lang="en-US" sz="5400" b="1" cap="none" spc="0" dirty="0">
                <a:ln w="0"/>
                <a:solidFill>
                  <a:srgbClr val="002060"/>
                </a:solidFill>
                <a:effectLst>
                  <a:outerShdw blurRad="38100" dist="19050" dir="2700000" algn="tl" rotWithShape="0">
                    <a:schemeClr val="dk1">
                      <a:alpha val="40000"/>
                    </a:schemeClr>
                  </a:outerShdw>
                </a:effectLst>
              </a:rPr>
              <a:t>B</a:t>
            </a:r>
          </a:p>
        </p:txBody>
      </p:sp>
      <p:sp>
        <p:nvSpPr>
          <p:cNvPr id="11" name="Rectangle 10">
            <a:extLst>
              <a:ext uri="{FF2B5EF4-FFF2-40B4-BE49-F238E27FC236}">
                <a16:creationId xmlns:a16="http://schemas.microsoft.com/office/drawing/2014/main" id="{ABA88D84-6C34-4E92-9283-CD22659510F7}"/>
              </a:ext>
            </a:extLst>
          </p:cNvPr>
          <p:cNvSpPr/>
          <p:nvPr/>
        </p:nvSpPr>
        <p:spPr>
          <a:xfrm>
            <a:off x="6356840" y="4483149"/>
            <a:ext cx="684803" cy="923330"/>
          </a:xfrm>
          <a:prstGeom prst="rect">
            <a:avLst/>
          </a:prstGeom>
          <a:noFill/>
        </p:spPr>
        <p:txBody>
          <a:bodyPr wrap="none" lIns="91440" tIns="45720" rIns="91440" bIns="45720">
            <a:spAutoFit/>
          </a:bodyPr>
          <a:lstStyle/>
          <a:p>
            <a:pPr algn="ctr"/>
            <a:r>
              <a:rPr lang="en-US" sz="5400" b="1" cap="none" spc="0" dirty="0">
                <a:ln w="0"/>
                <a:solidFill>
                  <a:srgbClr val="002060"/>
                </a:solidFill>
                <a:effectLst>
                  <a:outerShdw blurRad="38100" dist="19050" dir="2700000" algn="tl" rotWithShape="0">
                    <a:schemeClr val="dk1">
                      <a:alpha val="40000"/>
                    </a:schemeClr>
                  </a:outerShdw>
                </a:effectLst>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EB6A-BDBD-419B-A4A4-0C2A07630027}"/>
              </a:ext>
            </a:extLst>
          </p:cNvPr>
          <p:cNvSpPr>
            <a:spLocks noGrp="1"/>
          </p:cNvSpPr>
          <p:nvPr>
            <p:ph type="title"/>
          </p:nvPr>
        </p:nvSpPr>
        <p:spPr>
          <a:xfrm>
            <a:off x="5598460" y="1783959"/>
            <a:ext cx="3065480" cy="2889114"/>
          </a:xfrm>
        </p:spPr>
        <p:txBody>
          <a:bodyPr vert="horz" lIns="91440" tIns="45720" rIns="91440" bIns="45720" rtlCol="0" anchor="b">
            <a:normAutofit fontScale="90000"/>
          </a:bodyPr>
          <a:lstStyle/>
          <a:p>
            <a:pPr eaLnBrk="1" hangingPunct="1">
              <a:lnSpc>
                <a:spcPct val="90000"/>
              </a:lnSpc>
            </a:pPr>
            <a:r>
              <a:rPr lang="en-US" sz="4300" b="1" kern="1200" dirty="0">
                <a:solidFill>
                  <a:schemeClr val="tx1"/>
                </a:solidFill>
              </a:rPr>
              <a:t>Compound Microscope Diagram</a:t>
            </a:r>
            <a:br>
              <a:rPr lang="en-US" sz="4300" b="1" kern="1200" dirty="0">
                <a:solidFill>
                  <a:schemeClr val="tx1"/>
                </a:solidFill>
              </a:rPr>
            </a:br>
            <a:br>
              <a:rPr lang="en-US" sz="4300" b="1" kern="1200" dirty="0">
                <a:solidFill>
                  <a:schemeClr val="tx1"/>
                </a:solidFill>
              </a:rPr>
            </a:br>
            <a:r>
              <a:rPr lang="en-US" sz="4300" b="1" kern="1200" dirty="0">
                <a:solidFill>
                  <a:schemeClr val="tx1"/>
                </a:solidFill>
              </a:rPr>
              <a:t>Slide 3</a:t>
            </a:r>
          </a:p>
        </p:txBody>
      </p:sp>
      <p:pic>
        <p:nvPicPr>
          <p:cNvPr id="4" name="Picture 3">
            <a:extLst>
              <a:ext uri="{FF2B5EF4-FFF2-40B4-BE49-F238E27FC236}">
                <a16:creationId xmlns:a16="http://schemas.microsoft.com/office/drawing/2014/main" id="{23D035A8-4FFA-4464-A30E-526535F7B7BB}"/>
              </a:ext>
            </a:extLst>
          </p:cNvPr>
          <p:cNvPicPr>
            <a:picLocks noChangeAspect="1"/>
          </p:cNvPicPr>
          <p:nvPr/>
        </p:nvPicPr>
        <p:blipFill rotWithShape="1">
          <a:blip r:embed="rId2"/>
          <a:srcRect t="28120" r="-1" b="-1"/>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537660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BED4E41E-4CE0-4123-95D3-B26BD1B07438}"/>
              </a:ext>
            </a:extLst>
          </p:cNvPr>
          <p:cNvPicPr>
            <a:picLocks noChangeAspect="1"/>
          </p:cNvPicPr>
          <p:nvPr/>
        </p:nvPicPr>
        <p:blipFill>
          <a:blip r:embed="rId2"/>
          <a:stretch>
            <a:fillRect/>
          </a:stretch>
        </p:blipFill>
        <p:spPr>
          <a:xfrm>
            <a:off x="2521815" y="155867"/>
            <a:ext cx="4047711" cy="6466661"/>
          </a:xfrm>
          <a:prstGeom prst="rect">
            <a:avLst/>
          </a:prstGeom>
        </p:spPr>
      </p:pic>
      <p:grpSp>
        <p:nvGrpSpPr>
          <p:cNvPr id="5" name="Group 18">
            <a:extLst>
              <a:ext uri="{FF2B5EF4-FFF2-40B4-BE49-F238E27FC236}">
                <a16:creationId xmlns:a16="http://schemas.microsoft.com/office/drawing/2014/main" id="{BCF68C3E-C716-4298-84BD-8B68D3BDA195}"/>
              </a:ext>
            </a:extLst>
          </p:cNvPr>
          <p:cNvGrpSpPr>
            <a:grpSpLocks/>
          </p:cNvGrpSpPr>
          <p:nvPr/>
        </p:nvGrpSpPr>
        <p:grpSpPr bwMode="auto">
          <a:xfrm>
            <a:off x="1163171" y="400610"/>
            <a:ext cx="7100047" cy="5472953"/>
            <a:chOff x="576" y="144"/>
            <a:chExt cx="4608" cy="3552"/>
          </a:xfrm>
        </p:grpSpPr>
        <p:grpSp>
          <p:nvGrpSpPr>
            <p:cNvPr id="6" name="Group 16">
              <a:extLst>
                <a:ext uri="{FF2B5EF4-FFF2-40B4-BE49-F238E27FC236}">
                  <a16:creationId xmlns:a16="http://schemas.microsoft.com/office/drawing/2014/main" id="{07E35E10-9EFA-4026-A196-D33B5891A107}"/>
                </a:ext>
              </a:extLst>
            </p:cNvPr>
            <p:cNvGrpSpPr>
              <a:grpSpLocks/>
            </p:cNvGrpSpPr>
            <p:nvPr/>
          </p:nvGrpSpPr>
          <p:grpSpPr bwMode="auto">
            <a:xfrm>
              <a:off x="576" y="480"/>
              <a:ext cx="768" cy="2768"/>
              <a:chOff x="576" y="480"/>
              <a:chExt cx="768" cy="2768"/>
            </a:xfrm>
          </p:grpSpPr>
          <p:sp>
            <p:nvSpPr>
              <p:cNvPr id="14" name="Rectangle 3">
                <a:extLst>
                  <a:ext uri="{FF2B5EF4-FFF2-40B4-BE49-F238E27FC236}">
                    <a16:creationId xmlns:a16="http://schemas.microsoft.com/office/drawing/2014/main" id="{B30CC578-67CA-4240-A9A0-5D3D3759B4D4}"/>
                  </a:ext>
                </a:extLst>
              </p:cNvPr>
              <p:cNvSpPr>
                <a:spLocks noChangeArrowheads="1"/>
              </p:cNvSpPr>
              <p:nvPr/>
            </p:nvSpPr>
            <p:spPr bwMode="auto">
              <a:xfrm>
                <a:off x="672" y="480"/>
                <a:ext cx="672" cy="240"/>
              </a:xfrm>
              <a:prstGeom prst="rect">
                <a:avLst/>
              </a:prstGeom>
              <a:solidFill>
                <a:schemeClr val="bg1"/>
              </a:solidFill>
              <a:ln w="9525">
                <a:noFill/>
                <a:miter lim="800000"/>
                <a:headEnd/>
                <a:tailEnd/>
              </a:ln>
            </p:spPr>
            <p:txBody>
              <a:bodyPr wrap="none" anchor="ctr"/>
              <a:lstStyle/>
              <a:p>
                <a:endParaRPr lang="en-US" sz="2595"/>
              </a:p>
            </p:txBody>
          </p:sp>
          <p:sp>
            <p:nvSpPr>
              <p:cNvPr id="15" name="Rectangle 5">
                <a:extLst>
                  <a:ext uri="{FF2B5EF4-FFF2-40B4-BE49-F238E27FC236}">
                    <a16:creationId xmlns:a16="http://schemas.microsoft.com/office/drawing/2014/main" id="{CDF7B1DA-1BAE-411B-9E53-E10E12346B8F}"/>
                  </a:ext>
                </a:extLst>
              </p:cNvPr>
              <p:cNvSpPr>
                <a:spLocks noChangeArrowheads="1"/>
              </p:cNvSpPr>
              <p:nvPr/>
            </p:nvSpPr>
            <p:spPr bwMode="auto">
              <a:xfrm>
                <a:off x="672" y="1200"/>
                <a:ext cx="672" cy="240"/>
              </a:xfrm>
              <a:prstGeom prst="rect">
                <a:avLst/>
              </a:prstGeom>
              <a:solidFill>
                <a:schemeClr val="bg1"/>
              </a:solidFill>
              <a:ln w="9525">
                <a:noFill/>
                <a:miter lim="800000"/>
                <a:headEnd/>
                <a:tailEnd/>
              </a:ln>
            </p:spPr>
            <p:txBody>
              <a:bodyPr wrap="none" anchor="ctr"/>
              <a:lstStyle/>
              <a:p>
                <a:endParaRPr lang="en-US" sz="2595"/>
              </a:p>
            </p:txBody>
          </p:sp>
          <p:sp>
            <p:nvSpPr>
              <p:cNvPr id="16" name="Rectangle 6">
                <a:extLst>
                  <a:ext uri="{FF2B5EF4-FFF2-40B4-BE49-F238E27FC236}">
                    <a16:creationId xmlns:a16="http://schemas.microsoft.com/office/drawing/2014/main" id="{066ED578-8F9F-4B93-A36C-2B63EE4F7727}"/>
                  </a:ext>
                </a:extLst>
              </p:cNvPr>
              <p:cNvSpPr>
                <a:spLocks noChangeArrowheads="1"/>
              </p:cNvSpPr>
              <p:nvPr/>
            </p:nvSpPr>
            <p:spPr bwMode="auto">
              <a:xfrm>
                <a:off x="624" y="1536"/>
                <a:ext cx="672" cy="240"/>
              </a:xfrm>
              <a:prstGeom prst="rect">
                <a:avLst/>
              </a:prstGeom>
              <a:solidFill>
                <a:schemeClr val="bg1"/>
              </a:solidFill>
              <a:ln w="9525">
                <a:noFill/>
                <a:miter lim="800000"/>
                <a:headEnd/>
                <a:tailEnd/>
              </a:ln>
            </p:spPr>
            <p:txBody>
              <a:bodyPr wrap="none" anchor="ctr"/>
              <a:lstStyle/>
              <a:p>
                <a:endParaRPr lang="en-US" sz="2595"/>
              </a:p>
            </p:txBody>
          </p:sp>
          <p:sp>
            <p:nvSpPr>
              <p:cNvPr id="17" name="Rectangle 7">
                <a:extLst>
                  <a:ext uri="{FF2B5EF4-FFF2-40B4-BE49-F238E27FC236}">
                    <a16:creationId xmlns:a16="http://schemas.microsoft.com/office/drawing/2014/main" id="{496D20B9-E9A1-408A-BC38-2B4A3F9D59BF}"/>
                  </a:ext>
                </a:extLst>
              </p:cNvPr>
              <p:cNvSpPr>
                <a:spLocks noChangeArrowheads="1"/>
              </p:cNvSpPr>
              <p:nvPr/>
            </p:nvSpPr>
            <p:spPr bwMode="auto">
              <a:xfrm>
                <a:off x="624" y="2304"/>
                <a:ext cx="672" cy="240"/>
              </a:xfrm>
              <a:prstGeom prst="rect">
                <a:avLst/>
              </a:prstGeom>
              <a:solidFill>
                <a:schemeClr val="bg1"/>
              </a:solidFill>
              <a:ln w="9525">
                <a:noFill/>
                <a:miter lim="800000"/>
                <a:headEnd/>
                <a:tailEnd/>
              </a:ln>
            </p:spPr>
            <p:txBody>
              <a:bodyPr wrap="none" anchor="ctr"/>
              <a:lstStyle/>
              <a:p>
                <a:endParaRPr lang="en-US" sz="2595"/>
              </a:p>
            </p:txBody>
          </p:sp>
          <p:sp>
            <p:nvSpPr>
              <p:cNvPr id="18" name="Rectangle 8">
                <a:extLst>
                  <a:ext uri="{FF2B5EF4-FFF2-40B4-BE49-F238E27FC236}">
                    <a16:creationId xmlns:a16="http://schemas.microsoft.com/office/drawing/2014/main" id="{F6EAD418-B1B3-4A38-AF5F-0C5BA87D438C}"/>
                  </a:ext>
                </a:extLst>
              </p:cNvPr>
              <p:cNvSpPr>
                <a:spLocks noChangeArrowheads="1"/>
              </p:cNvSpPr>
              <p:nvPr/>
            </p:nvSpPr>
            <p:spPr bwMode="auto">
              <a:xfrm>
                <a:off x="624" y="2592"/>
                <a:ext cx="672" cy="240"/>
              </a:xfrm>
              <a:prstGeom prst="rect">
                <a:avLst/>
              </a:prstGeom>
              <a:solidFill>
                <a:schemeClr val="bg1"/>
              </a:solidFill>
              <a:ln w="9525">
                <a:noFill/>
                <a:miter lim="800000"/>
                <a:headEnd/>
                <a:tailEnd/>
              </a:ln>
            </p:spPr>
            <p:txBody>
              <a:bodyPr wrap="none" anchor="ctr"/>
              <a:lstStyle/>
              <a:p>
                <a:endParaRPr lang="en-US" sz="2595"/>
              </a:p>
            </p:txBody>
          </p:sp>
          <p:sp>
            <p:nvSpPr>
              <p:cNvPr id="19" name="Rectangle 9">
                <a:extLst>
                  <a:ext uri="{FF2B5EF4-FFF2-40B4-BE49-F238E27FC236}">
                    <a16:creationId xmlns:a16="http://schemas.microsoft.com/office/drawing/2014/main" id="{FE44EABF-A384-4A6A-A67F-5EC96BA7A018}"/>
                  </a:ext>
                </a:extLst>
              </p:cNvPr>
              <p:cNvSpPr>
                <a:spLocks noChangeArrowheads="1"/>
              </p:cNvSpPr>
              <p:nvPr/>
            </p:nvSpPr>
            <p:spPr bwMode="auto">
              <a:xfrm>
                <a:off x="576" y="3008"/>
                <a:ext cx="672" cy="240"/>
              </a:xfrm>
              <a:prstGeom prst="rect">
                <a:avLst/>
              </a:prstGeom>
              <a:solidFill>
                <a:schemeClr val="bg1"/>
              </a:solidFill>
              <a:ln w="9525">
                <a:noFill/>
                <a:miter lim="800000"/>
                <a:headEnd/>
                <a:tailEnd/>
              </a:ln>
            </p:spPr>
            <p:txBody>
              <a:bodyPr wrap="none" anchor="ctr"/>
              <a:lstStyle/>
              <a:p>
                <a:endParaRPr lang="en-US" sz="2595"/>
              </a:p>
            </p:txBody>
          </p:sp>
        </p:grpSp>
        <p:grpSp>
          <p:nvGrpSpPr>
            <p:cNvPr id="7" name="Group 17">
              <a:extLst>
                <a:ext uri="{FF2B5EF4-FFF2-40B4-BE49-F238E27FC236}">
                  <a16:creationId xmlns:a16="http://schemas.microsoft.com/office/drawing/2014/main" id="{A01C0CB7-4207-471B-B830-7782C4B168A4}"/>
                </a:ext>
              </a:extLst>
            </p:cNvPr>
            <p:cNvGrpSpPr>
              <a:grpSpLocks/>
            </p:cNvGrpSpPr>
            <p:nvPr/>
          </p:nvGrpSpPr>
          <p:grpSpPr bwMode="auto">
            <a:xfrm>
              <a:off x="4272" y="144"/>
              <a:ext cx="912" cy="3552"/>
              <a:chOff x="4272" y="144"/>
              <a:chExt cx="912" cy="3552"/>
            </a:xfrm>
          </p:grpSpPr>
          <p:sp>
            <p:nvSpPr>
              <p:cNvPr id="8" name="Rectangle 4">
                <a:extLst>
                  <a:ext uri="{FF2B5EF4-FFF2-40B4-BE49-F238E27FC236}">
                    <a16:creationId xmlns:a16="http://schemas.microsoft.com/office/drawing/2014/main" id="{FDEC91EB-43D4-4D99-BB1D-1EAD5F43C9F0}"/>
                  </a:ext>
                </a:extLst>
              </p:cNvPr>
              <p:cNvSpPr>
                <a:spLocks noChangeArrowheads="1"/>
              </p:cNvSpPr>
              <p:nvPr/>
            </p:nvSpPr>
            <p:spPr bwMode="auto">
              <a:xfrm>
                <a:off x="4416" y="144"/>
                <a:ext cx="672" cy="240"/>
              </a:xfrm>
              <a:prstGeom prst="rect">
                <a:avLst/>
              </a:prstGeom>
              <a:solidFill>
                <a:schemeClr val="bg1"/>
              </a:solidFill>
              <a:ln w="9525">
                <a:noFill/>
                <a:miter lim="800000"/>
                <a:headEnd/>
                <a:tailEnd/>
              </a:ln>
            </p:spPr>
            <p:txBody>
              <a:bodyPr wrap="none" anchor="ctr"/>
              <a:lstStyle/>
              <a:p>
                <a:endParaRPr lang="en-US" sz="2595"/>
              </a:p>
            </p:txBody>
          </p:sp>
          <p:sp>
            <p:nvSpPr>
              <p:cNvPr id="9" name="Rectangle 10">
                <a:extLst>
                  <a:ext uri="{FF2B5EF4-FFF2-40B4-BE49-F238E27FC236}">
                    <a16:creationId xmlns:a16="http://schemas.microsoft.com/office/drawing/2014/main" id="{1FBEEEC8-899E-4767-A066-F21FFD69CC3C}"/>
                  </a:ext>
                </a:extLst>
              </p:cNvPr>
              <p:cNvSpPr>
                <a:spLocks noChangeArrowheads="1"/>
              </p:cNvSpPr>
              <p:nvPr/>
            </p:nvSpPr>
            <p:spPr bwMode="auto">
              <a:xfrm>
                <a:off x="4464" y="1344"/>
                <a:ext cx="672" cy="240"/>
              </a:xfrm>
              <a:prstGeom prst="rect">
                <a:avLst/>
              </a:prstGeom>
              <a:solidFill>
                <a:schemeClr val="bg1"/>
              </a:solidFill>
              <a:ln w="9525">
                <a:noFill/>
                <a:miter lim="800000"/>
                <a:headEnd/>
                <a:tailEnd/>
              </a:ln>
            </p:spPr>
            <p:txBody>
              <a:bodyPr wrap="none" anchor="ctr"/>
              <a:lstStyle/>
              <a:p>
                <a:endParaRPr lang="en-US" sz="2595"/>
              </a:p>
            </p:txBody>
          </p:sp>
          <p:sp>
            <p:nvSpPr>
              <p:cNvPr id="10" name="Rectangle 11">
                <a:extLst>
                  <a:ext uri="{FF2B5EF4-FFF2-40B4-BE49-F238E27FC236}">
                    <a16:creationId xmlns:a16="http://schemas.microsoft.com/office/drawing/2014/main" id="{72D9DF29-36D9-4F8D-A41D-DA64682400F0}"/>
                  </a:ext>
                </a:extLst>
              </p:cNvPr>
              <p:cNvSpPr>
                <a:spLocks noChangeArrowheads="1"/>
              </p:cNvSpPr>
              <p:nvPr/>
            </p:nvSpPr>
            <p:spPr bwMode="auto">
              <a:xfrm>
                <a:off x="4512" y="2064"/>
                <a:ext cx="672" cy="240"/>
              </a:xfrm>
              <a:prstGeom prst="rect">
                <a:avLst/>
              </a:prstGeom>
              <a:solidFill>
                <a:schemeClr val="bg1"/>
              </a:solidFill>
              <a:ln w="9525">
                <a:noFill/>
                <a:miter lim="800000"/>
                <a:headEnd/>
                <a:tailEnd/>
              </a:ln>
            </p:spPr>
            <p:txBody>
              <a:bodyPr wrap="none" anchor="ctr"/>
              <a:lstStyle/>
              <a:p>
                <a:endParaRPr lang="en-US" sz="2595"/>
              </a:p>
            </p:txBody>
          </p:sp>
          <p:sp>
            <p:nvSpPr>
              <p:cNvPr id="11" name="Rectangle 12">
                <a:extLst>
                  <a:ext uri="{FF2B5EF4-FFF2-40B4-BE49-F238E27FC236}">
                    <a16:creationId xmlns:a16="http://schemas.microsoft.com/office/drawing/2014/main" id="{A2DC3893-76FF-4601-B862-168590A905A7}"/>
                  </a:ext>
                </a:extLst>
              </p:cNvPr>
              <p:cNvSpPr>
                <a:spLocks noChangeArrowheads="1"/>
              </p:cNvSpPr>
              <p:nvPr/>
            </p:nvSpPr>
            <p:spPr bwMode="auto">
              <a:xfrm>
                <a:off x="4272" y="2352"/>
                <a:ext cx="672" cy="384"/>
              </a:xfrm>
              <a:prstGeom prst="rect">
                <a:avLst/>
              </a:prstGeom>
              <a:solidFill>
                <a:schemeClr val="bg1"/>
              </a:solidFill>
              <a:ln w="9525">
                <a:noFill/>
                <a:miter lim="800000"/>
                <a:headEnd/>
                <a:tailEnd/>
              </a:ln>
            </p:spPr>
            <p:txBody>
              <a:bodyPr wrap="none" anchor="ctr"/>
              <a:lstStyle/>
              <a:p>
                <a:endParaRPr lang="en-US" sz="2595"/>
              </a:p>
            </p:txBody>
          </p:sp>
          <p:sp>
            <p:nvSpPr>
              <p:cNvPr id="12" name="Rectangle 13">
                <a:extLst>
                  <a:ext uri="{FF2B5EF4-FFF2-40B4-BE49-F238E27FC236}">
                    <a16:creationId xmlns:a16="http://schemas.microsoft.com/office/drawing/2014/main" id="{D89FAA52-67A6-45AB-A053-7A957FA654F8}"/>
                  </a:ext>
                </a:extLst>
              </p:cNvPr>
              <p:cNvSpPr>
                <a:spLocks noChangeArrowheads="1"/>
              </p:cNvSpPr>
              <p:nvPr/>
            </p:nvSpPr>
            <p:spPr bwMode="auto">
              <a:xfrm>
                <a:off x="4320" y="2784"/>
                <a:ext cx="672" cy="384"/>
              </a:xfrm>
              <a:prstGeom prst="rect">
                <a:avLst/>
              </a:prstGeom>
              <a:solidFill>
                <a:schemeClr val="bg1"/>
              </a:solidFill>
              <a:ln w="9525">
                <a:noFill/>
                <a:miter lim="800000"/>
                <a:headEnd/>
                <a:tailEnd/>
              </a:ln>
            </p:spPr>
            <p:txBody>
              <a:bodyPr wrap="none" anchor="ctr"/>
              <a:lstStyle/>
              <a:p>
                <a:endParaRPr lang="en-US" sz="2595"/>
              </a:p>
            </p:txBody>
          </p:sp>
          <p:sp>
            <p:nvSpPr>
              <p:cNvPr id="13" name="Rectangle 14">
                <a:extLst>
                  <a:ext uri="{FF2B5EF4-FFF2-40B4-BE49-F238E27FC236}">
                    <a16:creationId xmlns:a16="http://schemas.microsoft.com/office/drawing/2014/main" id="{3031314F-2C02-4037-8472-17B4B9C78A28}"/>
                  </a:ext>
                </a:extLst>
              </p:cNvPr>
              <p:cNvSpPr>
                <a:spLocks noChangeArrowheads="1"/>
              </p:cNvSpPr>
              <p:nvPr/>
            </p:nvSpPr>
            <p:spPr bwMode="auto">
              <a:xfrm>
                <a:off x="4512" y="3312"/>
                <a:ext cx="672" cy="384"/>
              </a:xfrm>
              <a:prstGeom prst="rect">
                <a:avLst/>
              </a:prstGeom>
              <a:solidFill>
                <a:schemeClr val="bg1"/>
              </a:solidFill>
              <a:ln w="9525">
                <a:noFill/>
                <a:miter lim="800000"/>
                <a:headEnd/>
                <a:tailEnd/>
              </a:ln>
            </p:spPr>
            <p:txBody>
              <a:bodyPr wrap="none" anchor="ctr"/>
              <a:lstStyle/>
              <a:p>
                <a:endParaRPr lang="en-US" sz="2595"/>
              </a:p>
            </p:txBody>
          </p:sp>
        </p:grpSp>
      </p:grpSp>
      <p:sp>
        <p:nvSpPr>
          <p:cNvPr id="20" name="Text Box 19">
            <a:extLst>
              <a:ext uri="{FF2B5EF4-FFF2-40B4-BE49-F238E27FC236}">
                <a16:creationId xmlns:a16="http://schemas.microsoft.com/office/drawing/2014/main" id="{FFFE6276-780F-409D-953F-1009462CB463}"/>
              </a:ext>
            </a:extLst>
          </p:cNvPr>
          <p:cNvSpPr txBox="1">
            <a:spLocks noChangeArrowheads="1"/>
          </p:cNvSpPr>
          <p:nvPr/>
        </p:nvSpPr>
        <p:spPr bwMode="auto">
          <a:xfrm>
            <a:off x="2321092" y="762000"/>
            <a:ext cx="1903068" cy="491673"/>
          </a:xfrm>
          <a:prstGeom prst="rect">
            <a:avLst/>
          </a:prstGeom>
          <a:solidFill>
            <a:srgbClr val="FFFF00"/>
          </a:solidFill>
          <a:ln w="19050">
            <a:solidFill>
              <a:schemeClr val="tx1"/>
            </a:solidFill>
            <a:miter lim="800000"/>
            <a:headEnd/>
            <a:tailEnd/>
          </a:ln>
        </p:spPr>
        <p:txBody>
          <a:bodyPr wrap="square">
            <a:spAutoFit/>
          </a:bodyPr>
          <a:lstStyle/>
          <a:p>
            <a:pPr algn="ctr">
              <a:spcBef>
                <a:spcPct val="50000"/>
              </a:spcBef>
            </a:pPr>
            <a:r>
              <a:rPr lang="en-US" sz="2595" b="1" dirty="0"/>
              <a:t> </a:t>
            </a:r>
          </a:p>
        </p:txBody>
      </p:sp>
      <p:grpSp>
        <p:nvGrpSpPr>
          <p:cNvPr id="21" name="Group 46">
            <a:extLst>
              <a:ext uri="{FF2B5EF4-FFF2-40B4-BE49-F238E27FC236}">
                <a16:creationId xmlns:a16="http://schemas.microsoft.com/office/drawing/2014/main" id="{9F03F445-F6D1-4F53-A15D-C9F03C15E3AC}"/>
              </a:ext>
            </a:extLst>
          </p:cNvPr>
          <p:cNvGrpSpPr/>
          <p:nvPr/>
        </p:nvGrpSpPr>
        <p:grpSpPr>
          <a:xfrm>
            <a:off x="993403" y="2019127"/>
            <a:ext cx="7284944" cy="4693065"/>
            <a:chOff x="889265" y="2035227"/>
            <a:chExt cx="7505699" cy="4835278"/>
          </a:xfrm>
        </p:grpSpPr>
        <p:sp>
          <p:nvSpPr>
            <p:cNvPr id="22" name="Text Box 15">
              <a:extLst>
                <a:ext uri="{FF2B5EF4-FFF2-40B4-BE49-F238E27FC236}">
                  <a16:creationId xmlns:a16="http://schemas.microsoft.com/office/drawing/2014/main" id="{B396F03E-19F7-4100-B6E8-EDCE9F153C0F}"/>
                </a:ext>
              </a:extLst>
            </p:cNvPr>
            <p:cNvSpPr txBox="1">
              <a:spLocks noChangeArrowheads="1"/>
            </p:cNvSpPr>
            <p:nvPr/>
          </p:nvSpPr>
          <p:spPr bwMode="auto">
            <a:xfrm>
              <a:off x="889265" y="6523607"/>
              <a:ext cx="7505699" cy="346898"/>
            </a:xfrm>
            <a:prstGeom prst="rect">
              <a:avLst/>
            </a:prstGeom>
            <a:solidFill>
              <a:srgbClr val="FFFF00"/>
            </a:solidFill>
            <a:ln w="9525">
              <a:noFill/>
              <a:miter lim="800000"/>
              <a:headEnd/>
              <a:tailEnd/>
            </a:ln>
          </p:spPr>
          <p:txBody>
            <a:bodyPr wrap="square">
              <a:spAutoFit/>
            </a:bodyPr>
            <a:lstStyle/>
            <a:p>
              <a:pPr>
                <a:spcBef>
                  <a:spcPct val="50000"/>
                </a:spcBef>
              </a:pPr>
              <a:r>
                <a:rPr lang="en-US" sz="1588" dirty="0"/>
                <a:t>Put a star next to the two places where you should hold a microscope when you carry it. </a:t>
              </a:r>
            </a:p>
          </p:txBody>
        </p:sp>
        <p:sp>
          <p:nvSpPr>
            <p:cNvPr id="23" name="Text Box 26">
              <a:extLst>
                <a:ext uri="{FF2B5EF4-FFF2-40B4-BE49-F238E27FC236}">
                  <a16:creationId xmlns:a16="http://schemas.microsoft.com/office/drawing/2014/main" id="{BC2A9733-7BA6-44BB-B332-CDC108FDDA46}"/>
                </a:ext>
              </a:extLst>
            </p:cNvPr>
            <p:cNvSpPr txBox="1">
              <a:spLocks noChangeArrowheads="1"/>
            </p:cNvSpPr>
            <p:nvPr/>
          </p:nvSpPr>
          <p:spPr bwMode="auto">
            <a:xfrm>
              <a:off x="5516355" y="2035227"/>
              <a:ext cx="1828800" cy="506572"/>
            </a:xfrm>
            <a:prstGeom prst="rect">
              <a:avLst/>
            </a:prstGeom>
            <a:solidFill>
              <a:srgbClr val="FFFF00"/>
            </a:solidFill>
            <a:ln w="19050">
              <a:solidFill>
                <a:schemeClr val="tx1"/>
              </a:solidFill>
              <a:miter lim="800000"/>
              <a:headEnd/>
              <a:tailEnd/>
            </a:ln>
          </p:spPr>
          <p:txBody>
            <a:bodyPr>
              <a:spAutoFit/>
            </a:bodyPr>
            <a:lstStyle/>
            <a:p>
              <a:pPr algn="ctr">
                <a:spcBef>
                  <a:spcPct val="50000"/>
                </a:spcBef>
              </a:pPr>
              <a:r>
                <a:rPr lang="en-US" sz="2595" b="1" dirty="0"/>
                <a:t> </a:t>
              </a:r>
            </a:p>
          </p:txBody>
        </p:sp>
        <p:sp>
          <p:nvSpPr>
            <p:cNvPr id="24" name="Text Box 30">
              <a:extLst>
                <a:ext uri="{FF2B5EF4-FFF2-40B4-BE49-F238E27FC236}">
                  <a16:creationId xmlns:a16="http://schemas.microsoft.com/office/drawing/2014/main" id="{7F547310-F02E-4F16-AE91-F2533C004172}"/>
                </a:ext>
              </a:extLst>
            </p:cNvPr>
            <p:cNvSpPr txBox="1">
              <a:spLocks noChangeArrowheads="1"/>
            </p:cNvSpPr>
            <p:nvPr/>
          </p:nvSpPr>
          <p:spPr bwMode="auto">
            <a:xfrm>
              <a:off x="6145811" y="5657308"/>
              <a:ext cx="1600200" cy="506572"/>
            </a:xfrm>
            <a:prstGeom prst="rect">
              <a:avLst/>
            </a:prstGeom>
            <a:solidFill>
              <a:srgbClr val="FFFF00"/>
            </a:solidFill>
            <a:ln w="19050">
              <a:solidFill>
                <a:schemeClr val="tx1"/>
              </a:solidFill>
              <a:miter lim="800000"/>
              <a:headEnd/>
              <a:tailEnd/>
            </a:ln>
          </p:spPr>
          <p:txBody>
            <a:bodyPr>
              <a:spAutoFit/>
            </a:bodyPr>
            <a:lstStyle/>
            <a:p>
              <a:pPr algn="ctr">
                <a:spcBef>
                  <a:spcPct val="50000"/>
                </a:spcBef>
              </a:pPr>
              <a:r>
                <a:rPr lang="en-US" sz="2595" b="1" dirty="0"/>
                <a:t>   </a:t>
              </a:r>
            </a:p>
          </p:txBody>
        </p:sp>
      </p:grpSp>
      <p:sp>
        <p:nvSpPr>
          <p:cNvPr id="25" name="Text Box 20">
            <a:extLst>
              <a:ext uri="{FF2B5EF4-FFF2-40B4-BE49-F238E27FC236}">
                <a16:creationId xmlns:a16="http://schemas.microsoft.com/office/drawing/2014/main" id="{9179121F-CFEA-4818-997D-9698D3C5F9F6}"/>
              </a:ext>
            </a:extLst>
          </p:cNvPr>
          <p:cNvSpPr txBox="1">
            <a:spLocks noChangeArrowheads="1"/>
          </p:cNvSpPr>
          <p:nvPr/>
        </p:nvSpPr>
        <p:spPr bwMode="auto">
          <a:xfrm>
            <a:off x="18970" y="1623072"/>
            <a:ext cx="3277043" cy="491673"/>
          </a:xfrm>
          <a:prstGeom prst="rect">
            <a:avLst/>
          </a:prstGeom>
          <a:solidFill>
            <a:srgbClr val="FFFF00"/>
          </a:solidFill>
          <a:ln w="19050">
            <a:solidFill>
              <a:schemeClr val="tx1"/>
            </a:solidFill>
            <a:miter lim="800000"/>
            <a:headEnd/>
            <a:tailEnd/>
          </a:ln>
        </p:spPr>
        <p:txBody>
          <a:bodyPr wrap="square">
            <a:spAutoFit/>
          </a:bodyPr>
          <a:lstStyle/>
          <a:p>
            <a:pPr algn="ctr">
              <a:spcBef>
                <a:spcPct val="50000"/>
              </a:spcBef>
            </a:pPr>
            <a:r>
              <a:rPr lang="en-US" sz="2595" b="1" dirty="0"/>
              <a:t> </a:t>
            </a:r>
          </a:p>
        </p:txBody>
      </p:sp>
      <p:sp>
        <p:nvSpPr>
          <p:cNvPr id="26" name="Text Box 27">
            <a:extLst>
              <a:ext uri="{FF2B5EF4-FFF2-40B4-BE49-F238E27FC236}">
                <a16:creationId xmlns:a16="http://schemas.microsoft.com/office/drawing/2014/main" id="{1873DBE2-48BC-4308-A1FB-E377BCBD8E0E}"/>
              </a:ext>
            </a:extLst>
          </p:cNvPr>
          <p:cNvSpPr txBox="1">
            <a:spLocks noChangeArrowheads="1"/>
          </p:cNvSpPr>
          <p:nvPr/>
        </p:nvSpPr>
        <p:spPr bwMode="auto">
          <a:xfrm>
            <a:off x="6010943" y="3144957"/>
            <a:ext cx="1775012" cy="491673"/>
          </a:xfrm>
          <a:prstGeom prst="rect">
            <a:avLst/>
          </a:prstGeom>
          <a:solidFill>
            <a:srgbClr val="FFFF00"/>
          </a:solidFill>
          <a:ln w="19050">
            <a:solidFill>
              <a:schemeClr val="tx1"/>
            </a:solidFill>
            <a:miter lim="800000"/>
            <a:headEnd/>
            <a:tailEnd/>
          </a:ln>
        </p:spPr>
        <p:txBody>
          <a:bodyPr>
            <a:spAutoFit/>
          </a:bodyPr>
          <a:lstStyle/>
          <a:p>
            <a:pPr algn="ctr">
              <a:spcBef>
                <a:spcPct val="50000"/>
              </a:spcBef>
            </a:pPr>
            <a:r>
              <a:rPr lang="en-US" sz="2595" b="1" dirty="0"/>
              <a:t> </a:t>
            </a:r>
          </a:p>
        </p:txBody>
      </p:sp>
      <p:grpSp>
        <p:nvGrpSpPr>
          <p:cNvPr id="27" name="Group 45">
            <a:extLst>
              <a:ext uri="{FF2B5EF4-FFF2-40B4-BE49-F238E27FC236}">
                <a16:creationId xmlns:a16="http://schemas.microsoft.com/office/drawing/2014/main" id="{A7FD769C-690E-4A49-BADC-7224EC862BDC}"/>
              </a:ext>
            </a:extLst>
          </p:cNvPr>
          <p:cNvGrpSpPr/>
          <p:nvPr/>
        </p:nvGrpSpPr>
        <p:grpSpPr>
          <a:xfrm>
            <a:off x="5562600" y="4020283"/>
            <a:ext cx="3444108" cy="1422000"/>
            <a:chOff x="5788243" y="3975087"/>
            <a:chExt cx="3548475" cy="1465089"/>
          </a:xfrm>
        </p:grpSpPr>
        <p:sp>
          <p:nvSpPr>
            <p:cNvPr id="28" name="Text Box 28">
              <a:extLst>
                <a:ext uri="{FF2B5EF4-FFF2-40B4-BE49-F238E27FC236}">
                  <a16:creationId xmlns:a16="http://schemas.microsoft.com/office/drawing/2014/main" id="{7C087D98-953D-4868-AEC4-6298CD648A63}"/>
                </a:ext>
              </a:extLst>
            </p:cNvPr>
            <p:cNvSpPr txBox="1">
              <a:spLocks noChangeArrowheads="1"/>
            </p:cNvSpPr>
            <p:nvPr/>
          </p:nvSpPr>
          <p:spPr bwMode="auto">
            <a:xfrm>
              <a:off x="6618791" y="3975087"/>
              <a:ext cx="2717927" cy="506570"/>
            </a:xfrm>
            <a:prstGeom prst="rect">
              <a:avLst/>
            </a:prstGeom>
            <a:solidFill>
              <a:srgbClr val="FFFF00"/>
            </a:solidFill>
            <a:ln w="19050">
              <a:solidFill>
                <a:schemeClr val="tx1"/>
              </a:solidFill>
              <a:miter lim="800000"/>
              <a:headEnd/>
              <a:tailEnd/>
            </a:ln>
          </p:spPr>
          <p:txBody>
            <a:bodyPr wrap="square">
              <a:spAutoFit/>
            </a:bodyPr>
            <a:lstStyle/>
            <a:p>
              <a:pPr algn="ctr">
                <a:spcBef>
                  <a:spcPct val="50000"/>
                </a:spcBef>
              </a:pPr>
              <a:r>
                <a:rPr lang="en-US" sz="2595" b="1" dirty="0"/>
                <a:t> </a:t>
              </a:r>
            </a:p>
          </p:txBody>
        </p:sp>
        <p:sp>
          <p:nvSpPr>
            <p:cNvPr id="29" name="Text Box 29">
              <a:extLst>
                <a:ext uri="{FF2B5EF4-FFF2-40B4-BE49-F238E27FC236}">
                  <a16:creationId xmlns:a16="http://schemas.microsoft.com/office/drawing/2014/main" id="{33CA0F81-EBEB-4B00-AE0E-C05F92560406}"/>
                </a:ext>
              </a:extLst>
            </p:cNvPr>
            <p:cNvSpPr txBox="1">
              <a:spLocks noChangeArrowheads="1"/>
            </p:cNvSpPr>
            <p:nvPr/>
          </p:nvSpPr>
          <p:spPr bwMode="auto">
            <a:xfrm>
              <a:off x="6232502" y="4933605"/>
              <a:ext cx="2546938" cy="506571"/>
            </a:xfrm>
            <a:prstGeom prst="rect">
              <a:avLst/>
            </a:prstGeom>
            <a:solidFill>
              <a:srgbClr val="FFFF00"/>
            </a:solidFill>
            <a:ln w="19050">
              <a:solidFill>
                <a:schemeClr val="tx1"/>
              </a:solidFill>
              <a:miter lim="800000"/>
              <a:headEnd/>
              <a:tailEnd/>
            </a:ln>
          </p:spPr>
          <p:txBody>
            <a:bodyPr wrap="square">
              <a:spAutoFit/>
            </a:bodyPr>
            <a:lstStyle/>
            <a:p>
              <a:pPr algn="ctr">
                <a:spcBef>
                  <a:spcPct val="50000"/>
                </a:spcBef>
              </a:pPr>
              <a:r>
                <a:rPr lang="en-US" sz="2595" b="1" dirty="0"/>
                <a:t> </a:t>
              </a:r>
            </a:p>
          </p:txBody>
        </p:sp>
        <p:sp>
          <p:nvSpPr>
            <p:cNvPr id="30" name="Text Box 19">
              <a:extLst>
                <a:ext uri="{FF2B5EF4-FFF2-40B4-BE49-F238E27FC236}">
                  <a16:creationId xmlns:a16="http://schemas.microsoft.com/office/drawing/2014/main" id="{674CA83F-2688-4CFF-BD0A-A8183BB11861}"/>
                </a:ext>
              </a:extLst>
            </p:cNvPr>
            <p:cNvSpPr txBox="1">
              <a:spLocks noChangeArrowheads="1"/>
            </p:cNvSpPr>
            <p:nvPr/>
          </p:nvSpPr>
          <p:spPr bwMode="auto">
            <a:xfrm>
              <a:off x="5788243" y="4521768"/>
              <a:ext cx="3200400" cy="346897"/>
            </a:xfrm>
            <a:prstGeom prst="rect">
              <a:avLst/>
            </a:prstGeom>
            <a:noFill/>
            <a:ln w="9525">
              <a:noFill/>
              <a:miter lim="800000"/>
              <a:headEnd/>
              <a:tailEnd/>
            </a:ln>
          </p:spPr>
          <p:txBody>
            <a:bodyPr wrap="square">
              <a:spAutoFit/>
            </a:bodyPr>
            <a:lstStyle/>
            <a:p>
              <a:pPr>
                <a:spcBef>
                  <a:spcPct val="50000"/>
                </a:spcBef>
              </a:pPr>
              <a:r>
                <a:rPr lang="en-US" sz="1588" dirty="0"/>
                <a:t>           Used to </a:t>
              </a:r>
              <a:r>
                <a:rPr lang="en-US" sz="1588" b="1" dirty="0"/>
                <a:t>               </a:t>
              </a:r>
              <a:r>
                <a:rPr lang="en-US" sz="1588" dirty="0"/>
                <a:t>  </a:t>
              </a:r>
            </a:p>
          </p:txBody>
        </p:sp>
      </p:grpSp>
      <p:sp>
        <p:nvSpPr>
          <p:cNvPr id="32" name="Text Box 24">
            <a:extLst>
              <a:ext uri="{FF2B5EF4-FFF2-40B4-BE49-F238E27FC236}">
                <a16:creationId xmlns:a16="http://schemas.microsoft.com/office/drawing/2014/main" id="{3308AE13-759B-494E-B582-E0B37783E52F}"/>
              </a:ext>
            </a:extLst>
          </p:cNvPr>
          <p:cNvSpPr txBox="1">
            <a:spLocks noChangeArrowheads="1"/>
          </p:cNvSpPr>
          <p:nvPr/>
        </p:nvSpPr>
        <p:spPr bwMode="auto">
          <a:xfrm>
            <a:off x="2017667" y="5620689"/>
            <a:ext cx="2070847" cy="491673"/>
          </a:xfrm>
          <a:prstGeom prst="rect">
            <a:avLst/>
          </a:prstGeom>
          <a:solidFill>
            <a:srgbClr val="FFFF00"/>
          </a:solidFill>
          <a:ln w="19050">
            <a:solidFill>
              <a:schemeClr val="tx1"/>
            </a:solidFill>
            <a:miter lim="800000"/>
            <a:headEnd/>
            <a:tailEnd/>
          </a:ln>
        </p:spPr>
        <p:txBody>
          <a:bodyPr wrap="square">
            <a:spAutoFit/>
          </a:bodyPr>
          <a:lstStyle/>
          <a:p>
            <a:pPr algn="ctr">
              <a:spcBef>
                <a:spcPct val="50000"/>
              </a:spcBef>
            </a:pPr>
            <a:r>
              <a:rPr lang="en-US" sz="2595" b="1" dirty="0"/>
              <a:t> </a:t>
            </a:r>
          </a:p>
        </p:txBody>
      </p:sp>
      <p:grpSp>
        <p:nvGrpSpPr>
          <p:cNvPr id="34" name="Group 43">
            <a:extLst>
              <a:ext uri="{FF2B5EF4-FFF2-40B4-BE49-F238E27FC236}">
                <a16:creationId xmlns:a16="http://schemas.microsoft.com/office/drawing/2014/main" id="{DA1F92B3-C1AA-4419-A4EC-F268E3F5B9E7}"/>
              </a:ext>
            </a:extLst>
          </p:cNvPr>
          <p:cNvGrpSpPr/>
          <p:nvPr/>
        </p:nvGrpSpPr>
        <p:grpSpPr>
          <a:xfrm>
            <a:off x="748449" y="4663239"/>
            <a:ext cx="2858489" cy="823159"/>
            <a:chOff x="-616580" y="3905641"/>
            <a:chExt cx="2945111" cy="848103"/>
          </a:xfrm>
        </p:grpSpPr>
        <p:sp>
          <p:nvSpPr>
            <p:cNvPr id="35" name="Text Box 23">
              <a:extLst>
                <a:ext uri="{FF2B5EF4-FFF2-40B4-BE49-F238E27FC236}">
                  <a16:creationId xmlns:a16="http://schemas.microsoft.com/office/drawing/2014/main" id="{29BD0E91-D783-4AB5-BAE4-62A59643780B}"/>
                </a:ext>
              </a:extLst>
            </p:cNvPr>
            <p:cNvSpPr txBox="1">
              <a:spLocks noChangeArrowheads="1"/>
            </p:cNvSpPr>
            <p:nvPr/>
          </p:nvSpPr>
          <p:spPr bwMode="auto">
            <a:xfrm>
              <a:off x="194931" y="3905641"/>
              <a:ext cx="2133600" cy="506572"/>
            </a:xfrm>
            <a:prstGeom prst="rect">
              <a:avLst/>
            </a:prstGeom>
            <a:solidFill>
              <a:srgbClr val="FFFF00"/>
            </a:solidFill>
            <a:ln w="19050">
              <a:solidFill>
                <a:schemeClr val="tx1"/>
              </a:solidFill>
              <a:miter lim="800000"/>
              <a:headEnd/>
              <a:tailEnd/>
            </a:ln>
          </p:spPr>
          <p:txBody>
            <a:bodyPr wrap="square">
              <a:spAutoFit/>
            </a:bodyPr>
            <a:lstStyle/>
            <a:p>
              <a:pPr algn="ctr">
                <a:spcBef>
                  <a:spcPct val="50000"/>
                </a:spcBef>
              </a:pPr>
              <a:r>
                <a:rPr lang="en-US" sz="2595" b="1" dirty="0"/>
                <a:t> </a:t>
              </a:r>
            </a:p>
          </p:txBody>
        </p:sp>
        <p:sp>
          <p:nvSpPr>
            <p:cNvPr id="36" name="Text Box 19">
              <a:extLst>
                <a:ext uri="{FF2B5EF4-FFF2-40B4-BE49-F238E27FC236}">
                  <a16:creationId xmlns:a16="http://schemas.microsoft.com/office/drawing/2014/main" id="{C02B92DF-3A91-4B2C-8D40-A3439FA85EFC}"/>
                </a:ext>
              </a:extLst>
            </p:cNvPr>
            <p:cNvSpPr txBox="1">
              <a:spLocks noChangeArrowheads="1"/>
            </p:cNvSpPr>
            <p:nvPr/>
          </p:nvSpPr>
          <p:spPr bwMode="auto">
            <a:xfrm>
              <a:off x="-616580" y="4406846"/>
              <a:ext cx="1436340" cy="346898"/>
            </a:xfrm>
            <a:prstGeom prst="rect">
              <a:avLst/>
            </a:prstGeom>
            <a:noFill/>
            <a:ln w="9525">
              <a:noFill/>
              <a:miter lim="800000"/>
              <a:headEnd/>
              <a:tailEnd/>
            </a:ln>
          </p:spPr>
          <p:txBody>
            <a:bodyPr wrap="square">
              <a:spAutoFit/>
            </a:bodyPr>
            <a:lstStyle/>
            <a:p>
              <a:pPr>
                <a:spcBef>
                  <a:spcPct val="50000"/>
                </a:spcBef>
              </a:pPr>
              <a:r>
                <a:rPr lang="en-US" sz="1588" dirty="0"/>
                <a:t>Regulates the</a:t>
              </a:r>
            </a:p>
          </p:txBody>
        </p:sp>
      </p:grpSp>
      <p:sp>
        <p:nvSpPr>
          <p:cNvPr id="37" name="Text Box 22">
            <a:extLst>
              <a:ext uri="{FF2B5EF4-FFF2-40B4-BE49-F238E27FC236}">
                <a16:creationId xmlns:a16="http://schemas.microsoft.com/office/drawing/2014/main" id="{FE62024D-BAE7-4239-937E-8CB3C5985FDE}"/>
              </a:ext>
            </a:extLst>
          </p:cNvPr>
          <p:cNvSpPr txBox="1">
            <a:spLocks noChangeArrowheads="1"/>
          </p:cNvSpPr>
          <p:nvPr/>
        </p:nvSpPr>
        <p:spPr bwMode="auto">
          <a:xfrm>
            <a:off x="993403" y="3505365"/>
            <a:ext cx="1905568" cy="491673"/>
          </a:xfrm>
          <a:prstGeom prst="rect">
            <a:avLst/>
          </a:prstGeom>
          <a:solidFill>
            <a:srgbClr val="FFFF00"/>
          </a:solidFill>
          <a:ln w="19050">
            <a:solidFill>
              <a:schemeClr val="tx1"/>
            </a:solidFill>
            <a:miter lim="800000"/>
            <a:headEnd/>
            <a:tailEnd/>
          </a:ln>
        </p:spPr>
        <p:txBody>
          <a:bodyPr wrap="square">
            <a:spAutoFit/>
          </a:bodyPr>
          <a:lstStyle/>
          <a:p>
            <a:pPr algn="ctr">
              <a:spcBef>
                <a:spcPct val="50000"/>
              </a:spcBef>
            </a:pPr>
            <a:r>
              <a:rPr lang="en-US" sz="2595" b="1" dirty="0"/>
              <a:t> </a:t>
            </a:r>
          </a:p>
        </p:txBody>
      </p:sp>
      <p:grpSp>
        <p:nvGrpSpPr>
          <p:cNvPr id="38" name="Group 40">
            <a:extLst>
              <a:ext uri="{FF2B5EF4-FFF2-40B4-BE49-F238E27FC236}">
                <a16:creationId xmlns:a16="http://schemas.microsoft.com/office/drawing/2014/main" id="{3EB345F4-EE5E-488C-938F-BF38E0EE4C04}"/>
              </a:ext>
            </a:extLst>
          </p:cNvPr>
          <p:cNvGrpSpPr/>
          <p:nvPr/>
        </p:nvGrpSpPr>
        <p:grpSpPr>
          <a:xfrm>
            <a:off x="354177" y="2331839"/>
            <a:ext cx="3623982" cy="847392"/>
            <a:chOff x="-300878" y="2189793"/>
            <a:chExt cx="3733800" cy="873070"/>
          </a:xfrm>
        </p:grpSpPr>
        <p:sp>
          <p:nvSpPr>
            <p:cNvPr id="39" name="Text Box 21">
              <a:extLst>
                <a:ext uri="{FF2B5EF4-FFF2-40B4-BE49-F238E27FC236}">
                  <a16:creationId xmlns:a16="http://schemas.microsoft.com/office/drawing/2014/main" id="{2814F65E-5348-49B8-BA09-3C4D95F2AB6D}"/>
                </a:ext>
              </a:extLst>
            </p:cNvPr>
            <p:cNvSpPr txBox="1">
              <a:spLocks noChangeArrowheads="1"/>
            </p:cNvSpPr>
            <p:nvPr/>
          </p:nvSpPr>
          <p:spPr bwMode="auto">
            <a:xfrm>
              <a:off x="-60294" y="2189793"/>
              <a:ext cx="2467564" cy="506572"/>
            </a:xfrm>
            <a:prstGeom prst="rect">
              <a:avLst/>
            </a:prstGeom>
            <a:solidFill>
              <a:srgbClr val="FFFF00"/>
            </a:solidFill>
            <a:ln w="19050">
              <a:solidFill>
                <a:schemeClr val="tx1"/>
              </a:solidFill>
              <a:miter lim="800000"/>
              <a:headEnd/>
              <a:tailEnd/>
            </a:ln>
          </p:spPr>
          <p:txBody>
            <a:bodyPr wrap="square">
              <a:spAutoFit/>
            </a:bodyPr>
            <a:lstStyle/>
            <a:p>
              <a:pPr algn="ctr">
                <a:spcBef>
                  <a:spcPct val="50000"/>
                </a:spcBef>
              </a:pPr>
              <a:r>
                <a:rPr lang="en-US" sz="2595" b="1" dirty="0"/>
                <a:t> </a:t>
              </a:r>
            </a:p>
          </p:txBody>
        </p:sp>
        <p:sp>
          <p:nvSpPr>
            <p:cNvPr id="40" name="Text Box 19">
              <a:extLst>
                <a:ext uri="{FF2B5EF4-FFF2-40B4-BE49-F238E27FC236}">
                  <a16:creationId xmlns:a16="http://schemas.microsoft.com/office/drawing/2014/main" id="{48C75E23-F8FE-4676-8440-30B8F15E6593}"/>
                </a:ext>
              </a:extLst>
            </p:cNvPr>
            <p:cNvSpPr txBox="1">
              <a:spLocks noChangeArrowheads="1"/>
            </p:cNvSpPr>
            <p:nvPr/>
          </p:nvSpPr>
          <p:spPr bwMode="auto">
            <a:xfrm>
              <a:off x="-300878" y="2715965"/>
              <a:ext cx="3733800" cy="346898"/>
            </a:xfrm>
            <a:prstGeom prst="rect">
              <a:avLst/>
            </a:prstGeom>
            <a:noFill/>
            <a:ln w="9525">
              <a:noFill/>
              <a:miter lim="800000"/>
              <a:headEnd/>
              <a:tailEnd/>
            </a:ln>
          </p:spPr>
          <p:txBody>
            <a:bodyPr wrap="square">
              <a:spAutoFit/>
            </a:bodyPr>
            <a:lstStyle/>
            <a:p>
              <a:pPr>
                <a:spcBef>
                  <a:spcPct val="50000"/>
                </a:spcBef>
              </a:pPr>
              <a:r>
                <a:rPr lang="en-US" sz="1588" dirty="0"/>
                <a:t>Lenses range from</a:t>
              </a:r>
            </a:p>
          </p:txBody>
        </p:sp>
      </p:grpSp>
      <p:grpSp>
        <p:nvGrpSpPr>
          <p:cNvPr id="41" name="Group 38">
            <a:extLst>
              <a:ext uri="{FF2B5EF4-FFF2-40B4-BE49-F238E27FC236}">
                <a16:creationId xmlns:a16="http://schemas.microsoft.com/office/drawing/2014/main" id="{5716514C-C59E-4BE8-82C8-EEB5A96CDD8A}"/>
              </a:ext>
            </a:extLst>
          </p:cNvPr>
          <p:cNvGrpSpPr/>
          <p:nvPr/>
        </p:nvGrpSpPr>
        <p:grpSpPr>
          <a:xfrm>
            <a:off x="5563720" y="160865"/>
            <a:ext cx="3180229" cy="925826"/>
            <a:chOff x="5495353" y="152400"/>
            <a:chExt cx="3276600" cy="953880"/>
          </a:xfrm>
        </p:grpSpPr>
        <p:sp>
          <p:nvSpPr>
            <p:cNvPr id="42" name="Text Box 25">
              <a:extLst>
                <a:ext uri="{FF2B5EF4-FFF2-40B4-BE49-F238E27FC236}">
                  <a16:creationId xmlns:a16="http://schemas.microsoft.com/office/drawing/2014/main" id="{E249D6F3-EB09-4194-917E-0D9F492DB90F}"/>
                </a:ext>
              </a:extLst>
            </p:cNvPr>
            <p:cNvSpPr txBox="1">
              <a:spLocks noChangeArrowheads="1"/>
            </p:cNvSpPr>
            <p:nvPr/>
          </p:nvSpPr>
          <p:spPr bwMode="auto">
            <a:xfrm>
              <a:off x="6248400" y="152400"/>
              <a:ext cx="1828800" cy="506572"/>
            </a:xfrm>
            <a:prstGeom prst="rect">
              <a:avLst/>
            </a:prstGeom>
            <a:solidFill>
              <a:srgbClr val="FFFF00"/>
            </a:solidFill>
            <a:ln w="19050">
              <a:solidFill>
                <a:schemeClr val="tx1"/>
              </a:solidFill>
              <a:miter lim="800000"/>
              <a:headEnd/>
              <a:tailEnd/>
            </a:ln>
          </p:spPr>
          <p:txBody>
            <a:bodyPr>
              <a:spAutoFit/>
            </a:bodyPr>
            <a:lstStyle/>
            <a:p>
              <a:pPr algn="ctr">
                <a:spcBef>
                  <a:spcPct val="50000"/>
                </a:spcBef>
              </a:pPr>
              <a:r>
                <a:rPr lang="en-US" sz="2595" b="1" dirty="0"/>
                <a:t> </a:t>
              </a:r>
            </a:p>
          </p:txBody>
        </p:sp>
        <p:sp>
          <p:nvSpPr>
            <p:cNvPr id="43" name="Text Box 19">
              <a:extLst>
                <a:ext uri="{FF2B5EF4-FFF2-40B4-BE49-F238E27FC236}">
                  <a16:creationId xmlns:a16="http://schemas.microsoft.com/office/drawing/2014/main" id="{26A3203E-7FF7-4850-8ACE-59BCEA8357ED}"/>
                </a:ext>
              </a:extLst>
            </p:cNvPr>
            <p:cNvSpPr txBox="1">
              <a:spLocks noChangeArrowheads="1"/>
            </p:cNvSpPr>
            <p:nvPr/>
          </p:nvSpPr>
          <p:spPr bwMode="auto">
            <a:xfrm>
              <a:off x="5495353" y="759383"/>
              <a:ext cx="3276600" cy="346897"/>
            </a:xfrm>
            <a:prstGeom prst="rect">
              <a:avLst/>
            </a:prstGeom>
            <a:noFill/>
            <a:ln w="9525">
              <a:noFill/>
              <a:miter lim="800000"/>
              <a:headEnd/>
              <a:tailEnd/>
            </a:ln>
          </p:spPr>
          <p:txBody>
            <a:bodyPr wrap="square">
              <a:spAutoFit/>
            </a:bodyPr>
            <a:lstStyle/>
            <a:p>
              <a:pPr>
                <a:spcBef>
                  <a:spcPct val="50000"/>
                </a:spcBef>
              </a:pPr>
              <a:r>
                <a:rPr lang="en-US" sz="1588" dirty="0"/>
                <a:t>   Also called the</a:t>
              </a:r>
              <a:endParaRPr lang="en-US" sz="1588" b="1" dirty="0"/>
            </a:p>
          </p:txBody>
        </p:sp>
      </p:grpSp>
      <p:sp>
        <p:nvSpPr>
          <p:cNvPr id="44" name="Rectangle 43">
            <a:extLst>
              <a:ext uri="{FF2B5EF4-FFF2-40B4-BE49-F238E27FC236}">
                <a16:creationId xmlns:a16="http://schemas.microsoft.com/office/drawing/2014/main" id="{F2CB64E6-6499-462F-95D1-4FF7963781DA}"/>
              </a:ext>
            </a:extLst>
          </p:cNvPr>
          <p:cNvSpPr/>
          <p:nvPr/>
        </p:nvSpPr>
        <p:spPr>
          <a:xfrm>
            <a:off x="84632" y="89359"/>
            <a:ext cx="4461038" cy="461665"/>
          </a:xfrm>
          <a:prstGeom prst="rect">
            <a:avLst/>
          </a:prstGeom>
        </p:spPr>
        <p:txBody>
          <a:bodyPr wrap="square">
            <a:spAutoFit/>
          </a:bodyPr>
          <a:lstStyle/>
          <a:p>
            <a:pPr>
              <a:spcBef>
                <a:spcPts val="0"/>
              </a:spcBef>
              <a:spcAft>
                <a:spcPts val="0"/>
              </a:spcAft>
            </a:pPr>
            <a:r>
              <a:rPr lang="en-US" b="1" dirty="0">
                <a:ea typeface="Times New Roman" panose="02020603050405020304" pitchFamily="18" charset="0"/>
              </a:rPr>
              <a:t>Compound Microscope </a:t>
            </a:r>
            <a:endParaRPr lang="en-US" dirty="0">
              <a:ea typeface="Times New Roman" panose="02020603050405020304" pitchFamily="18" charset="0"/>
            </a:endParaRPr>
          </a:p>
        </p:txBody>
      </p:sp>
      <p:sp>
        <p:nvSpPr>
          <p:cNvPr id="45" name="Text Box 19">
            <a:extLst>
              <a:ext uri="{FF2B5EF4-FFF2-40B4-BE49-F238E27FC236}">
                <a16:creationId xmlns:a16="http://schemas.microsoft.com/office/drawing/2014/main" id="{FB23A21D-C295-44EC-8A3D-C4EF6AC62815}"/>
              </a:ext>
            </a:extLst>
          </p:cNvPr>
          <p:cNvSpPr txBox="1">
            <a:spLocks noChangeArrowheads="1"/>
          </p:cNvSpPr>
          <p:nvPr/>
        </p:nvSpPr>
        <p:spPr bwMode="auto">
          <a:xfrm>
            <a:off x="114300" y="1256495"/>
            <a:ext cx="3429000" cy="336695"/>
          </a:xfrm>
          <a:prstGeom prst="rect">
            <a:avLst/>
          </a:prstGeom>
          <a:noFill/>
          <a:ln w="9525">
            <a:noFill/>
            <a:miter lim="800000"/>
            <a:headEnd/>
            <a:tailEnd/>
          </a:ln>
        </p:spPr>
        <p:txBody>
          <a:bodyPr wrap="square">
            <a:spAutoFit/>
          </a:bodyPr>
          <a:lstStyle/>
          <a:p>
            <a:pPr>
              <a:spcBef>
                <a:spcPct val="50000"/>
              </a:spcBef>
            </a:pPr>
            <a:r>
              <a:rPr lang="en-US" sz="1588" dirty="0"/>
              <a:t>Rotates to change </a:t>
            </a:r>
            <a:r>
              <a:rPr lang="en-US" sz="1588" b="1" dirty="0"/>
              <a:t> </a:t>
            </a:r>
          </a:p>
        </p:txBody>
      </p:sp>
      <p:sp>
        <p:nvSpPr>
          <p:cNvPr id="49" name="Text Box 23">
            <a:extLst>
              <a:ext uri="{FF2B5EF4-FFF2-40B4-BE49-F238E27FC236}">
                <a16:creationId xmlns:a16="http://schemas.microsoft.com/office/drawing/2014/main" id="{4354F881-9F73-4EC9-BD89-0292F99C298D}"/>
              </a:ext>
            </a:extLst>
          </p:cNvPr>
          <p:cNvSpPr txBox="1">
            <a:spLocks noChangeArrowheads="1"/>
          </p:cNvSpPr>
          <p:nvPr/>
        </p:nvSpPr>
        <p:spPr bwMode="auto">
          <a:xfrm>
            <a:off x="578999" y="4064933"/>
            <a:ext cx="2850568" cy="491673"/>
          </a:xfrm>
          <a:prstGeom prst="rect">
            <a:avLst/>
          </a:prstGeom>
          <a:solidFill>
            <a:srgbClr val="FFFF00"/>
          </a:solidFill>
          <a:ln w="19050">
            <a:solidFill>
              <a:schemeClr val="tx1"/>
            </a:solidFill>
            <a:miter lim="800000"/>
            <a:headEnd/>
            <a:tailEnd/>
          </a:ln>
        </p:spPr>
        <p:txBody>
          <a:bodyPr wrap="square">
            <a:spAutoFit/>
          </a:bodyPr>
          <a:lstStyle/>
          <a:p>
            <a:pPr algn="ctr">
              <a:spcBef>
                <a:spcPct val="50000"/>
              </a:spcBef>
            </a:pPr>
            <a:r>
              <a:rPr lang="en-US" sz="2595" b="1" dirty="0"/>
              <a:t> </a:t>
            </a:r>
          </a:p>
        </p:txBody>
      </p:sp>
      <p:sp>
        <p:nvSpPr>
          <p:cNvPr id="46" name="TextBox 45">
            <a:extLst>
              <a:ext uri="{FF2B5EF4-FFF2-40B4-BE49-F238E27FC236}">
                <a16:creationId xmlns:a16="http://schemas.microsoft.com/office/drawing/2014/main" id="{451AD6BC-EFA0-4FF7-8D57-D55B5744DE5B}"/>
              </a:ext>
            </a:extLst>
          </p:cNvPr>
          <p:cNvSpPr txBox="1"/>
          <p:nvPr/>
        </p:nvSpPr>
        <p:spPr>
          <a:xfrm>
            <a:off x="6379894" y="160950"/>
            <a:ext cx="1991635" cy="430887"/>
          </a:xfrm>
          <a:prstGeom prst="rect">
            <a:avLst/>
          </a:prstGeom>
          <a:noFill/>
        </p:spPr>
        <p:txBody>
          <a:bodyPr wrap="square" rtlCol="0">
            <a:spAutoFit/>
          </a:bodyPr>
          <a:lstStyle/>
          <a:p>
            <a:r>
              <a:rPr lang="en-US" sz="2200" b="1" i="1" dirty="0">
                <a:solidFill>
                  <a:srgbClr val="FF0000"/>
                </a:solidFill>
              </a:rPr>
              <a:t>EYEPIECE</a:t>
            </a:r>
          </a:p>
        </p:txBody>
      </p:sp>
      <p:sp>
        <p:nvSpPr>
          <p:cNvPr id="47" name="TextBox 46">
            <a:extLst>
              <a:ext uri="{FF2B5EF4-FFF2-40B4-BE49-F238E27FC236}">
                <a16:creationId xmlns:a16="http://schemas.microsoft.com/office/drawing/2014/main" id="{73EA9275-2928-43DC-B059-5C668563BBA3}"/>
              </a:ext>
            </a:extLst>
          </p:cNvPr>
          <p:cNvSpPr txBox="1"/>
          <p:nvPr/>
        </p:nvSpPr>
        <p:spPr>
          <a:xfrm>
            <a:off x="7060641" y="748087"/>
            <a:ext cx="1991635" cy="400110"/>
          </a:xfrm>
          <a:prstGeom prst="rect">
            <a:avLst/>
          </a:prstGeom>
          <a:noFill/>
        </p:spPr>
        <p:txBody>
          <a:bodyPr wrap="square" rtlCol="0">
            <a:spAutoFit/>
          </a:bodyPr>
          <a:lstStyle/>
          <a:p>
            <a:r>
              <a:rPr lang="en-US" sz="2000" b="1" i="1" dirty="0">
                <a:solidFill>
                  <a:srgbClr val="FF0000"/>
                </a:solidFill>
              </a:rPr>
              <a:t>OCULAR LENS</a:t>
            </a:r>
          </a:p>
        </p:txBody>
      </p:sp>
      <p:sp>
        <p:nvSpPr>
          <p:cNvPr id="50" name="TextBox 49">
            <a:extLst>
              <a:ext uri="{FF2B5EF4-FFF2-40B4-BE49-F238E27FC236}">
                <a16:creationId xmlns:a16="http://schemas.microsoft.com/office/drawing/2014/main" id="{C8B82127-C475-463E-B9B8-E6F38084E824}"/>
              </a:ext>
            </a:extLst>
          </p:cNvPr>
          <p:cNvSpPr txBox="1"/>
          <p:nvPr/>
        </p:nvSpPr>
        <p:spPr>
          <a:xfrm>
            <a:off x="2333164" y="792008"/>
            <a:ext cx="1991635" cy="430887"/>
          </a:xfrm>
          <a:prstGeom prst="rect">
            <a:avLst/>
          </a:prstGeom>
          <a:noFill/>
        </p:spPr>
        <p:txBody>
          <a:bodyPr wrap="square" rtlCol="0">
            <a:spAutoFit/>
          </a:bodyPr>
          <a:lstStyle/>
          <a:p>
            <a:r>
              <a:rPr lang="en-US" sz="2200" b="1" i="1" dirty="0">
                <a:solidFill>
                  <a:srgbClr val="FF0000"/>
                </a:solidFill>
              </a:rPr>
              <a:t>BODY TUBE</a:t>
            </a:r>
          </a:p>
        </p:txBody>
      </p:sp>
      <p:sp>
        <p:nvSpPr>
          <p:cNvPr id="51" name="TextBox 50">
            <a:extLst>
              <a:ext uri="{FF2B5EF4-FFF2-40B4-BE49-F238E27FC236}">
                <a16:creationId xmlns:a16="http://schemas.microsoft.com/office/drawing/2014/main" id="{873A94A0-B18C-4695-8808-365542CB6C02}"/>
              </a:ext>
            </a:extLst>
          </p:cNvPr>
          <p:cNvSpPr txBox="1"/>
          <p:nvPr/>
        </p:nvSpPr>
        <p:spPr>
          <a:xfrm>
            <a:off x="-11007" y="1648167"/>
            <a:ext cx="3277043" cy="430887"/>
          </a:xfrm>
          <a:prstGeom prst="rect">
            <a:avLst/>
          </a:prstGeom>
          <a:noFill/>
        </p:spPr>
        <p:txBody>
          <a:bodyPr wrap="square" rtlCol="0">
            <a:spAutoFit/>
          </a:bodyPr>
          <a:lstStyle/>
          <a:p>
            <a:pPr algn="ctr"/>
            <a:r>
              <a:rPr lang="en-US" sz="2200" b="1" i="1" dirty="0">
                <a:solidFill>
                  <a:srgbClr val="FF0000"/>
                </a:solidFill>
              </a:rPr>
              <a:t>NOSEPIECE (TURRET)</a:t>
            </a:r>
          </a:p>
        </p:txBody>
      </p:sp>
      <p:sp>
        <p:nvSpPr>
          <p:cNvPr id="52" name="TextBox 51">
            <a:extLst>
              <a:ext uri="{FF2B5EF4-FFF2-40B4-BE49-F238E27FC236}">
                <a16:creationId xmlns:a16="http://schemas.microsoft.com/office/drawing/2014/main" id="{DD589071-DCC2-46DF-9388-BB3445E42CF0}"/>
              </a:ext>
            </a:extLst>
          </p:cNvPr>
          <p:cNvSpPr txBox="1"/>
          <p:nvPr/>
        </p:nvSpPr>
        <p:spPr>
          <a:xfrm>
            <a:off x="1613446" y="1252966"/>
            <a:ext cx="2463860" cy="400110"/>
          </a:xfrm>
          <a:prstGeom prst="rect">
            <a:avLst/>
          </a:prstGeom>
          <a:noFill/>
        </p:spPr>
        <p:txBody>
          <a:bodyPr wrap="square" rtlCol="0">
            <a:spAutoFit/>
          </a:bodyPr>
          <a:lstStyle/>
          <a:p>
            <a:r>
              <a:rPr lang="en-US" sz="2000" b="1" i="1" dirty="0">
                <a:solidFill>
                  <a:srgbClr val="FF0000"/>
                </a:solidFill>
              </a:rPr>
              <a:t>MAGNIFICATION</a:t>
            </a:r>
          </a:p>
        </p:txBody>
      </p:sp>
      <p:sp>
        <p:nvSpPr>
          <p:cNvPr id="53" name="TextBox 52">
            <a:extLst>
              <a:ext uri="{FF2B5EF4-FFF2-40B4-BE49-F238E27FC236}">
                <a16:creationId xmlns:a16="http://schemas.microsoft.com/office/drawing/2014/main" id="{54BF66D4-10A0-4E13-9C42-E60B704B59EF}"/>
              </a:ext>
            </a:extLst>
          </p:cNvPr>
          <p:cNvSpPr txBox="1"/>
          <p:nvPr/>
        </p:nvSpPr>
        <p:spPr>
          <a:xfrm>
            <a:off x="587686" y="2388513"/>
            <a:ext cx="2394988" cy="430887"/>
          </a:xfrm>
          <a:prstGeom prst="rect">
            <a:avLst/>
          </a:prstGeom>
          <a:noFill/>
        </p:spPr>
        <p:txBody>
          <a:bodyPr wrap="square" rtlCol="0">
            <a:spAutoFit/>
          </a:bodyPr>
          <a:lstStyle/>
          <a:p>
            <a:pPr algn="ctr"/>
            <a:r>
              <a:rPr lang="en-US" sz="2200" b="1" i="1" dirty="0">
                <a:solidFill>
                  <a:srgbClr val="FF0000"/>
                </a:solidFill>
              </a:rPr>
              <a:t>OBJECTIVES</a:t>
            </a:r>
          </a:p>
        </p:txBody>
      </p:sp>
      <p:sp>
        <p:nvSpPr>
          <p:cNvPr id="54" name="TextBox 53">
            <a:extLst>
              <a:ext uri="{FF2B5EF4-FFF2-40B4-BE49-F238E27FC236}">
                <a16:creationId xmlns:a16="http://schemas.microsoft.com/office/drawing/2014/main" id="{7E36222F-FBDA-41A2-A369-F9DA752F03F4}"/>
              </a:ext>
            </a:extLst>
          </p:cNvPr>
          <p:cNvSpPr txBox="1"/>
          <p:nvPr/>
        </p:nvSpPr>
        <p:spPr>
          <a:xfrm>
            <a:off x="1904274" y="2826944"/>
            <a:ext cx="1327661" cy="400110"/>
          </a:xfrm>
          <a:prstGeom prst="rect">
            <a:avLst/>
          </a:prstGeom>
          <a:noFill/>
        </p:spPr>
        <p:txBody>
          <a:bodyPr wrap="square" rtlCol="0">
            <a:spAutoFit/>
          </a:bodyPr>
          <a:lstStyle/>
          <a:p>
            <a:r>
              <a:rPr lang="en-US" sz="2000" b="1" i="1" dirty="0">
                <a:solidFill>
                  <a:srgbClr val="FF0000"/>
                </a:solidFill>
              </a:rPr>
              <a:t>4X to 40X</a:t>
            </a:r>
          </a:p>
        </p:txBody>
      </p:sp>
      <p:sp>
        <p:nvSpPr>
          <p:cNvPr id="55" name="TextBox 54">
            <a:extLst>
              <a:ext uri="{FF2B5EF4-FFF2-40B4-BE49-F238E27FC236}">
                <a16:creationId xmlns:a16="http://schemas.microsoft.com/office/drawing/2014/main" id="{A436FA98-3BFA-47C8-BE52-E3A65A6CA94F}"/>
              </a:ext>
            </a:extLst>
          </p:cNvPr>
          <p:cNvSpPr txBox="1"/>
          <p:nvPr/>
        </p:nvSpPr>
        <p:spPr>
          <a:xfrm>
            <a:off x="778747" y="3535757"/>
            <a:ext cx="2394988" cy="430887"/>
          </a:xfrm>
          <a:prstGeom prst="rect">
            <a:avLst/>
          </a:prstGeom>
          <a:noFill/>
        </p:spPr>
        <p:txBody>
          <a:bodyPr wrap="square" rtlCol="0">
            <a:spAutoFit/>
          </a:bodyPr>
          <a:lstStyle/>
          <a:p>
            <a:pPr algn="ctr"/>
            <a:r>
              <a:rPr lang="en-US" sz="2200" b="1" i="1" dirty="0">
                <a:solidFill>
                  <a:srgbClr val="FF0000"/>
                </a:solidFill>
              </a:rPr>
              <a:t>STAGE CLIPS</a:t>
            </a:r>
          </a:p>
        </p:txBody>
      </p:sp>
      <p:sp>
        <p:nvSpPr>
          <p:cNvPr id="56" name="TextBox 55">
            <a:extLst>
              <a:ext uri="{FF2B5EF4-FFF2-40B4-BE49-F238E27FC236}">
                <a16:creationId xmlns:a16="http://schemas.microsoft.com/office/drawing/2014/main" id="{8E994047-5477-4EBB-A55D-1D89F8E85851}"/>
              </a:ext>
            </a:extLst>
          </p:cNvPr>
          <p:cNvSpPr txBox="1"/>
          <p:nvPr/>
        </p:nvSpPr>
        <p:spPr>
          <a:xfrm>
            <a:off x="609600" y="4114800"/>
            <a:ext cx="2744331" cy="430887"/>
          </a:xfrm>
          <a:prstGeom prst="rect">
            <a:avLst/>
          </a:prstGeom>
          <a:noFill/>
        </p:spPr>
        <p:txBody>
          <a:bodyPr wrap="square" rtlCol="0">
            <a:spAutoFit/>
          </a:bodyPr>
          <a:lstStyle/>
          <a:p>
            <a:pPr algn="ctr"/>
            <a:r>
              <a:rPr lang="en-US" sz="2200" b="1" i="1" dirty="0">
                <a:solidFill>
                  <a:srgbClr val="FF0000"/>
                </a:solidFill>
              </a:rPr>
              <a:t>CONDENSER LENS</a:t>
            </a:r>
          </a:p>
        </p:txBody>
      </p:sp>
      <p:sp>
        <p:nvSpPr>
          <p:cNvPr id="57" name="TextBox 56">
            <a:extLst>
              <a:ext uri="{FF2B5EF4-FFF2-40B4-BE49-F238E27FC236}">
                <a16:creationId xmlns:a16="http://schemas.microsoft.com/office/drawing/2014/main" id="{11CA12D4-4EB2-4C97-9BB0-AC7F27D1D518}"/>
              </a:ext>
            </a:extLst>
          </p:cNvPr>
          <p:cNvSpPr txBox="1"/>
          <p:nvPr/>
        </p:nvSpPr>
        <p:spPr>
          <a:xfrm>
            <a:off x="1901597" y="5131680"/>
            <a:ext cx="1327661" cy="400110"/>
          </a:xfrm>
          <a:prstGeom prst="rect">
            <a:avLst/>
          </a:prstGeom>
          <a:noFill/>
        </p:spPr>
        <p:txBody>
          <a:bodyPr wrap="square" rtlCol="0">
            <a:spAutoFit/>
          </a:bodyPr>
          <a:lstStyle/>
          <a:p>
            <a:r>
              <a:rPr lang="en-US" sz="2000" b="1" i="1" dirty="0">
                <a:solidFill>
                  <a:srgbClr val="FF0000"/>
                </a:solidFill>
              </a:rPr>
              <a:t>LIGHT</a:t>
            </a:r>
          </a:p>
        </p:txBody>
      </p:sp>
      <p:sp>
        <p:nvSpPr>
          <p:cNvPr id="58" name="TextBox 57">
            <a:extLst>
              <a:ext uri="{FF2B5EF4-FFF2-40B4-BE49-F238E27FC236}">
                <a16:creationId xmlns:a16="http://schemas.microsoft.com/office/drawing/2014/main" id="{DCF3C795-F503-47D0-B904-CC7DEF4984D7}"/>
              </a:ext>
            </a:extLst>
          </p:cNvPr>
          <p:cNvSpPr txBox="1"/>
          <p:nvPr/>
        </p:nvSpPr>
        <p:spPr>
          <a:xfrm>
            <a:off x="1460596" y="4675718"/>
            <a:ext cx="2120955" cy="430887"/>
          </a:xfrm>
          <a:prstGeom prst="rect">
            <a:avLst/>
          </a:prstGeom>
          <a:noFill/>
        </p:spPr>
        <p:txBody>
          <a:bodyPr wrap="square" rtlCol="0">
            <a:spAutoFit/>
          </a:bodyPr>
          <a:lstStyle/>
          <a:p>
            <a:pPr algn="ctr"/>
            <a:r>
              <a:rPr lang="en-US" sz="2200" b="1" i="1" dirty="0">
                <a:solidFill>
                  <a:srgbClr val="FF0000"/>
                </a:solidFill>
              </a:rPr>
              <a:t>DIAPHRAGM</a:t>
            </a:r>
          </a:p>
        </p:txBody>
      </p:sp>
      <p:sp>
        <p:nvSpPr>
          <p:cNvPr id="59" name="TextBox 58">
            <a:extLst>
              <a:ext uri="{FF2B5EF4-FFF2-40B4-BE49-F238E27FC236}">
                <a16:creationId xmlns:a16="http://schemas.microsoft.com/office/drawing/2014/main" id="{2DAAC028-A78A-4D76-9455-609B6003D032}"/>
              </a:ext>
            </a:extLst>
          </p:cNvPr>
          <p:cNvSpPr txBox="1"/>
          <p:nvPr/>
        </p:nvSpPr>
        <p:spPr>
          <a:xfrm>
            <a:off x="1890804" y="5670614"/>
            <a:ext cx="2120955" cy="430887"/>
          </a:xfrm>
          <a:prstGeom prst="rect">
            <a:avLst/>
          </a:prstGeom>
          <a:noFill/>
        </p:spPr>
        <p:txBody>
          <a:bodyPr wrap="square" rtlCol="0">
            <a:spAutoFit/>
          </a:bodyPr>
          <a:lstStyle/>
          <a:p>
            <a:pPr algn="ctr"/>
            <a:r>
              <a:rPr lang="en-US" sz="2200" b="1" i="1" dirty="0">
                <a:solidFill>
                  <a:srgbClr val="FF0000"/>
                </a:solidFill>
              </a:rPr>
              <a:t>LIGHT</a:t>
            </a:r>
          </a:p>
        </p:txBody>
      </p:sp>
      <p:sp>
        <p:nvSpPr>
          <p:cNvPr id="60" name="TextBox 59">
            <a:extLst>
              <a:ext uri="{FF2B5EF4-FFF2-40B4-BE49-F238E27FC236}">
                <a16:creationId xmlns:a16="http://schemas.microsoft.com/office/drawing/2014/main" id="{736B05A1-10D8-4A5D-BBE7-6DE6ECD9CE75}"/>
              </a:ext>
            </a:extLst>
          </p:cNvPr>
          <p:cNvSpPr txBox="1"/>
          <p:nvPr/>
        </p:nvSpPr>
        <p:spPr>
          <a:xfrm>
            <a:off x="5328716" y="2083983"/>
            <a:ext cx="2120955" cy="430887"/>
          </a:xfrm>
          <a:prstGeom prst="rect">
            <a:avLst/>
          </a:prstGeom>
          <a:noFill/>
        </p:spPr>
        <p:txBody>
          <a:bodyPr wrap="square" rtlCol="0">
            <a:spAutoFit/>
          </a:bodyPr>
          <a:lstStyle/>
          <a:p>
            <a:pPr algn="ctr"/>
            <a:r>
              <a:rPr lang="en-US" sz="2200" b="1" i="1" dirty="0">
                <a:solidFill>
                  <a:srgbClr val="FF0000"/>
                </a:solidFill>
              </a:rPr>
              <a:t>ARM</a:t>
            </a:r>
          </a:p>
        </p:txBody>
      </p:sp>
      <p:sp>
        <p:nvSpPr>
          <p:cNvPr id="61" name="TextBox 60">
            <a:extLst>
              <a:ext uri="{FF2B5EF4-FFF2-40B4-BE49-F238E27FC236}">
                <a16:creationId xmlns:a16="http://schemas.microsoft.com/office/drawing/2014/main" id="{49CE039D-C733-499C-A380-EDD80D1C653F}"/>
              </a:ext>
            </a:extLst>
          </p:cNvPr>
          <p:cNvSpPr txBox="1"/>
          <p:nvPr/>
        </p:nvSpPr>
        <p:spPr>
          <a:xfrm>
            <a:off x="5790603" y="3189383"/>
            <a:ext cx="2120955" cy="430887"/>
          </a:xfrm>
          <a:prstGeom prst="rect">
            <a:avLst/>
          </a:prstGeom>
          <a:noFill/>
        </p:spPr>
        <p:txBody>
          <a:bodyPr wrap="square" rtlCol="0">
            <a:spAutoFit/>
          </a:bodyPr>
          <a:lstStyle/>
          <a:p>
            <a:pPr algn="ctr"/>
            <a:r>
              <a:rPr lang="en-US" sz="2200" b="1" i="1" dirty="0">
                <a:solidFill>
                  <a:srgbClr val="FF0000"/>
                </a:solidFill>
              </a:rPr>
              <a:t>STAGE</a:t>
            </a:r>
          </a:p>
        </p:txBody>
      </p:sp>
      <p:sp>
        <p:nvSpPr>
          <p:cNvPr id="62" name="TextBox 61">
            <a:extLst>
              <a:ext uri="{FF2B5EF4-FFF2-40B4-BE49-F238E27FC236}">
                <a16:creationId xmlns:a16="http://schemas.microsoft.com/office/drawing/2014/main" id="{0A8D7D42-09C7-45D1-8088-A9DE9D24B391}"/>
              </a:ext>
            </a:extLst>
          </p:cNvPr>
          <p:cNvSpPr txBox="1"/>
          <p:nvPr/>
        </p:nvSpPr>
        <p:spPr>
          <a:xfrm>
            <a:off x="6520246" y="4073802"/>
            <a:ext cx="2395154" cy="430887"/>
          </a:xfrm>
          <a:prstGeom prst="rect">
            <a:avLst/>
          </a:prstGeom>
          <a:noFill/>
        </p:spPr>
        <p:txBody>
          <a:bodyPr wrap="square" rtlCol="0">
            <a:spAutoFit/>
          </a:bodyPr>
          <a:lstStyle/>
          <a:p>
            <a:pPr algn="ctr"/>
            <a:r>
              <a:rPr lang="en-US" sz="2200" b="1" i="1" dirty="0">
                <a:solidFill>
                  <a:srgbClr val="FF0000"/>
                </a:solidFill>
              </a:rPr>
              <a:t>COARSE FOCUS</a:t>
            </a:r>
          </a:p>
        </p:txBody>
      </p:sp>
      <p:sp>
        <p:nvSpPr>
          <p:cNvPr id="63" name="TextBox 62">
            <a:extLst>
              <a:ext uri="{FF2B5EF4-FFF2-40B4-BE49-F238E27FC236}">
                <a16:creationId xmlns:a16="http://schemas.microsoft.com/office/drawing/2014/main" id="{B46F9B86-ABE3-494D-A563-56EA7EE58272}"/>
              </a:ext>
            </a:extLst>
          </p:cNvPr>
          <p:cNvSpPr txBox="1"/>
          <p:nvPr/>
        </p:nvSpPr>
        <p:spPr>
          <a:xfrm>
            <a:off x="6049453" y="4985219"/>
            <a:ext cx="2395154" cy="430887"/>
          </a:xfrm>
          <a:prstGeom prst="rect">
            <a:avLst/>
          </a:prstGeom>
          <a:noFill/>
        </p:spPr>
        <p:txBody>
          <a:bodyPr wrap="square" rtlCol="0">
            <a:spAutoFit/>
          </a:bodyPr>
          <a:lstStyle/>
          <a:p>
            <a:pPr algn="ctr"/>
            <a:r>
              <a:rPr lang="en-US" sz="2200" b="1" i="1" dirty="0">
                <a:solidFill>
                  <a:srgbClr val="FF0000"/>
                </a:solidFill>
              </a:rPr>
              <a:t>FINE FOCUS</a:t>
            </a:r>
          </a:p>
        </p:txBody>
      </p:sp>
      <p:sp>
        <p:nvSpPr>
          <p:cNvPr id="64" name="TextBox 63">
            <a:extLst>
              <a:ext uri="{FF2B5EF4-FFF2-40B4-BE49-F238E27FC236}">
                <a16:creationId xmlns:a16="http://schemas.microsoft.com/office/drawing/2014/main" id="{501B4F53-3BD5-421C-8370-5E926280436A}"/>
              </a:ext>
            </a:extLst>
          </p:cNvPr>
          <p:cNvSpPr txBox="1"/>
          <p:nvPr/>
        </p:nvSpPr>
        <p:spPr>
          <a:xfrm>
            <a:off x="6858000" y="4525344"/>
            <a:ext cx="2420203" cy="400110"/>
          </a:xfrm>
          <a:prstGeom prst="rect">
            <a:avLst/>
          </a:prstGeom>
          <a:noFill/>
        </p:spPr>
        <p:txBody>
          <a:bodyPr wrap="square" rtlCol="0">
            <a:spAutoFit/>
          </a:bodyPr>
          <a:lstStyle/>
          <a:p>
            <a:r>
              <a:rPr lang="en-US" sz="2000" b="1" i="1" dirty="0">
                <a:solidFill>
                  <a:srgbClr val="FF0000"/>
                </a:solidFill>
              </a:rPr>
              <a:t>IMPROVE IMAGE</a:t>
            </a:r>
          </a:p>
        </p:txBody>
      </p:sp>
      <p:sp>
        <p:nvSpPr>
          <p:cNvPr id="65" name="TextBox 64">
            <a:extLst>
              <a:ext uri="{FF2B5EF4-FFF2-40B4-BE49-F238E27FC236}">
                <a16:creationId xmlns:a16="http://schemas.microsoft.com/office/drawing/2014/main" id="{81120BD4-48A0-4478-B07B-AF483E08D627}"/>
              </a:ext>
            </a:extLst>
          </p:cNvPr>
          <p:cNvSpPr txBox="1"/>
          <p:nvPr/>
        </p:nvSpPr>
        <p:spPr>
          <a:xfrm>
            <a:off x="6294617" y="5546326"/>
            <a:ext cx="1260631" cy="430887"/>
          </a:xfrm>
          <a:prstGeom prst="rect">
            <a:avLst/>
          </a:prstGeom>
          <a:noFill/>
        </p:spPr>
        <p:txBody>
          <a:bodyPr wrap="square" rtlCol="0">
            <a:spAutoFit/>
          </a:bodyPr>
          <a:lstStyle/>
          <a:p>
            <a:pPr algn="ctr"/>
            <a:r>
              <a:rPr lang="en-US" sz="2200" b="1" i="1" dirty="0">
                <a:solidFill>
                  <a:srgbClr val="FF0000"/>
                </a:solidFill>
              </a:rPr>
              <a:t>BASE</a:t>
            </a:r>
          </a:p>
        </p:txBody>
      </p:sp>
      <p:pic>
        <p:nvPicPr>
          <p:cNvPr id="2050" name="Picture 2">
            <a:extLst>
              <a:ext uri="{FF2B5EF4-FFF2-40B4-BE49-F238E27FC236}">
                <a16:creationId xmlns:a16="http://schemas.microsoft.com/office/drawing/2014/main" id="{F89FA3F0-93AE-4D5D-B160-A4000C4ED6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0809" y="1792457"/>
            <a:ext cx="706574" cy="70657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a:extLst>
              <a:ext uri="{FF2B5EF4-FFF2-40B4-BE49-F238E27FC236}">
                <a16:creationId xmlns:a16="http://schemas.microsoft.com/office/drawing/2014/main" id="{0DAC6D0B-4071-4C37-B6C9-2CE455C66A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6866" y="5486423"/>
            <a:ext cx="706574" cy="706574"/>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1F8B70D0-E23F-4E1F-A928-8AD7A8D8DA64}"/>
              </a:ext>
            </a:extLst>
          </p:cNvPr>
          <p:cNvSpPr txBox="1"/>
          <p:nvPr/>
        </p:nvSpPr>
        <p:spPr>
          <a:xfrm>
            <a:off x="-4608613" y="1126545"/>
            <a:ext cx="4644188" cy="923330"/>
          </a:xfrm>
          <a:prstGeom prst="rect">
            <a:avLst/>
          </a:prstGeom>
          <a:noFill/>
        </p:spPr>
        <p:txBody>
          <a:bodyPr wrap="square">
            <a:spAutoFit/>
          </a:bodyPr>
          <a:lstStyle/>
          <a:p>
            <a:r>
              <a:rPr lang="en-US" sz="1800" b="0" i="0" dirty="0">
                <a:effectLst/>
                <a:latin typeface="Times New Roman" panose="02020603050405020304" pitchFamily="18" charset="0"/>
                <a:hlinkClick r:id="rId4">
                  <a:extLst>
                    <a:ext uri="{A12FA001-AC4F-418D-AE19-62706E023703}">
                      <ahyp:hlinkClr xmlns:ahyp="http://schemas.microsoft.com/office/drawing/2018/hyperlinkcolor" val="tx"/>
                    </a:ext>
                  </a:extLst>
                </a:hlinkClick>
              </a:rPr>
              <a:t>https://quizlet.com/328618658/compound-microscope-diagram/</a:t>
            </a:r>
            <a:endParaRPr lang="en-US" sz="1800" b="0" i="0" dirty="0">
              <a:effectLst/>
              <a:latin typeface="Times New Roman" panose="02020603050405020304" pitchFamily="18" charset="0"/>
            </a:endParaRPr>
          </a:p>
          <a:p>
            <a:endParaRPr lang="en-US" sz="1800" dirty="0"/>
          </a:p>
        </p:txBody>
      </p:sp>
    </p:spTree>
    <p:extLst>
      <p:ext uri="{BB962C8B-B14F-4D97-AF65-F5344CB8AC3E}">
        <p14:creationId xmlns:p14="http://schemas.microsoft.com/office/powerpoint/2010/main" val="298203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EB6A-BDBD-419B-A4A4-0C2A07630027}"/>
              </a:ext>
            </a:extLst>
          </p:cNvPr>
          <p:cNvSpPr>
            <a:spLocks noGrp="1"/>
          </p:cNvSpPr>
          <p:nvPr>
            <p:ph type="title"/>
          </p:nvPr>
        </p:nvSpPr>
        <p:spPr>
          <a:xfrm>
            <a:off x="5598460" y="1783958"/>
            <a:ext cx="3065480" cy="3931041"/>
          </a:xfrm>
        </p:spPr>
        <p:txBody>
          <a:bodyPr vert="horz" lIns="91440" tIns="45720" rIns="91440" bIns="45720" rtlCol="0" anchor="b">
            <a:normAutofit fontScale="90000"/>
          </a:bodyPr>
          <a:lstStyle/>
          <a:p>
            <a:pPr eaLnBrk="1" hangingPunct="1">
              <a:lnSpc>
                <a:spcPct val="90000"/>
              </a:lnSpc>
            </a:pPr>
            <a:r>
              <a:rPr lang="en-US" sz="4300" b="1" kern="1200" dirty="0">
                <a:solidFill>
                  <a:schemeClr val="tx1"/>
                </a:solidFill>
              </a:rPr>
              <a:t>Prepared Slides Activity</a:t>
            </a:r>
            <a:br>
              <a:rPr lang="en-US" sz="4300" b="1" kern="1200" dirty="0">
                <a:solidFill>
                  <a:schemeClr val="tx1"/>
                </a:solidFill>
              </a:rPr>
            </a:br>
            <a:r>
              <a:rPr lang="en-US" sz="4300" b="1" kern="1200" dirty="0">
                <a:solidFill>
                  <a:schemeClr val="tx1"/>
                </a:solidFill>
              </a:rPr>
              <a:t>Day 1</a:t>
            </a:r>
            <a:br>
              <a:rPr lang="en-US" sz="4300" b="1" kern="1200" dirty="0">
                <a:solidFill>
                  <a:schemeClr val="tx1"/>
                </a:solidFill>
              </a:rPr>
            </a:br>
            <a:br>
              <a:rPr lang="en-US" sz="4300" b="1" kern="1200" dirty="0">
                <a:solidFill>
                  <a:schemeClr val="tx1"/>
                </a:solidFill>
              </a:rPr>
            </a:br>
            <a:r>
              <a:rPr lang="en-US" sz="4300" b="1" kern="1200" dirty="0">
                <a:solidFill>
                  <a:schemeClr val="tx1"/>
                </a:solidFill>
              </a:rPr>
              <a:t>Slide 4 (Top)</a:t>
            </a:r>
          </a:p>
        </p:txBody>
      </p:sp>
      <p:pic>
        <p:nvPicPr>
          <p:cNvPr id="4" name="Picture 3">
            <a:extLst>
              <a:ext uri="{FF2B5EF4-FFF2-40B4-BE49-F238E27FC236}">
                <a16:creationId xmlns:a16="http://schemas.microsoft.com/office/drawing/2014/main" id="{23D035A8-4FFA-4464-A30E-526535F7B7BB}"/>
              </a:ext>
            </a:extLst>
          </p:cNvPr>
          <p:cNvPicPr>
            <a:picLocks noChangeAspect="1"/>
          </p:cNvPicPr>
          <p:nvPr/>
        </p:nvPicPr>
        <p:blipFill rotWithShape="1">
          <a:blip r:embed="rId2"/>
          <a:srcRect t="28120" r="-1" b="-1"/>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32985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0" y="0"/>
            <a:ext cx="3200400" cy="461665"/>
          </a:xfrm>
          <a:prstGeom prst="rect">
            <a:avLst/>
          </a:prstGeom>
          <a:solidFill>
            <a:schemeClr val="tx1"/>
          </a:solidFill>
          <a:ln w="9525">
            <a:noFill/>
            <a:miter lim="800000"/>
            <a:headEnd/>
            <a:tailEnd/>
          </a:ln>
        </p:spPr>
        <p:txBody>
          <a:bodyPr wrap="square">
            <a:spAutoFit/>
          </a:bodyPr>
          <a:lstStyle/>
          <a:p>
            <a:pPr>
              <a:spcBef>
                <a:spcPct val="50000"/>
              </a:spcBef>
            </a:pPr>
            <a:r>
              <a:rPr lang="en-US" b="1" dirty="0">
                <a:solidFill>
                  <a:schemeClr val="bg1"/>
                </a:solidFill>
              </a:rPr>
              <a:t>PREPARED SLIDES</a:t>
            </a:r>
          </a:p>
        </p:txBody>
      </p:sp>
      <p:sp>
        <p:nvSpPr>
          <p:cNvPr id="6153" name="Text Box 5"/>
          <p:cNvSpPr txBox="1">
            <a:spLocks noChangeArrowheads="1"/>
          </p:cNvSpPr>
          <p:nvPr/>
        </p:nvSpPr>
        <p:spPr bwMode="auto">
          <a:xfrm>
            <a:off x="35926" y="471636"/>
            <a:ext cx="8915400" cy="1746632"/>
          </a:xfrm>
          <a:prstGeom prst="rect">
            <a:avLst/>
          </a:prstGeom>
          <a:noFill/>
          <a:ln w="9525">
            <a:noFill/>
            <a:miter lim="800000"/>
            <a:headEnd/>
            <a:tailEnd/>
          </a:ln>
        </p:spPr>
        <p:txBody>
          <a:bodyPr wrap="square">
            <a:spAutoFit/>
          </a:bodyPr>
          <a:lstStyle/>
          <a:p>
            <a:pPr>
              <a:spcBef>
                <a:spcPct val="50000"/>
              </a:spcBef>
            </a:pPr>
            <a:r>
              <a:rPr lang="en-US" sz="2000" b="1" i="1" dirty="0"/>
              <a:t>After you have selected a slide, place it on the </a:t>
            </a:r>
            <a:r>
              <a:rPr lang="en-US" sz="2000" b="1" i="1" u="sng" dirty="0"/>
              <a:t>STAGE</a:t>
            </a:r>
            <a:r>
              <a:rPr lang="en-US" sz="2000" b="1" i="1" dirty="0"/>
              <a:t> and </a:t>
            </a:r>
            <a:r>
              <a:rPr lang="en-US" sz="2000" b="1" i="1" u="sng" dirty="0"/>
              <a:t>CENTER</a:t>
            </a:r>
            <a:r>
              <a:rPr lang="en-US" sz="2000" b="1" i="1" dirty="0"/>
              <a:t> what you want to see over the opening.  </a:t>
            </a:r>
          </a:p>
          <a:p>
            <a:pPr>
              <a:spcBef>
                <a:spcPct val="50000"/>
              </a:spcBef>
            </a:pPr>
            <a:endParaRPr lang="en-US" sz="500" dirty="0"/>
          </a:p>
          <a:p>
            <a:pPr>
              <a:spcBef>
                <a:spcPct val="50000"/>
              </a:spcBef>
            </a:pPr>
            <a:r>
              <a:rPr lang="en-US" sz="2000" dirty="0">
                <a:sym typeface="Wingdings" panose="05000000000000000000" pitchFamily="2" charset="2"/>
              </a:rPr>
              <a:t> </a:t>
            </a:r>
            <a:r>
              <a:rPr lang="en-US" sz="2000" dirty="0"/>
              <a:t>Always start with the </a:t>
            </a:r>
            <a:r>
              <a:rPr lang="en-US" sz="2000" b="1" dirty="0">
                <a:solidFill>
                  <a:srgbClr val="FF0000"/>
                </a:solidFill>
              </a:rPr>
              <a:t>LOW</a:t>
            </a:r>
            <a:r>
              <a:rPr lang="en-US" sz="2000" dirty="0"/>
              <a:t> power objective  (shortest).  </a:t>
            </a:r>
          </a:p>
          <a:p>
            <a:pPr>
              <a:spcBef>
                <a:spcPct val="50000"/>
              </a:spcBef>
            </a:pPr>
            <a:r>
              <a:rPr lang="en-US" sz="2000" i="1" dirty="0">
                <a:solidFill>
                  <a:srgbClr val="0070C0"/>
                </a:solidFill>
              </a:rPr>
              <a:t>   Make sure it is </a:t>
            </a:r>
            <a:r>
              <a:rPr lang="en-US" sz="2000" i="1" u="sng" dirty="0">
                <a:solidFill>
                  <a:srgbClr val="0070C0"/>
                </a:solidFill>
              </a:rPr>
              <a:t>clicked</a:t>
            </a:r>
            <a:r>
              <a:rPr lang="en-US" sz="2000" i="1" dirty="0">
                <a:solidFill>
                  <a:srgbClr val="0070C0"/>
                </a:solidFill>
              </a:rPr>
              <a:t> into place (pointing straight down). </a:t>
            </a:r>
          </a:p>
        </p:txBody>
      </p:sp>
      <p:grpSp>
        <p:nvGrpSpPr>
          <p:cNvPr id="3" name="Group 2">
            <a:extLst>
              <a:ext uri="{FF2B5EF4-FFF2-40B4-BE49-F238E27FC236}">
                <a16:creationId xmlns:a16="http://schemas.microsoft.com/office/drawing/2014/main" id="{9826E4BF-77C0-4811-8781-2454E9F698BD}"/>
              </a:ext>
            </a:extLst>
          </p:cNvPr>
          <p:cNvGrpSpPr/>
          <p:nvPr/>
        </p:nvGrpSpPr>
        <p:grpSpPr>
          <a:xfrm>
            <a:off x="7872388" y="1657249"/>
            <a:ext cx="1119212" cy="3454024"/>
            <a:chOff x="7872388" y="1657249"/>
            <a:chExt cx="1119212" cy="3454024"/>
          </a:xfrm>
        </p:grpSpPr>
        <p:pic>
          <p:nvPicPr>
            <p:cNvPr id="6" name="Picture 2"/>
            <p:cNvPicPr>
              <a:picLocks noChangeAspect="1" noChangeArrowheads="1"/>
            </p:cNvPicPr>
            <p:nvPr/>
          </p:nvPicPr>
          <p:blipFill>
            <a:blip r:embed="rId3" cstate="print"/>
            <a:srcRect/>
            <a:stretch>
              <a:fillRect/>
            </a:stretch>
          </p:blipFill>
          <p:spPr bwMode="auto">
            <a:xfrm>
              <a:off x="7872388" y="2220544"/>
              <a:ext cx="1119212" cy="1151466"/>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7872388" y="3497243"/>
              <a:ext cx="1119212" cy="1075388"/>
            </a:xfrm>
            <a:prstGeom prst="rect">
              <a:avLst/>
            </a:prstGeom>
            <a:noFill/>
            <a:ln w="9525">
              <a:noFill/>
              <a:miter lim="800000"/>
              <a:headEnd/>
              <a:tailEnd/>
            </a:ln>
          </p:spPr>
        </p:pic>
        <p:pic>
          <p:nvPicPr>
            <p:cNvPr id="1027" name="Picture 3" descr="C:\Users\Tracy\AppData\Local\Microsoft\Windows\INetCache\IE\FH70VT20\Thumbs-Up-Circle[1].png"/>
            <p:cNvPicPr>
              <a:picLocks noChangeAspect="1" noChangeArrowheads="1"/>
            </p:cNvPicPr>
            <p:nvPr/>
          </p:nvPicPr>
          <p:blipFill>
            <a:blip r:embed="rId5" cstate="print"/>
            <a:srcRect/>
            <a:stretch>
              <a:fillRect/>
            </a:stretch>
          </p:blipFill>
          <p:spPr bwMode="auto">
            <a:xfrm>
              <a:off x="8101764" y="4451564"/>
              <a:ext cx="662271" cy="659709"/>
            </a:xfrm>
            <a:prstGeom prst="rect">
              <a:avLst/>
            </a:prstGeom>
            <a:noFill/>
          </p:spPr>
        </p:pic>
        <p:pic>
          <p:nvPicPr>
            <p:cNvPr id="1028" name="Picture 4" descr="C:\Users\Tracy\AppData\Local\Microsoft\Windows\INetCache\IE\MG1VXMUS\Thumbs-Down-Circle[1].png"/>
            <p:cNvPicPr>
              <a:picLocks noChangeAspect="1" noChangeArrowheads="1"/>
            </p:cNvPicPr>
            <p:nvPr/>
          </p:nvPicPr>
          <p:blipFill>
            <a:blip r:embed="rId6" cstate="print"/>
            <a:srcRect/>
            <a:stretch>
              <a:fillRect/>
            </a:stretch>
          </p:blipFill>
          <p:spPr bwMode="auto">
            <a:xfrm>
              <a:off x="8016262" y="1657249"/>
              <a:ext cx="747773" cy="744880"/>
            </a:xfrm>
            <a:prstGeom prst="rect">
              <a:avLst/>
            </a:prstGeom>
            <a:noFill/>
          </p:spPr>
        </p:pic>
      </p:grpSp>
      <p:sp>
        <p:nvSpPr>
          <p:cNvPr id="14" name="TextBox 13">
            <a:extLst>
              <a:ext uri="{FF2B5EF4-FFF2-40B4-BE49-F238E27FC236}">
                <a16:creationId xmlns:a16="http://schemas.microsoft.com/office/drawing/2014/main" id="{079D5330-EFD2-4CDE-B061-A46EA2D67A6D}"/>
              </a:ext>
            </a:extLst>
          </p:cNvPr>
          <p:cNvSpPr txBox="1"/>
          <p:nvPr/>
        </p:nvSpPr>
        <p:spPr>
          <a:xfrm>
            <a:off x="35926" y="2402129"/>
            <a:ext cx="7419174" cy="707886"/>
          </a:xfrm>
          <a:prstGeom prst="rect">
            <a:avLst/>
          </a:prstGeom>
          <a:noFill/>
        </p:spPr>
        <p:txBody>
          <a:bodyPr wrap="square">
            <a:spAutoFit/>
          </a:bodyPr>
          <a:lstStyle/>
          <a:p>
            <a:r>
              <a:rPr lang="en-US" sz="2000" dirty="0">
                <a:sym typeface="Wingdings" panose="05000000000000000000" pitchFamily="2" charset="2"/>
              </a:rPr>
              <a:t> </a:t>
            </a:r>
            <a:r>
              <a:rPr lang="en-US" sz="2000" dirty="0"/>
              <a:t>Use the </a:t>
            </a:r>
            <a:r>
              <a:rPr lang="en-US" sz="2000" b="1" dirty="0">
                <a:solidFill>
                  <a:srgbClr val="FF0000"/>
                </a:solidFill>
              </a:rPr>
              <a:t>COARSE</a:t>
            </a:r>
            <a:r>
              <a:rPr lang="en-US" sz="2000" dirty="0"/>
              <a:t> adjustment knob (big) to get your specimen into view.</a:t>
            </a:r>
          </a:p>
        </p:txBody>
      </p:sp>
      <p:sp>
        <p:nvSpPr>
          <p:cNvPr id="15" name="TextBox 14">
            <a:extLst>
              <a:ext uri="{FF2B5EF4-FFF2-40B4-BE49-F238E27FC236}">
                <a16:creationId xmlns:a16="http://schemas.microsoft.com/office/drawing/2014/main" id="{971AF01B-04A4-4AA0-86BF-A6893CD200EF}"/>
              </a:ext>
            </a:extLst>
          </p:cNvPr>
          <p:cNvSpPr txBox="1"/>
          <p:nvPr/>
        </p:nvSpPr>
        <p:spPr>
          <a:xfrm>
            <a:off x="35926" y="3161439"/>
            <a:ext cx="7760782" cy="400110"/>
          </a:xfrm>
          <a:prstGeom prst="rect">
            <a:avLst/>
          </a:prstGeom>
          <a:noFill/>
        </p:spPr>
        <p:txBody>
          <a:bodyPr wrap="square">
            <a:spAutoFit/>
          </a:bodyPr>
          <a:lstStyle/>
          <a:p>
            <a:r>
              <a:rPr lang="en-US" sz="2000" dirty="0">
                <a:sym typeface="Wingdings" panose="05000000000000000000" pitchFamily="2" charset="2"/>
              </a:rPr>
              <a:t> </a:t>
            </a:r>
            <a:r>
              <a:rPr lang="en-US" sz="2000" dirty="0"/>
              <a:t>Use the </a:t>
            </a:r>
            <a:r>
              <a:rPr lang="en-US" sz="2000" b="1" dirty="0">
                <a:solidFill>
                  <a:srgbClr val="FF0000"/>
                </a:solidFill>
              </a:rPr>
              <a:t>FINE</a:t>
            </a:r>
            <a:r>
              <a:rPr lang="en-US" sz="2000" dirty="0"/>
              <a:t> adjustment knob (little) to focus so you can see details.</a:t>
            </a:r>
          </a:p>
        </p:txBody>
      </p:sp>
      <p:sp>
        <p:nvSpPr>
          <p:cNvPr id="16" name="TextBox 15">
            <a:extLst>
              <a:ext uri="{FF2B5EF4-FFF2-40B4-BE49-F238E27FC236}">
                <a16:creationId xmlns:a16="http://schemas.microsoft.com/office/drawing/2014/main" id="{A9F067C2-BB8F-4DFB-853C-5D6EDDAB010D}"/>
              </a:ext>
            </a:extLst>
          </p:cNvPr>
          <p:cNvSpPr txBox="1"/>
          <p:nvPr/>
        </p:nvSpPr>
        <p:spPr>
          <a:xfrm>
            <a:off x="924642" y="3740887"/>
            <a:ext cx="6872066" cy="707886"/>
          </a:xfrm>
          <a:prstGeom prst="rect">
            <a:avLst/>
          </a:prstGeom>
          <a:noFill/>
        </p:spPr>
        <p:txBody>
          <a:bodyPr wrap="square">
            <a:spAutoFit/>
          </a:bodyPr>
          <a:lstStyle/>
          <a:p>
            <a:r>
              <a:rPr lang="en-US" sz="2000" i="1" dirty="0">
                <a:solidFill>
                  <a:srgbClr val="0070C0"/>
                </a:solidFill>
              </a:rPr>
              <a:t>If you don’t see anything, you may need to move the slide so the center of the specimen lines up with the end of the black pointer. </a:t>
            </a:r>
            <a:endParaRPr lang="en-US" sz="2000" dirty="0"/>
          </a:p>
        </p:txBody>
      </p:sp>
      <p:sp>
        <p:nvSpPr>
          <p:cNvPr id="17" name="TextBox 16">
            <a:extLst>
              <a:ext uri="{FF2B5EF4-FFF2-40B4-BE49-F238E27FC236}">
                <a16:creationId xmlns:a16="http://schemas.microsoft.com/office/drawing/2014/main" id="{BAB0ADAF-AAD5-4EE0-B3F7-15233460526A}"/>
              </a:ext>
            </a:extLst>
          </p:cNvPr>
          <p:cNvSpPr txBox="1"/>
          <p:nvPr/>
        </p:nvSpPr>
        <p:spPr>
          <a:xfrm>
            <a:off x="35926" y="4626372"/>
            <a:ext cx="6872066" cy="707886"/>
          </a:xfrm>
          <a:prstGeom prst="rect">
            <a:avLst/>
          </a:prstGeom>
          <a:noFill/>
        </p:spPr>
        <p:txBody>
          <a:bodyPr wrap="square">
            <a:spAutoFit/>
          </a:bodyPr>
          <a:lstStyle/>
          <a:p>
            <a:pPr>
              <a:spcBef>
                <a:spcPct val="50000"/>
              </a:spcBef>
            </a:pPr>
            <a:r>
              <a:rPr lang="en-US" sz="2000" dirty="0">
                <a:sym typeface="Wingdings" panose="05000000000000000000" pitchFamily="2" charset="2"/>
              </a:rPr>
              <a:t> </a:t>
            </a:r>
            <a:r>
              <a:rPr lang="en-US" sz="2000" dirty="0"/>
              <a:t>Rotate the nosepiece</a:t>
            </a:r>
            <a:r>
              <a:rPr lang="en-US" sz="2000" b="1" dirty="0"/>
              <a:t> </a:t>
            </a:r>
            <a:r>
              <a:rPr lang="en-US" sz="2000" dirty="0"/>
              <a:t>to click the </a:t>
            </a:r>
            <a:r>
              <a:rPr lang="en-US" sz="2000" b="1" dirty="0">
                <a:solidFill>
                  <a:srgbClr val="FF0000"/>
                </a:solidFill>
              </a:rPr>
              <a:t>MEDIUM</a:t>
            </a:r>
            <a:r>
              <a:rPr lang="en-US" sz="2000" dirty="0"/>
              <a:t> and </a:t>
            </a:r>
            <a:r>
              <a:rPr lang="en-US" sz="2000" b="1" dirty="0">
                <a:solidFill>
                  <a:srgbClr val="FF0000"/>
                </a:solidFill>
              </a:rPr>
              <a:t>HIGH </a:t>
            </a:r>
            <a:r>
              <a:rPr lang="en-US" sz="2000" dirty="0"/>
              <a:t>power </a:t>
            </a:r>
            <a:br>
              <a:rPr lang="en-US" sz="2000" dirty="0"/>
            </a:br>
            <a:r>
              <a:rPr lang="en-US" sz="2000" dirty="0"/>
              <a:t>objectives into place.</a:t>
            </a:r>
          </a:p>
        </p:txBody>
      </p:sp>
      <p:grpSp>
        <p:nvGrpSpPr>
          <p:cNvPr id="9" name="Group 8">
            <a:extLst>
              <a:ext uri="{FF2B5EF4-FFF2-40B4-BE49-F238E27FC236}">
                <a16:creationId xmlns:a16="http://schemas.microsoft.com/office/drawing/2014/main" id="{2C28EDF1-80C5-439A-8C7F-AD63A2240B6A}"/>
              </a:ext>
            </a:extLst>
          </p:cNvPr>
          <p:cNvGrpSpPr/>
          <p:nvPr/>
        </p:nvGrpSpPr>
        <p:grpSpPr>
          <a:xfrm>
            <a:off x="35926" y="5562600"/>
            <a:ext cx="8476599" cy="1190424"/>
            <a:chOff x="35926" y="5562600"/>
            <a:chExt cx="8476599" cy="1190424"/>
          </a:xfrm>
        </p:grpSpPr>
        <p:pic>
          <p:nvPicPr>
            <p:cNvPr id="2050" name="Picture 2" descr="Image result for warning"/>
            <p:cNvPicPr>
              <a:picLocks noChangeAspect="1" noChangeArrowheads="1"/>
            </p:cNvPicPr>
            <p:nvPr/>
          </p:nvPicPr>
          <p:blipFill>
            <a:blip r:embed="rId7" cstate="print"/>
            <a:srcRect/>
            <a:stretch>
              <a:fillRect/>
            </a:stretch>
          </p:blipFill>
          <p:spPr bwMode="auto">
            <a:xfrm>
              <a:off x="7080891" y="5599664"/>
              <a:ext cx="1431634" cy="1128051"/>
            </a:xfrm>
            <a:prstGeom prst="rect">
              <a:avLst/>
            </a:prstGeom>
            <a:noFill/>
          </p:spPr>
        </p:pic>
        <p:sp>
          <p:nvSpPr>
            <p:cNvPr id="18" name="TextBox 17">
              <a:extLst>
                <a:ext uri="{FF2B5EF4-FFF2-40B4-BE49-F238E27FC236}">
                  <a16:creationId xmlns:a16="http://schemas.microsoft.com/office/drawing/2014/main" id="{271F10B6-9B86-4171-B837-060EBF478205}"/>
                </a:ext>
              </a:extLst>
            </p:cNvPr>
            <p:cNvSpPr txBox="1"/>
            <p:nvPr/>
          </p:nvSpPr>
          <p:spPr>
            <a:xfrm>
              <a:off x="35926" y="5562600"/>
              <a:ext cx="6872066" cy="707886"/>
            </a:xfrm>
            <a:prstGeom prst="rect">
              <a:avLst/>
            </a:prstGeom>
            <a:noFill/>
          </p:spPr>
          <p:txBody>
            <a:bodyPr wrap="square">
              <a:spAutoFit/>
            </a:bodyPr>
            <a:lstStyle/>
            <a:p>
              <a:pPr>
                <a:spcBef>
                  <a:spcPct val="50000"/>
                </a:spcBef>
              </a:pPr>
              <a:r>
                <a:rPr lang="en-US" sz="2000" dirty="0">
                  <a:sym typeface="Wingdings" panose="05000000000000000000" pitchFamily="2" charset="2"/>
                </a:rPr>
                <a:t> </a:t>
              </a:r>
              <a:r>
                <a:rPr lang="en-US" sz="2000" i="1" dirty="0"/>
                <a:t>Be careful with the </a:t>
              </a:r>
              <a:r>
                <a:rPr lang="en-US" sz="2000" b="1" i="1" dirty="0">
                  <a:solidFill>
                    <a:srgbClr val="FF0000"/>
                  </a:solidFill>
                </a:rPr>
                <a:t>HIGH</a:t>
              </a:r>
              <a:r>
                <a:rPr lang="en-US" sz="2000" b="1" i="1" dirty="0"/>
                <a:t> </a:t>
              </a:r>
              <a:r>
                <a:rPr lang="en-US" sz="2000" i="1" dirty="0"/>
                <a:t>powered</a:t>
              </a:r>
              <a:r>
                <a:rPr lang="en-US" sz="2000" b="1" i="1" dirty="0"/>
                <a:t> </a:t>
              </a:r>
              <a:r>
                <a:rPr lang="en-US" sz="2000" i="1" dirty="0"/>
                <a:t>objective (longest one) as it may not fit.</a:t>
              </a:r>
            </a:p>
          </p:txBody>
        </p:sp>
        <p:sp>
          <p:nvSpPr>
            <p:cNvPr id="20" name="TextBox 19">
              <a:extLst>
                <a:ext uri="{FF2B5EF4-FFF2-40B4-BE49-F238E27FC236}">
                  <a16:creationId xmlns:a16="http://schemas.microsoft.com/office/drawing/2014/main" id="{553BD184-30A6-44E1-A663-44B86C93823D}"/>
                </a:ext>
              </a:extLst>
            </p:cNvPr>
            <p:cNvSpPr txBox="1"/>
            <p:nvPr/>
          </p:nvSpPr>
          <p:spPr>
            <a:xfrm>
              <a:off x="1859675" y="6045138"/>
              <a:ext cx="5562600" cy="707886"/>
            </a:xfrm>
            <a:prstGeom prst="rect">
              <a:avLst/>
            </a:prstGeom>
            <a:noFill/>
          </p:spPr>
          <p:txBody>
            <a:bodyPr wrap="square">
              <a:spAutoFit/>
            </a:bodyPr>
            <a:lstStyle/>
            <a:p>
              <a:r>
                <a:rPr lang="en-US" sz="2000" i="1" dirty="0">
                  <a:solidFill>
                    <a:srgbClr val="0070C0"/>
                  </a:solidFill>
                </a:rPr>
                <a:t>Don’t force it into place!  Make a note on your worksheet that you could not use high power!</a:t>
              </a:r>
              <a:endParaRPr lang="en-US" sz="2000" dirty="0"/>
            </a:p>
          </p:txBody>
        </p:sp>
      </p:grpSp>
      <p:sp>
        <p:nvSpPr>
          <p:cNvPr id="2" name="TextBox 1">
            <a:extLst>
              <a:ext uri="{FF2B5EF4-FFF2-40B4-BE49-F238E27FC236}">
                <a16:creationId xmlns:a16="http://schemas.microsoft.com/office/drawing/2014/main" id="{C04DC26A-9663-4446-B76D-CD0F4CBBBEBE}"/>
              </a:ext>
            </a:extLst>
          </p:cNvPr>
          <p:cNvSpPr txBox="1"/>
          <p:nvPr/>
        </p:nvSpPr>
        <p:spPr>
          <a:xfrm>
            <a:off x="-4114800" y="219702"/>
            <a:ext cx="3961365" cy="5324535"/>
          </a:xfrm>
          <a:prstGeom prst="rect">
            <a:avLst/>
          </a:prstGeom>
          <a:noFill/>
        </p:spPr>
        <p:txBody>
          <a:bodyPr wrap="square" rtlCol="0">
            <a:spAutoFit/>
          </a:bodyPr>
          <a:lstStyle/>
          <a:p>
            <a:r>
              <a:rPr lang="en-US" sz="2000" i="1" dirty="0"/>
              <a:t>In Class Activity – Students use classroom microscopes to view a selection of prepared slides.</a:t>
            </a:r>
          </a:p>
          <a:p>
            <a:endParaRPr lang="en-US" sz="2000" i="1" dirty="0"/>
          </a:p>
          <a:p>
            <a:r>
              <a:rPr lang="en-US" sz="2000" i="1" dirty="0"/>
              <a:t>Other ideas:</a:t>
            </a:r>
          </a:p>
          <a:p>
            <a:endParaRPr lang="en-US" sz="2000" i="1" dirty="0"/>
          </a:p>
          <a:p>
            <a:r>
              <a:rPr lang="en-US" sz="2000" b="1" i="1" dirty="0"/>
              <a:t>Student Phones </a:t>
            </a:r>
            <a:r>
              <a:rPr lang="en-US" sz="2000" i="1" dirty="0"/>
              <a:t>– Students can download apps to use as “microscopes”.  I have a few classes responsible enough to use this option.</a:t>
            </a:r>
          </a:p>
          <a:p>
            <a:endParaRPr lang="en-US" sz="2000" i="1" dirty="0"/>
          </a:p>
          <a:p>
            <a:r>
              <a:rPr lang="en-US" sz="2000" b="1" i="1" dirty="0"/>
              <a:t>Laminated Slides </a:t>
            </a:r>
            <a:r>
              <a:rPr lang="en-US" sz="2000" i="1" dirty="0"/>
              <a:t>– Try using a thermal laminator to make slides of everyday objects.  I do this for the CSI Micro Challenge to make slides of student hair samples.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8600" y="228600"/>
            <a:ext cx="8534400" cy="6186309"/>
          </a:xfrm>
          <a:prstGeom prst="rect">
            <a:avLst/>
          </a:prstGeom>
          <a:noFill/>
          <a:ln w="9525">
            <a:noFill/>
            <a:miter lim="800000"/>
            <a:headEnd/>
            <a:tailEnd/>
          </a:ln>
        </p:spPr>
        <p:txBody>
          <a:bodyPr>
            <a:spAutoFit/>
          </a:bodyPr>
          <a:lstStyle/>
          <a:p>
            <a:pPr>
              <a:spcBef>
                <a:spcPct val="50000"/>
              </a:spcBef>
            </a:pPr>
            <a:r>
              <a:rPr lang="en-US" sz="3600" b="1" dirty="0">
                <a:highlight>
                  <a:srgbClr val="FFFF00"/>
                </a:highlight>
              </a:rPr>
              <a:t>Time to clean up …</a:t>
            </a:r>
          </a:p>
          <a:p>
            <a:pPr>
              <a:spcBef>
                <a:spcPct val="50000"/>
              </a:spcBef>
            </a:pPr>
            <a:r>
              <a:rPr lang="en-US" sz="3600" b="1" dirty="0"/>
              <a:t>1 – Take off the slide and put away.</a:t>
            </a:r>
          </a:p>
          <a:p>
            <a:pPr>
              <a:spcBef>
                <a:spcPct val="50000"/>
              </a:spcBef>
            </a:pPr>
            <a:r>
              <a:rPr lang="en-US" sz="3600" b="1" dirty="0"/>
              <a:t>2- Turn off the microscope</a:t>
            </a:r>
          </a:p>
          <a:p>
            <a:pPr>
              <a:spcBef>
                <a:spcPct val="50000"/>
              </a:spcBef>
            </a:pPr>
            <a:r>
              <a:rPr lang="en-US" sz="3600" b="1" dirty="0"/>
              <a:t>3 - Go back to LOW POWER.</a:t>
            </a:r>
          </a:p>
          <a:p>
            <a:pPr>
              <a:spcBef>
                <a:spcPct val="50000"/>
              </a:spcBef>
            </a:pPr>
            <a:r>
              <a:rPr lang="en-US" sz="3600" b="1" dirty="0"/>
              <a:t>4 –Unplugged or returned to a charger.</a:t>
            </a:r>
          </a:p>
          <a:p>
            <a:pPr>
              <a:spcBef>
                <a:spcPct val="50000"/>
              </a:spcBef>
            </a:pPr>
            <a:r>
              <a:rPr lang="en-US" sz="3600" b="1" dirty="0"/>
              <a:t>5 – Put away all slides you viewed &amp; straighten up your table.</a:t>
            </a:r>
          </a:p>
          <a:p>
            <a:pPr>
              <a:spcBef>
                <a:spcPct val="50000"/>
              </a:spcBef>
            </a:pPr>
            <a:endParaRPr lang="en-US" sz="3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A85F692-D3BA-4C01-9B65-AB7E06F53FCA}"/>
              </a:ext>
            </a:extLst>
          </p:cNvPr>
          <p:cNvSpPr txBox="1"/>
          <p:nvPr/>
        </p:nvSpPr>
        <p:spPr>
          <a:xfrm>
            <a:off x="88231" y="76200"/>
            <a:ext cx="8750970" cy="1661993"/>
          </a:xfrm>
          <a:prstGeom prst="rect">
            <a:avLst/>
          </a:prstGeom>
          <a:noFill/>
        </p:spPr>
        <p:txBody>
          <a:bodyPr wrap="square" rtlCol="0">
            <a:spAutoFit/>
          </a:bodyPr>
          <a:lstStyle/>
          <a:p>
            <a:pPr marL="0" marR="0">
              <a:spcBef>
                <a:spcPts val="1800"/>
              </a:spcBef>
              <a:spcAft>
                <a:spcPts val="1800"/>
              </a:spcAft>
            </a:pPr>
            <a:r>
              <a:rPr lang="en-US" b="1" u="sng"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Assignment #1: EDPuzzle:  Microscopes</a:t>
            </a:r>
            <a:r>
              <a:rPr lang="en-US" dirty="0">
                <a:effectLst/>
                <a:latin typeface="Times New Roman" panose="02020603050405020304" pitchFamily="18" charset="0"/>
                <a:ea typeface="Times New Roman" panose="02020603050405020304" pitchFamily="18" charset="0"/>
              </a:rPr>
              <a:t> </a:t>
            </a:r>
          </a:p>
          <a:p>
            <a:pPr marL="0" marR="0">
              <a:spcBef>
                <a:spcPts val="1800"/>
              </a:spcBef>
              <a:spcAft>
                <a:spcPts val="1800"/>
              </a:spcAft>
              <a:tabLst>
                <a:tab pos="457200" algn="l"/>
              </a:tabLst>
            </a:pPr>
            <a:r>
              <a:rPr lang="en-US" b="1" dirty="0">
                <a:ea typeface="Times New Roman" panose="02020603050405020304" pitchFamily="18" charset="0"/>
              </a:rPr>
              <a:t>Your Assignment: </a:t>
            </a:r>
            <a:r>
              <a:rPr lang="en-US" dirty="0">
                <a:ea typeface="Times New Roman" panose="02020603050405020304" pitchFamily="18" charset="0"/>
              </a:rPr>
              <a:t>Watch the video on EDPuzzle to help you fill in the text boxes on Slide #1. </a:t>
            </a:r>
            <a:endParaRPr lang="en-US"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430D36CC-5A54-4AFB-903D-D8729F67128D}"/>
              </a:ext>
            </a:extLst>
          </p:cNvPr>
          <p:cNvPicPr>
            <a:picLocks noChangeAspect="1"/>
          </p:cNvPicPr>
          <p:nvPr/>
        </p:nvPicPr>
        <p:blipFill>
          <a:blip r:embed="rId3"/>
          <a:stretch>
            <a:fillRect/>
          </a:stretch>
        </p:blipFill>
        <p:spPr>
          <a:xfrm>
            <a:off x="675731" y="1981200"/>
            <a:ext cx="7792537" cy="4544059"/>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554BAD06-B6CD-465B-9D79-2B4F59B1CCB6}"/>
              </a:ext>
            </a:extLst>
          </p:cNvPr>
          <p:cNvSpPr txBox="1"/>
          <p:nvPr/>
        </p:nvSpPr>
        <p:spPr>
          <a:xfrm>
            <a:off x="-3773904" y="76200"/>
            <a:ext cx="3741820" cy="2062103"/>
          </a:xfrm>
          <a:prstGeom prst="rect">
            <a:avLst/>
          </a:prstGeom>
          <a:noFill/>
        </p:spPr>
        <p:txBody>
          <a:bodyPr wrap="square">
            <a:spAutoFit/>
          </a:bodyPr>
          <a:lstStyle/>
          <a:p>
            <a:pPr rtl="0">
              <a:spcBef>
                <a:spcPts val="0"/>
              </a:spcBef>
              <a:spcAft>
                <a:spcPts val="0"/>
              </a:spcAft>
            </a:pPr>
            <a:r>
              <a:rPr lang="en-US" sz="1600" b="1" i="0" u="sng" dirty="0">
                <a:solidFill>
                  <a:srgbClr val="000000"/>
                </a:solidFill>
                <a:effectLst/>
                <a:latin typeface="Arial" panose="020B0604020202020204" pitchFamily="34" charset="0"/>
              </a:rPr>
              <a:t>EDPuzzle Video Link: https://edpuzzle.com/media/6164df149f8ffc415611c3e2</a:t>
            </a:r>
            <a:endParaRPr lang="en-US" sz="1600" b="0" dirty="0">
              <a:effectLst/>
            </a:endParaRPr>
          </a:p>
          <a:p>
            <a:endParaRPr lang="en-US" sz="1600" dirty="0"/>
          </a:p>
          <a:p>
            <a:r>
              <a:rPr lang="en-US" sz="1600" dirty="0"/>
              <a:t>Note:  I usually create an assignment on Google Classroom with a link to the video.  Students click “resubmit” to turn it in on GC when they are done.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EB6A-BDBD-419B-A4A4-0C2A07630027}"/>
              </a:ext>
            </a:extLst>
          </p:cNvPr>
          <p:cNvSpPr>
            <a:spLocks noGrp="1"/>
          </p:cNvSpPr>
          <p:nvPr>
            <p:ph type="title"/>
          </p:nvPr>
        </p:nvSpPr>
        <p:spPr>
          <a:xfrm>
            <a:off x="5598460" y="1783959"/>
            <a:ext cx="3065480" cy="2889114"/>
          </a:xfrm>
        </p:spPr>
        <p:txBody>
          <a:bodyPr vert="horz" lIns="91440" tIns="45720" rIns="91440" bIns="45720" rtlCol="0" anchor="b">
            <a:normAutofit/>
          </a:bodyPr>
          <a:lstStyle/>
          <a:p>
            <a:pPr eaLnBrk="1" hangingPunct="1">
              <a:lnSpc>
                <a:spcPct val="90000"/>
              </a:lnSpc>
            </a:pPr>
            <a:r>
              <a:rPr lang="en-US" sz="4300" b="1" kern="1200" dirty="0">
                <a:solidFill>
                  <a:schemeClr val="tx1"/>
                </a:solidFill>
              </a:rPr>
              <a:t>Prepared Slides Activity</a:t>
            </a:r>
            <a:br>
              <a:rPr lang="en-US" sz="4300" b="1" kern="1200" dirty="0">
                <a:solidFill>
                  <a:schemeClr val="tx1"/>
                </a:solidFill>
              </a:rPr>
            </a:br>
            <a:r>
              <a:rPr lang="en-US" sz="4300" b="1" kern="1200" dirty="0">
                <a:solidFill>
                  <a:schemeClr val="tx1"/>
                </a:solidFill>
              </a:rPr>
              <a:t>Day 2</a:t>
            </a:r>
          </a:p>
        </p:txBody>
      </p:sp>
      <p:pic>
        <p:nvPicPr>
          <p:cNvPr id="4" name="Picture 3">
            <a:extLst>
              <a:ext uri="{FF2B5EF4-FFF2-40B4-BE49-F238E27FC236}">
                <a16:creationId xmlns:a16="http://schemas.microsoft.com/office/drawing/2014/main" id="{23D035A8-4FFA-4464-A30E-526535F7B7BB}"/>
              </a:ext>
            </a:extLst>
          </p:cNvPr>
          <p:cNvPicPr>
            <a:picLocks noChangeAspect="1"/>
          </p:cNvPicPr>
          <p:nvPr/>
        </p:nvPicPr>
        <p:blipFill rotWithShape="1">
          <a:blip r:embed="rId2"/>
          <a:srcRect t="28120" r="-1" b="-1"/>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505694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128202" y="155274"/>
            <a:ext cx="4978370" cy="1200329"/>
          </a:xfrm>
          <a:prstGeom prst="rect">
            <a:avLst/>
          </a:prstGeom>
          <a:noFill/>
          <a:ln w="9525">
            <a:noFill/>
            <a:miter lim="800000"/>
            <a:headEnd/>
            <a:tailEnd/>
          </a:ln>
        </p:spPr>
        <p:txBody>
          <a:bodyPr wrap="square">
            <a:spAutoFit/>
          </a:bodyPr>
          <a:lstStyle/>
          <a:p>
            <a:pPr>
              <a:spcBef>
                <a:spcPct val="50000"/>
              </a:spcBef>
            </a:pPr>
            <a:r>
              <a:rPr lang="en-US" b="1" dirty="0"/>
              <a:t>Directions: View the prepared slides at your table and choose THREE to document for this activity. </a:t>
            </a:r>
          </a:p>
        </p:txBody>
      </p:sp>
      <p:sp>
        <p:nvSpPr>
          <p:cNvPr id="30" name="Rectangle 29"/>
          <p:cNvSpPr/>
          <p:nvPr/>
        </p:nvSpPr>
        <p:spPr>
          <a:xfrm>
            <a:off x="425182" y="1627630"/>
            <a:ext cx="4790800" cy="1511952"/>
          </a:xfrm>
          <a:prstGeom prst="rect">
            <a:avLst/>
          </a:prstGeom>
        </p:spPr>
        <p:txBody>
          <a:bodyPr wrap="square">
            <a:spAutoFit/>
          </a:bodyPr>
          <a:lstStyle/>
          <a:p>
            <a:pPr>
              <a:spcBef>
                <a:spcPct val="50000"/>
              </a:spcBef>
            </a:pPr>
            <a:r>
              <a:rPr lang="en-US" sz="2000" i="1" dirty="0"/>
              <a:t>You can do one slide at three different powers, three different slides at the same power, or a mixture of slides and powers.</a:t>
            </a:r>
          </a:p>
          <a:p>
            <a:pPr>
              <a:spcBef>
                <a:spcPct val="50000"/>
              </a:spcBef>
            </a:pPr>
            <a:endParaRPr lang="en-US" sz="1100" i="1" dirty="0"/>
          </a:p>
          <a:p>
            <a:pPr>
              <a:spcBef>
                <a:spcPct val="50000"/>
              </a:spcBef>
            </a:pPr>
            <a:r>
              <a:rPr lang="en-US" sz="1050" dirty="0"/>
              <a:t> </a:t>
            </a:r>
            <a:endParaRPr lang="en-US" sz="2000" dirty="0"/>
          </a:p>
        </p:txBody>
      </p:sp>
      <p:pic>
        <p:nvPicPr>
          <p:cNvPr id="4" name="Picture 3">
            <a:extLst>
              <a:ext uri="{FF2B5EF4-FFF2-40B4-BE49-F238E27FC236}">
                <a16:creationId xmlns:a16="http://schemas.microsoft.com/office/drawing/2014/main" id="{431E30BD-A8AD-4DBB-9466-ECE818445E78}"/>
              </a:ext>
            </a:extLst>
          </p:cNvPr>
          <p:cNvPicPr>
            <a:picLocks noChangeAspect="1"/>
          </p:cNvPicPr>
          <p:nvPr/>
        </p:nvPicPr>
        <p:blipFill rotWithShape="1">
          <a:blip r:embed="rId3"/>
          <a:srcRect r="5698"/>
          <a:stretch/>
        </p:blipFill>
        <p:spPr>
          <a:xfrm>
            <a:off x="5209407" y="144723"/>
            <a:ext cx="3705993" cy="564923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F52B9550-FA3A-43E4-B48B-03BE3B9CFC98}"/>
              </a:ext>
            </a:extLst>
          </p:cNvPr>
          <p:cNvSpPr txBox="1"/>
          <p:nvPr/>
        </p:nvSpPr>
        <p:spPr>
          <a:xfrm>
            <a:off x="5486400" y="1159214"/>
            <a:ext cx="1447800" cy="400110"/>
          </a:xfrm>
          <a:prstGeom prst="rect">
            <a:avLst/>
          </a:prstGeom>
          <a:noFill/>
        </p:spPr>
        <p:txBody>
          <a:bodyPr wrap="square" rtlCol="0">
            <a:spAutoFit/>
          </a:bodyPr>
          <a:lstStyle/>
          <a:p>
            <a:r>
              <a:rPr lang="en-US" sz="2000" b="1" i="1" dirty="0">
                <a:solidFill>
                  <a:srgbClr val="FF0000"/>
                </a:solidFill>
              </a:rPr>
              <a:t>Spider Leg</a:t>
            </a:r>
          </a:p>
        </p:txBody>
      </p:sp>
      <p:sp>
        <p:nvSpPr>
          <p:cNvPr id="10" name="TextBox 9">
            <a:extLst>
              <a:ext uri="{FF2B5EF4-FFF2-40B4-BE49-F238E27FC236}">
                <a16:creationId xmlns:a16="http://schemas.microsoft.com/office/drawing/2014/main" id="{A94162F9-9E48-4AFA-90B3-39F7F3C6A3E4}"/>
              </a:ext>
            </a:extLst>
          </p:cNvPr>
          <p:cNvSpPr txBox="1"/>
          <p:nvPr/>
        </p:nvSpPr>
        <p:spPr>
          <a:xfrm>
            <a:off x="5977596" y="1600442"/>
            <a:ext cx="533400" cy="338554"/>
          </a:xfrm>
          <a:prstGeom prst="rect">
            <a:avLst/>
          </a:prstGeom>
          <a:noFill/>
        </p:spPr>
        <p:txBody>
          <a:bodyPr wrap="square" rtlCol="0">
            <a:spAutoFit/>
          </a:bodyPr>
          <a:lstStyle/>
          <a:p>
            <a:r>
              <a:rPr lang="en-US" sz="1600" b="1" i="1" dirty="0">
                <a:solidFill>
                  <a:srgbClr val="FF0000"/>
                </a:solidFill>
              </a:rPr>
              <a:t>40</a:t>
            </a:r>
          </a:p>
        </p:txBody>
      </p:sp>
      <p:sp>
        <p:nvSpPr>
          <p:cNvPr id="11" name="TextBox 10">
            <a:extLst>
              <a:ext uri="{FF2B5EF4-FFF2-40B4-BE49-F238E27FC236}">
                <a16:creationId xmlns:a16="http://schemas.microsoft.com/office/drawing/2014/main" id="{6D4B1CDF-E456-4DC0-B105-2ACB4962E459}"/>
              </a:ext>
            </a:extLst>
          </p:cNvPr>
          <p:cNvSpPr txBox="1"/>
          <p:nvPr/>
        </p:nvSpPr>
        <p:spPr>
          <a:xfrm>
            <a:off x="6969369" y="2775976"/>
            <a:ext cx="1447800" cy="400110"/>
          </a:xfrm>
          <a:prstGeom prst="rect">
            <a:avLst/>
          </a:prstGeom>
          <a:noFill/>
        </p:spPr>
        <p:txBody>
          <a:bodyPr wrap="square" rtlCol="0">
            <a:spAutoFit/>
          </a:bodyPr>
          <a:lstStyle/>
          <a:p>
            <a:r>
              <a:rPr lang="en-US" sz="2000" b="1" i="1" dirty="0">
                <a:solidFill>
                  <a:srgbClr val="FF0000"/>
                </a:solidFill>
              </a:rPr>
              <a:t>Spider Leg</a:t>
            </a:r>
          </a:p>
        </p:txBody>
      </p:sp>
      <p:sp>
        <p:nvSpPr>
          <p:cNvPr id="12" name="TextBox 11">
            <a:extLst>
              <a:ext uri="{FF2B5EF4-FFF2-40B4-BE49-F238E27FC236}">
                <a16:creationId xmlns:a16="http://schemas.microsoft.com/office/drawing/2014/main" id="{34EBD54B-FBBB-441A-9A6D-902A64C918DC}"/>
              </a:ext>
            </a:extLst>
          </p:cNvPr>
          <p:cNvSpPr txBox="1"/>
          <p:nvPr/>
        </p:nvSpPr>
        <p:spPr>
          <a:xfrm>
            <a:off x="7566661" y="3142089"/>
            <a:ext cx="510540" cy="338554"/>
          </a:xfrm>
          <a:prstGeom prst="rect">
            <a:avLst/>
          </a:prstGeom>
          <a:noFill/>
        </p:spPr>
        <p:txBody>
          <a:bodyPr wrap="square" rtlCol="0">
            <a:spAutoFit/>
          </a:bodyPr>
          <a:lstStyle/>
          <a:p>
            <a:r>
              <a:rPr lang="en-US" sz="1600" b="1" i="1" dirty="0">
                <a:solidFill>
                  <a:srgbClr val="FF0000"/>
                </a:solidFill>
              </a:rPr>
              <a:t>100</a:t>
            </a:r>
          </a:p>
        </p:txBody>
      </p:sp>
      <p:sp>
        <p:nvSpPr>
          <p:cNvPr id="13" name="TextBox 12">
            <a:extLst>
              <a:ext uri="{FF2B5EF4-FFF2-40B4-BE49-F238E27FC236}">
                <a16:creationId xmlns:a16="http://schemas.microsoft.com/office/drawing/2014/main" id="{19C62250-6D40-4A1D-92D9-92C0251C210F}"/>
              </a:ext>
            </a:extLst>
          </p:cNvPr>
          <p:cNvSpPr txBox="1"/>
          <p:nvPr/>
        </p:nvSpPr>
        <p:spPr>
          <a:xfrm>
            <a:off x="5410200" y="4400733"/>
            <a:ext cx="1447800" cy="400110"/>
          </a:xfrm>
          <a:prstGeom prst="rect">
            <a:avLst/>
          </a:prstGeom>
          <a:noFill/>
        </p:spPr>
        <p:txBody>
          <a:bodyPr wrap="square" rtlCol="0">
            <a:spAutoFit/>
          </a:bodyPr>
          <a:lstStyle/>
          <a:p>
            <a:r>
              <a:rPr lang="en-US" sz="2000" b="1" i="1" dirty="0">
                <a:solidFill>
                  <a:srgbClr val="FF0000"/>
                </a:solidFill>
              </a:rPr>
              <a:t>Spider Leg</a:t>
            </a:r>
          </a:p>
        </p:txBody>
      </p:sp>
      <p:sp>
        <p:nvSpPr>
          <p:cNvPr id="14" name="TextBox 13">
            <a:extLst>
              <a:ext uri="{FF2B5EF4-FFF2-40B4-BE49-F238E27FC236}">
                <a16:creationId xmlns:a16="http://schemas.microsoft.com/office/drawing/2014/main" id="{879B0DAF-A978-40BF-8725-0283ABA0375B}"/>
              </a:ext>
            </a:extLst>
          </p:cNvPr>
          <p:cNvSpPr txBox="1"/>
          <p:nvPr/>
        </p:nvSpPr>
        <p:spPr>
          <a:xfrm>
            <a:off x="5951220" y="4752778"/>
            <a:ext cx="510540" cy="338554"/>
          </a:xfrm>
          <a:prstGeom prst="rect">
            <a:avLst/>
          </a:prstGeom>
          <a:noFill/>
        </p:spPr>
        <p:txBody>
          <a:bodyPr wrap="square" rtlCol="0">
            <a:spAutoFit/>
          </a:bodyPr>
          <a:lstStyle/>
          <a:p>
            <a:r>
              <a:rPr lang="en-US" sz="1600" b="1" i="1" dirty="0">
                <a:solidFill>
                  <a:srgbClr val="FF0000"/>
                </a:solidFill>
              </a:rPr>
              <a:t>400</a:t>
            </a:r>
          </a:p>
        </p:txBody>
      </p:sp>
      <p:sp>
        <p:nvSpPr>
          <p:cNvPr id="15" name="TextBox 14">
            <a:extLst>
              <a:ext uri="{FF2B5EF4-FFF2-40B4-BE49-F238E27FC236}">
                <a16:creationId xmlns:a16="http://schemas.microsoft.com/office/drawing/2014/main" id="{C7B0CA8C-6F83-4861-BE71-65A14AA3E174}"/>
              </a:ext>
            </a:extLst>
          </p:cNvPr>
          <p:cNvSpPr txBox="1"/>
          <p:nvPr/>
        </p:nvSpPr>
        <p:spPr>
          <a:xfrm>
            <a:off x="228600" y="4622489"/>
            <a:ext cx="4544085" cy="1938992"/>
          </a:xfrm>
          <a:prstGeom prst="rect">
            <a:avLst/>
          </a:prstGeom>
          <a:solidFill>
            <a:srgbClr val="FFFF00"/>
          </a:solidFill>
        </p:spPr>
        <p:txBody>
          <a:bodyPr wrap="square" rtlCol="0">
            <a:spAutoFit/>
          </a:bodyPr>
          <a:lstStyle/>
          <a:p>
            <a:pPr algn="ctr"/>
            <a:r>
              <a:rPr lang="en-US" b="1" i="1" dirty="0">
                <a:solidFill>
                  <a:srgbClr val="FF0000"/>
                </a:solidFill>
              </a:rPr>
              <a:t>TURN IT IN TO THE BIN BY END OF CLASS TOMORROW!  </a:t>
            </a:r>
          </a:p>
          <a:p>
            <a:pPr algn="ctr"/>
            <a:endParaRPr lang="en-US" b="1" i="1" dirty="0">
              <a:solidFill>
                <a:srgbClr val="FF0000"/>
              </a:solidFill>
            </a:endParaRPr>
          </a:p>
          <a:p>
            <a:pPr algn="ctr"/>
            <a:r>
              <a:rPr lang="en-US" b="1" i="1" dirty="0">
                <a:solidFill>
                  <a:srgbClr val="FF0000"/>
                </a:solidFill>
              </a:rPr>
              <a:t>You may view other slides at your table when you are done! </a:t>
            </a:r>
          </a:p>
        </p:txBody>
      </p:sp>
      <p:sp>
        <p:nvSpPr>
          <p:cNvPr id="17" name="TextBox 16">
            <a:extLst>
              <a:ext uri="{FF2B5EF4-FFF2-40B4-BE49-F238E27FC236}">
                <a16:creationId xmlns:a16="http://schemas.microsoft.com/office/drawing/2014/main" id="{F9836503-1870-4CBD-BCC5-D0C505444967}"/>
              </a:ext>
            </a:extLst>
          </p:cNvPr>
          <p:cNvSpPr txBox="1"/>
          <p:nvPr/>
        </p:nvSpPr>
        <p:spPr>
          <a:xfrm>
            <a:off x="128202" y="3013501"/>
            <a:ext cx="4600427" cy="830997"/>
          </a:xfrm>
          <a:prstGeom prst="rect">
            <a:avLst/>
          </a:prstGeom>
          <a:noFill/>
        </p:spPr>
        <p:txBody>
          <a:bodyPr wrap="square">
            <a:spAutoFit/>
          </a:bodyPr>
          <a:lstStyle/>
          <a:p>
            <a:pPr>
              <a:spcBef>
                <a:spcPct val="50000"/>
              </a:spcBef>
            </a:pPr>
            <a:r>
              <a:rPr lang="en-US" b="1" dirty="0"/>
              <a:t>DRAW</a:t>
            </a:r>
            <a:r>
              <a:rPr lang="en-US" dirty="0"/>
              <a:t> what you see and label with the </a:t>
            </a:r>
            <a:r>
              <a:rPr lang="en-US" b="1" dirty="0"/>
              <a:t>NAME</a:t>
            </a:r>
            <a:r>
              <a:rPr lang="en-US" dirty="0"/>
              <a:t> and </a:t>
            </a:r>
            <a:r>
              <a:rPr lang="en-US" b="1" dirty="0"/>
              <a:t>POWER</a:t>
            </a:r>
            <a:r>
              <a:rPr lang="en-US" dirty="0"/>
              <a:t> used.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EB6A-BDBD-419B-A4A4-0C2A07630027}"/>
              </a:ext>
            </a:extLst>
          </p:cNvPr>
          <p:cNvSpPr>
            <a:spLocks noGrp="1"/>
          </p:cNvSpPr>
          <p:nvPr>
            <p:ph type="title"/>
          </p:nvPr>
        </p:nvSpPr>
        <p:spPr>
          <a:xfrm>
            <a:off x="5598460" y="1783958"/>
            <a:ext cx="3065480" cy="4235841"/>
          </a:xfrm>
        </p:spPr>
        <p:txBody>
          <a:bodyPr vert="horz" lIns="91440" tIns="45720" rIns="91440" bIns="45720" rtlCol="0" anchor="b">
            <a:normAutofit/>
          </a:bodyPr>
          <a:lstStyle/>
          <a:p>
            <a:pPr eaLnBrk="1" hangingPunct="1">
              <a:lnSpc>
                <a:spcPct val="90000"/>
              </a:lnSpc>
            </a:pPr>
            <a:r>
              <a:rPr lang="en-US" sz="4300" b="1" kern="1200" dirty="0">
                <a:solidFill>
                  <a:schemeClr val="tx1"/>
                </a:solidFill>
              </a:rPr>
              <a:t>Wet-Mount Slides Activity</a:t>
            </a:r>
            <a:br>
              <a:rPr lang="en-US" sz="4300" b="1" kern="1200" dirty="0">
                <a:solidFill>
                  <a:schemeClr val="tx1"/>
                </a:solidFill>
              </a:rPr>
            </a:br>
            <a:r>
              <a:rPr lang="en-US" sz="4300" b="1" kern="1200" dirty="0">
                <a:solidFill>
                  <a:schemeClr val="tx1"/>
                </a:solidFill>
              </a:rPr>
              <a:t>Day 1</a:t>
            </a:r>
            <a:br>
              <a:rPr lang="en-US" sz="4300" b="1" kern="1200" dirty="0">
                <a:solidFill>
                  <a:schemeClr val="tx1"/>
                </a:solidFill>
              </a:rPr>
            </a:br>
            <a:br>
              <a:rPr lang="en-US" sz="4300" b="1" kern="1200" dirty="0">
                <a:solidFill>
                  <a:schemeClr val="tx1"/>
                </a:solidFill>
              </a:rPr>
            </a:br>
            <a:r>
              <a:rPr lang="en-US" sz="4300" b="1" kern="1200" dirty="0">
                <a:solidFill>
                  <a:schemeClr val="tx1"/>
                </a:solidFill>
              </a:rPr>
              <a:t>Slide 4 (Bottom)</a:t>
            </a:r>
          </a:p>
        </p:txBody>
      </p:sp>
      <p:pic>
        <p:nvPicPr>
          <p:cNvPr id="4" name="Picture 3">
            <a:extLst>
              <a:ext uri="{FF2B5EF4-FFF2-40B4-BE49-F238E27FC236}">
                <a16:creationId xmlns:a16="http://schemas.microsoft.com/office/drawing/2014/main" id="{23D035A8-4FFA-4464-A30E-526535F7B7BB}"/>
              </a:ext>
            </a:extLst>
          </p:cNvPr>
          <p:cNvPicPr>
            <a:picLocks noChangeAspect="1"/>
          </p:cNvPicPr>
          <p:nvPr/>
        </p:nvPicPr>
        <p:blipFill rotWithShape="1">
          <a:blip r:embed="rId2"/>
          <a:srcRect t="28120" r="-1" b="-1"/>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30001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5578" y="561975"/>
            <a:ext cx="8534400" cy="1431161"/>
          </a:xfrm>
          <a:prstGeom prst="rect">
            <a:avLst/>
          </a:prstGeom>
          <a:noFill/>
          <a:ln w="9525">
            <a:noFill/>
            <a:miter lim="800000"/>
            <a:headEnd/>
            <a:tailEnd/>
          </a:ln>
        </p:spPr>
        <p:txBody>
          <a:bodyPr>
            <a:spAutoFit/>
          </a:bodyPr>
          <a:lstStyle/>
          <a:p>
            <a:pPr>
              <a:spcBef>
                <a:spcPct val="50000"/>
              </a:spcBef>
            </a:pPr>
            <a:r>
              <a:rPr lang="en-US" dirty="0"/>
              <a:t>Get a clean </a:t>
            </a:r>
            <a:r>
              <a:rPr lang="en-US" b="1" u="sng" dirty="0"/>
              <a:t>SLIDE</a:t>
            </a:r>
            <a:r>
              <a:rPr lang="en-US" dirty="0"/>
              <a:t> and </a:t>
            </a:r>
            <a:r>
              <a:rPr lang="en-US" b="1" u="sng" dirty="0"/>
              <a:t>COVERSLIP</a:t>
            </a:r>
            <a:r>
              <a:rPr lang="en-US" dirty="0"/>
              <a:t> from your teacher.</a:t>
            </a:r>
          </a:p>
          <a:p>
            <a:pPr>
              <a:spcBef>
                <a:spcPct val="50000"/>
              </a:spcBef>
            </a:pPr>
            <a:r>
              <a:rPr lang="en-US" dirty="0"/>
              <a:t>Place </a:t>
            </a:r>
            <a:r>
              <a:rPr lang="en-US" b="1" u="sng" dirty="0"/>
              <a:t>ONE</a:t>
            </a:r>
            <a:r>
              <a:rPr lang="en-US" dirty="0"/>
              <a:t> drop of water in the middle of the slide.  </a:t>
            </a:r>
          </a:p>
          <a:p>
            <a:pPr>
              <a:spcBef>
                <a:spcPct val="50000"/>
              </a:spcBef>
            </a:pPr>
            <a:r>
              <a:rPr lang="en-US" sz="1800" i="1" dirty="0"/>
              <a:t>Don’t use too much or the water will run off the edge and make a mess!</a:t>
            </a:r>
          </a:p>
        </p:txBody>
      </p:sp>
      <p:sp>
        <p:nvSpPr>
          <p:cNvPr id="6153" name="Text Box 5"/>
          <p:cNvSpPr txBox="1">
            <a:spLocks noChangeArrowheads="1"/>
          </p:cNvSpPr>
          <p:nvPr/>
        </p:nvSpPr>
        <p:spPr bwMode="auto">
          <a:xfrm>
            <a:off x="127781" y="3883033"/>
            <a:ext cx="9016219" cy="1384995"/>
          </a:xfrm>
          <a:prstGeom prst="rect">
            <a:avLst/>
          </a:prstGeom>
          <a:noFill/>
          <a:ln w="9525">
            <a:noFill/>
            <a:miter lim="800000"/>
            <a:headEnd/>
            <a:tailEnd/>
          </a:ln>
        </p:spPr>
        <p:txBody>
          <a:bodyPr wrap="square">
            <a:spAutoFit/>
          </a:bodyPr>
          <a:lstStyle/>
          <a:p>
            <a:pPr>
              <a:spcBef>
                <a:spcPct val="50000"/>
              </a:spcBef>
            </a:pPr>
            <a:r>
              <a:rPr lang="en-US" dirty="0"/>
              <a:t>Place the slide on the </a:t>
            </a:r>
            <a:r>
              <a:rPr lang="en-US" b="1" u="sng" dirty="0"/>
              <a:t>STAGE</a:t>
            </a:r>
            <a:r>
              <a:rPr lang="en-US" dirty="0"/>
              <a:t> and use </a:t>
            </a:r>
            <a:r>
              <a:rPr lang="en-US" b="1" u="sng" dirty="0"/>
              <a:t>LOW</a:t>
            </a:r>
            <a:r>
              <a:rPr lang="en-US" dirty="0"/>
              <a:t> power to view it first. </a:t>
            </a:r>
          </a:p>
          <a:p>
            <a:pPr>
              <a:spcBef>
                <a:spcPct val="50000"/>
              </a:spcBef>
            </a:pPr>
            <a:r>
              <a:rPr lang="en-US" dirty="0"/>
              <a:t>Once you see the image, you can </a:t>
            </a:r>
            <a:r>
              <a:rPr lang="en-US" b="1" u="sng" dirty="0"/>
              <a:t>ROTATE</a:t>
            </a:r>
            <a:r>
              <a:rPr lang="en-US" dirty="0"/>
              <a:t> the nosepiece to view the slide with medium power objective. </a:t>
            </a:r>
          </a:p>
        </p:txBody>
      </p:sp>
      <p:grpSp>
        <p:nvGrpSpPr>
          <p:cNvPr id="3" name="Group 7"/>
          <p:cNvGrpSpPr>
            <a:grpSpLocks/>
          </p:cNvGrpSpPr>
          <p:nvPr/>
        </p:nvGrpSpPr>
        <p:grpSpPr bwMode="auto">
          <a:xfrm>
            <a:off x="127781" y="2743200"/>
            <a:ext cx="8877300" cy="1039813"/>
            <a:chOff x="144" y="1469"/>
            <a:chExt cx="5592" cy="655"/>
          </a:xfrm>
        </p:grpSpPr>
        <p:pic>
          <p:nvPicPr>
            <p:cNvPr id="6150" name="Picture 2"/>
            <p:cNvPicPr>
              <a:picLocks noChangeAspect="1" noChangeArrowheads="1"/>
            </p:cNvPicPr>
            <p:nvPr/>
          </p:nvPicPr>
          <p:blipFill>
            <a:blip r:embed="rId3" cstate="print"/>
            <a:srcRect/>
            <a:stretch>
              <a:fillRect/>
            </a:stretch>
          </p:blipFill>
          <p:spPr bwMode="auto">
            <a:xfrm>
              <a:off x="4392" y="1469"/>
              <a:ext cx="1344" cy="655"/>
            </a:xfrm>
            <a:prstGeom prst="rect">
              <a:avLst/>
            </a:prstGeom>
            <a:noFill/>
            <a:ln w="9525">
              <a:noFill/>
              <a:miter lim="800000"/>
              <a:headEnd/>
              <a:tailEnd/>
            </a:ln>
          </p:spPr>
        </p:pic>
        <p:sp>
          <p:nvSpPr>
            <p:cNvPr id="6151" name="Text Box 6"/>
            <p:cNvSpPr txBox="1">
              <a:spLocks noChangeArrowheads="1"/>
            </p:cNvSpPr>
            <p:nvPr/>
          </p:nvSpPr>
          <p:spPr bwMode="auto">
            <a:xfrm>
              <a:off x="144" y="1574"/>
              <a:ext cx="5376" cy="291"/>
            </a:xfrm>
            <a:prstGeom prst="rect">
              <a:avLst/>
            </a:prstGeom>
            <a:noFill/>
            <a:ln w="9525">
              <a:noFill/>
              <a:miter lim="800000"/>
              <a:headEnd/>
              <a:tailEnd/>
            </a:ln>
          </p:spPr>
          <p:txBody>
            <a:bodyPr>
              <a:spAutoFit/>
            </a:bodyPr>
            <a:lstStyle/>
            <a:p>
              <a:pPr>
                <a:spcBef>
                  <a:spcPct val="50000"/>
                </a:spcBef>
              </a:pPr>
              <a:r>
                <a:rPr lang="en-US" dirty="0"/>
                <a:t>Slowly </a:t>
              </a:r>
              <a:r>
                <a:rPr lang="en-US" b="1" u="sng" dirty="0"/>
                <a:t>LOWER</a:t>
              </a:r>
              <a:r>
                <a:rPr lang="en-US" dirty="0"/>
                <a:t> the cover slip on </a:t>
              </a:r>
              <a:r>
                <a:rPr lang="en-US" b="1" u="sng" dirty="0"/>
                <a:t>TOP</a:t>
              </a:r>
              <a:r>
                <a:rPr lang="en-US" dirty="0"/>
                <a:t> of the drop. </a:t>
              </a:r>
            </a:p>
          </p:txBody>
        </p:sp>
      </p:grpSp>
      <p:pic>
        <p:nvPicPr>
          <p:cNvPr id="6149" name="Picture 9" descr="C:\Users\Tracy\AppData\Local\Microsoft\Windows\Temporary Internet Files\Content.IE5\J4DWD5Z5\MC900432653[1].png">
            <a:hlinkClick r:id="rId4"/>
          </p:cNvPr>
          <p:cNvPicPr>
            <a:picLocks noChangeAspect="1" noChangeArrowheads="1"/>
          </p:cNvPicPr>
          <p:nvPr/>
        </p:nvPicPr>
        <p:blipFill>
          <a:blip r:embed="rId5" cstate="print"/>
          <a:srcRect/>
          <a:stretch>
            <a:fillRect/>
          </a:stretch>
        </p:blipFill>
        <p:spPr bwMode="auto">
          <a:xfrm>
            <a:off x="7696200" y="40698"/>
            <a:ext cx="1219200" cy="1219200"/>
          </a:xfrm>
          <a:prstGeom prst="rect">
            <a:avLst/>
          </a:prstGeom>
          <a:noFill/>
          <a:ln w="9525">
            <a:noFill/>
            <a:miter lim="800000"/>
            <a:headEnd/>
            <a:tailEnd/>
          </a:ln>
        </p:spPr>
      </p:pic>
      <p:sp>
        <p:nvSpPr>
          <p:cNvPr id="9" name="TextBox 8">
            <a:extLst>
              <a:ext uri="{FF2B5EF4-FFF2-40B4-BE49-F238E27FC236}">
                <a16:creationId xmlns:a16="http://schemas.microsoft.com/office/drawing/2014/main" id="{25BA5CB3-9349-41E4-9976-E9F004919A2E}"/>
              </a:ext>
            </a:extLst>
          </p:cNvPr>
          <p:cNvSpPr txBox="1"/>
          <p:nvPr/>
        </p:nvSpPr>
        <p:spPr>
          <a:xfrm>
            <a:off x="1736187" y="5562600"/>
            <a:ext cx="6858000" cy="1169551"/>
          </a:xfrm>
          <a:prstGeom prst="rect">
            <a:avLst/>
          </a:prstGeom>
          <a:noFill/>
        </p:spPr>
        <p:txBody>
          <a:bodyPr wrap="square">
            <a:spAutoFit/>
          </a:bodyPr>
          <a:lstStyle/>
          <a:p>
            <a:pPr>
              <a:spcBef>
                <a:spcPct val="50000"/>
              </a:spcBef>
            </a:pPr>
            <a:r>
              <a:rPr lang="en-US" sz="2000" b="1" i="1" dirty="0">
                <a:solidFill>
                  <a:srgbClr val="FF0000"/>
                </a:solidFill>
              </a:rPr>
              <a:t>Do not use HIGH power with wet-mount slides.</a:t>
            </a:r>
          </a:p>
          <a:p>
            <a:pPr>
              <a:spcBef>
                <a:spcPct val="50000"/>
              </a:spcBef>
            </a:pPr>
            <a:r>
              <a:rPr lang="en-US" sz="2000" b="1" i="1" dirty="0">
                <a:solidFill>
                  <a:srgbClr val="FF0000"/>
                </a:solidFill>
              </a:rPr>
              <a:t>You do not need to use the </a:t>
            </a:r>
            <a:r>
              <a:rPr lang="en-US" sz="2000" b="1" i="1" u="sng" dirty="0">
                <a:solidFill>
                  <a:srgbClr val="FF0000"/>
                </a:solidFill>
              </a:rPr>
              <a:t>stage clips </a:t>
            </a:r>
            <a:r>
              <a:rPr lang="en-US" sz="2000" b="1" i="1" dirty="0">
                <a:solidFill>
                  <a:srgbClr val="FF0000"/>
                </a:solidFill>
              </a:rPr>
              <a:t>when viewing wet-mount slides! You will want to be able to move the slide around.</a:t>
            </a:r>
          </a:p>
        </p:txBody>
      </p:sp>
      <p:sp>
        <p:nvSpPr>
          <p:cNvPr id="11" name="TextBox 10">
            <a:extLst>
              <a:ext uri="{FF2B5EF4-FFF2-40B4-BE49-F238E27FC236}">
                <a16:creationId xmlns:a16="http://schemas.microsoft.com/office/drawing/2014/main" id="{1C8472E5-2457-4BCB-B5F2-1696D4D744E2}"/>
              </a:ext>
            </a:extLst>
          </p:cNvPr>
          <p:cNvSpPr txBox="1"/>
          <p:nvPr/>
        </p:nvSpPr>
        <p:spPr>
          <a:xfrm>
            <a:off x="127781" y="2353329"/>
            <a:ext cx="8534400" cy="461665"/>
          </a:xfrm>
          <a:prstGeom prst="rect">
            <a:avLst/>
          </a:prstGeom>
          <a:noFill/>
        </p:spPr>
        <p:txBody>
          <a:bodyPr wrap="square">
            <a:spAutoFit/>
          </a:bodyPr>
          <a:lstStyle/>
          <a:p>
            <a:pPr>
              <a:spcBef>
                <a:spcPct val="50000"/>
              </a:spcBef>
            </a:pPr>
            <a:r>
              <a:rPr lang="en-US" dirty="0"/>
              <a:t>Place the </a:t>
            </a:r>
            <a:r>
              <a:rPr lang="en-US" b="1" u="sng" dirty="0"/>
              <a:t>EDGE</a:t>
            </a:r>
            <a:r>
              <a:rPr lang="en-US" dirty="0"/>
              <a:t> of the cover slip on one </a:t>
            </a:r>
            <a:r>
              <a:rPr lang="en-US" b="1" u="sng" dirty="0"/>
              <a:t>SIDE</a:t>
            </a:r>
            <a:r>
              <a:rPr lang="en-US" dirty="0"/>
              <a:t> of the water drop.</a:t>
            </a:r>
          </a:p>
        </p:txBody>
      </p:sp>
      <p:sp>
        <p:nvSpPr>
          <p:cNvPr id="13" name="TextBox 12">
            <a:extLst>
              <a:ext uri="{FF2B5EF4-FFF2-40B4-BE49-F238E27FC236}">
                <a16:creationId xmlns:a16="http://schemas.microsoft.com/office/drawing/2014/main" id="{ADA875E2-9DD3-4954-9EB3-8A2768AC2BE7}"/>
              </a:ext>
            </a:extLst>
          </p:cNvPr>
          <p:cNvSpPr txBox="1"/>
          <p:nvPr/>
        </p:nvSpPr>
        <p:spPr>
          <a:xfrm>
            <a:off x="-24618" y="-5801"/>
            <a:ext cx="7990448" cy="461665"/>
          </a:xfrm>
          <a:prstGeom prst="rect">
            <a:avLst/>
          </a:prstGeom>
          <a:noFill/>
        </p:spPr>
        <p:txBody>
          <a:bodyPr wrap="square">
            <a:spAutoFit/>
          </a:bodyPr>
          <a:lstStyle/>
          <a:p>
            <a:pPr>
              <a:spcBef>
                <a:spcPct val="50000"/>
              </a:spcBef>
            </a:pPr>
            <a:r>
              <a:rPr lang="en-US" b="1" dirty="0"/>
              <a:t>HOW TO MAKE A WET-MOUNT SLIDE …</a:t>
            </a:r>
          </a:p>
        </p:txBody>
      </p:sp>
      <p:pic>
        <p:nvPicPr>
          <p:cNvPr id="12" name="Picture 2" descr="Image result for warning">
            <a:extLst>
              <a:ext uri="{FF2B5EF4-FFF2-40B4-BE49-F238E27FC236}">
                <a16:creationId xmlns:a16="http://schemas.microsoft.com/office/drawing/2014/main" id="{71331497-D023-4167-AD9E-385227DFCF70}"/>
              </a:ext>
            </a:extLst>
          </p:cNvPr>
          <p:cNvPicPr>
            <a:picLocks noChangeAspect="1" noChangeArrowheads="1"/>
          </p:cNvPicPr>
          <p:nvPr/>
        </p:nvPicPr>
        <p:blipFill>
          <a:blip r:embed="rId6" cstate="print"/>
          <a:srcRect/>
          <a:stretch>
            <a:fillRect/>
          </a:stretch>
        </p:blipFill>
        <p:spPr bwMode="auto">
          <a:xfrm>
            <a:off x="127781" y="5583349"/>
            <a:ext cx="1431634" cy="11280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53"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b="5260"/>
          <a:stretch>
            <a:fillRect/>
          </a:stretch>
        </p:blipFill>
        <p:spPr bwMode="auto">
          <a:xfrm>
            <a:off x="838200" y="609600"/>
            <a:ext cx="7731337" cy="4669952"/>
          </a:xfrm>
          <a:prstGeom prst="rect">
            <a:avLst/>
          </a:prstGeom>
          <a:noFill/>
          <a:ln w="9525">
            <a:noFill/>
            <a:miter lim="800000"/>
            <a:headEnd/>
            <a:tailEnd/>
          </a:ln>
        </p:spPr>
      </p:pic>
      <p:sp>
        <p:nvSpPr>
          <p:cNvPr id="5" name="TextBox 4">
            <a:extLst>
              <a:ext uri="{FF2B5EF4-FFF2-40B4-BE49-F238E27FC236}">
                <a16:creationId xmlns:a16="http://schemas.microsoft.com/office/drawing/2014/main" id="{E9053632-FC5C-4A65-A0DE-912B9CD5FEB6}"/>
              </a:ext>
            </a:extLst>
          </p:cNvPr>
          <p:cNvSpPr txBox="1"/>
          <p:nvPr/>
        </p:nvSpPr>
        <p:spPr>
          <a:xfrm>
            <a:off x="0" y="69640"/>
            <a:ext cx="9144000" cy="400110"/>
          </a:xfrm>
          <a:prstGeom prst="rect">
            <a:avLst/>
          </a:prstGeom>
          <a:solidFill>
            <a:srgbClr val="FFFF00"/>
          </a:solidFill>
        </p:spPr>
        <p:txBody>
          <a:bodyPr wrap="square" rtlCol="0">
            <a:spAutoFit/>
          </a:bodyPr>
          <a:lstStyle/>
          <a:p>
            <a:pPr algn="ctr"/>
            <a:r>
              <a:rPr lang="en-US" sz="2000" b="1" dirty="0"/>
              <a:t>Use the guides or a Pond Water book to help you identify the critters you see!</a:t>
            </a:r>
          </a:p>
        </p:txBody>
      </p:sp>
      <p:sp>
        <p:nvSpPr>
          <p:cNvPr id="6" name="TextBox 5">
            <a:extLst>
              <a:ext uri="{FF2B5EF4-FFF2-40B4-BE49-F238E27FC236}">
                <a16:creationId xmlns:a16="http://schemas.microsoft.com/office/drawing/2014/main" id="{587648E3-949C-47EF-82B0-71D1D8D977CF}"/>
              </a:ext>
            </a:extLst>
          </p:cNvPr>
          <p:cNvSpPr txBox="1"/>
          <p:nvPr/>
        </p:nvSpPr>
        <p:spPr>
          <a:xfrm>
            <a:off x="437271" y="5697415"/>
            <a:ext cx="6934200" cy="954107"/>
          </a:xfrm>
          <a:prstGeom prst="rect">
            <a:avLst/>
          </a:prstGeom>
          <a:solidFill>
            <a:srgbClr val="FFFF00"/>
          </a:solidFill>
        </p:spPr>
        <p:txBody>
          <a:bodyPr wrap="square" rtlCol="0">
            <a:spAutoFit/>
          </a:bodyPr>
          <a:lstStyle/>
          <a:p>
            <a:pPr algn="ctr"/>
            <a:r>
              <a:rPr lang="en-US" sz="2800" b="1" dirty="0"/>
              <a:t>Draw a textbox to the right of your slide to keep a list of all the things you see!</a:t>
            </a:r>
          </a:p>
        </p:txBody>
      </p:sp>
      <p:pic>
        <p:nvPicPr>
          <p:cNvPr id="3" name="Picture 2" descr="A yellow and blue robot&#10;&#10;Description automatically generated with low confidence">
            <a:extLst>
              <a:ext uri="{FF2B5EF4-FFF2-40B4-BE49-F238E27FC236}">
                <a16:creationId xmlns:a16="http://schemas.microsoft.com/office/drawing/2014/main" id="{D28BB8A6-35A9-4A2D-B0CD-5C8C0D38E8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1471" y="5453456"/>
            <a:ext cx="1198066" cy="119806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0655" y="746610"/>
            <a:ext cx="1786292" cy="1424163"/>
            <a:chOff x="227189" y="2928714"/>
            <a:chExt cx="1786292" cy="1424163"/>
          </a:xfrm>
        </p:grpSpPr>
        <p:pic>
          <p:nvPicPr>
            <p:cNvPr id="7170" name="Picture 2" descr="http://farm4.static.flickr.com/3261/2690699871_43790a906c.jpg"/>
            <p:cNvPicPr>
              <a:picLocks noChangeAspect="1" noChangeArrowheads="1"/>
            </p:cNvPicPr>
            <p:nvPr/>
          </p:nvPicPr>
          <p:blipFill>
            <a:blip r:embed="rId3" cstate="print"/>
            <a:srcRect t="7289" b="7674"/>
            <a:stretch>
              <a:fillRect/>
            </a:stretch>
          </p:blipFill>
          <p:spPr bwMode="auto">
            <a:xfrm rot="5400000">
              <a:off x="431336" y="2724567"/>
              <a:ext cx="1377997" cy="1786292"/>
            </a:xfrm>
            <a:prstGeom prst="rect">
              <a:avLst/>
            </a:prstGeom>
            <a:noFill/>
          </p:spPr>
        </p:pic>
        <p:sp>
          <p:nvSpPr>
            <p:cNvPr id="16" name="TextBox 15"/>
            <p:cNvSpPr txBox="1"/>
            <p:nvPr/>
          </p:nvSpPr>
          <p:spPr>
            <a:xfrm>
              <a:off x="485289" y="4014323"/>
              <a:ext cx="1528192" cy="338554"/>
            </a:xfrm>
            <a:prstGeom prst="rect">
              <a:avLst/>
            </a:prstGeom>
            <a:noFill/>
          </p:spPr>
          <p:txBody>
            <a:bodyPr wrap="square" rtlCol="0">
              <a:spAutoFit/>
            </a:bodyPr>
            <a:lstStyle/>
            <a:p>
              <a:pPr algn="ctr"/>
              <a:r>
                <a:rPr lang="en-US" sz="1600" b="1" dirty="0"/>
                <a:t>Seed Shrimp</a:t>
              </a:r>
            </a:p>
          </p:txBody>
        </p:sp>
      </p:grpSp>
      <p:sp>
        <p:nvSpPr>
          <p:cNvPr id="7172" name="AutoShape 4" descr="data:image/jpeg;base64,/9j/4AAQSkZJRgABAQAAAQABAAD/2wCEAAkGBxQQEhQUDxQUFRUUFRQUFBUUFBUVFxQUFBUWFxQWFhYYHCggGBolHBQUITEhJSkrLi4uFx8zODMsNygtLisBCgoKDg0OGhAQGiwkHyQsLywsLCwsLCwsLCwsLSwsLCwsLCwsLCwsLCwsLCwsLCwsLCwsLCwsLCwsLCwsLCwsLP/AABEIALcBFAMBIgACEQEDEQH/xAAcAAACAwEBAQEAAAAAAAAAAAACAwQFBgABBwj/xAA9EAACAQIEBAMFBQcDBQEAAAABAgADEQQSITEFQVFhBnGBEyIykaEHFEJSwSNicoKSsfAzU+FDssLR0iT/xAAYAQEBAQEBAAAAAAAAAAAAAAABAgADBP/EACQRAQEAAgIDAAEEAwAAAAAAAAABAhEhMRJBURMDYXGBIjJC/9oADAMBAAIRAxEAPwD6Dxhb0X7AN1+EhtvSK4CQcPTym4AKg9kJUf8AbJ2JpZ0ZfzKy/MWme8BVycOyN8VKrUQ+rZv/ACM8Pt6b00RE8Ih2nlogJEUlQEsOa7jz2MdaVnEaLI4rU9SBlcb6Xve3MdeexG1iVk8iAKYBJ1ubX1PLoOUjcL4pTxIJpn3lNnQ/Eh7/APuTSJLFkQSIbTwiFhLIgERpEEiSxREBhGkQCIUlERb6R5EAiSSSJhsY2I4XVd1Rq2GqG4sbmlfXL2AJNjtabxhFssZdMzvB/FGGxVhTfK5/6b+63pyb0MuSJScZ8HYfE3YL7KpuHp2GvVl2P9+8qRxbEcNITHKalG9lrLci3K99VPY78jL8Zf8AVvLXbXMIt16zzBY2nXQPRYOp5j9RyMY4kLlZh/DzUr/dKxpKSTkILBbm5ykMCB2NwOUSnhgOwbFVWrW1y6hfI3Ykjte00lQRAUx863iDLbQaW0sIpxJJWKcSSiVaYYEMAQdCDsQeRmUx/hEA5sLUamd8tzb0I1H1mwYRTCVjncek3GVkODcaqLV+74z49lfqeQPW/WaBxMz44y+0olD+1BtpvqRlB77/AFmoYdd+fnzl5ycX6MbeqjsIhxJTCJcSFIbrEOJLcSPUEqVkcidDInkrYffJQ4LCfd8VUI0Sub/zG5H1zj1Ev5E4jRzLcbrqD0539CAfnKyjlPiRaBTpBb25ksfM7meYWuKihh6joeYjbRAZ5CnWmLG8TT7rxLD1KegxGajUA5i1007EH0sJrSJjOIVPvPF6FNfhwytVc/vEC3y0/rm1IgPYCIJEYRBMLCWYJhmeESaSiIJEKq2UEnYC58hIrcQp2BzXBtawY77aAXk6JpEEiJXHofzAdWVgvqxFh6x77aa/rJsJTQGEgVeDCoGNZiXYWuLe5fktwdB385VcExtWhW+54slzqaFU/jQa5T3AB+R3m022hIiKmHUqVZVKte6kAg5tTcd7mSSIBmZjMb4NNJjV4bVNB/yG5psOnUfWT8DjsSEAxNEe0BIOXNlax0YFVZde5E0JEW8ry320mukChnIvUUL+6DmPqdvlDZY8wGEh0R2ES4klhEsJmVfE8aKIGl2a+Vb223JPJRpr3HWVOLwdeuCC5UHnc0xblZF97+ojylvi8MTWpuBcAFW2938QOvK4+YWSGEreuhrbN8M8MUqDByTUcbFrAL3VRz7m8tWEksIlhNcre2k0jVBIlepaTaqyDi6OYQjI1Otc2nlVZ7Tw9jeMqCUyIROjCJ0djT7vK3FcZpobWZr7EZAD/DnYZh3GneI8S8YSgop3vUqaKg3a+ii3Qmw+cn8Owns0Ga2dgDUYDdug/dGwE6b3dRz4naHQalVP7JmpvzCkA+hF1b0Jlmq2HXudzOegpIYqCw2NhcesO0daAbSFxjiC4ahUrP8ADTUt5kbD1NpOmB+1DEmr93wNM+/XqKWUb5b2HpeYJX2dYImnUxdTWpiGuT2527XsP5BNhF4PCrRppTT4UUKPQWvG2maAIgkRhEEiBKtPDGGCRJ0SyJDPDKN83saVzqT7Nb3O5vaTyIBk1kHEcOpuLZcp5MnuMPIr/Y6TL8R++YE5kUYjDbsgurIB0VRpt+HT92bIMDe3I2PnYH9RPCIFQ8L8T4bErdKqqeauQrA899D6Sp4lVGKx2FFEhhRJqOykEKFv/cnL3vLjiPhXCV2zVaCZjuy5kJ88pF/WS+H8MpYZctCmqDc5RuepJ1PrNxOmNIgERrCCRIJREU4jmEBhMYj2gMI9hFsJlRHYRTCSGESwmKO4imEkOIlhMyOwiXEksIhxMyO4kd1ieN8VTCpd9WbREG7H9B3mdRsbitbiih2C6afxakn5CXjhbN9RFy9RonEjuJneI8MNAZmxTKTtmZyT5WOvylbQ43iFNg2cXsC66fPQzpP0t8yp/JriteRPJSjHYv8A2VPcXt9GnQ/HT5x9i8I+GSpGLxjGpXcZlvtTBG/d7E68gSBzmvg0GBVSNiqkeRAjJcmnPe+Q2nhhTyLAM+e+EaJx3EcRjn+CmWpUR2UlQf8Aum74nf2NWxscjgHoSpF5Q/Z3hPZYNVNiczXt1/wwt501jSzyFPDMwDBMYYNpiWZ4YdoJgwCIJEMwSJNKp4LVzCpc6moSR0NgpHoVI9JYETH+LVbh9VcdQuUZguJpjZgfxdjpv1Hea3D1lqIrobq6hlPUMLg/WTYdvGgmMMAyWKIiyP8AP1jXHSV/G6V6LEmxQFw17WKC/LluPXSxgXuNxa0rZgxvfYaadSbAepkA8bU7I3mWS3zUkSdwvEGpSVjv7wv1ysRfTra8kmbgq2hxFKhA2JuFuVIYjcKykgnte/aPYSq8UYAmk1Sj7rr7zW0zqu4Pcbg76QvDHFDi8MlRvjuyVLfnQ2JHnofWbXGzKnMIphHXBFxFsIKVPGeKJhgubVnOVEG7Hmeyi9yYlK9bQtTBB5CykeWZtfUL6So4PbF46vWfUUD7OmOQsSLjzIY+gmpeXlJjwnHnlFvf/nSQOJ45KC5qht0G5Y9AOclcTxBppdRdiQqg7ZmNhftz9JSU+BrWIqV2L8wSdX722VOijlzkyT2bv0peG4JsbiDXrj9muiA67bL+p85dcbxww9F6lr5RZR1Y6KJaezCgBQABoANhMx4xOY0KQ/E5c9xTF7fWdJfPKb6TlxjwhcL4Ka37bEksza6/2HQD/O8/H8KpshyqFYAlWG9+V+oltSpZVAHIARdQQv6ltNxkmoz2AxZRFB5gEdgRt87zospaysVBT3DmbLexNiOoIIM6Xf4Ms0/RuEo5KaL+VVX+kARs9nTo4BtPLQp0zFVaYZSp2YEH1FpUYescPdXBNzci4zZrWLJmIzqQAbDUS7MXUQMLMAR0IuJNx9qlRcNxGlUNkdSTspurd/daxkoiRK/C6bixWw/dNrEbEDa/pJVJMoAuTYWudzbme83IunWgkQ7TwzABgkQ4JgQEQSIZEEwpQOL4BcRRqUm2qIV8idj6Gx9Jjfs/40tCm2CxbCnVw7sgzGwyE5hqeXvadiJu1rKzMoNyts3a97a9dDKjjvhnD42xrp7w0WohKVB5MN/I3h+zLNSGF1II6jWKr1VQFnYKBuWIUD1MxGI+zFbn2ONxKeZDfVSt4qn9lyEj7zi69UDlov1JaGsfrcrLH+PMMrinQzV3P+3YL/UdW/lBjqft8YP2q+zQ/hIIHmb2ZzzAsF63lnwjgGHwgth6Sp1bdj5sdZOMi69KnCuxVZcOiqguT7qA6DQXZnPJQLknqQNyJFYYi2ZSTpcIRTW/khFxfu4PW0TxWpbGUQ9shpmxPUVFLj5BL+UvDN0dqerxFXpVQ3uutNyVNxsp2uAfQgH0sTlPs54iqotE/HWatWFrWATIpFup1P8AKZucdhBVVgQLlWUGwuMwI0M+b+EeCiu1PO7U6+DxDOy/nRj7wGtx7y+Wp01lY+Nl2nd3w+h5ANALb/U3P94thHvFNObpGJ8Gj2VfF0m+L2rHva5I+YYTUuJnPFeDehVXGUB8Iy1lHMD4X9NQexlxwniiYqmKlM77jmp5gy8+f8hh1r4RxigXS6i5RlcDmcp1A7kExfDsQroLG5UBTy20vbobemoNiDLJ/wDP8+cith1DFwAGOhI5+fWRvhRTiZHHN7XiKpypoB5EkMfoLes11dsoJPKZTwvRNSpWxLfjYhb9L6fS3zl4cS1N5yk/tfOJHeSnEikbyFIj4dG1ZVJ6kAn6z2JYNedL5+p1H32eNoNiewt+sIzHY/x6ntDTwdJ8SykBmW4QE9DY5vp5zvbI5NfOmQwvirFEj2uDyrmsSahQgfm95bHyBl5S40h+NKqc9ULqR1DJcW87SZnj9bxqynhlZwzECpVrMnwHJ/XrfTkcuS/mJZypdzbWaeWnkIzyYBgwzPDBgEQTDMEzEBE8hEQTBlHw7Filmp1QVYNdmsSCTzJGwO9z16yyo10qC9NlYdVYMPpGV8Or/EL22OxHkRqJRcc4K+X2mEZlrLqtmF20Hu3OhGg0bQ9pGrFcVdmLaZ7w54sWu3scRaliF0KEFQxHQHY/u69iZo2EKCzFsI0wDIKs4zwlMUmRyykHMjobOjdVP6SnpcGxiHTFKy9CHWwv0U9Lc+U1BgER2Wdr+HM+rVTnvcFQV8vevnP9UyWKwOISu1TDknE0AGYHeqh0N/z3Fu5uOY1+mNKanSH3t2IAbJYHmVtTt6XD/KbHLTa2geHPE1PGgrY06yfHSbcciV6r/bnLlhMl444f7IpjMPZatNxntYZ1PXvy7gzWI+ZQw5gH5i82UncVjv2VUW9wdjvMBxbhtThlb7zhNaLkCpS5Lc/210PIz6C0jYqgtRWRxdWBVgeYOhmxy0cptApYwVqHtaOuZSV/iAOh73iuH4kVUBvc2F9Lcrg25XBBt37Sl8KhsNWq4VzcXuh9Lg+q/USTi/8A8tbMo9yoSQB1Ny6ac93XvnHMTXHmwy+xeIrmlkXQ1Dlv0WxLH5C3rDwOEFKmqDkPrzjcYoqexZdVzg3GvukXv9BGtC3jTa7qO4kd1klxEOIMjlZ0Izo7D6P9o2ManhMtMkGtUSiWHJXPvfQW9ZY+GeEU8LQRaagXUEkAXJOp/wA6xviThS4ug1Nr8mBG4K7WlZ4F4m1Sk1CvpWwx9m4vfMn/AE39QPp3nb/rlxt4jSSO+CpndF1390C/nbeSZ0vTbsKp0goAUAAbAAADyAnOwUEsQABckmwA6kxko8dX9u4pUz+IgEcin+pU/kvlH757TW6Mm0teL0iQLsLm12R1F/MjTzMmkQKVBVUKoAA2H+bnvGTTfsXXoFp1oNeutMXqMqjqxCj5mRqPFaFTRK1Jj0Woh/WYJJg2hmDAhMEwjBMzAMEwzAMmlQ+JPC9HGi7jJUHw1UsHFtgfzDsfpM19/wAZwkouLJxOGJC+1v79O+xJY/Rj5GfQTEYmgtRWSooZWBDKwuCDuCJO2Lo1lqKGQ3U7H/30PaemYfGcNxfC6hq4K9fCn/UoMbug3up5268uYM0XAPEVDHJmot734qbWDoe4/WFx9nayaCYZgmQxbSJUpgsG5qTY9iNR5SWxi8slSl4untWSiOd3boAPdBPzYjuneWBWwAGw0HkNo32YFyBqbX722gNHZhDLE1JIaVfEq1qlED8+Y+Vwv/nf0mVtWcaoFatOqulxk83U56d/Ozj1El43DriKVvwsAysN1O6sDyINj6SZi8MtRCji4Isf0IPI3lPRp18OMtvapc2sbHXn1U73AuCdsu0Zyyh4XxN8NWOHxWgZjkblc8+ysT6G45iaZxK7xLwkYujoCKigslxY3tqp7Hb5dJB8KcWNan7Or/qU9DfcqNAT3Gx/5lZSZTyn9pl1fGrh4h5IeIeQpHM6esJ0zPt0w9D9nx1lTarg81TpmV7KT6ACXeL4tiVuEwpY/hKsSD5llW3y+cV4X4FUpVKuJxZDYitYWX4aVMaimDz6n/kz0b3eHnvWmink9nS2Q+K1mp0Krpqy06jKP3gpI+sofALCpRarcMzNluOSKAUUdveJ9ZqGF9Dz38pgMR4TxmCqtU4VVU02N/YubZR+UE6FbkkX1F5GXcqpzNN9M74t8TpgU90e0rNpTpjcsdrga+g+g1lCcVxur7goU6Q2Ls6DT0JPyEtvDfg4YdxiMU/t8Tawcj3ad9TkB5/vH6R3saVnCPBj4lvvHF2apUbVaJb9nSHTKNL9ht5y2q+BcCdqAU2t7rMP1mkquFBZiAACSSbAAbkk7TG4j7RcOXZMNTq4jLuyI2S/YgEnztabU9ja3w/AFoLbDMyEbXN79m/MPO8s6Oa3vgA87G48x2mb4B47w+KqCk61MPVb4UrALn/hP9r2vNSYa0d7AYJhmBFgmAYwwCIUgMWRGGCZFYszPcU8JYau/tcpp1dy9I5CT1YDQnvNCYDSSp04QV1WvWBG3vMR6qxIPyk2kG/FYnqNL+nKSDAMCSwg2iuK4wYejUqsLhFLWHMjYepsJT0cA+IUVGquCdbhnC7bKiMtlG1zcm0nRnK6aR8RVVFLOQqqLkk2AA3JMRgKrhmpVSSVGZWOpK7amwv2O+4N7XOM8UV24ji0wVFv2SHNXIO+XUjyG3n5Sscd0W2dH4zxsarFOHUHrkaZyCqD/O9pL4JwuuX9vjnBe3uU1+GmPP1l/gsBToIEpKFUCwAENprlOpFY4+97JeIePaJeQsh5kfEvCzTb71QurKcz5fqbcx1H6zXPI9Vbgg7HQ+UrHLVGU2rOF45a9IOthyIHJhv6c/WNeZ7w8DQxVehrl+Je1rf/AEB6TQsY5zVEu5sgidCM6SX22dPZ4Z7HmdaeT2eTM8nk9nhECGcxtvBq0gwsb27Ej+0gvwhSCMz2PK6/Q2vC79Fl/FFZuI1qeCw5Psg2fFOpIGRdlLDlfkO01nDeG0sMgp0EVFHJQBfuTzMPAYCnh1yUUCjnbcnqTzkgwk91mO+03hi1cE9QAe0olalNxoykHkfp/gl9wPFGthqNR/iamhb+K3vfW8X4p4c2JwlaknxMvu92UhgPW1vWU3hfjeWgtKrSqq1MZfhGp3IOosQSRbteTcpjeTrcXvFMSyBQlszsFBOyj8xHmVHmwkq0qlVq9ZXIsqfhuDbUMMxGmcsq6AmwXXcS2M0u2s0AwDGGAYsAwDDMAyKwDAMYYoG4k0gMAmMMWRBkDjeB+8UKtK9i6EA9G3U/MCYXhHjUYJfu/EEqLUpki9uV+Vz7y9CDPpBkbFYRKn+oiPbbMoa3zmlnVZ894j44fF/suGUahdvd9oQLqDvtovmTLvwj4bGCpkuc9apY1H3/AJQek0tPDqgsiqo6KAP7TxprnxqdKk0SYlhHvEtIXCWiXj2iXmJDyO4kh5GrJcEG+umhsfmNpmrL0VD8QdqeuRArkDS9uvW4H+CXTCMpYdaYtTUKO3M9SeZgPKyy2JNQgzpBxnFqVJsruoNr2vPY+OXxHnj9ffJ5PZ09TkXWUkEKcpI0Nr272MXg6TIirUbOwFixAGbXS4Ha0dInFcZ7CmX0voFvtmY2F+w3PYQvHLdo3FahLJSQkZmAaxsdbkD+lXY/wgHQyZhcKtIZUva99STr2Gw8hpIfCKFwKrEksPdvvZrEuR+ZrDyAA01llJx55N+PDPIU8lAM8hTwwYoVASV5ixt2Ox+kTikp2LVAllFyzAGwHcyNxakwK1afxJoRyKnWx7ael762sVUcVRxdstT4DdqdwGzcsw3011Em/FdFpnr3tmp0xcBVJT1dh71/3Vtbmb6SFjeAVMpOHr1UfUqfa1CM3K4csCPOaNUAFgLAaADYQWk+J8mU8M+Iar1WwuOULXTVWUWWqAATpyYA300IuRsZpzMVxl1q8Wwy0SC9MqatuSqKha9uxA1/MPTamMo0AwDDMAwrAaA0MwGkUltAMNoMGAYDQzAaSYW0W0a0U0CS4iTHtEtMqFNEPHOPpFPMoh5HeSHiHmZXcTxi0KbVH2UX8zyA73mRFPFY4FjUNJD8KroMvcjVjLXx6p+7rb4RVQv5a/raWPD8vskybZRb5TrL447nbnryyu/TOU/BtO3vuxPMzppmnQ/Ln9V44/I+3zyezp6XAMzn2gUGbBVGT4qRSqP5Gudu15pJX+ILfda+bb2VS+35T1k5dVp2X4dxQrYWg6m4NNRfuoyn6iWMy32YUyvDqF771LXN9DUbnzG81UZ0A2nTjOmIZ4Z7PDBgkTP8Z8JUMQc4DUqv+5SORvW280BnhhZKWIfCcVwulGomKQWsKtg9udybX+cTUqcXxAyGnSoA/E6sAR1tcsduYE3RgmTr92mvig8M+GqeBUkHPVf/AFKp3PYdvqecujDMBo9HewGAYRgmTWAYDQ2gGQS2gGMMAwYJizGGLaSYXeLaQMfi2oVAzG9JtDoLoeZB58zboG2sAZ5MCU0S8c0S8yoU0S8c0Q8yiXiHja6BgQdiLHlv3EjJTyKFBJtzYkm3md5mRsdhlqoyOLqwsRM5wGm+GdsPUN0vek3Y3NvofUd5qHlZi6V6qEctz5aj9ZUy4sTrnZxnTxp0kvt5MCnVDaqb625zp09rzexTI+LmOIxFLBEkLUX2r22YBsqhuq3Ba3OwB0nTpGfSo0+Ewy0kWnTFlRQqjoALCFnF7c7E+l57OldJezydOmLyCZ06BCZ4Z5OmYJgmdOgwDAM9nQJcFp06RWAxgGdOkkswZ06FYDQGnTpNMRcdhxVQqdNiDvZhqD85QU+LjCkJX0TMKakXPs3OvszbdNfdI2BAO06dNjN3SrxF2ximnToKhLRLzp0yiXkd506ZiHkd506ZJLTp06LP/9k="/>
          <p:cNvSpPr>
            <a:spLocks noChangeAspect="1" noChangeArrowheads="1"/>
          </p:cNvSpPr>
          <p:nvPr/>
        </p:nvSpPr>
        <p:spPr bwMode="auto">
          <a:xfrm>
            <a:off x="155575" y="-1516063"/>
            <a:ext cx="4762500" cy="31623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4" name="AutoShape 6" descr="data:image/jpeg;base64,/9j/4AAQSkZJRgABAQAAAQABAAD/2wCEAAkGBxQQEhQUDxQUFRUUFRQUFBUUFBUVFxQUFBUWFxQWFhYYHCggGBolHBQUITEhJSkrLi4uFx8zODMsNygtLisBCgoKDg0OGhAQGiwkHyQsLywsLCwsLCwsLCwsLSwsLCwsLCwsLCwsLCwsLCwsLCwsLCwsLCwsLCwsLCwsLCwsLP/AABEIALcBFAMBIgACEQEDEQH/xAAcAAACAwEBAQEAAAAAAAAAAAACAwQFBgABBwj/xAA9EAACAQIEBAMFBQcDBQEAAAABAgADEQQSITEFQVFhBnGBEyIykaEHFEJSwSNicoKSsfAzU+FDssLR0iT/xAAYAQEBAQEBAAAAAAAAAAAAAAABAgADBP/EACQRAQEAAgIDAAEEAwAAAAAAAAABAhEhMRJBURMDYXGBIjJC/9oADAMBAAIRAxEAPwD6Dxhb0X7AN1+EhtvSK4CQcPTym4AKg9kJUf8AbJ2JpZ0ZfzKy/MWme8BVycOyN8VKrUQ+rZv/ACM8Pt6b00RE8Ih2nlogJEUlQEsOa7jz2MdaVnEaLI4rU9SBlcb6Xve3MdeexG1iVk8iAKYBJ1ubX1PLoOUjcL4pTxIJpn3lNnQ/Eh7/APuTSJLFkQSIbTwiFhLIgERpEEiSxREBhGkQCIUlERb6R5EAiSSSJhsY2I4XVd1Rq2GqG4sbmlfXL2AJNjtabxhFssZdMzvB/FGGxVhTfK5/6b+63pyb0MuSJScZ8HYfE3YL7KpuHp2GvVl2P9+8qRxbEcNITHKalG9lrLci3K99VPY78jL8Zf8AVvLXbXMIt16zzBY2nXQPRYOp5j9RyMY4kLlZh/DzUr/dKxpKSTkILBbm5ykMCB2NwOUSnhgOwbFVWrW1y6hfI3Ykjte00lQRAUx863iDLbQaW0sIpxJJWKcSSiVaYYEMAQdCDsQeRmUx/hEA5sLUamd8tzb0I1H1mwYRTCVjncek3GVkODcaqLV+74z49lfqeQPW/WaBxMz44y+0olD+1BtpvqRlB77/AFmoYdd+fnzl5ycX6MbeqjsIhxJTCJcSFIbrEOJLcSPUEqVkcidDInkrYffJQ4LCfd8VUI0Sub/zG5H1zj1Ev5E4jRzLcbrqD0539CAfnKyjlPiRaBTpBb25ksfM7meYWuKihh6joeYjbRAZ5CnWmLG8TT7rxLD1KegxGajUA5i1007EH0sJrSJjOIVPvPF6FNfhwytVc/vEC3y0/rm1IgPYCIJEYRBMLCWYJhmeESaSiIJEKq2UEnYC58hIrcQp2BzXBtawY77aAXk6JpEEiJXHofzAdWVgvqxFh6x77aa/rJsJTQGEgVeDCoGNZiXYWuLe5fktwdB385VcExtWhW+54slzqaFU/jQa5T3AB+R3m022hIiKmHUqVZVKte6kAg5tTcd7mSSIBmZjMb4NNJjV4bVNB/yG5psOnUfWT8DjsSEAxNEe0BIOXNlax0YFVZde5E0JEW8ry320mukChnIvUUL+6DmPqdvlDZY8wGEh0R2ES4klhEsJmVfE8aKIGl2a+Vb223JPJRpr3HWVOLwdeuCC5UHnc0xblZF97+ojylvi8MTWpuBcAFW2938QOvK4+YWSGEreuhrbN8M8MUqDByTUcbFrAL3VRz7m8tWEksIlhNcre2k0jVBIlepaTaqyDi6OYQjI1Otc2nlVZ7Tw9jeMqCUyIROjCJ0djT7vK3FcZpobWZr7EZAD/DnYZh3GneI8S8YSgop3vUqaKg3a+ii3Qmw+cn8Owns0Ga2dgDUYDdug/dGwE6b3dRz4naHQalVP7JmpvzCkA+hF1b0Jlmq2HXudzOegpIYqCw2NhcesO0daAbSFxjiC4ahUrP8ADTUt5kbD1NpOmB+1DEmr93wNM+/XqKWUb5b2HpeYJX2dYImnUxdTWpiGuT2527XsP5BNhF4PCrRppTT4UUKPQWvG2maAIgkRhEEiBKtPDGGCRJ0SyJDPDKN83saVzqT7Nb3O5vaTyIBk1kHEcOpuLZcp5MnuMPIr/Y6TL8R++YE5kUYjDbsgurIB0VRpt+HT92bIMDe3I2PnYH9RPCIFQ8L8T4bErdKqqeauQrA899D6Sp4lVGKx2FFEhhRJqOykEKFv/cnL3vLjiPhXCV2zVaCZjuy5kJ88pF/WS+H8MpYZctCmqDc5RuepJ1PrNxOmNIgERrCCRIJREU4jmEBhMYj2gMI9hFsJlRHYRTCSGESwmKO4imEkOIlhMyOwiXEksIhxMyO4kd1ieN8VTCpd9WbREG7H9B3mdRsbitbiih2C6afxakn5CXjhbN9RFy9RonEjuJneI8MNAZmxTKTtmZyT5WOvylbQ43iFNg2cXsC66fPQzpP0t8yp/JriteRPJSjHYv8A2VPcXt9GnQ/HT5x9i8I+GSpGLxjGpXcZlvtTBG/d7E68gSBzmvg0GBVSNiqkeRAjJcmnPe+Q2nhhTyLAM+e+EaJx3EcRjn+CmWpUR2UlQf8Aum74nf2NWxscjgHoSpF5Q/Z3hPZYNVNiczXt1/wwt501jSzyFPDMwDBMYYNpiWZ4YdoJgwCIJEMwSJNKp4LVzCpc6moSR0NgpHoVI9JYETH+LVbh9VcdQuUZguJpjZgfxdjpv1Hea3D1lqIrobq6hlPUMLg/WTYdvGgmMMAyWKIiyP8AP1jXHSV/G6V6LEmxQFw17WKC/LluPXSxgXuNxa0rZgxvfYaadSbAepkA8bU7I3mWS3zUkSdwvEGpSVjv7wv1ysRfTra8kmbgq2hxFKhA2JuFuVIYjcKykgnte/aPYSq8UYAmk1Sj7rr7zW0zqu4Pcbg76QvDHFDi8MlRvjuyVLfnQ2JHnofWbXGzKnMIphHXBFxFsIKVPGeKJhgubVnOVEG7Hmeyi9yYlK9bQtTBB5CykeWZtfUL6So4PbF46vWfUUD7OmOQsSLjzIY+gmpeXlJjwnHnlFvf/nSQOJ45KC5qht0G5Y9AOclcTxBppdRdiQqg7ZmNhftz9JSU+BrWIqV2L8wSdX722VOijlzkyT2bv0peG4JsbiDXrj9muiA67bL+p85dcbxww9F6lr5RZR1Y6KJaezCgBQABoANhMx4xOY0KQ/E5c9xTF7fWdJfPKb6TlxjwhcL4Ka37bEksza6/2HQD/O8/H8KpshyqFYAlWG9+V+oltSpZVAHIARdQQv6ltNxkmoz2AxZRFB5gEdgRt87zospaysVBT3DmbLexNiOoIIM6Xf4Ms0/RuEo5KaL+VVX+kARs9nTo4BtPLQp0zFVaYZSp2YEH1FpUYescPdXBNzci4zZrWLJmIzqQAbDUS7MXUQMLMAR0IuJNx9qlRcNxGlUNkdSTspurd/daxkoiRK/C6bixWw/dNrEbEDa/pJVJMoAuTYWudzbme83IunWgkQ7TwzABgkQ4JgQEQSIZEEwpQOL4BcRRqUm2qIV8idj6Gx9Jjfs/40tCm2CxbCnVw7sgzGwyE5hqeXvadiJu1rKzMoNyts3a97a9dDKjjvhnD42xrp7w0WohKVB5MN/I3h+zLNSGF1II6jWKr1VQFnYKBuWIUD1MxGI+zFbn2ONxKeZDfVSt4qn9lyEj7zi69UDlov1JaGsfrcrLH+PMMrinQzV3P+3YL/UdW/lBjqft8YP2q+zQ/hIIHmb2ZzzAsF63lnwjgGHwgth6Sp1bdj5sdZOMi69KnCuxVZcOiqguT7qA6DQXZnPJQLknqQNyJFYYi2ZSTpcIRTW/khFxfu4PW0TxWpbGUQ9shpmxPUVFLj5BL+UvDN0dqerxFXpVQ3uutNyVNxsp2uAfQgH0sTlPs54iqotE/HWatWFrWATIpFup1P8AKZucdhBVVgQLlWUGwuMwI0M+b+EeCiu1PO7U6+DxDOy/nRj7wGtx7y+Wp01lY+Nl2nd3w+h5ANALb/U3P94thHvFNObpGJ8Gj2VfF0m+L2rHva5I+YYTUuJnPFeDehVXGUB8Iy1lHMD4X9NQexlxwniiYqmKlM77jmp5gy8+f8hh1r4RxigXS6i5RlcDmcp1A7kExfDsQroLG5UBTy20vbobemoNiDLJ/wDP8+cith1DFwAGOhI5+fWRvhRTiZHHN7XiKpypoB5EkMfoLes11dsoJPKZTwvRNSpWxLfjYhb9L6fS3zl4cS1N5yk/tfOJHeSnEikbyFIj4dG1ZVJ6kAn6z2JYNedL5+p1H32eNoNiewt+sIzHY/x6ntDTwdJ8SykBmW4QE9DY5vp5zvbI5NfOmQwvirFEj2uDyrmsSahQgfm95bHyBl5S40h+NKqc9ULqR1DJcW87SZnj9bxqynhlZwzECpVrMnwHJ/XrfTkcuS/mJZypdzbWaeWnkIzyYBgwzPDBgEQTDMEzEBE8hEQTBlHw7Filmp1QVYNdmsSCTzJGwO9z16yyo10qC9NlYdVYMPpGV8Or/EL22OxHkRqJRcc4K+X2mEZlrLqtmF20Hu3OhGg0bQ9pGrFcVdmLaZ7w54sWu3scRaliF0KEFQxHQHY/u69iZo2EKCzFsI0wDIKs4zwlMUmRyykHMjobOjdVP6SnpcGxiHTFKy9CHWwv0U9Lc+U1BgER2Wdr+HM+rVTnvcFQV8vevnP9UyWKwOISu1TDknE0AGYHeqh0N/z3Fu5uOY1+mNKanSH3t2IAbJYHmVtTt6XD/KbHLTa2geHPE1PGgrY06yfHSbcciV6r/bnLlhMl444f7IpjMPZatNxntYZ1PXvy7gzWI+ZQw5gH5i82UncVjv2VUW9wdjvMBxbhtThlb7zhNaLkCpS5Lc/210PIz6C0jYqgtRWRxdWBVgeYOhmxy0cptApYwVqHtaOuZSV/iAOh73iuH4kVUBvc2F9Lcrg25XBBt37Sl8KhsNWq4VzcXuh9Lg+q/USTi/8A8tbMo9yoSQB1Ny6ac93XvnHMTXHmwy+xeIrmlkXQ1Dlv0WxLH5C3rDwOEFKmqDkPrzjcYoqexZdVzg3GvukXv9BGtC3jTa7qO4kd1klxEOIMjlZ0Izo7D6P9o2ManhMtMkGtUSiWHJXPvfQW9ZY+GeEU8LQRaagXUEkAXJOp/wA6xviThS4ug1Nr8mBG4K7WlZ4F4m1Sk1CvpWwx9m4vfMn/AE39QPp3nb/rlxt4jSSO+CpndF1390C/nbeSZ0vTbsKp0goAUAAbAAADyAnOwUEsQABckmwA6kxko8dX9u4pUz+IgEcin+pU/kvlH757TW6Mm0teL0iQLsLm12R1F/MjTzMmkQKVBVUKoAA2H+bnvGTTfsXXoFp1oNeutMXqMqjqxCj5mRqPFaFTRK1Jj0Woh/WYJJg2hmDAhMEwjBMzAMEwzAMmlQ+JPC9HGi7jJUHw1UsHFtgfzDsfpM19/wAZwkouLJxOGJC+1v79O+xJY/Rj5GfQTEYmgtRWSooZWBDKwuCDuCJO2Lo1lqKGQ3U7H/30PaemYfGcNxfC6hq4K9fCn/UoMbug3up5268uYM0XAPEVDHJmot734qbWDoe4/WFx9nayaCYZgmQxbSJUpgsG5qTY9iNR5SWxi8slSl4untWSiOd3boAPdBPzYjuneWBWwAGw0HkNo32YFyBqbX722gNHZhDLE1JIaVfEq1qlED8+Y+Vwv/nf0mVtWcaoFatOqulxk83U56d/Ozj1El43DriKVvwsAysN1O6sDyINj6SZi8MtRCji4Isf0IPI3lPRp18OMtvapc2sbHXn1U73AuCdsu0Zyyh4XxN8NWOHxWgZjkblc8+ysT6G45iaZxK7xLwkYujoCKigslxY3tqp7Hb5dJB8KcWNan7Or/qU9DfcqNAT3Gx/5lZSZTyn9pl1fGrh4h5IeIeQpHM6esJ0zPt0w9D9nx1lTarg81TpmV7KT6ACXeL4tiVuEwpY/hKsSD5llW3y+cV4X4FUpVKuJxZDYitYWX4aVMaimDz6n/kz0b3eHnvWmink9nS2Q+K1mp0Krpqy06jKP3gpI+sofALCpRarcMzNluOSKAUUdveJ9ZqGF9Dz38pgMR4TxmCqtU4VVU02N/YubZR+UE6FbkkX1F5GXcqpzNN9M74t8TpgU90e0rNpTpjcsdrga+g+g1lCcVxur7goU6Q2Ls6DT0JPyEtvDfg4YdxiMU/t8Tawcj3ad9TkB5/vH6R3saVnCPBj4lvvHF2apUbVaJb9nSHTKNL9ht5y2q+BcCdqAU2t7rMP1mkquFBZiAACSSbAAbkk7TG4j7RcOXZMNTq4jLuyI2S/YgEnztabU9ja3w/AFoLbDMyEbXN79m/MPO8s6Oa3vgA87G48x2mb4B47w+KqCk61MPVb4UrALn/hP9r2vNSYa0d7AYJhmBFgmAYwwCIUgMWRGGCZFYszPcU8JYau/tcpp1dy9I5CT1YDQnvNCYDSSp04QV1WvWBG3vMR6qxIPyk2kG/FYnqNL+nKSDAMCSwg2iuK4wYejUqsLhFLWHMjYepsJT0cA+IUVGquCdbhnC7bKiMtlG1zcm0nRnK6aR8RVVFLOQqqLkk2AA3JMRgKrhmpVSSVGZWOpK7amwv2O+4N7XOM8UV24ji0wVFv2SHNXIO+XUjyG3n5Sscd0W2dH4zxsarFOHUHrkaZyCqD/O9pL4JwuuX9vjnBe3uU1+GmPP1l/gsBToIEpKFUCwAENprlOpFY4+97JeIePaJeQsh5kfEvCzTb71QurKcz5fqbcx1H6zXPI9Vbgg7HQ+UrHLVGU2rOF45a9IOthyIHJhv6c/WNeZ7w8DQxVehrl+Je1rf/AEB6TQsY5zVEu5sgidCM6SX22dPZ4Z7HmdaeT2eTM8nk9nhECGcxtvBq0gwsb27Ej+0gvwhSCMz2PK6/Q2vC79Fl/FFZuI1qeCw5Psg2fFOpIGRdlLDlfkO01nDeG0sMgp0EVFHJQBfuTzMPAYCnh1yUUCjnbcnqTzkgwk91mO+03hi1cE9QAe0olalNxoykHkfp/gl9wPFGthqNR/iamhb+K3vfW8X4p4c2JwlaknxMvu92UhgPW1vWU3hfjeWgtKrSqq1MZfhGp3IOosQSRbteTcpjeTrcXvFMSyBQlszsFBOyj8xHmVHmwkq0qlVq9ZXIsqfhuDbUMMxGmcsq6AmwXXcS2M0u2s0AwDGGAYsAwDDMAyKwDAMYYoG4k0gMAmMMWRBkDjeB+8UKtK9i6EA9G3U/MCYXhHjUYJfu/EEqLUpki9uV+Vz7y9CDPpBkbFYRKn+oiPbbMoa3zmlnVZ894j44fF/suGUahdvd9oQLqDvtovmTLvwj4bGCpkuc9apY1H3/AJQek0tPDqgsiqo6KAP7TxprnxqdKk0SYlhHvEtIXCWiXj2iXmJDyO4kh5GrJcEG+umhsfmNpmrL0VD8QdqeuRArkDS9uvW4H+CXTCMpYdaYtTUKO3M9SeZgPKyy2JNQgzpBxnFqVJsruoNr2vPY+OXxHnj9ffJ5PZ09TkXWUkEKcpI0Nr272MXg6TIirUbOwFixAGbXS4Ha0dInFcZ7CmX0voFvtmY2F+w3PYQvHLdo3FahLJSQkZmAaxsdbkD+lXY/wgHQyZhcKtIZUva99STr2Gw8hpIfCKFwKrEksPdvvZrEuR+ZrDyAA01llJx55N+PDPIU8lAM8hTwwYoVASV5ixt2Ox+kTikp2LVAllFyzAGwHcyNxakwK1afxJoRyKnWx7ael762sVUcVRxdstT4DdqdwGzcsw3011Em/FdFpnr3tmp0xcBVJT1dh71/3Vtbmb6SFjeAVMpOHr1UfUqfa1CM3K4csCPOaNUAFgLAaADYQWk+J8mU8M+Iar1WwuOULXTVWUWWqAATpyYA300IuRsZpzMVxl1q8Wwy0SC9MqatuSqKha9uxA1/MPTamMo0AwDDMAwrAaA0MwGkUltAMNoMGAYDQzAaSYW0W0a0U0CS4iTHtEtMqFNEPHOPpFPMoh5HeSHiHmZXcTxi0KbVH2UX8zyA73mRFPFY4FjUNJD8KroMvcjVjLXx6p+7rb4RVQv5a/raWPD8vskybZRb5TrL447nbnryyu/TOU/BtO3vuxPMzppmnQ/Ln9V44/I+3zyezp6XAMzn2gUGbBVGT4qRSqP5Gudu15pJX+ILfda+bb2VS+35T1k5dVp2X4dxQrYWg6m4NNRfuoyn6iWMy32YUyvDqF771LXN9DUbnzG81UZ0A2nTjOmIZ4Z7PDBgkTP8Z8JUMQc4DUqv+5SORvW280BnhhZKWIfCcVwulGomKQWsKtg9udybX+cTUqcXxAyGnSoA/E6sAR1tcsduYE3RgmTr92mvig8M+GqeBUkHPVf/AFKp3PYdvqecujDMBo9HewGAYRgmTWAYDQ2gGQS2gGMMAwYJizGGLaSYXeLaQMfi2oVAzG9JtDoLoeZB58zboG2sAZ5MCU0S8c0S8yoU0S8c0Q8yiXiHja6BgQdiLHlv3EjJTyKFBJtzYkm3md5mRsdhlqoyOLqwsRM5wGm+GdsPUN0vek3Y3NvofUd5qHlZi6V6qEctz5aj9ZUy4sTrnZxnTxp0kvt5MCnVDaqb625zp09rzexTI+LmOIxFLBEkLUX2r22YBsqhuq3Ba3OwB0nTpGfSo0+Ewy0kWnTFlRQqjoALCFnF7c7E+l57OldJezydOmLyCZ06BCZ4Z5OmYJgmdOgwDAM9nQJcFp06RWAxgGdOkkswZ06FYDQGnTpNMRcdhxVQqdNiDvZhqD85QU+LjCkJX0TMKakXPs3OvszbdNfdI2BAO06dNjN3SrxF2ximnToKhLRLzp0yiXkd506ZiHkd506ZJLTp06LP/9k="/>
          <p:cNvSpPr>
            <a:spLocks noChangeAspect="1" noChangeArrowheads="1"/>
          </p:cNvSpPr>
          <p:nvPr/>
        </p:nvSpPr>
        <p:spPr bwMode="auto">
          <a:xfrm>
            <a:off x="155575" y="-1516063"/>
            <a:ext cx="4762500" cy="31623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a:xfrm>
            <a:off x="6334937" y="4515718"/>
            <a:ext cx="1524000" cy="1334684"/>
            <a:chOff x="2329571" y="4419600"/>
            <a:chExt cx="1524000" cy="1334684"/>
          </a:xfrm>
        </p:grpSpPr>
        <p:pic>
          <p:nvPicPr>
            <p:cNvPr id="7176" name="Picture 8" descr="http://blogs.desmoinesregister.com/dmr/wp-content/uploads/2010/03/nematodes-300x199.jpg"/>
            <p:cNvPicPr>
              <a:picLocks noChangeAspect="1" noChangeArrowheads="1"/>
            </p:cNvPicPr>
            <p:nvPr/>
          </p:nvPicPr>
          <p:blipFill>
            <a:blip r:embed="rId4" cstate="print"/>
            <a:srcRect l="40000" b="19598"/>
            <a:stretch>
              <a:fillRect/>
            </a:stretch>
          </p:blipFill>
          <p:spPr bwMode="auto">
            <a:xfrm>
              <a:off x="2362200" y="4419600"/>
              <a:ext cx="1140313" cy="1013611"/>
            </a:xfrm>
            <a:prstGeom prst="rect">
              <a:avLst/>
            </a:prstGeom>
            <a:noFill/>
          </p:spPr>
        </p:pic>
        <p:sp>
          <p:nvSpPr>
            <p:cNvPr id="19" name="TextBox 18"/>
            <p:cNvSpPr txBox="1"/>
            <p:nvPr/>
          </p:nvSpPr>
          <p:spPr>
            <a:xfrm>
              <a:off x="2329571" y="5415730"/>
              <a:ext cx="1524000" cy="338554"/>
            </a:xfrm>
            <a:prstGeom prst="rect">
              <a:avLst/>
            </a:prstGeom>
            <a:noFill/>
          </p:spPr>
          <p:txBody>
            <a:bodyPr wrap="square" rtlCol="0">
              <a:spAutoFit/>
            </a:bodyPr>
            <a:lstStyle/>
            <a:p>
              <a:r>
                <a:rPr lang="en-US" sz="1600" b="1" dirty="0"/>
                <a:t>Nematodes</a:t>
              </a:r>
              <a:endParaRPr lang="en-US" sz="2000" b="1" dirty="0"/>
            </a:p>
          </p:txBody>
        </p:sp>
      </p:grpSp>
      <p:grpSp>
        <p:nvGrpSpPr>
          <p:cNvPr id="25" name="Group 24"/>
          <p:cNvGrpSpPr/>
          <p:nvPr/>
        </p:nvGrpSpPr>
        <p:grpSpPr>
          <a:xfrm>
            <a:off x="152400" y="2268809"/>
            <a:ext cx="1766353" cy="1160594"/>
            <a:chOff x="2286001" y="832130"/>
            <a:chExt cx="1334578" cy="850466"/>
          </a:xfrm>
        </p:grpSpPr>
        <p:pic>
          <p:nvPicPr>
            <p:cNvPr id="3" name="Picture 10" descr="http://upload.wikimedia.org/wikipedia/commons/c/c0/Daphnia_magna.png"/>
            <p:cNvPicPr>
              <a:picLocks noChangeAspect="1" noChangeArrowheads="1"/>
            </p:cNvPicPr>
            <p:nvPr/>
          </p:nvPicPr>
          <p:blipFill>
            <a:blip r:embed="rId5" cstate="print"/>
            <a:srcRect l="2688" t="14214" r="5914" b="7460"/>
            <a:stretch>
              <a:fillRect/>
            </a:stretch>
          </p:blipFill>
          <p:spPr bwMode="auto">
            <a:xfrm>
              <a:off x="2286001" y="832130"/>
              <a:ext cx="1308464" cy="808168"/>
            </a:xfrm>
            <a:prstGeom prst="rect">
              <a:avLst/>
            </a:prstGeom>
            <a:noFill/>
          </p:spPr>
        </p:pic>
        <p:sp>
          <p:nvSpPr>
            <p:cNvPr id="20" name="TextBox 19"/>
            <p:cNvSpPr txBox="1"/>
            <p:nvPr/>
          </p:nvSpPr>
          <p:spPr>
            <a:xfrm>
              <a:off x="2411539" y="1434508"/>
              <a:ext cx="1209040" cy="248088"/>
            </a:xfrm>
            <a:prstGeom prst="rect">
              <a:avLst/>
            </a:prstGeom>
            <a:noFill/>
          </p:spPr>
          <p:txBody>
            <a:bodyPr wrap="square" rtlCol="0">
              <a:spAutoFit/>
            </a:bodyPr>
            <a:lstStyle/>
            <a:p>
              <a:pPr algn="ctr"/>
              <a:r>
                <a:rPr lang="en-US" sz="1600" b="1" dirty="0"/>
                <a:t>Water Flea</a:t>
              </a:r>
            </a:p>
          </p:txBody>
        </p:sp>
      </p:grpSp>
      <p:grpSp>
        <p:nvGrpSpPr>
          <p:cNvPr id="32" name="Group 31"/>
          <p:cNvGrpSpPr/>
          <p:nvPr/>
        </p:nvGrpSpPr>
        <p:grpSpPr>
          <a:xfrm>
            <a:off x="155631" y="4843462"/>
            <a:ext cx="3276600" cy="1896259"/>
            <a:chOff x="4212594" y="1362184"/>
            <a:chExt cx="3276600" cy="1896259"/>
          </a:xfrm>
        </p:grpSpPr>
        <p:grpSp>
          <p:nvGrpSpPr>
            <p:cNvPr id="21" name="Group 20"/>
            <p:cNvGrpSpPr/>
            <p:nvPr/>
          </p:nvGrpSpPr>
          <p:grpSpPr>
            <a:xfrm>
              <a:off x="4227617" y="1362184"/>
              <a:ext cx="2811633" cy="1580692"/>
              <a:chOff x="3785657" y="3488525"/>
              <a:chExt cx="2811633" cy="1580692"/>
            </a:xfrm>
          </p:grpSpPr>
          <p:pic>
            <p:nvPicPr>
              <p:cNvPr id="7180" name="Picture 12" descr="http://schaechter.asmblog.org/.a/6a00d8341c5e1453ef01156f3a1e39970c-350wi"/>
              <p:cNvPicPr>
                <a:picLocks noChangeAspect="1" noChangeArrowheads="1"/>
              </p:cNvPicPr>
              <p:nvPr/>
            </p:nvPicPr>
            <p:blipFill>
              <a:blip r:embed="rId6" cstate="print"/>
              <a:srcRect t="4141" b="25562"/>
              <a:stretch>
                <a:fillRect/>
              </a:stretch>
            </p:blipFill>
            <p:spPr bwMode="auto">
              <a:xfrm>
                <a:off x="5147843" y="4120175"/>
                <a:ext cx="1449447" cy="949042"/>
              </a:xfrm>
              <a:prstGeom prst="rect">
                <a:avLst/>
              </a:prstGeom>
              <a:noFill/>
            </p:spPr>
          </p:pic>
          <p:pic>
            <p:nvPicPr>
              <p:cNvPr id="7182" name="Picture 14" descr="https://encrypted-tbn3.gstatic.com/images?q=tbn:ANd9GcT6j_FC4ipeQgpGWDfVd4PM3rAuJYcphVzR-UA4e2Q1fW_ku60N"/>
              <p:cNvPicPr>
                <a:picLocks noChangeAspect="1" noChangeArrowheads="1"/>
              </p:cNvPicPr>
              <p:nvPr/>
            </p:nvPicPr>
            <p:blipFill>
              <a:blip r:embed="rId7" cstate="print"/>
              <a:srcRect/>
              <a:stretch>
                <a:fillRect/>
              </a:stretch>
            </p:blipFill>
            <p:spPr bwMode="auto">
              <a:xfrm>
                <a:off x="3785657" y="3488525"/>
                <a:ext cx="1787190" cy="1340393"/>
              </a:xfrm>
              <a:prstGeom prst="rect">
                <a:avLst/>
              </a:prstGeom>
              <a:noFill/>
            </p:spPr>
          </p:pic>
        </p:grpSp>
        <p:sp>
          <p:nvSpPr>
            <p:cNvPr id="23" name="TextBox 22"/>
            <p:cNvSpPr txBox="1"/>
            <p:nvPr/>
          </p:nvSpPr>
          <p:spPr>
            <a:xfrm>
              <a:off x="4212594" y="2919889"/>
              <a:ext cx="3276600" cy="338554"/>
            </a:xfrm>
            <a:prstGeom prst="rect">
              <a:avLst/>
            </a:prstGeom>
            <a:noFill/>
          </p:spPr>
          <p:txBody>
            <a:bodyPr wrap="square" rtlCol="0">
              <a:spAutoFit/>
            </a:bodyPr>
            <a:lstStyle/>
            <a:p>
              <a:r>
                <a:rPr lang="en-US" sz="1600" b="1" dirty="0"/>
                <a:t>Rotifers (Watch for “currents”)</a:t>
              </a:r>
            </a:p>
          </p:txBody>
        </p:sp>
      </p:grpSp>
      <p:grpSp>
        <p:nvGrpSpPr>
          <p:cNvPr id="31" name="Group 30"/>
          <p:cNvGrpSpPr/>
          <p:nvPr/>
        </p:nvGrpSpPr>
        <p:grpSpPr>
          <a:xfrm>
            <a:off x="2057400" y="3810000"/>
            <a:ext cx="1953311" cy="1584372"/>
            <a:chOff x="6727309" y="4363078"/>
            <a:chExt cx="1953311" cy="1584372"/>
          </a:xfrm>
        </p:grpSpPr>
        <p:pic>
          <p:nvPicPr>
            <p:cNvPr id="1028" name="Picture 4" descr="http://naturenet.net/blogs/wp-content/uploads/dragonfly-nymph-GDB-meal.jpg"/>
            <p:cNvPicPr>
              <a:picLocks noChangeAspect="1" noChangeArrowheads="1"/>
            </p:cNvPicPr>
            <p:nvPr/>
          </p:nvPicPr>
          <p:blipFill>
            <a:blip r:embed="rId8" cstate="print"/>
            <a:srcRect l="12000" b="20482"/>
            <a:stretch>
              <a:fillRect/>
            </a:stretch>
          </p:blipFill>
          <p:spPr bwMode="auto">
            <a:xfrm>
              <a:off x="6807199" y="4363078"/>
              <a:ext cx="1700963" cy="1275722"/>
            </a:xfrm>
            <a:prstGeom prst="rect">
              <a:avLst/>
            </a:prstGeom>
            <a:noFill/>
          </p:spPr>
        </p:pic>
        <p:sp>
          <p:nvSpPr>
            <p:cNvPr id="30" name="TextBox 29"/>
            <p:cNvSpPr txBox="1"/>
            <p:nvPr/>
          </p:nvSpPr>
          <p:spPr>
            <a:xfrm>
              <a:off x="6727309" y="5608896"/>
              <a:ext cx="1953311" cy="338554"/>
            </a:xfrm>
            <a:prstGeom prst="rect">
              <a:avLst/>
            </a:prstGeom>
            <a:noFill/>
          </p:spPr>
          <p:txBody>
            <a:bodyPr wrap="square" rtlCol="0">
              <a:spAutoFit/>
            </a:bodyPr>
            <a:lstStyle/>
            <a:p>
              <a:pPr algn="ctr"/>
              <a:r>
                <a:rPr lang="en-US" sz="1600" b="1" dirty="0"/>
                <a:t>Dragonfly Nymph</a:t>
              </a:r>
            </a:p>
          </p:txBody>
        </p:sp>
      </p:grpSp>
      <p:sp>
        <p:nvSpPr>
          <p:cNvPr id="34" name="TextBox 33"/>
          <p:cNvSpPr txBox="1"/>
          <p:nvPr/>
        </p:nvSpPr>
        <p:spPr>
          <a:xfrm>
            <a:off x="4047471" y="6079726"/>
            <a:ext cx="4239375" cy="584775"/>
          </a:xfrm>
          <a:prstGeom prst="rect">
            <a:avLst/>
          </a:prstGeom>
          <a:solidFill>
            <a:srgbClr val="FFC000"/>
          </a:solidFill>
        </p:spPr>
        <p:txBody>
          <a:bodyPr wrap="square" rtlCol="0">
            <a:spAutoFit/>
          </a:bodyPr>
          <a:lstStyle/>
          <a:p>
            <a:pPr algn="ctr"/>
            <a:r>
              <a:rPr lang="en-US" sz="1600" b="1" dirty="0"/>
              <a:t>Use the picture guides or a Pond Water book to help you identify the critters you see!</a:t>
            </a:r>
          </a:p>
        </p:txBody>
      </p:sp>
      <p:sp>
        <p:nvSpPr>
          <p:cNvPr id="24" name="TextBox 23"/>
          <p:cNvSpPr txBox="1"/>
          <p:nvPr/>
        </p:nvSpPr>
        <p:spPr>
          <a:xfrm>
            <a:off x="0" y="0"/>
            <a:ext cx="9144000" cy="584775"/>
          </a:xfrm>
          <a:prstGeom prst="rect">
            <a:avLst/>
          </a:prstGeom>
          <a:solidFill>
            <a:srgbClr val="FFC000"/>
          </a:solidFill>
        </p:spPr>
        <p:txBody>
          <a:bodyPr wrap="square" rtlCol="0">
            <a:spAutoFit/>
          </a:bodyPr>
          <a:lstStyle/>
          <a:p>
            <a:r>
              <a:rPr lang="en-US" sz="3200" b="1" dirty="0"/>
              <a:t>         Pond Water Organisms</a:t>
            </a:r>
          </a:p>
        </p:txBody>
      </p:sp>
      <p:pic>
        <p:nvPicPr>
          <p:cNvPr id="4" name="Picture 3">
            <a:hlinkClick r:id="rId9"/>
            <a:extLst>
              <a:ext uri="{FF2B5EF4-FFF2-40B4-BE49-F238E27FC236}">
                <a16:creationId xmlns:a16="http://schemas.microsoft.com/office/drawing/2014/main" id="{E2D9D0D3-C007-48F5-9D3E-FA97BFFFAACA}"/>
              </a:ext>
            </a:extLst>
          </p:cNvPr>
          <p:cNvPicPr>
            <a:picLocks noChangeAspect="1"/>
          </p:cNvPicPr>
          <p:nvPr/>
        </p:nvPicPr>
        <p:blipFill>
          <a:blip r:embed="rId10"/>
          <a:stretch>
            <a:fillRect/>
          </a:stretch>
        </p:blipFill>
        <p:spPr>
          <a:xfrm>
            <a:off x="6951352" y="33160"/>
            <a:ext cx="1776861" cy="1219200"/>
          </a:xfrm>
          <a:prstGeom prst="rect">
            <a:avLst/>
          </a:prstGeom>
        </p:spPr>
      </p:pic>
      <p:grpSp>
        <p:nvGrpSpPr>
          <p:cNvPr id="7" name="Group 6">
            <a:extLst>
              <a:ext uri="{FF2B5EF4-FFF2-40B4-BE49-F238E27FC236}">
                <a16:creationId xmlns:a16="http://schemas.microsoft.com/office/drawing/2014/main" id="{39C721E4-D4ED-4CD8-8649-2C873D989E32}"/>
              </a:ext>
            </a:extLst>
          </p:cNvPr>
          <p:cNvGrpSpPr/>
          <p:nvPr/>
        </p:nvGrpSpPr>
        <p:grpSpPr>
          <a:xfrm>
            <a:off x="2029787" y="747323"/>
            <a:ext cx="1905000" cy="1191297"/>
            <a:chOff x="7002328" y="2297896"/>
            <a:chExt cx="1905000" cy="1191297"/>
          </a:xfrm>
        </p:grpSpPr>
        <p:pic>
          <p:nvPicPr>
            <p:cNvPr id="6" name="Picture 5">
              <a:extLst>
                <a:ext uri="{FF2B5EF4-FFF2-40B4-BE49-F238E27FC236}">
                  <a16:creationId xmlns:a16="http://schemas.microsoft.com/office/drawing/2014/main" id="{96AB6844-DFD2-4C58-95CC-1526F294CC44}"/>
                </a:ext>
              </a:extLst>
            </p:cNvPr>
            <p:cNvPicPr>
              <a:picLocks noChangeAspect="1"/>
            </p:cNvPicPr>
            <p:nvPr/>
          </p:nvPicPr>
          <p:blipFill>
            <a:blip r:embed="rId11"/>
            <a:stretch>
              <a:fillRect/>
            </a:stretch>
          </p:blipFill>
          <p:spPr>
            <a:xfrm>
              <a:off x="7017615" y="2297896"/>
              <a:ext cx="1846950" cy="897948"/>
            </a:xfrm>
            <a:prstGeom prst="rect">
              <a:avLst/>
            </a:prstGeom>
          </p:spPr>
        </p:pic>
        <p:sp>
          <p:nvSpPr>
            <p:cNvPr id="28" name="TextBox 27">
              <a:extLst>
                <a:ext uri="{FF2B5EF4-FFF2-40B4-BE49-F238E27FC236}">
                  <a16:creationId xmlns:a16="http://schemas.microsoft.com/office/drawing/2014/main" id="{04A4B385-CAE9-4535-B25C-2B2AF71B80FA}"/>
                </a:ext>
              </a:extLst>
            </p:cNvPr>
            <p:cNvSpPr txBox="1"/>
            <p:nvPr/>
          </p:nvSpPr>
          <p:spPr>
            <a:xfrm>
              <a:off x="7002328" y="3150639"/>
              <a:ext cx="1905000" cy="338554"/>
            </a:xfrm>
            <a:prstGeom prst="rect">
              <a:avLst/>
            </a:prstGeom>
            <a:noFill/>
          </p:spPr>
          <p:txBody>
            <a:bodyPr wrap="square" rtlCol="0">
              <a:spAutoFit/>
            </a:bodyPr>
            <a:lstStyle/>
            <a:p>
              <a:pPr algn="ctr"/>
              <a:r>
                <a:rPr lang="en-US" sz="1600" b="1" dirty="0"/>
                <a:t>Mosquito Larvae</a:t>
              </a:r>
            </a:p>
          </p:txBody>
        </p:sp>
      </p:grpSp>
      <p:grpSp>
        <p:nvGrpSpPr>
          <p:cNvPr id="10" name="Group 9">
            <a:extLst>
              <a:ext uri="{FF2B5EF4-FFF2-40B4-BE49-F238E27FC236}">
                <a16:creationId xmlns:a16="http://schemas.microsoft.com/office/drawing/2014/main" id="{34492761-513C-4C29-B298-6945C00B9431}"/>
              </a:ext>
            </a:extLst>
          </p:cNvPr>
          <p:cNvGrpSpPr/>
          <p:nvPr/>
        </p:nvGrpSpPr>
        <p:grpSpPr>
          <a:xfrm>
            <a:off x="170654" y="3561841"/>
            <a:ext cx="2056503" cy="1184782"/>
            <a:chOff x="162119" y="3996391"/>
            <a:chExt cx="2056503" cy="1184782"/>
          </a:xfrm>
        </p:grpSpPr>
        <p:pic>
          <p:nvPicPr>
            <p:cNvPr id="9" name="Picture 8">
              <a:extLst>
                <a:ext uri="{FF2B5EF4-FFF2-40B4-BE49-F238E27FC236}">
                  <a16:creationId xmlns:a16="http://schemas.microsoft.com/office/drawing/2014/main" id="{E8020F09-EB1E-44E9-A54F-3694AE9FC638}"/>
                </a:ext>
              </a:extLst>
            </p:cNvPr>
            <p:cNvPicPr>
              <a:picLocks noChangeAspect="1"/>
            </p:cNvPicPr>
            <p:nvPr/>
          </p:nvPicPr>
          <p:blipFill>
            <a:blip r:embed="rId12"/>
            <a:stretch>
              <a:fillRect/>
            </a:stretch>
          </p:blipFill>
          <p:spPr>
            <a:xfrm>
              <a:off x="162119" y="3996391"/>
              <a:ext cx="1817693" cy="1184782"/>
            </a:xfrm>
            <a:prstGeom prst="rect">
              <a:avLst/>
            </a:prstGeom>
          </p:spPr>
        </p:pic>
        <p:sp>
          <p:nvSpPr>
            <p:cNvPr id="35" name="TextBox 34">
              <a:extLst>
                <a:ext uri="{FF2B5EF4-FFF2-40B4-BE49-F238E27FC236}">
                  <a16:creationId xmlns:a16="http://schemas.microsoft.com/office/drawing/2014/main" id="{3BCB4DB5-3B88-48E5-B31F-5C7CA8BD4EE4}"/>
                </a:ext>
              </a:extLst>
            </p:cNvPr>
            <p:cNvSpPr txBox="1"/>
            <p:nvPr/>
          </p:nvSpPr>
          <p:spPr>
            <a:xfrm>
              <a:off x="618422" y="4822882"/>
              <a:ext cx="1600200" cy="338555"/>
            </a:xfrm>
            <a:prstGeom prst="rect">
              <a:avLst/>
            </a:prstGeom>
            <a:noFill/>
          </p:spPr>
          <p:txBody>
            <a:bodyPr wrap="square" rtlCol="0">
              <a:spAutoFit/>
            </a:bodyPr>
            <a:lstStyle/>
            <a:p>
              <a:pPr algn="ctr"/>
              <a:r>
                <a:rPr lang="en-US" sz="1600" b="1" dirty="0"/>
                <a:t>Copepod</a:t>
              </a:r>
            </a:p>
          </p:txBody>
        </p:sp>
      </p:grpSp>
      <p:grpSp>
        <p:nvGrpSpPr>
          <p:cNvPr id="18" name="Group 17">
            <a:extLst>
              <a:ext uri="{FF2B5EF4-FFF2-40B4-BE49-F238E27FC236}">
                <a16:creationId xmlns:a16="http://schemas.microsoft.com/office/drawing/2014/main" id="{0653394D-107B-4D4B-829A-DB087BCC22C4}"/>
              </a:ext>
            </a:extLst>
          </p:cNvPr>
          <p:cNvGrpSpPr/>
          <p:nvPr/>
        </p:nvGrpSpPr>
        <p:grpSpPr>
          <a:xfrm>
            <a:off x="4145591" y="747323"/>
            <a:ext cx="2179009" cy="1251019"/>
            <a:chOff x="2303515" y="4002691"/>
            <a:chExt cx="2179009" cy="1251019"/>
          </a:xfrm>
        </p:grpSpPr>
        <p:pic>
          <p:nvPicPr>
            <p:cNvPr id="1026" name="Picture 2" descr="Slide, Hydra, Budding, w.m. | Flinn Scientific">
              <a:extLst>
                <a:ext uri="{FF2B5EF4-FFF2-40B4-BE49-F238E27FC236}">
                  <a16:creationId xmlns:a16="http://schemas.microsoft.com/office/drawing/2014/main" id="{CBE93B5B-E104-4E74-8769-4CA1FEF9605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03515" y="4002691"/>
              <a:ext cx="2023992" cy="12192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12BA1D87-4D7F-46A7-8666-EB925FB6DEFE}"/>
                </a:ext>
              </a:extLst>
            </p:cNvPr>
            <p:cNvSpPr txBox="1"/>
            <p:nvPr/>
          </p:nvSpPr>
          <p:spPr>
            <a:xfrm>
              <a:off x="2958524" y="4915156"/>
              <a:ext cx="1524000" cy="338554"/>
            </a:xfrm>
            <a:prstGeom prst="rect">
              <a:avLst/>
            </a:prstGeom>
            <a:noFill/>
          </p:spPr>
          <p:txBody>
            <a:bodyPr wrap="square" rtlCol="0">
              <a:spAutoFit/>
            </a:bodyPr>
            <a:lstStyle/>
            <a:p>
              <a:pPr algn="ctr"/>
              <a:r>
                <a:rPr lang="en-US" sz="1600" b="1" dirty="0"/>
                <a:t>Hydra</a:t>
              </a:r>
              <a:endParaRPr lang="en-US" sz="2000" b="1" dirty="0"/>
            </a:p>
          </p:txBody>
        </p:sp>
        <p:sp>
          <p:nvSpPr>
            <p:cNvPr id="37" name="TextBox 36">
              <a:extLst>
                <a:ext uri="{FF2B5EF4-FFF2-40B4-BE49-F238E27FC236}">
                  <a16:creationId xmlns:a16="http://schemas.microsoft.com/office/drawing/2014/main" id="{8B5F68C2-32D8-4F83-8C98-4B1255DE5C6C}"/>
                </a:ext>
              </a:extLst>
            </p:cNvPr>
            <p:cNvSpPr txBox="1"/>
            <p:nvPr/>
          </p:nvSpPr>
          <p:spPr>
            <a:xfrm>
              <a:off x="2461299" y="4375506"/>
              <a:ext cx="1524000" cy="338554"/>
            </a:xfrm>
            <a:prstGeom prst="rect">
              <a:avLst/>
            </a:prstGeom>
            <a:noFill/>
          </p:spPr>
          <p:txBody>
            <a:bodyPr wrap="square" rtlCol="0">
              <a:spAutoFit/>
            </a:bodyPr>
            <a:lstStyle/>
            <a:p>
              <a:pPr algn="ctr"/>
              <a:r>
                <a:rPr lang="en-US" sz="1600" dirty="0">
                  <a:sym typeface="Wingdings" panose="05000000000000000000" pitchFamily="2" charset="2"/>
                </a:rPr>
                <a:t> Bud</a:t>
              </a:r>
              <a:endParaRPr lang="en-US" sz="2000" dirty="0"/>
            </a:p>
          </p:txBody>
        </p:sp>
      </p:grpSp>
      <p:grpSp>
        <p:nvGrpSpPr>
          <p:cNvPr id="26" name="Group 25">
            <a:extLst>
              <a:ext uri="{FF2B5EF4-FFF2-40B4-BE49-F238E27FC236}">
                <a16:creationId xmlns:a16="http://schemas.microsoft.com/office/drawing/2014/main" id="{0728EA08-6A0B-43E9-B476-5FDAA7C4730E}"/>
              </a:ext>
            </a:extLst>
          </p:cNvPr>
          <p:cNvGrpSpPr/>
          <p:nvPr/>
        </p:nvGrpSpPr>
        <p:grpSpPr>
          <a:xfrm>
            <a:off x="4051282" y="2133600"/>
            <a:ext cx="2122459" cy="1491724"/>
            <a:chOff x="1846209" y="4100216"/>
            <a:chExt cx="2122459" cy="1491724"/>
          </a:xfrm>
        </p:grpSpPr>
        <p:pic>
          <p:nvPicPr>
            <p:cNvPr id="12" name="Picture 11">
              <a:extLst>
                <a:ext uri="{FF2B5EF4-FFF2-40B4-BE49-F238E27FC236}">
                  <a16:creationId xmlns:a16="http://schemas.microsoft.com/office/drawing/2014/main" id="{0A3F0CCF-92B2-4A34-986A-4B82CAB8202E}"/>
                </a:ext>
              </a:extLst>
            </p:cNvPr>
            <p:cNvPicPr>
              <a:picLocks noChangeAspect="1"/>
            </p:cNvPicPr>
            <p:nvPr/>
          </p:nvPicPr>
          <p:blipFill>
            <a:blip r:embed="rId14"/>
            <a:stretch>
              <a:fillRect/>
            </a:stretch>
          </p:blipFill>
          <p:spPr>
            <a:xfrm>
              <a:off x="1900316" y="4100216"/>
              <a:ext cx="2068352" cy="1414717"/>
            </a:xfrm>
            <a:prstGeom prst="rect">
              <a:avLst/>
            </a:prstGeom>
          </p:spPr>
        </p:pic>
        <p:sp>
          <p:nvSpPr>
            <p:cNvPr id="39" name="TextBox 38">
              <a:extLst>
                <a:ext uri="{FF2B5EF4-FFF2-40B4-BE49-F238E27FC236}">
                  <a16:creationId xmlns:a16="http://schemas.microsoft.com/office/drawing/2014/main" id="{29035C84-00AA-40F9-89B5-1CFA10E497DE}"/>
                </a:ext>
              </a:extLst>
            </p:cNvPr>
            <p:cNvSpPr txBox="1"/>
            <p:nvPr/>
          </p:nvSpPr>
          <p:spPr>
            <a:xfrm>
              <a:off x="1846209" y="5007165"/>
              <a:ext cx="1524000" cy="584775"/>
            </a:xfrm>
            <a:prstGeom prst="rect">
              <a:avLst/>
            </a:prstGeom>
            <a:noFill/>
          </p:spPr>
          <p:txBody>
            <a:bodyPr wrap="square" rtlCol="0">
              <a:spAutoFit/>
            </a:bodyPr>
            <a:lstStyle/>
            <a:p>
              <a:r>
                <a:rPr lang="en-US" sz="1600" b="1" dirty="0"/>
                <a:t>Water Bear</a:t>
              </a:r>
            </a:p>
            <a:p>
              <a:r>
                <a:rPr lang="en-US" sz="1600" b="1" dirty="0"/>
                <a:t>(Tardigrades)</a:t>
              </a:r>
              <a:endParaRPr lang="en-US" sz="2000" b="1" dirty="0"/>
            </a:p>
          </p:txBody>
        </p:sp>
      </p:grpSp>
      <p:grpSp>
        <p:nvGrpSpPr>
          <p:cNvPr id="29" name="Group 28">
            <a:extLst>
              <a:ext uri="{FF2B5EF4-FFF2-40B4-BE49-F238E27FC236}">
                <a16:creationId xmlns:a16="http://schemas.microsoft.com/office/drawing/2014/main" id="{00BE998A-3A84-4C26-AC18-4CFBA36C255F}"/>
              </a:ext>
            </a:extLst>
          </p:cNvPr>
          <p:cNvGrpSpPr/>
          <p:nvPr/>
        </p:nvGrpSpPr>
        <p:grpSpPr>
          <a:xfrm>
            <a:off x="6273662" y="2968239"/>
            <a:ext cx="1524000" cy="1561315"/>
            <a:chOff x="3248330" y="5361156"/>
            <a:chExt cx="1524000" cy="1561315"/>
          </a:xfrm>
        </p:grpSpPr>
        <p:pic>
          <p:nvPicPr>
            <p:cNvPr id="14" name="Picture 13">
              <a:extLst>
                <a:ext uri="{FF2B5EF4-FFF2-40B4-BE49-F238E27FC236}">
                  <a16:creationId xmlns:a16="http://schemas.microsoft.com/office/drawing/2014/main" id="{864E79D4-B130-4B7C-AD4D-E9E0DD888DA7}"/>
                </a:ext>
              </a:extLst>
            </p:cNvPr>
            <p:cNvPicPr>
              <a:picLocks noChangeAspect="1"/>
            </p:cNvPicPr>
            <p:nvPr/>
          </p:nvPicPr>
          <p:blipFill>
            <a:blip r:embed="rId15"/>
            <a:stretch>
              <a:fillRect/>
            </a:stretch>
          </p:blipFill>
          <p:spPr>
            <a:xfrm>
              <a:off x="3290268" y="5361156"/>
              <a:ext cx="1228659" cy="1280160"/>
            </a:xfrm>
            <a:prstGeom prst="rect">
              <a:avLst/>
            </a:prstGeom>
          </p:spPr>
        </p:pic>
        <p:sp>
          <p:nvSpPr>
            <p:cNvPr id="42" name="TextBox 41">
              <a:extLst>
                <a:ext uri="{FF2B5EF4-FFF2-40B4-BE49-F238E27FC236}">
                  <a16:creationId xmlns:a16="http://schemas.microsoft.com/office/drawing/2014/main" id="{45BF7F5D-2428-40FB-9D96-4F731D2F5556}"/>
                </a:ext>
              </a:extLst>
            </p:cNvPr>
            <p:cNvSpPr txBox="1"/>
            <p:nvPr/>
          </p:nvSpPr>
          <p:spPr>
            <a:xfrm>
              <a:off x="3248330" y="6583917"/>
              <a:ext cx="1524000" cy="338554"/>
            </a:xfrm>
            <a:prstGeom prst="rect">
              <a:avLst/>
            </a:prstGeom>
            <a:noFill/>
          </p:spPr>
          <p:txBody>
            <a:bodyPr wrap="square" rtlCol="0">
              <a:spAutoFit/>
            </a:bodyPr>
            <a:lstStyle/>
            <a:p>
              <a:r>
                <a:rPr lang="en-US" sz="1600" b="1" dirty="0"/>
                <a:t>Paramecium</a:t>
              </a:r>
              <a:endParaRPr lang="en-US" sz="2000" b="1" dirty="0"/>
            </a:p>
          </p:txBody>
        </p:sp>
      </p:grpSp>
      <p:pic>
        <p:nvPicPr>
          <p:cNvPr id="17" name="Picture 16">
            <a:extLst>
              <a:ext uri="{FF2B5EF4-FFF2-40B4-BE49-F238E27FC236}">
                <a16:creationId xmlns:a16="http://schemas.microsoft.com/office/drawing/2014/main" id="{833C73A5-80F6-4600-866D-542D4B923010}"/>
              </a:ext>
            </a:extLst>
          </p:cNvPr>
          <p:cNvPicPr>
            <a:picLocks noChangeAspect="1"/>
          </p:cNvPicPr>
          <p:nvPr/>
        </p:nvPicPr>
        <p:blipFill rotWithShape="1">
          <a:blip r:embed="rId16"/>
          <a:srcRect l="23510"/>
          <a:stretch/>
        </p:blipFill>
        <p:spPr>
          <a:xfrm rot="5400000">
            <a:off x="7800088" y="2821497"/>
            <a:ext cx="1280160" cy="1162462"/>
          </a:xfrm>
          <a:prstGeom prst="rect">
            <a:avLst/>
          </a:prstGeom>
        </p:spPr>
      </p:pic>
      <p:pic>
        <p:nvPicPr>
          <p:cNvPr id="7169" name="Picture 7168">
            <a:extLst>
              <a:ext uri="{FF2B5EF4-FFF2-40B4-BE49-F238E27FC236}">
                <a16:creationId xmlns:a16="http://schemas.microsoft.com/office/drawing/2014/main" id="{06EA448F-E782-46DB-A3F1-E447CAEE30BE}"/>
              </a:ext>
            </a:extLst>
          </p:cNvPr>
          <p:cNvPicPr>
            <a:picLocks noChangeAspect="1"/>
          </p:cNvPicPr>
          <p:nvPr/>
        </p:nvPicPr>
        <p:blipFill>
          <a:blip r:embed="rId17"/>
          <a:stretch>
            <a:fillRect/>
          </a:stretch>
        </p:blipFill>
        <p:spPr>
          <a:xfrm>
            <a:off x="7777071" y="4024763"/>
            <a:ext cx="1280160" cy="1191533"/>
          </a:xfrm>
          <a:prstGeom prst="rect">
            <a:avLst/>
          </a:prstGeom>
        </p:spPr>
      </p:pic>
      <p:pic>
        <p:nvPicPr>
          <p:cNvPr id="7173" name="Picture 7172">
            <a:extLst>
              <a:ext uri="{FF2B5EF4-FFF2-40B4-BE49-F238E27FC236}">
                <a16:creationId xmlns:a16="http://schemas.microsoft.com/office/drawing/2014/main" id="{88376597-EE20-4E4B-A6D8-B6A7A8FBF4FF}"/>
              </a:ext>
            </a:extLst>
          </p:cNvPr>
          <p:cNvPicPr>
            <a:picLocks noChangeAspect="1"/>
          </p:cNvPicPr>
          <p:nvPr/>
        </p:nvPicPr>
        <p:blipFill>
          <a:blip r:embed="rId18"/>
          <a:stretch>
            <a:fillRect/>
          </a:stretch>
        </p:blipFill>
        <p:spPr>
          <a:xfrm>
            <a:off x="7818574" y="1447800"/>
            <a:ext cx="1188720" cy="1335642"/>
          </a:xfrm>
          <a:prstGeom prst="rect">
            <a:avLst/>
          </a:prstGeom>
        </p:spPr>
      </p:pic>
      <p:sp>
        <p:nvSpPr>
          <p:cNvPr id="52" name="TextBox 51">
            <a:extLst>
              <a:ext uri="{FF2B5EF4-FFF2-40B4-BE49-F238E27FC236}">
                <a16:creationId xmlns:a16="http://schemas.microsoft.com/office/drawing/2014/main" id="{8C4DE556-6AAA-44A7-A7C2-A19846CE2547}"/>
              </a:ext>
            </a:extLst>
          </p:cNvPr>
          <p:cNvSpPr txBox="1"/>
          <p:nvPr/>
        </p:nvSpPr>
        <p:spPr>
          <a:xfrm>
            <a:off x="8070155" y="5134559"/>
            <a:ext cx="1073845" cy="338554"/>
          </a:xfrm>
          <a:prstGeom prst="rect">
            <a:avLst/>
          </a:prstGeom>
          <a:noFill/>
        </p:spPr>
        <p:txBody>
          <a:bodyPr wrap="square" rtlCol="0">
            <a:spAutoFit/>
          </a:bodyPr>
          <a:lstStyle/>
          <a:p>
            <a:r>
              <a:rPr lang="en-US" sz="1600" b="1" dirty="0"/>
              <a:t>Algae</a:t>
            </a:r>
            <a:endParaRPr lang="en-US" sz="2000" b="1" dirty="0"/>
          </a:p>
        </p:txBody>
      </p:sp>
      <p:grpSp>
        <p:nvGrpSpPr>
          <p:cNvPr id="7181" name="Group 7180">
            <a:extLst>
              <a:ext uri="{FF2B5EF4-FFF2-40B4-BE49-F238E27FC236}">
                <a16:creationId xmlns:a16="http://schemas.microsoft.com/office/drawing/2014/main" id="{302D9125-7D5A-4A51-AB3F-B1161AC39CCE}"/>
              </a:ext>
            </a:extLst>
          </p:cNvPr>
          <p:cNvGrpSpPr/>
          <p:nvPr/>
        </p:nvGrpSpPr>
        <p:grpSpPr>
          <a:xfrm>
            <a:off x="4114800" y="3738292"/>
            <a:ext cx="2110881" cy="2205308"/>
            <a:chOff x="4169624" y="3582248"/>
            <a:chExt cx="2110881" cy="2205308"/>
          </a:xfrm>
        </p:grpSpPr>
        <p:pic>
          <p:nvPicPr>
            <p:cNvPr id="7177" name="Picture 7176">
              <a:extLst>
                <a:ext uri="{FF2B5EF4-FFF2-40B4-BE49-F238E27FC236}">
                  <a16:creationId xmlns:a16="http://schemas.microsoft.com/office/drawing/2014/main" id="{36A7AC82-E589-41D1-8E3D-A20E10A1E96F}"/>
                </a:ext>
              </a:extLst>
            </p:cNvPr>
            <p:cNvPicPr>
              <a:picLocks noChangeAspect="1"/>
            </p:cNvPicPr>
            <p:nvPr/>
          </p:nvPicPr>
          <p:blipFill>
            <a:blip r:embed="rId19"/>
            <a:stretch>
              <a:fillRect/>
            </a:stretch>
          </p:blipFill>
          <p:spPr>
            <a:xfrm>
              <a:off x="4169624" y="3582248"/>
              <a:ext cx="2097707" cy="1655757"/>
            </a:xfrm>
            <a:prstGeom prst="rect">
              <a:avLst/>
            </a:prstGeom>
          </p:spPr>
        </p:pic>
        <p:sp>
          <p:nvSpPr>
            <p:cNvPr id="55" name="TextBox 54">
              <a:extLst>
                <a:ext uri="{FF2B5EF4-FFF2-40B4-BE49-F238E27FC236}">
                  <a16:creationId xmlns:a16="http://schemas.microsoft.com/office/drawing/2014/main" id="{A75B3956-F891-47E6-A79D-16B5542D8FD2}"/>
                </a:ext>
              </a:extLst>
            </p:cNvPr>
            <p:cNvSpPr txBox="1"/>
            <p:nvPr/>
          </p:nvSpPr>
          <p:spPr>
            <a:xfrm>
              <a:off x="4306707" y="5202781"/>
              <a:ext cx="1973798" cy="584775"/>
            </a:xfrm>
            <a:prstGeom prst="rect">
              <a:avLst/>
            </a:prstGeom>
            <a:noFill/>
          </p:spPr>
          <p:txBody>
            <a:bodyPr wrap="square" rtlCol="0">
              <a:spAutoFit/>
            </a:bodyPr>
            <a:lstStyle/>
            <a:p>
              <a:pPr algn="ctr"/>
              <a:r>
                <a:rPr lang="en-US" sz="1600" b="1" dirty="0"/>
                <a:t>Oligochaete (Segmented worm)</a:t>
              </a:r>
              <a:endParaRPr lang="en-US" sz="2000" b="1" dirty="0"/>
            </a:p>
          </p:txBody>
        </p:sp>
      </p:grpSp>
      <p:pic>
        <p:nvPicPr>
          <p:cNvPr id="7179" name="Picture 7178">
            <a:extLst>
              <a:ext uri="{FF2B5EF4-FFF2-40B4-BE49-F238E27FC236}">
                <a16:creationId xmlns:a16="http://schemas.microsoft.com/office/drawing/2014/main" id="{89FAB33E-387D-4027-942E-A9DF223E25C6}"/>
              </a:ext>
            </a:extLst>
          </p:cNvPr>
          <p:cNvPicPr>
            <a:picLocks noChangeAspect="1"/>
          </p:cNvPicPr>
          <p:nvPr/>
        </p:nvPicPr>
        <p:blipFill>
          <a:blip r:embed="rId20"/>
          <a:stretch>
            <a:fillRect/>
          </a:stretch>
        </p:blipFill>
        <p:spPr>
          <a:xfrm>
            <a:off x="2167072" y="1966507"/>
            <a:ext cx="1630430" cy="1236306"/>
          </a:xfrm>
          <a:prstGeom prst="rect">
            <a:avLst/>
          </a:prstGeom>
        </p:spPr>
      </p:pic>
      <p:sp>
        <p:nvSpPr>
          <p:cNvPr id="58" name="TextBox 57">
            <a:extLst>
              <a:ext uri="{FF2B5EF4-FFF2-40B4-BE49-F238E27FC236}">
                <a16:creationId xmlns:a16="http://schemas.microsoft.com/office/drawing/2014/main" id="{53A6CD23-CCEA-4F9F-9978-42CB2F26A173}"/>
              </a:ext>
            </a:extLst>
          </p:cNvPr>
          <p:cNvSpPr txBox="1"/>
          <p:nvPr/>
        </p:nvSpPr>
        <p:spPr>
          <a:xfrm>
            <a:off x="2029787" y="3247337"/>
            <a:ext cx="1905000" cy="338554"/>
          </a:xfrm>
          <a:prstGeom prst="rect">
            <a:avLst/>
          </a:prstGeom>
          <a:noFill/>
        </p:spPr>
        <p:txBody>
          <a:bodyPr wrap="square" rtlCol="0">
            <a:spAutoFit/>
          </a:bodyPr>
          <a:lstStyle/>
          <a:p>
            <a:pPr algn="ctr"/>
            <a:r>
              <a:rPr lang="en-US" sz="1600" b="1" dirty="0"/>
              <a:t>Mosquito Pupa</a:t>
            </a:r>
          </a:p>
        </p:txBody>
      </p:sp>
      <p:pic>
        <p:nvPicPr>
          <p:cNvPr id="5" name="Picture 4">
            <a:extLst>
              <a:ext uri="{FF2B5EF4-FFF2-40B4-BE49-F238E27FC236}">
                <a16:creationId xmlns:a16="http://schemas.microsoft.com/office/drawing/2014/main" id="{F673D637-0D1F-4F47-8FDB-F89064F9B96D}"/>
              </a:ext>
            </a:extLst>
          </p:cNvPr>
          <p:cNvPicPr>
            <a:picLocks noChangeAspect="1"/>
          </p:cNvPicPr>
          <p:nvPr/>
        </p:nvPicPr>
        <p:blipFill>
          <a:blip r:embed="rId21"/>
          <a:stretch>
            <a:fillRect/>
          </a:stretch>
        </p:blipFill>
        <p:spPr>
          <a:xfrm>
            <a:off x="6238374" y="1351648"/>
            <a:ext cx="1477107" cy="1280160"/>
          </a:xfrm>
          <a:prstGeom prst="rect">
            <a:avLst/>
          </a:prstGeom>
        </p:spPr>
      </p:pic>
      <p:sp>
        <p:nvSpPr>
          <p:cNvPr id="51" name="TextBox 50">
            <a:extLst>
              <a:ext uri="{FF2B5EF4-FFF2-40B4-BE49-F238E27FC236}">
                <a16:creationId xmlns:a16="http://schemas.microsoft.com/office/drawing/2014/main" id="{71BB90FE-98A3-4FE8-AE8D-5263057DD515}"/>
              </a:ext>
            </a:extLst>
          </p:cNvPr>
          <p:cNvSpPr txBox="1"/>
          <p:nvPr/>
        </p:nvSpPr>
        <p:spPr>
          <a:xfrm>
            <a:off x="6047253" y="2605507"/>
            <a:ext cx="1524000" cy="338554"/>
          </a:xfrm>
          <a:prstGeom prst="rect">
            <a:avLst/>
          </a:prstGeom>
          <a:noFill/>
        </p:spPr>
        <p:txBody>
          <a:bodyPr wrap="square" rtlCol="0">
            <a:spAutoFit/>
          </a:bodyPr>
          <a:lstStyle/>
          <a:p>
            <a:pPr algn="ctr"/>
            <a:r>
              <a:rPr lang="en-US" sz="1600" b="1" dirty="0"/>
              <a:t>Euglena</a:t>
            </a:r>
            <a:endParaRPr lang="en-US" sz="20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66642" y="55233"/>
            <a:ext cx="8610717" cy="6813725"/>
          </a:xfrm>
          <a:prstGeom prst="rect">
            <a:avLst/>
          </a:prstGeom>
          <a:noFill/>
          <a:ln w="9525">
            <a:noFill/>
            <a:miter lim="800000"/>
            <a:headEnd/>
            <a:tailEnd/>
          </a:ln>
        </p:spPr>
        <p:txBody>
          <a:bodyPr wrap="square">
            <a:spAutoFit/>
          </a:bodyPr>
          <a:lstStyle/>
          <a:p>
            <a:pPr>
              <a:spcBef>
                <a:spcPct val="50000"/>
              </a:spcBef>
            </a:pPr>
            <a:r>
              <a:rPr lang="en-US" sz="3494" b="1" dirty="0">
                <a:highlight>
                  <a:srgbClr val="FFFF00"/>
                </a:highlight>
              </a:rPr>
              <a:t>Time to clean up …</a:t>
            </a:r>
          </a:p>
          <a:p>
            <a:pPr>
              <a:spcBef>
                <a:spcPct val="50000"/>
              </a:spcBef>
            </a:pPr>
            <a:r>
              <a:rPr lang="en-US" sz="3494" b="1" dirty="0"/>
              <a:t>1 –Use a towel to clean the slide &amp; coverslip. Return to the tray </a:t>
            </a:r>
            <a:r>
              <a:rPr lang="en-US" sz="3494" b="1" u="sng" dirty="0"/>
              <a:t>at your table</a:t>
            </a:r>
            <a:r>
              <a:rPr lang="en-US" sz="3494" b="1" dirty="0"/>
              <a:t>.</a:t>
            </a:r>
          </a:p>
          <a:p>
            <a:pPr>
              <a:spcBef>
                <a:spcPct val="50000"/>
              </a:spcBef>
            </a:pPr>
            <a:r>
              <a:rPr lang="en-US" sz="3494" b="1" dirty="0"/>
              <a:t>2- Turn off the microscope &amp; reset it to LOW POWER.</a:t>
            </a:r>
          </a:p>
          <a:p>
            <a:pPr>
              <a:spcBef>
                <a:spcPct val="50000"/>
              </a:spcBef>
            </a:pPr>
            <a:r>
              <a:rPr lang="en-US" sz="3494" b="1" dirty="0"/>
              <a:t>3 –Unplug your microscope or return it to a charger.</a:t>
            </a:r>
          </a:p>
          <a:p>
            <a:pPr>
              <a:spcBef>
                <a:spcPct val="50000"/>
              </a:spcBef>
            </a:pPr>
            <a:r>
              <a:rPr lang="en-US" sz="3494" b="1" dirty="0"/>
              <a:t>4 – Straighten up the supplies at your table.</a:t>
            </a:r>
          </a:p>
          <a:p>
            <a:pPr>
              <a:spcBef>
                <a:spcPct val="50000"/>
              </a:spcBef>
            </a:pPr>
            <a:r>
              <a:rPr lang="en-US" sz="3494" b="1" dirty="0"/>
              <a:t>5 – Wait quietly to be dismissed by the teacher.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EB6A-BDBD-419B-A4A4-0C2A07630027}"/>
              </a:ext>
            </a:extLst>
          </p:cNvPr>
          <p:cNvSpPr>
            <a:spLocks noGrp="1"/>
          </p:cNvSpPr>
          <p:nvPr>
            <p:ph type="title"/>
          </p:nvPr>
        </p:nvSpPr>
        <p:spPr>
          <a:xfrm>
            <a:off x="5598460" y="1783959"/>
            <a:ext cx="3065480" cy="2889114"/>
          </a:xfrm>
        </p:spPr>
        <p:txBody>
          <a:bodyPr vert="horz" lIns="91440" tIns="45720" rIns="91440" bIns="45720" rtlCol="0" anchor="b">
            <a:normAutofit/>
          </a:bodyPr>
          <a:lstStyle/>
          <a:p>
            <a:pPr eaLnBrk="1" hangingPunct="1">
              <a:lnSpc>
                <a:spcPct val="90000"/>
              </a:lnSpc>
            </a:pPr>
            <a:r>
              <a:rPr lang="en-US" sz="4300" b="1" kern="1200" dirty="0">
                <a:solidFill>
                  <a:schemeClr val="tx1"/>
                </a:solidFill>
              </a:rPr>
              <a:t>Wet-Mount Slides Activity</a:t>
            </a:r>
            <a:br>
              <a:rPr lang="en-US" sz="4300" b="1" kern="1200" dirty="0">
                <a:solidFill>
                  <a:schemeClr val="tx1"/>
                </a:solidFill>
              </a:rPr>
            </a:br>
            <a:r>
              <a:rPr lang="en-US" sz="4300" b="1" kern="1200" dirty="0">
                <a:solidFill>
                  <a:schemeClr val="tx1"/>
                </a:solidFill>
              </a:rPr>
              <a:t>Day 2</a:t>
            </a:r>
          </a:p>
        </p:txBody>
      </p:sp>
      <p:pic>
        <p:nvPicPr>
          <p:cNvPr id="4" name="Picture 3">
            <a:extLst>
              <a:ext uri="{FF2B5EF4-FFF2-40B4-BE49-F238E27FC236}">
                <a16:creationId xmlns:a16="http://schemas.microsoft.com/office/drawing/2014/main" id="{23D035A8-4FFA-4464-A30E-526535F7B7BB}"/>
              </a:ext>
            </a:extLst>
          </p:cNvPr>
          <p:cNvPicPr>
            <a:picLocks noChangeAspect="1"/>
          </p:cNvPicPr>
          <p:nvPr/>
        </p:nvPicPr>
        <p:blipFill rotWithShape="1">
          <a:blip r:embed="rId2"/>
          <a:srcRect t="28120" r="-1" b="-1"/>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131316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E3A5A09E-EF7B-446C-AFEF-6A073C135355}"/>
              </a:ext>
            </a:extLst>
          </p:cNvPr>
          <p:cNvPicPr>
            <a:picLocks noChangeAspect="1"/>
          </p:cNvPicPr>
          <p:nvPr/>
        </p:nvPicPr>
        <p:blipFill rotWithShape="1">
          <a:blip r:embed="rId2"/>
          <a:srcRect b="9282"/>
          <a:stretch/>
        </p:blipFill>
        <p:spPr>
          <a:xfrm>
            <a:off x="1489142" y="762000"/>
            <a:ext cx="7347074" cy="5689961"/>
          </a:xfrm>
          <a:prstGeom prst="rect">
            <a:avLst/>
          </a:prstGeom>
        </p:spPr>
      </p:pic>
      <p:sp>
        <p:nvSpPr>
          <p:cNvPr id="19" name="TextBox 18">
            <a:extLst>
              <a:ext uri="{FF2B5EF4-FFF2-40B4-BE49-F238E27FC236}">
                <a16:creationId xmlns:a16="http://schemas.microsoft.com/office/drawing/2014/main" id="{829C5B69-FEC1-45A7-81D9-8CBAD5C60426}"/>
              </a:ext>
            </a:extLst>
          </p:cNvPr>
          <p:cNvSpPr txBox="1"/>
          <p:nvPr/>
        </p:nvSpPr>
        <p:spPr>
          <a:xfrm>
            <a:off x="-14642" y="5753"/>
            <a:ext cx="9158642" cy="523220"/>
          </a:xfrm>
          <a:prstGeom prst="rect">
            <a:avLst/>
          </a:prstGeom>
          <a:solidFill>
            <a:srgbClr val="0070C0"/>
          </a:solidFill>
        </p:spPr>
        <p:txBody>
          <a:bodyPr wrap="square" rtlCol="0">
            <a:spAutoFit/>
          </a:bodyPr>
          <a:lstStyle/>
          <a:p>
            <a:pPr algn="ctr"/>
            <a:r>
              <a:rPr lang="en-US" sz="2800" b="1" i="1" dirty="0">
                <a:solidFill>
                  <a:schemeClr val="bg1"/>
                </a:solidFill>
              </a:rPr>
              <a:t>How could we use invertebrates as clues to water quality?</a:t>
            </a:r>
          </a:p>
        </p:txBody>
      </p:sp>
      <p:grpSp>
        <p:nvGrpSpPr>
          <p:cNvPr id="24" name="Group 23">
            <a:extLst>
              <a:ext uri="{FF2B5EF4-FFF2-40B4-BE49-F238E27FC236}">
                <a16:creationId xmlns:a16="http://schemas.microsoft.com/office/drawing/2014/main" id="{3F0F61CB-A17B-4558-9D17-609367E1ABBC}"/>
              </a:ext>
            </a:extLst>
          </p:cNvPr>
          <p:cNvGrpSpPr/>
          <p:nvPr/>
        </p:nvGrpSpPr>
        <p:grpSpPr>
          <a:xfrm>
            <a:off x="55912" y="762000"/>
            <a:ext cx="1468088" cy="5659080"/>
            <a:chOff x="55912" y="762000"/>
            <a:chExt cx="1468088" cy="5659080"/>
          </a:xfrm>
        </p:grpSpPr>
        <p:sp>
          <p:nvSpPr>
            <p:cNvPr id="22" name="Arrow: Left-Right 21">
              <a:extLst>
                <a:ext uri="{FF2B5EF4-FFF2-40B4-BE49-F238E27FC236}">
                  <a16:creationId xmlns:a16="http://schemas.microsoft.com/office/drawing/2014/main" id="{74749652-FF08-482A-AC01-CC07F6A25FF4}"/>
                </a:ext>
              </a:extLst>
            </p:cNvPr>
            <p:cNvSpPr/>
            <p:nvPr/>
          </p:nvSpPr>
          <p:spPr>
            <a:xfrm rot="5400000">
              <a:off x="-1195244" y="2960592"/>
              <a:ext cx="3935542" cy="1015663"/>
            </a:xfrm>
            <a:prstGeom prst="leftRight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3898F0C-7DAA-4695-A777-1B520948BBA8}"/>
                </a:ext>
              </a:extLst>
            </p:cNvPr>
            <p:cNvSpPr txBox="1"/>
            <p:nvPr/>
          </p:nvSpPr>
          <p:spPr>
            <a:xfrm>
              <a:off x="55912" y="762000"/>
              <a:ext cx="1468088" cy="984885"/>
            </a:xfrm>
            <a:prstGeom prst="rect">
              <a:avLst/>
            </a:prstGeom>
            <a:noFill/>
          </p:spPr>
          <p:txBody>
            <a:bodyPr wrap="square" rtlCol="0">
              <a:spAutoFit/>
            </a:bodyPr>
            <a:lstStyle/>
            <a:p>
              <a:pPr algn="ctr">
                <a:spcBef>
                  <a:spcPts val="0"/>
                </a:spcBef>
                <a:spcAft>
                  <a:spcPts val="0"/>
                </a:spcAft>
                <a:tabLst>
                  <a:tab pos="3478212" algn="l"/>
                </a:tabLst>
              </a:pPr>
              <a:r>
                <a:rPr lang="en-US" b="1" dirty="0">
                  <a:ea typeface="Calibri" panose="020F0502020204030204" pitchFamily="34" charset="0"/>
                  <a:cs typeface="Times New Roman" panose="02020603050405020304" pitchFamily="18" charset="0"/>
                </a:rPr>
                <a:t>Pollution Sensitive </a:t>
              </a:r>
            </a:p>
            <a:p>
              <a:pPr algn="ctr">
                <a:spcBef>
                  <a:spcPts val="0"/>
                </a:spcBef>
                <a:spcAft>
                  <a:spcPts val="0"/>
                </a:spcAft>
                <a:tabLst>
                  <a:tab pos="3478212" algn="l"/>
                </a:tabLst>
              </a:pPr>
              <a:endParaRPr lang="en-US" sz="1050" b="1" dirty="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A9FDDBE1-E3F4-4FB9-AE82-BF1D110F5C19}"/>
                </a:ext>
              </a:extLst>
            </p:cNvPr>
            <p:cNvSpPr txBox="1"/>
            <p:nvPr/>
          </p:nvSpPr>
          <p:spPr>
            <a:xfrm>
              <a:off x="55912" y="5436195"/>
              <a:ext cx="1468088" cy="984885"/>
            </a:xfrm>
            <a:prstGeom prst="rect">
              <a:avLst/>
            </a:prstGeom>
            <a:noFill/>
          </p:spPr>
          <p:txBody>
            <a:bodyPr wrap="square" rtlCol="0">
              <a:spAutoFit/>
            </a:bodyPr>
            <a:lstStyle/>
            <a:p>
              <a:pPr algn="ctr">
                <a:spcBef>
                  <a:spcPts val="0"/>
                </a:spcBef>
                <a:spcAft>
                  <a:spcPts val="0"/>
                </a:spcAft>
                <a:tabLst>
                  <a:tab pos="3478212" algn="l"/>
                </a:tabLst>
              </a:pPr>
              <a:r>
                <a:rPr lang="en-US" b="1" dirty="0">
                  <a:ea typeface="Calibri" panose="020F0502020204030204" pitchFamily="34" charset="0"/>
                  <a:cs typeface="Times New Roman" panose="02020603050405020304" pitchFamily="18" charset="0"/>
                </a:rPr>
                <a:t>Pollution Tolerant </a:t>
              </a:r>
            </a:p>
            <a:p>
              <a:pPr algn="ctr">
                <a:spcBef>
                  <a:spcPts val="0"/>
                </a:spcBef>
                <a:spcAft>
                  <a:spcPts val="0"/>
                </a:spcAft>
                <a:tabLst>
                  <a:tab pos="3478212" algn="l"/>
                </a:tabLst>
              </a:pPr>
              <a:endParaRPr lang="en-US" sz="1050" b="1" dirty="0">
                <a:ea typeface="Calibri" panose="020F0502020204030204" pitchFamily="34" charset="0"/>
                <a:cs typeface="Times New Roman" panose="02020603050405020304" pitchFamily="18" charset="0"/>
              </a:endParaRPr>
            </a:p>
          </p:txBody>
        </p:sp>
      </p:grpSp>
      <p:sp>
        <p:nvSpPr>
          <p:cNvPr id="39" name="TextBox 38">
            <a:extLst>
              <a:ext uri="{FF2B5EF4-FFF2-40B4-BE49-F238E27FC236}">
                <a16:creationId xmlns:a16="http://schemas.microsoft.com/office/drawing/2014/main" id="{A42AF4C7-B394-4BA8-9F60-42A48AB390A6}"/>
              </a:ext>
            </a:extLst>
          </p:cNvPr>
          <p:cNvSpPr txBox="1"/>
          <p:nvPr/>
        </p:nvSpPr>
        <p:spPr>
          <a:xfrm>
            <a:off x="34212" y="6654107"/>
            <a:ext cx="8511458" cy="253916"/>
          </a:xfrm>
          <a:prstGeom prst="rect">
            <a:avLst/>
          </a:prstGeom>
          <a:noFill/>
        </p:spPr>
        <p:txBody>
          <a:bodyPr wrap="square">
            <a:spAutoFit/>
          </a:bodyPr>
          <a:lstStyle/>
          <a:p>
            <a:r>
              <a:rPr lang="en-US" sz="1050" dirty="0"/>
              <a:t>https://vt.audubon.org/news/macroinvertebrates</a:t>
            </a:r>
          </a:p>
        </p:txBody>
      </p:sp>
    </p:spTree>
    <p:extLst>
      <p:ext uri="{BB962C8B-B14F-4D97-AF65-F5344CB8AC3E}">
        <p14:creationId xmlns:p14="http://schemas.microsoft.com/office/powerpoint/2010/main" val="407111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76200"/>
            <a:ext cx="4876800" cy="609600"/>
          </a:xfrm>
          <a:solidFill>
            <a:srgbClr val="FF0000"/>
          </a:solidFill>
        </p:spPr>
        <p:txBody>
          <a:bodyPr/>
          <a:lstStyle/>
          <a:p>
            <a:pPr algn="l" eaLnBrk="1" hangingPunct="1"/>
            <a:r>
              <a:rPr lang="en-US" sz="2800" b="1" dirty="0"/>
              <a:t>A few things to remember …</a:t>
            </a:r>
          </a:p>
        </p:txBody>
      </p:sp>
      <p:sp>
        <p:nvSpPr>
          <p:cNvPr id="7171" name="Text Box 3"/>
          <p:cNvSpPr txBox="1">
            <a:spLocks noChangeArrowheads="1"/>
          </p:cNvSpPr>
          <p:nvPr/>
        </p:nvSpPr>
        <p:spPr bwMode="auto">
          <a:xfrm>
            <a:off x="190500" y="838200"/>
            <a:ext cx="8610600" cy="400050"/>
          </a:xfrm>
          <a:prstGeom prst="rect">
            <a:avLst/>
          </a:prstGeom>
          <a:noFill/>
          <a:ln w="9525">
            <a:noFill/>
            <a:miter lim="800000"/>
            <a:headEnd/>
            <a:tailEnd/>
          </a:ln>
        </p:spPr>
        <p:txBody>
          <a:bodyPr>
            <a:spAutoFit/>
          </a:bodyPr>
          <a:lstStyle/>
          <a:p>
            <a:pPr>
              <a:spcBef>
                <a:spcPct val="50000"/>
              </a:spcBef>
            </a:pPr>
            <a:r>
              <a:rPr lang="en-US" sz="2000" dirty="0"/>
              <a:t>1 – Only use the </a:t>
            </a:r>
            <a:r>
              <a:rPr lang="en-US" sz="2000" b="1" dirty="0"/>
              <a:t>LOW &amp; MEDIUM</a:t>
            </a:r>
            <a:r>
              <a:rPr lang="en-US" sz="2000" dirty="0"/>
              <a:t>-powered</a:t>
            </a:r>
            <a:r>
              <a:rPr lang="en-US" sz="2000" b="1" dirty="0"/>
              <a:t> </a:t>
            </a:r>
            <a:r>
              <a:rPr lang="en-US" sz="2000" dirty="0"/>
              <a:t>objectives with pond water.</a:t>
            </a:r>
          </a:p>
        </p:txBody>
      </p:sp>
      <p:sp>
        <p:nvSpPr>
          <p:cNvPr id="7172" name="Text Box 4"/>
          <p:cNvSpPr txBox="1">
            <a:spLocks noChangeArrowheads="1"/>
          </p:cNvSpPr>
          <p:nvPr/>
        </p:nvSpPr>
        <p:spPr bwMode="auto">
          <a:xfrm>
            <a:off x="190500" y="1371600"/>
            <a:ext cx="8610600" cy="707886"/>
          </a:xfrm>
          <a:prstGeom prst="rect">
            <a:avLst/>
          </a:prstGeom>
          <a:noFill/>
          <a:ln w="9525">
            <a:noFill/>
            <a:miter lim="800000"/>
            <a:headEnd/>
            <a:tailEnd/>
          </a:ln>
        </p:spPr>
        <p:txBody>
          <a:bodyPr>
            <a:spAutoFit/>
          </a:bodyPr>
          <a:lstStyle/>
          <a:p>
            <a:pPr>
              <a:spcBef>
                <a:spcPct val="50000"/>
              </a:spcBef>
            </a:pPr>
            <a:r>
              <a:rPr lang="en-US" sz="2000" dirty="0"/>
              <a:t>2 –</a:t>
            </a:r>
            <a:r>
              <a:rPr lang="en-US" sz="2000" b="1" dirty="0"/>
              <a:t>MOVE THE STAGE CLIPS OUT OF THE WAY</a:t>
            </a:r>
            <a:r>
              <a:rPr lang="en-US" sz="2000" dirty="0"/>
              <a:t>. Use the </a:t>
            </a:r>
            <a:r>
              <a:rPr lang="en-US" sz="2000" b="1" dirty="0"/>
              <a:t>BIG KNOB</a:t>
            </a:r>
            <a:r>
              <a:rPr lang="en-US" sz="2000" dirty="0"/>
              <a:t> to get it into view and then the </a:t>
            </a:r>
            <a:r>
              <a:rPr lang="en-US" sz="2000" b="1" dirty="0"/>
              <a:t>SMALL KNOB</a:t>
            </a:r>
            <a:r>
              <a:rPr lang="en-US" sz="2000" dirty="0"/>
              <a:t> to make it clearer. </a:t>
            </a:r>
          </a:p>
        </p:txBody>
      </p:sp>
      <p:sp>
        <p:nvSpPr>
          <p:cNvPr id="7173" name="Text Box 5"/>
          <p:cNvSpPr txBox="1">
            <a:spLocks noChangeArrowheads="1"/>
          </p:cNvSpPr>
          <p:nvPr/>
        </p:nvSpPr>
        <p:spPr bwMode="auto">
          <a:xfrm>
            <a:off x="133350" y="3051834"/>
            <a:ext cx="8724900" cy="938719"/>
          </a:xfrm>
          <a:prstGeom prst="rect">
            <a:avLst/>
          </a:prstGeom>
          <a:noFill/>
          <a:ln w="9525">
            <a:noFill/>
            <a:miter lim="800000"/>
            <a:headEnd/>
            <a:tailEnd/>
          </a:ln>
        </p:spPr>
        <p:txBody>
          <a:bodyPr wrap="square">
            <a:spAutoFit/>
          </a:bodyPr>
          <a:lstStyle/>
          <a:p>
            <a:pPr>
              <a:spcBef>
                <a:spcPct val="50000"/>
              </a:spcBef>
            </a:pPr>
            <a:r>
              <a:rPr lang="en-US" sz="2000" dirty="0"/>
              <a:t>4 – </a:t>
            </a:r>
            <a:r>
              <a:rPr lang="en-US" sz="2000" b="1" dirty="0"/>
              <a:t>DOCUMENT</a:t>
            </a:r>
            <a:r>
              <a:rPr lang="en-US" sz="2000" dirty="0"/>
              <a:t> what organisms you see on Slide 5 #1.  Use the pond water guides and online resources to help you.</a:t>
            </a:r>
            <a:endParaRPr lang="en-US" sz="2000" i="1" dirty="0"/>
          </a:p>
          <a:p>
            <a:pPr>
              <a:spcBef>
                <a:spcPct val="50000"/>
              </a:spcBef>
            </a:pPr>
            <a:endParaRPr lang="en-US" sz="1000" dirty="0"/>
          </a:p>
        </p:txBody>
      </p:sp>
      <p:sp>
        <p:nvSpPr>
          <p:cNvPr id="7174" name="Text Box 6"/>
          <p:cNvSpPr txBox="1">
            <a:spLocks noChangeArrowheads="1"/>
          </p:cNvSpPr>
          <p:nvPr/>
        </p:nvSpPr>
        <p:spPr bwMode="auto">
          <a:xfrm>
            <a:off x="185737" y="2328301"/>
            <a:ext cx="8191500" cy="400110"/>
          </a:xfrm>
          <a:prstGeom prst="rect">
            <a:avLst/>
          </a:prstGeom>
          <a:noFill/>
          <a:ln w="9525">
            <a:noFill/>
            <a:miter lim="800000"/>
            <a:headEnd/>
            <a:tailEnd/>
          </a:ln>
        </p:spPr>
        <p:txBody>
          <a:bodyPr wrap="square">
            <a:spAutoFit/>
          </a:bodyPr>
          <a:lstStyle/>
          <a:p>
            <a:pPr>
              <a:spcBef>
                <a:spcPct val="50000"/>
              </a:spcBef>
            </a:pPr>
            <a:r>
              <a:rPr lang="en-US" sz="2000" dirty="0"/>
              <a:t>3 - It is  better to look at </a:t>
            </a:r>
            <a:r>
              <a:rPr lang="en-US" sz="2000" b="1" dirty="0"/>
              <a:t>10 little drops </a:t>
            </a:r>
            <a:r>
              <a:rPr lang="en-US" sz="2000" dirty="0"/>
              <a:t>rather than </a:t>
            </a:r>
            <a:r>
              <a:rPr lang="en-US" sz="2000" b="1" dirty="0"/>
              <a:t>1 big drop</a:t>
            </a:r>
            <a:r>
              <a:rPr lang="en-US" sz="2000" dirty="0"/>
              <a:t>.</a:t>
            </a:r>
          </a:p>
        </p:txBody>
      </p:sp>
      <p:sp>
        <p:nvSpPr>
          <p:cNvPr id="11" name="Rectangle 10"/>
          <p:cNvSpPr/>
          <p:nvPr/>
        </p:nvSpPr>
        <p:spPr>
          <a:xfrm>
            <a:off x="212407" y="4182125"/>
            <a:ext cx="4038600" cy="2062103"/>
          </a:xfrm>
          <a:prstGeom prst="rect">
            <a:avLst/>
          </a:prstGeom>
          <a:solidFill>
            <a:srgbClr val="FFFF00"/>
          </a:solidFill>
        </p:spPr>
        <p:txBody>
          <a:bodyPr wrap="square">
            <a:spAutoFit/>
          </a:bodyPr>
          <a:lstStyle/>
          <a:p>
            <a:pPr algn="ctr">
              <a:spcBef>
                <a:spcPct val="50000"/>
              </a:spcBef>
            </a:pPr>
            <a:r>
              <a:rPr lang="en-US" sz="2000" b="1" dirty="0">
                <a:solidFill>
                  <a:srgbClr val="FF0000"/>
                </a:solidFill>
              </a:rPr>
              <a:t>CARRY WITH 2 HANDS – ONE ON THE ARM AND ONE ON THE BASE!</a:t>
            </a:r>
          </a:p>
          <a:p>
            <a:pPr algn="ctr">
              <a:spcBef>
                <a:spcPct val="50000"/>
              </a:spcBef>
            </a:pPr>
            <a:endParaRPr lang="en-US" sz="1000" b="1" dirty="0">
              <a:solidFill>
                <a:srgbClr val="FF0000"/>
              </a:solidFill>
            </a:endParaRPr>
          </a:p>
          <a:p>
            <a:pPr algn="ctr">
              <a:spcBef>
                <a:spcPct val="50000"/>
              </a:spcBef>
            </a:pPr>
            <a:r>
              <a:rPr lang="en-US" sz="2000" b="1" dirty="0">
                <a:solidFill>
                  <a:srgbClr val="FF0000"/>
                </a:solidFill>
              </a:rPr>
              <a:t>NEVER CARRY ONE WITH THE SLIDE STILL ON THE STAGE!</a:t>
            </a:r>
            <a:endParaRPr lang="en-US" sz="2000" dirty="0"/>
          </a:p>
        </p:txBody>
      </p:sp>
      <p:pic>
        <p:nvPicPr>
          <p:cNvPr id="3" name="Picture 2">
            <a:extLst>
              <a:ext uri="{FF2B5EF4-FFF2-40B4-BE49-F238E27FC236}">
                <a16:creationId xmlns:a16="http://schemas.microsoft.com/office/drawing/2014/main" id="{7FF934D4-E31B-4C8B-AE4B-687CA8F04D5C}"/>
              </a:ext>
            </a:extLst>
          </p:cNvPr>
          <p:cNvPicPr>
            <a:picLocks noChangeAspect="1"/>
          </p:cNvPicPr>
          <p:nvPr/>
        </p:nvPicPr>
        <p:blipFill>
          <a:blip r:embed="rId3"/>
          <a:stretch>
            <a:fillRect/>
          </a:stretch>
        </p:blipFill>
        <p:spPr>
          <a:xfrm>
            <a:off x="4572000" y="3854971"/>
            <a:ext cx="4098563" cy="252857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EB6A-BDBD-419B-A4A4-0C2A07630027}"/>
              </a:ext>
            </a:extLst>
          </p:cNvPr>
          <p:cNvSpPr>
            <a:spLocks noGrp="1"/>
          </p:cNvSpPr>
          <p:nvPr>
            <p:ph type="title"/>
          </p:nvPr>
        </p:nvSpPr>
        <p:spPr>
          <a:xfrm>
            <a:off x="5715000" y="1783959"/>
            <a:ext cx="2948940" cy="2889114"/>
          </a:xfrm>
        </p:spPr>
        <p:txBody>
          <a:bodyPr vert="horz" lIns="91440" tIns="45720" rIns="91440" bIns="45720" rtlCol="0" anchor="b">
            <a:normAutofit fontScale="90000"/>
          </a:bodyPr>
          <a:lstStyle/>
          <a:p>
            <a:pPr eaLnBrk="1" hangingPunct="1">
              <a:lnSpc>
                <a:spcPct val="90000"/>
              </a:lnSpc>
            </a:pPr>
            <a:r>
              <a:rPr lang="en-US" sz="4000" b="1" dirty="0">
                <a:solidFill>
                  <a:schemeClr val="tx1"/>
                </a:solidFill>
              </a:rPr>
              <a:t>EDPuzzle Microscope Video</a:t>
            </a:r>
            <a:br>
              <a:rPr lang="en-US" sz="4000" b="1" dirty="0">
                <a:solidFill>
                  <a:schemeClr val="tx1"/>
                </a:solidFill>
              </a:rPr>
            </a:br>
            <a:r>
              <a:rPr lang="en-US" sz="4000" b="1" dirty="0">
                <a:solidFill>
                  <a:schemeClr val="tx1"/>
                </a:solidFill>
              </a:rPr>
              <a:t>Answer Key</a:t>
            </a:r>
            <a:br>
              <a:rPr lang="en-US" sz="4000" b="1" dirty="0">
                <a:solidFill>
                  <a:schemeClr val="tx1"/>
                </a:solidFill>
              </a:rPr>
            </a:br>
            <a:br>
              <a:rPr lang="en-US" sz="4000" b="1" dirty="0">
                <a:solidFill>
                  <a:schemeClr val="tx1"/>
                </a:solidFill>
              </a:rPr>
            </a:br>
            <a:r>
              <a:rPr lang="en-US" sz="4000" b="1" dirty="0">
                <a:solidFill>
                  <a:schemeClr val="tx1"/>
                </a:solidFill>
              </a:rPr>
              <a:t>Slide 1</a:t>
            </a:r>
            <a:endParaRPr lang="en-US" sz="4300" b="1" kern="1200" dirty="0">
              <a:solidFill>
                <a:schemeClr val="tx1"/>
              </a:solidFill>
            </a:endParaRPr>
          </a:p>
        </p:txBody>
      </p:sp>
      <p:pic>
        <p:nvPicPr>
          <p:cNvPr id="4" name="Picture 3">
            <a:extLst>
              <a:ext uri="{FF2B5EF4-FFF2-40B4-BE49-F238E27FC236}">
                <a16:creationId xmlns:a16="http://schemas.microsoft.com/office/drawing/2014/main" id="{23D035A8-4FFA-4464-A30E-526535F7B7BB}"/>
              </a:ext>
            </a:extLst>
          </p:cNvPr>
          <p:cNvPicPr>
            <a:picLocks noChangeAspect="1"/>
          </p:cNvPicPr>
          <p:nvPr/>
        </p:nvPicPr>
        <p:blipFill rotWithShape="1">
          <a:blip r:embed="rId2"/>
          <a:srcRect t="28120" r="-1" b="-1"/>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604866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0272" y="212889"/>
            <a:ext cx="8418304" cy="5414431"/>
          </a:xfrm>
          <a:prstGeom prst="rect">
            <a:avLst/>
          </a:prstGeom>
          <a:noFill/>
          <a:ln w="9525">
            <a:noFill/>
            <a:miter lim="800000"/>
            <a:headEnd/>
            <a:tailEnd/>
          </a:ln>
        </p:spPr>
        <p:txBody>
          <a:bodyPr wrap="square">
            <a:spAutoFit/>
          </a:bodyPr>
          <a:lstStyle/>
          <a:p>
            <a:pPr>
              <a:spcBef>
                <a:spcPts val="1059"/>
              </a:spcBef>
              <a:spcAft>
                <a:spcPts val="1059"/>
              </a:spcAft>
            </a:pPr>
            <a:r>
              <a:rPr lang="en-US" sz="2824" b="1" dirty="0">
                <a:highlight>
                  <a:srgbClr val="FFFF00"/>
                </a:highlight>
              </a:rPr>
              <a:t>Time to clean up …</a:t>
            </a:r>
          </a:p>
          <a:p>
            <a:pPr>
              <a:spcBef>
                <a:spcPts val="1059"/>
              </a:spcBef>
              <a:spcAft>
                <a:spcPts val="1059"/>
              </a:spcAft>
            </a:pPr>
            <a:r>
              <a:rPr lang="en-US" sz="2824" b="1" dirty="0"/>
              <a:t>1 –Use a towel to wipe off the slide &amp; coverslip. Return both to the teacher’s table.</a:t>
            </a:r>
          </a:p>
          <a:p>
            <a:pPr>
              <a:spcBef>
                <a:spcPts val="1059"/>
              </a:spcBef>
              <a:spcAft>
                <a:spcPts val="1059"/>
              </a:spcAft>
            </a:pPr>
            <a:r>
              <a:rPr lang="en-US" sz="2824" b="1" dirty="0"/>
              <a:t>2- Turn off the microscope &amp; reset it to LOW POWER.</a:t>
            </a:r>
          </a:p>
          <a:p>
            <a:pPr>
              <a:spcBef>
                <a:spcPts val="1059"/>
              </a:spcBef>
              <a:spcAft>
                <a:spcPts val="1059"/>
              </a:spcAft>
            </a:pPr>
            <a:r>
              <a:rPr lang="en-US" sz="2824" b="1" dirty="0"/>
              <a:t>3 –Unplug your microscope or return it to a charger.</a:t>
            </a:r>
          </a:p>
          <a:p>
            <a:pPr>
              <a:spcBef>
                <a:spcPts val="1059"/>
              </a:spcBef>
              <a:spcAft>
                <a:spcPts val="1059"/>
              </a:spcAft>
            </a:pPr>
            <a:r>
              <a:rPr lang="en-US" sz="2824" b="1" dirty="0"/>
              <a:t>4 – Straighten up the supplies at your table.</a:t>
            </a:r>
          </a:p>
          <a:p>
            <a:pPr>
              <a:spcBef>
                <a:spcPts val="1059"/>
              </a:spcBef>
              <a:spcAft>
                <a:spcPts val="1059"/>
              </a:spcAft>
            </a:pPr>
            <a:r>
              <a:rPr lang="en-US" sz="2824" b="1" dirty="0"/>
              <a:t>5 – Sit down and wait quietly to be dismissed by the teacher.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EB6A-BDBD-419B-A4A4-0C2A07630027}"/>
              </a:ext>
            </a:extLst>
          </p:cNvPr>
          <p:cNvSpPr>
            <a:spLocks noGrp="1"/>
          </p:cNvSpPr>
          <p:nvPr>
            <p:ph type="title"/>
          </p:nvPr>
        </p:nvSpPr>
        <p:spPr>
          <a:xfrm>
            <a:off x="5598460" y="1783958"/>
            <a:ext cx="3065480" cy="3854841"/>
          </a:xfrm>
        </p:spPr>
        <p:txBody>
          <a:bodyPr vert="horz" lIns="91440" tIns="45720" rIns="91440" bIns="45720" rtlCol="0" anchor="b">
            <a:normAutofit/>
          </a:bodyPr>
          <a:lstStyle/>
          <a:p>
            <a:pPr eaLnBrk="1" hangingPunct="1">
              <a:lnSpc>
                <a:spcPct val="90000"/>
              </a:lnSpc>
            </a:pPr>
            <a:r>
              <a:rPr lang="en-US" sz="4300" b="1" kern="1200" dirty="0">
                <a:solidFill>
                  <a:schemeClr val="tx1"/>
                </a:solidFill>
              </a:rPr>
              <a:t>Wet-Mount Slides Activity</a:t>
            </a:r>
            <a:br>
              <a:rPr lang="en-US" sz="4300" b="1" kern="1200" dirty="0">
                <a:solidFill>
                  <a:schemeClr val="tx1"/>
                </a:solidFill>
              </a:rPr>
            </a:br>
            <a:r>
              <a:rPr lang="en-US" sz="4300" b="1" kern="1200" dirty="0">
                <a:solidFill>
                  <a:schemeClr val="tx1"/>
                </a:solidFill>
              </a:rPr>
              <a:t>Day 3</a:t>
            </a:r>
            <a:br>
              <a:rPr lang="en-US" sz="4300" b="1" kern="1200" dirty="0">
                <a:solidFill>
                  <a:schemeClr val="tx1"/>
                </a:solidFill>
              </a:rPr>
            </a:br>
            <a:br>
              <a:rPr lang="en-US" sz="4300" b="1" kern="1200" dirty="0">
                <a:solidFill>
                  <a:schemeClr val="tx1"/>
                </a:solidFill>
              </a:rPr>
            </a:br>
            <a:r>
              <a:rPr lang="en-US" sz="4300" b="1" kern="1200" dirty="0">
                <a:solidFill>
                  <a:schemeClr val="tx1"/>
                </a:solidFill>
              </a:rPr>
              <a:t>Slide 5</a:t>
            </a:r>
          </a:p>
        </p:txBody>
      </p:sp>
      <p:pic>
        <p:nvPicPr>
          <p:cNvPr id="4" name="Picture 3">
            <a:extLst>
              <a:ext uri="{FF2B5EF4-FFF2-40B4-BE49-F238E27FC236}">
                <a16:creationId xmlns:a16="http://schemas.microsoft.com/office/drawing/2014/main" id="{23D035A8-4FFA-4464-A30E-526535F7B7BB}"/>
              </a:ext>
            </a:extLst>
          </p:cNvPr>
          <p:cNvPicPr>
            <a:picLocks noChangeAspect="1"/>
          </p:cNvPicPr>
          <p:nvPr/>
        </p:nvPicPr>
        <p:blipFill rotWithShape="1">
          <a:blip r:embed="rId2"/>
          <a:srcRect t="28120" r="-1" b="-1"/>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110430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Rectangle: Folded Corner 2">
            <a:extLst>
              <a:ext uri="{FF2B5EF4-FFF2-40B4-BE49-F238E27FC236}">
                <a16:creationId xmlns:a16="http://schemas.microsoft.com/office/drawing/2014/main" id="{0ADCC180-7F96-46B1-BBBC-AFED17F4D56F}"/>
              </a:ext>
            </a:extLst>
          </p:cNvPr>
          <p:cNvSpPr/>
          <p:nvPr/>
        </p:nvSpPr>
        <p:spPr>
          <a:xfrm>
            <a:off x="222938" y="38926"/>
            <a:ext cx="8719356" cy="6723529"/>
          </a:xfrm>
          <a:prstGeom prst="foldedCorner">
            <a:avLst>
              <a:gd name="adj" fmla="val 779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en-US" sz="2471" b="1">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http://www.ncbionetwork.org/iet/microscope/</a:t>
            </a:r>
            <a:endParaRPr lang="en-US" sz="2471" dirty="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D3898F0C-7DAA-4695-A777-1B520948BBA8}"/>
              </a:ext>
            </a:extLst>
          </p:cNvPr>
          <p:cNvSpPr txBox="1"/>
          <p:nvPr/>
        </p:nvSpPr>
        <p:spPr>
          <a:xfrm>
            <a:off x="212321" y="-67235"/>
            <a:ext cx="8708741" cy="3598486"/>
          </a:xfrm>
          <a:prstGeom prst="rect">
            <a:avLst/>
          </a:prstGeom>
          <a:noFill/>
        </p:spPr>
        <p:txBody>
          <a:bodyPr wrap="square" rtlCol="0">
            <a:spAutoFit/>
          </a:bodyPr>
          <a:lstStyle/>
          <a:p>
            <a:pPr algn="just">
              <a:lnSpc>
                <a:spcPct val="200000"/>
              </a:lnSpc>
              <a:spcBef>
                <a:spcPts val="0"/>
              </a:spcBef>
              <a:spcAft>
                <a:spcPts val="0"/>
              </a:spcAft>
              <a:tabLst>
                <a:tab pos="3478212" algn="l"/>
              </a:tabLst>
            </a:pPr>
            <a:r>
              <a:rPr lang="en-US" sz="1588" b="1" dirty="0">
                <a:solidFill>
                  <a:schemeClr val="bg1"/>
                </a:solidFill>
                <a:highlight>
                  <a:srgbClr val="000000"/>
                </a:highlight>
                <a:ea typeface="Calibri" panose="020F0502020204030204" pitchFamily="34" charset="0"/>
                <a:cs typeface="Times New Roman" panose="02020603050405020304" pitchFamily="18" charset="0"/>
              </a:rPr>
              <a:t>Wet-Mount Slides</a:t>
            </a:r>
            <a:r>
              <a:rPr lang="en-US" sz="1588" b="1" dirty="0">
                <a:ea typeface="Calibri" panose="020F0502020204030204" pitchFamily="34" charset="0"/>
                <a:cs typeface="Times New Roman" panose="02020603050405020304" pitchFamily="18" charset="0"/>
              </a:rPr>
              <a:t> </a:t>
            </a:r>
          </a:p>
          <a:p>
            <a:pPr algn="just">
              <a:lnSpc>
                <a:spcPct val="200000"/>
              </a:lnSpc>
              <a:spcBef>
                <a:spcPts val="0"/>
              </a:spcBef>
              <a:spcAft>
                <a:spcPts val="0"/>
              </a:spcAft>
              <a:tabLst>
                <a:tab pos="3478212" algn="l"/>
              </a:tabLst>
            </a:pPr>
            <a:endParaRPr lang="en-US" sz="794" b="1" dirty="0">
              <a:ea typeface="Calibri" panose="020F0502020204030204" pitchFamily="34" charset="0"/>
              <a:cs typeface="Times New Roman" panose="02020603050405020304" pitchFamily="18" charset="0"/>
            </a:endParaRPr>
          </a:p>
          <a:p>
            <a:pPr algn="just">
              <a:spcBef>
                <a:spcPts val="0"/>
              </a:spcBef>
              <a:spcAft>
                <a:spcPts val="0"/>
              </a:spcAft>
              <a:tabLst>
                <a:tab pos="3478212" algn="l"/>
              </a:tabLst>
            </a:pPr>
            <a:r>
              <a:rPr lang="en-US" sz="1588" b="1" dirty="0">
                <a:solidFill>
                  <a:srgbClr val="000000"/>
                </a:solidFill>
                <a:ea typeface="Calibri" panose="020F0502020204030204" pitchFamily="34" charset="0"/>
                <a:cs typeface="Times New Roman" panose="02020603050405020304" pitchFamily="18" charset="0"/>
              </a:rPr>
              <a:t>1 – What did you see?  Keep a list of all the organisms you observed in pond water.  Use the identification guides and online resources to help you with identification.</a:t>
            </a:r>
          </a:p>
          <a:p>
            <a:pPr algn="just">
              <a:lnSpc>
                <a:spcPct val="200000"/>
              </a:lnSpc>
              <a:spcBef>
                <a:spcPts val="0"/>
              </a:spcBef>
              <a:spcAft>
                <a:spcPts val="0"/>
              </a:spcAft>
              <a:tabLst>
                <a:tab pos="3478212" algn="l"/>
              </a:tabLst>
            </a:pPr>
            <a:endParaRPr lang="en-US" sz="1588"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0"/>
              </a:spcBef>
              <a:spcAft>
                <a:spcPts val="0"/>
              </a:spcAft>
              <a:tabLst>
                <a:tab pos="3478212" algn="l"/>
              </a:tabLst>
            </a:pPr>
            <a:endParaRPr lang="en-US" sz="1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0"/>
              </a:spcBef>
              <a:spcAft>
                <a:spcPts val="0"/>
              </a:spcAft>
              <a:tabLst>
                <a:tab pos="3478212" algn="l"/>
              </a:tabLst>
            </a:pPr>
            <a:r>
              <a:rPr lang="en-US" sz="1588" b="1" dirty="0">
                <a:solidFill>
                  <a:srgbClr val="000000"/>
                </a:solidFill>
                <a:latin typeface="+mj-lt"/>
                <a:ea typeface="Calibri" panose="020F0502020204030204" pitchFamily="34" charset="0"/>
                <a:cs typeface="Times New Roman" panose="02020603050405020304" pitchFamily="18" charset="0"/>
              </a:rPr>
              <a:t>2 – How does water quality affect the types of organisms you can see?</a:t>
            </a:r>
          </a:p>
          <a:p>
            <a:pPr algn="just">
              <a:lnSpc>
                <a:spcPct val="200000"/>
              </a:lnSpc>
              <a:spcBef>
                <a:spcPts val="0"/>
              </a:spcBef>
              <a:spcAft>
                <a:spcPts val="0"/>
              </a:spcAft>
              <a:tabLst>
                <a:tab pos="3478212" algn="l"/>
              </a:tabLst>
            </a:pPr>
            <a:endParaRPr lang="en-US" sz="2800" b="1" dirty="0">
              <a:solidFill>
                <a:srgbClr val="000000"/>
              </a:solidFill>
              <a:latin typeface="+mj-lt"/>
              <a:ea typeface="Calibri" panose="020F0502020204030204" pitchFamily="34" charset="0"/>
              <a:cs typeface="Times New Roman" panose="02020603050405020304" pitchFamily="18" charset="0"/>
            </a:endParaRPr>
          </a:p>
          <a:p>
            <a:pPr algn="just">
              <a:lnSpc>
                <a:spcPct val="200000"/>
              </a:lnSpc>
              <a:spcBef>
                <a:spcPts val="0"/>
              </a:spcBef>
              <a:spcAft>
                <a:spcPts val="0"/>
              </a:spcAft>
              <a:tabLst>
                <a:tab pos="3478212" algn="l"/>
              </a:tabLst>
            </a:pPr>
            <a:r>
              <a:rPr lang="en-US" sz="1588" b="1" dirty="0">
                <a:solidFill>
                  <a:srgbClr val="000000"/>
                </a:solidFill>
                <a:latin typeface="+mj-lt"/>
                <a:ea typeface="Calibri" panose="020F0502020204030204" pitchFamily="34" charset="0"/>
                <a:cs typeface="Times New Roman" panose="02020603050405020304" pitchFamily="18" charset="0"/>
              </a:rPr>
              <a:t>3 - Can you identify these pond water organisms?  </a:t>
            </a:r>
          </a:p>
        </p:txBody>
      </p:sp>
      <p:pic>
        <p:nvPicPr>
          <p:cNvPr id="7" name="Picture 6">
            <a:extLst>
              <a:ext uri="{FF2B5EF4-FFF2-40B4-BE49-F238E27FC236}">
                <a16:creationId xmlns:a16="http://schemas.microsoft.com/office/drawing/2014/main" id="{284C631D-2738-4F94-A668-A6E030353C00}"/>
              </a:ext>
            </a:extLst>
          </p:cNvPr>
          <p:cNvPicPr>
            <a:picLocks noChangeAspect="1"/>
          </p:cNvPicPr>
          <p:nvPr/>
        </p:nvPicPr>
        <p:blipFill>
          <a:blip r:embed="rId3"/>
          <a:stretch>
            <a:fillRect/>
          </a:stretch>
        </p:blipFill>
        <p:spPr>
          <a:xfrm>
            <a:off x="7349554" y="3990930"/>
            <a:ext cx="1482538" cy="1129553"/>
          </a:xfrm>
          <a:prstGeom prst="rect">
            <a:avLst/>
          </a:prstGeom>
        </p:spPr>
      </p:pic>
      <p:pic>
        <p:nvPicPr>
          <p:cNvPr id="9" name="Picture 8">
            <a:extLst>
              <a:ext uri="{FF2B5EF4-FFF2-40B4-BE49-F238E27FC236}">
                <a16:creationId xmlns:a16="http://schemas.microsoft.com/office/drawing/2014/main" id="{F463FEF4-A7D9-409F-9F6B-17B7CE986225}"/>
              </a:ext>
            </a:extLst>
          </p:cNvPr>
          <p:cNvPicPr>
            <a:picLocks noChangeAspect="1"/>
          </p:cNvPicPr>
          <p:nvPr/>
        </p:nvPicPr>
        <p:blipFill>
          <a:blip r:embed="rId4"/>
          <a:stretch>
            <a:fillRect/>
          </a:stretch>
        </p:blipFill>
        <p:spPr>
          <a:xfrm>
            <a:off x="3514051" y="5285146"/>
            <a:ext cx="2361793" cy="968188"/>
          </a:xfrm>
          <a:prstGeom prst="rect">
            <a:avLst/>
          </a:prstGeom>
        </p:spPr>
      </p:pic>
      <p:pic>
        <p:nvPicPr>
          <p:cNvPr id="11" name="Picture 10">
            <a:extLst>
              <a:ext uri="{FF2B5EF4-FFF2-40B4-BE49-F238E27FC236}">
                <a16:creationId xmlns:a16="http://schemas.microsoft.com/office/drawing/2014/main" id="{8FE4F5B2-2B11-4C23-869A-8FD3B95A990B}"/>
              </a:ext>
            </a:extLst>
          </p:cNvPr>
          <p:cNvPicPr>
            <a:picLocks noChangeAspect="1"/>
          </p:cNvPicPr>
          <p:nvPr/>
        </p:nvPicPr>
        <p:blipFill>
          <a:blip r:embed="rId5"/>
          <a:stretch>
            <a:fillRect/>
          </a:stretch>
        </p:blipFill>
        <p:spPr>
          <a:xfrm>
            <a:off x="369248" y="3975329"/>
            <a:ext cx="1421547" cy="1210235"/>
          </a:xfrm>
          <a:prstGeom prst="rect">
            <a:avLst/>
          </a:prstGeom>
        </p:spPr>
      </p:pic>
      <p:pic>
        <p:nvPicPr>
          <p:cNvPr id="12" name="Picture 10" descr="http://upload.wikimedia.org/wikipedia/commons/c/c0/Daphnia_magna.png">
            <a:extLst>
              <a:ext uri="{FF2B5EF4-FFF2-40B4-BE49-F238E27FC236}">
                <a16:creationId xmlns:a16="http://schemas.microsoft.com/office/drawing/2014/main" id="{1CD822BC-332F-4F48-A327-64ED0C88066F}"/>
              </a:ext>
            </a:extLst>
          </p:cNvPr>
          <p:cNvPicPr>
            <a:picLocks noChangeAspect="1" noChangeArrowheads="1"/>
          </p:cNvPicPr>
          <p:nvPr/>
        </p:nvPicPr>
        <p:blipFill>
          <a:blip r:embed="rId6" cstate="print"/>
          <a:srcRect l="2688" t="14214" r="5914" b="7460"/>
          <a:stretch>
            <a:fillRect/>
          </a:stretch>
        </p:blipFill>
        <p:spPr bwMode="auto">
          <a:xfrm>
            <a:off x="369894" y="5285147"/>
            <a:ext cx="1520302" cy="968188"/>
          </a:xfrm>
          <a:prstGeom prst="rect">
            <a:avLst/>
          </a:prstGeom>
          <a:noFill/>
        </p:spPr>
      </p:pic>
      <p:pic>
        <p:nvPicPr>
          <p:cNvPr id="13" name="Picture 12">
            <a:extLst>
              <a:ext uri="{FF2B5EF4-FFF2-40B4-BE49-F238E27FC236}">
                <a16:creationId xmlns:a16="http://schemas.microsoft.com/office/drawing/2014/main" id="{C21A4808-757A-4DA7-9A6F-79C086D8B819}"/>
              </a:ext>
            </a:extLst>
          </p:cNvPr>
          <p:cNvPicPr>
            <a:picLocks noChangeAspect="1"/>
          </p:cNvPicPr>
          <p:nvPr/>
        </p:nvPicPr>
        <p:blipFill>
          <a:blip r:embed="rId7"/>
          <a:stretch>
            <a:fillRect/>
          </a:stretch>
        </p:blipFill>
        <p:spPr>
          <a:xfrm>
            <a:off x="2025403" y="5285147"/>
            <a:ext cx="1415516" cy="968188"/>
          </a:xfrm>
          <a:prstGeom prst="rect">
            <a:avLst/>
          </a:prstGeom>
        </p:spPr>
      </p:pic>
      <p:pic>
        <p:nvPicPr>
          <p:cNvPr id="15" name="Picture 14">
            <a:extLst>
              <a:ext uri="{FF2B5EF4-FFF2-40B4-BE49-F238E27FC236}">
                <a16:creationId xmlns:a16="http://schemas.microsoft.com/office/drawing/2014/main" id="{D1454EFF-431F-474F-97C6-8A31B726AEA7}"/>
              </a:ext>
            </a:extLst>
          </p:cNvPr>
          <p:cNvPicPr>
            <a:picLocks noChangeAspect="1"/>
          </p:cNvPicPr>
          <p:nvPr/>
        </p:nvPicPr>
        <p:blipFill>
          <a:blip r:embed="rId8"/>
          <a:stretch>
            <a:fillRect/>
          </a:stretch>
        </p:blipFill>
        <p:spPr>
          <a:xfrm>
            <a:off x="7374572" y="5323722"/>
            <a:ext cx="1276839" cy="968188"/>
          </a:xfrm>
          <a:prstGeom prst="rect">
            <a:avLst/>
          </a:prstGeom>
        </p:spPr>
      </p:pic>
      <p:pic>
        <p:nvPicPr>
          <p:cNvPr id="17" name="Picture 16">
            <a:extLst>
              <a:ext uri="{FF2B5EF4-FFF2-40B4-BE49-F238E27FC236}">
                <a16:creationId xmlns:a16="http://schemas.microsoft.com/office/drawing/2014/main" id="{24E5BB2D-EB06-4CD9-8306-172E3F1FC90E}"/>
              </a:ext>
            </a:extLst>
          </p:cNvPr>
          <p:cNvPicPr>
            <a:picLocks noChangeAspect="1"/>
          </p:cNvPicPr>
          <p:nvPr/>
        </p:nvPicPr>
        <p:blipFill>
          <a:blip r:embed="rId9"/>
          <a:stretch>
            <a:fillRect/>
          </a:stretch>
        </p:blipFill>
        <p:spPr>
          <a:xfrm>
            <a:off x="2019586" y="3988280"/>
            <a:ext cx="1440688" cy="1129553"/>
          </a:xfrm>
          <a:prstGeom prst="rect">
            <a:avLst/>
          </a:prstGeom>
        </p:spPr>
      </p:pic>
      <p:pic>
        <p:nvPicPr>
          <p:cNvPr id="18" name="Picture 2" descr="Slide, Hydra, Budding, w.m. | Flinn Scientific">
            <a:extLst>
              <a:ext uri="{FF2B5EF4-FFF2-40B4-BE49-F238E27FC236}">
                <a16:creationId xmlns:a16="http://schemas.microsoft.com/office/drawing/2014/main" id="{C11AE965-FB80-4A04-A64E-285A46C21B8E}"/>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3657"/>
          <a:stretch/>
        </p:blipFill>
        <p:spPr bwMode="auto">
          <a:xfrm>
            <a:off x="3595048" y="4029442"/>
            <a:ext cx="1056531" cy="11295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29FD4E91-C235-41CA-965B-9114EC1CA7A5}"/>
              </a:ext>
            </a:extLst>
          </p:cNvPr>
          <p:cNvPicPr>
            <a:picLocks noChangeAspect="1"/>
          </p:cNvPicPr>
          <p:nvPr/>
        </p:nvPicPr>
        <p:blipFill>
          <a:blip r:embed="rId11"/>
          <a:stretch>
            <a:fillRect/>
          </a:stretch>
        </p:blipFill>
        <p:spPr>
          <a:xfrm>
            <a:off x="6019013" y="4012772"/>
            <a:ext cx="1243961" cy="1129651"/>
          </a:xfrm>
          <a:prstGeom prst="rect">
            <a:avLst/>
          </a:prstGeom>
        </p:spPr>
      </p:pic>
      <p:pic>
        <p:nvPicPr>
          <p:cNvPr id="21" name="Picture 20">
            <a:extLst>
              <a:ext uri="{FF2B5EF4-FFF2-40B4-BE49-F238E27FC236}">
                <a16:creationId xmlns:a16="http://schemas.microsoft.com/office/drawing/2014/main" id="{3E6461F1-1583-438E-85A5-A85B53C011AA}"/>
              </a:ext>
            </a:extLst>
          </p:cNvPr>
          <p:cNvPicPr>
            <a:picLocks noChangeAspect="1"/>
          </p:cNvPicPr>
          <p:nvPr/>
        </p:nvPicPr>
        <p:blipFill rotWithShape="1">
          <a:blip r:embed="rId12"/>
          <a:srcRect l="27098"/>
          <a:stretch/>
        </p:blipFill>
        <p:spPr>
          <a:xfrm>
            <a:off x="4793311" y="4060686"/>
            <a:ext cx="1185567" cy="1129553"/>
          </a:xfrm>
          <a:prstGeom prst="rect">
            <a:avLst/>
          </a:prstGeom>
        </p:spPr>
      </p:pic>
      <p:pic>
        <p:nvPicPr>
          <p:cNvPr id="25" name="Picture 24">
            <a:extLst>
              <a:ext uri="{FF2B5EF4-FFF2-40B4-BE49-F238E27FC236}">
                <a16:creationId xmlns:a16="http://schemas.microsoft.com/office/drawing/2014/main" id="{8AC050A7-D2DC-405B-ADC8-F29227FDA5E2}"/>
              </a:ext>
            </a:extLst>
          </p:cNvPr>
          <p:cNvPicPr>
            <a:picLocks noChangeAspect="1"/>
          </p:cNvPicPr>
          <p:nvPr/>
        </p:nvPicPr>
        <p:blipFill>
          <a:blip r:embed="rId13"/>
          <a:stretch>
            <a:fillRect/>
          </a:stretch>
        </p:blipFill>
        <p:spPr>
          <a:xfrm>
            <a:off x="5978878" y="5280575"/>
            <a:ext cx="1276732" cy="968188"/>
          </a:xfrm>
          <a:prstGeom prst="rect">
            <a:avLst/>
          </a:prstGeom>
        </p:spPr>
      </p:pic>
      <p:sp>
        <p:nvSpPr>
          <p:cNvPr id="2" name="TextBox 1">
            <a:extLst>
              <a:ext uri="{FF2B5EF4-FFF2-40B4-BE49-F238E27FC236}">
                <a16:creationId xmlns:a16="http://schemas.microsoft.com/office/drawing/2014/main" id="{51380E15-C7B8-4966-A43A-85849AC646DC}"/>
              </a:ext>
            </a:extLst>
          </p:cNvPr>
          <p:cNvSpPr txBox="1"/>
          <p:nvPr/>
        </p:nvSpPr>
        <p:spPr>
          <a:xfrm>
            <a:off x="633307" y="1345359"/>
            <a:ext cx="7387890" cy="400110"/>
          </a:xfrm>
          <a:prstGeom prst="rect">
            <a:avLst/>
          </a:prstGeom>
          <a:noFill/>
        </p:spPr>
        <p:txBody>
          <a:bodyPr wrap="square" rtlCol="0">
            <a:spAutoFit/>
          </a:bodyPr>
          <a:lstStyle/>
          <a:p>
            <a:r>
              <a:rPr lang="en-US" sz="2000" b="1" i="1" dirty="0">
                <a:solidFill>
                  <a:srgbClr val="FF0000"/>
                </a:solidFill>
              </a:rPr>
              <a:t>Did you enter all the names of all the organisms you observed?</a:t>
            </a:r>
          </a:p>
        </p:txBody>
      </p:sp>
      <p:sp>
        <p:nvSpPr>
          <p:cNvPr id="19" name="TextBox 18">
            <a:extLst>
              <a:ext uri="{FF2B5EF4-FFF2-40B4-BE49-F238E27FC236}">
                <a16:creationId xmlns:a16="http://schemas.microsoft.com/office/drawing/2014/main" id="{829C5B69-FEC1-45A7-81D9-8CBAD5C60426}"/>
              </a:ext>
            </a:extLst>
          </p:cNvPr>
          <p:cNvSpPr txBox="1"/>
          <p:nvPr/>
        </p:nvSpPr>
        <p:spPr>
          <a:xfrm>
            <a:off x="542514" y="2109376"/>
            <a:ext cx="8218129" cy="1015663"/>
          </a:xfrm>
          <a:prstGeom prst="rect">
            <a:avLst/>
          </a:prstGeom>
          <a:noFill/>
        </p:spPr>
        <p:txBody>
          <a:bodyPr wrap="square" rtlCol="0">
            <a:spAutoFit/>
          </a:bodyPr>
          <a:lstStyle/>
          <a:p>
            <a:r>
              <a:rPr lang="en-US" sz="2000" b="1" i="1" dirty="0">
                <a:solidFill>
                  <a:srgbClr val="FF0000"/>
                </a:solidFill>
              </a:rPr>
              <a:t>Bloodworms, oligochaetes, &amp; scuds can tolerate poor water conditions, </a:t>
            </a:r>
          </a:p>
          <a:p>
            <a:r>
              <a:rPr lang="en-US" sz="2000" b="1" i="1" dirty="0">
                <a:solidFill>
                  <a:srgbClr val="FF0000"/>
                </a:solidFill>
              </a:rPr>
              <a:t>Hydra, water fleas, and others need water with high oxygen levels and a balanced chemistry (no pollution).</a:t>
            </a:r>
          </a:p>
        </p:txBody>
      </p:sp>
    </p:spTree>
    <p:extLst>
      <p:ext uri="{BB962C8B-B14F-4D97-AF65-F5344CB8AC3E}">
        <p14:creationId xmlns:p14="http://schemas.microsoft.com/office/powerpoint/2010/main" val="252283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Rectangle: Folded Corner 2">
            <a:extLst>
              <a:ext uri="{FF2B5EF4-FFF2-40B4-BE49-F238E27FC236}">
                <a16:creationId xmlns:a16="http://schemas.microsoft.com/office/drawing/2014/main" id="{0ADCC180-7F96-46B1-BBBC-AFED17F4D56F}"/>
              </a:ext>
            </a:extLst>
          </p:cNvPr>
          <p:cNvSpPr/>
          <p:nvPr/>
        </p:nvSpPr>
        <p:spPr>
          <a:xfrm>
            <a:off x="222938" y="38926"/>
            <a:ext cx="8719356" cy="6723529"/>
          </a:xfrm>
          <a:prstGeom prst="foldedCorner">
            <a:avLst>
              <a:gd name="adj" fmla="val 779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en-US" sz="2471" b="1">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http://www.ncbionetwork.org/iet/microscope/</a:t>
            </a:r>
            <a:endParaRPr lang="en-US" sz="2471" dirty="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D3898F0C-7DAA-4695-A777-1B520948BBA8}"/>
              </a:ext>
            </a:extLst>
          </p:cNvPr>
          <p:cNvSpPr txBox="1"/>
          <p:nvPr/>
        </p:nvSpPr>
        <p:spPr>
          <a:xfrm>
            <a:off x="212321" y="-67235"/>
            <a:ext cx="8708741" cy="3598486"/>
          </a:xfrm>
          <a:prstGeom prst="rect">
            <a:avLst/>
          </a:prstGeom>
          <a:noFill/>
        </p:spPr>
        <p:txBody>
          <a:bodyPr wrap="square" rtlCol="0">
            <a:spAutoFit/>
          </a:bodyPr>
          <a:lstStyle/>
          <a:p>
            <a:pPr algn="just">
              <a:lnSpc>
                <a:spcPct val="200000"/>
              </a:lnSpc>
              <a:spcBef>
                <a:spcPts val="0"/>
              </a:spcBef>
              <a:spcAft>
                <a:spcPts val="0"/>
              </a:spcAft>
              <a:tabLst>
                <a:tab pos="3478212" algn="l"/>
              </a:tabLst>
            </a:pPr>
            <a:r>
              <a:rPr lang="en-US" sz="1588" b="1" dirty="0">
                <a:solidFill>
                  <a:schemeClr val="bg1"/>
                </a:solidFill>
                <a:highlight>
                  <a:srgbClr val="000000"/>
                </a:highlight>
                <a:ea typeface="Calibri" panose="020F0502020204030204" pitchFamily="34" charset="0"/>
                <a:cs typeface="Times New Roman" panose="02020603050405020304" pitchFamily="18" charset="0"/>
              </a:rPr>
              <a:t>Wet-Mount Slides</a:t>
            </a:r>
            <a:r>
              <a:rPr lang="en-US" sz="1588" b="1" dirty="0">
                <a:ea typeface="Calibri" panose="020F0502020204030204" pitchFamily="34" charset="0"/>
                <a:cs typeface="Times New Roman" panose="02020603050405020304" pitchFamily="18" charset="0"/>
              </a:rPr>
              <a:t> </a:t>
            </a:r>
          </a:p>
          <a:p>
            <a:pPr algn="just">
              <a:lnSpc>
                <a:spcPct val="200000"/>
              </a:lnSpc>
              <a:spcBef>
                <a:spcPts val="0"/>
              </a:spcBef>
              <a:spcAft>
                <a:spcPts val="0"/>
              </a:spcAft>
              <a:tabLst>
                <a:tab pos="3478212" algn="l"/>
              </a:tabLst>
            </a:pPr>
            <a:endParaRPr lang="en-US" sz="794" b="1" dirty="0">
              <a:ea typeface="Calibri" panose="020F0502020204030204" pitchFamily="34" charset="0"/>
              <a:cs typeface="Times New Roman" panose="02020603050405020304" pitchFamily="18" charset="0"/>
            </a:endParaRPr>
          </a:p>
          <a:p>
            <a:pPr algn="just">
              <a:spcBef>
                <a:spcPts val="0"/>
              </a:spcBef>
              <a:spcAft>
                <a:spcPts val="0"/>
              </a:spcAft>
              <a:tabLst>
                <a:tab pos="3478212" algn="l"/>
              </a:tabLst>
            </a:pPr>
            <a:r>
              <a:rPr lang="en-US" sz="1588" b="1" dirty="0">
                <a:solidFill>
                  <a:srgbClr val="000000"/>
                </a:solidFill>
                <a:ea typeface="Calibri" panose="020F0502020204030204" pitchFamily="34" charset="0"/>
                <a:cs typeface="Times New Roman" panose="02020603050405020304" pitchFamily="18" charset="0"/>
              </a:rPr>
              <a:t>1 – What did you see?  Keep a list of all the organisms you observed in pond water.  Use the identification guides and online resources to help you with identification.</a:t>
            </a:r>
          </a:p>
          <a:p>
            <a:pPr algn="just">
              <a:lnSpc>
                <a:spcPct val="200000"/>
              </a:lnSpc>
              <a:spcBef>
                <a:spcPts val="0"/>
              </a:spcBef>
              <a:spcAft>
                <a:spcPts val="0"/>
              </a:spcAft>
              <a:tabLst>
                <a:tab pos="3478212" algn="l"/>
              </a:tabLst>
            </a:pPr>
            <a:endParaRPr lang="en-US" sz="1588"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0"/>
              </a:spcBef>
              <a:spcAft>
                <a:spcPts val="0"/>
              </a:spcAft>
              <a:tabLst>
                <a:tab pos="3478212" algn="l"/>
              </a:tabLst>
            </a:pPr>
            <a:endParaRPr lang="en-US" sz="1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0"/>
              </a:spcBef>
              <a:spcAft>
                <a:spcPts val="0"/>
              </a:spcAft>
              <a:tabLst>
                <a:tab pos="3478212" algn="l"/>
              </a:tabLst>
            </a:pPr>
            <a:r>
              <a:rPr lang="en-US" sz="1588" b="1" dirty="0">
                <a:solidFill>
                  <a:srgbClr val="000000"/>
                </a:solidFill>
                <a:latin typeface="+mj-lt"/>
                <a:ea typeface="Calibri" panose="020F0502020204030204" pitchFamily="34" charset="0"/>
                <a:cs typeface="Times New Roman" panose="02020603050405020304" pitchFamily="18" charset="0"/>
              </a:rPr>
              <a:t>2 – How does water quality affect the types of organisms you can see?</a:t>
            </a:r>
          </a:p>
          <a:p>
            <a:pPr algn="just">
              <a:lnSpc>
                <a:spcPct val="200000"/>
              </a:lnSpc>
              <a:spcBef>
                <a:spcPts val="0"/>
              </a:spcBef>
              <a:spcAft>
                <a:spcPts val="0"/>
              </a:spcAft>
              <a:tabLst>
                <a:tab pos="3478212" algn="l"/>
              </a:tabLst>
            </a:pPr>
            <a:endParaRPr lang="en-US" sz="2800" b="1" dirty="0">
              <a:solidFill>
                <a:srgbClr val="000000"/>
              </a:solidFill>
              <a:latin typeface="+mj-lt"/>
              <a:ea typeface="Calibri" panose="020F0502020204030204" pitchFamily="34" charset="0"/>
              <a:cs typeface="Times New Roman" panose="02020603050405020304" pitchFamily="18" charset="0"/>
            </a:endParaRPr>
          </a:p>
          <a:p>
            <a:pPr algn="just">
              <a:lnSpc>
                <a:spcPct val="200000"/>
              </a:lnSpc>
              <a:spcBef>
                <a:spcPts val="0"/>
              </a:spcBef>
              <a:spcAft>
                <a:spcPts val="0"/>
              </a:spcAft>
              <a:tabLst>
                <a:tab pos="3478212" algn="l"/>
              </a:tabLst>
            </a:pPr>
            <a:r>
              <a:rPr lang="en-US" sz="1588" b="1" dirty="0">
                <a:solidFill>
                  <a:srgbClr val="000000"/>
                </a:solidFill>
                <a:latin typeface="+mj-lt"/>
                <a:ea typeface="Calibri" panose="020F0502020204030204" pitchFamily="34" charset="0"/>
                <a:cs typeface="Times New Roman" panose="02020603050405020304" pitchFamily="18" charset="0"/>
              </a:rPr>
              <a:t>3 - Can you identify these pond water organisms?  </a:t>
            </a:r>
          </a:p>
        </p:txBody>
      </p:sp>
      <p:pic>
        <p:nvPicPr>
          <p:cNvPr id="7" name="Picture 6">
            <a:extLst>
              <a:ext uri="{FF2B5EF4-FFF2-40B4-BE49-F238E27FC236}">
                <a16:creationId xmlns:a16="http://schemas.microsoft.com/office/drawing/2014/main" id="{284C631D-2738-4F94-A668-A6E030353C00}"/>
              </a:ext>
            </a:extLst>
          </p:cNvPr>
          <p:cNvPicPr>
            <a:picLocks noChangeAspect="1"/>
          </p:cNvPicPr>
          <p:nvPr/>
        </p:nvPicPr>
        <p:blipFill>
          <a:blip r:embed="rId3"/>
          <a:stretch>
            <a:fillRect/>
          </a:stretch>
        </p:blipFill>
        <p:spPr>
          <a:xfrm>
            <a:off x="7349554" y="3990930"/>
            <a:ext cx="1482538" cy="1129553"/>
          </a:xfrm>
          <a:prstGeom prst="rect">
            <a:avLst/>
          </a:prstGeom>
        </p:spPr>
      </p:pic>
      <p:pic>
        <p:nvPicPr>
          <p:cNvPr id="9" name="Picture 8">
            <a:extLst>
              <a:ext uri="{FF2B5EF4-FFF2-40B4-BE49-F238E27FC236}">
                <a16:creationId xmlns:a16="http://schemas.microsoft.com/office/drawing/2014/main" id="{F463FEF4-A7D9-409F-9F6B-17B7CE986225}"/>
              </a:ext>
            </a:extLst>
          </p:cNvPr>
          <p:cNvPicPr>
            <a:picLocks noChangeAspect="1"/>
          </p:cNvPicPr>
          <p:nvPr/>
        </p:nvPicPr>
        <p:blipFill>
          <a:blip r:embed="rId4"/>
          <a:stretch>
            <a:fillRect/>
          </a:stretch>
        </p:blipFill>
        <p:spPr>
          <a:xfrm>
            <a:off x="3514051" y="5285146"/>
            <a:ext cx="2361793" cy="968188"/>
          </a:xfrm>
          <a:prstGeom prst="rect">
            <a:avLst/>
          </a:prstGeom>
        </p:spPr>
      </p:pic>
      <p:pic>
        <p:nvPicPr>
          <p:cNvPr id="11" name="Picture 10">
            <a:extLst>
              <a:ext uri="{FF2B5EF4-FFF2-40B4-BE49-F238E27FC236}">
                <a16:creationId xmlns:a16="http://schemas.microsoft.com/office/drawing/2014/main" id="{8FE4F5B2-2B11-4C23-869A-8FD3B95A990B}"/>
              </a:ext>
            </a:extLst>
          </p:cNvPr>
          <p:cNvPicPr>
            <a:picLocks noChangeAspect="1"/>
          </p:cNvPicPr>
          <p:nvPr/>
        </p:nvPicPr>
        <p:blipFill>
          <a:blip r:embed="rId5"/>
          <a:stretch>
            <a:fillRect/>
          </a:stretch>
        </p:blipFill>
        <p:spPr>
          <a:xfrm>
            <a:off x="369248" y="3975329"/>
            <a:ext cx="1421547" cy="1210235"/>
          </a:xfrm>
          <a:prstGeom prst="rect">
            <a:avLst/>
          </a:prstGeom>
        </p:spPr>
      </p:pic>
      <p:pic>
        <p:nvPicPr>
          <p:cNvPr id="12" name="Picture 10" descr="http://upload.wikimedia.org/wikipedia/commons/c/c0/Daphnia_magna.png">
            <a:extLst>
              <a:ext uri="{FF2B5EF4-FFF2-40B4-BE49-F238E27FC236}">
                <a16:creationId xmlns:a16="http://schemas.microsoft.com/office/drawing/2014/main" id="{1CD822BC-332F-4F48-A327-64ED0C88066F}"/>
              </a:ext>
            </a:extLst>
          </p:cNvPr>
          <p:cNvPicPr>
            <a:picLocks noChangeAspect="1" noChangeArrowheads="1"/>
          </p:cNvPicPr>
          <p:nvPr/>
        </p:nvPicPr>
        <p:blipFill>
          <a:blip r:embed="rId6" cstate="print"/>
          <a:srcRect l="2688" t="14214" r="5914" b="7460"/>
          <a:stretch>
            <a:fillRect/>
          </a:stretch>
        </p:blipFill>
        <p:spPr bwMode="auto">
          <a:xfrm>
            <a:off x="369894" y="5285147"/>
            <a:ext cx="1520302" cy="968188"/>
          </a:xfrm>
          <a:prstGeom prst="rect">
            <a:avLst/>
          </a:prstGeom>
          <a:noFill/>
        </p:spPr>
      </p:pic>
      <p:pic>
        <p:nvPicPr>
          <p:cNvPr id="13" name="Picture 12">
            <a:extLst>
              <a:ext uri="{FF2B5EF4-FFF2-40B4-BE49-F238E27FC236}">
                <a16:creationId xmlns:a16="http://schemas.microsoft.com/office/drawing/2014/main" id="{C21A4808-757A-4DA7-9A6F-79C086D8B819}"/>
              </a:ext>
            </a:extLst>
          </p:cNvPr>
          <p:cNvPicPr>
            <a:picLocks noChangeAspect="1"/>
          </p:cNvPicPr>
          <p:nvPr/>
        </p:nvPicPr>
        <p:blipFill>
          <a:blip r:embed="rId7"/>
          <a:stretch>
            <a:fillRect/>
          </a:stretch>
        </p:blipFill>
        <p:spPr>
          <a:xfrm>
            <a:off x="2025403" y="5285147"/>
            <a:ext cx="1415516" cy="968188"/>
          </a:xfrm>
          <a:prstGeom prst="rect">
            <a:avLst/>
          </a:prstGeom>
        </p:spPr>
      </p:pic>
      <p:pic>
        <p:nvPicPr>
          <p:cNvPr id="15" name="Picture 14">
            <a:extLst>
              <a:ext uri="{FF2B5EF4-FFF2-40B4-BE49-F238E27FC236}">
                <a16:creationId xmlns:a16="http://schemas.microsoft.com/office/drawing/2014/main" id="{D1454EFF-431F-474F-97C6-8A31B726AEA7}"/>
              </a:ext>
            </a:extLst>
          </p:cNvPr>
          <p:cNvPicPr>
            <a:picLocks noChangeAspect="1"/>
          </p:cNvPicPr>
          <p:nvPr/>
        </p:nvPicPr>
        <p:blipFill>
          <a:blip r:embed="rId8"/>
          <a:stretch>
            <a:fillRect/>
          </a:stretch>
        </p:blipFill>
        <p:spPr>
          <a:xfrm>
            <a:off x="7374572" y="5323722"/>
            <a:ext cx="1276839" cy="968188"/>
          </a:xfrm>
          <a:prstGeom prst="rect">
            <a:avLst/>
          </a:prstGeom>
        </p:spPr>
      </p:pic>
      <p:pic>
        <p:nvPicPr>
          <p:cNvPr id="17" name="Picture 16">
            <a:extLst>
              <a:ext uri="{FF2B5EF4-FFF2-40B4-BE49-F238E27FC236}">
                <a16:creationId xmlns:a16="http://schemas.microsoft.com/office/drawing/2014/main" id="{24E5BB2D-EB06-4CD9-8306-172E3F1FC90E}"/>
              </a:ext>
            </a:extLst>
          </p:cNvPr>
          <p:cNvPicPr>
            <a:picLocks noChangeAspect="1"/>
          </p:cNvPicPr>
          <p:nvPr/>
        </p:nvPicPr>
        <p:blipFill>
          <a:blip r:embed="rId9"/>
          <a:stretch>
            <a:fillRect/>
          </a:stretch>
        </p:blipFill>
        <p:spPr>
          <a:xfrm>
            <a:off x="2019586" y="3988280"/>
            <a:ext cx="1440688" cy="1129553"/>
          </a:xfrm>
          <a:prstGeom prst="rect">
            <a:avLst/>
          </a:prstGeom>
        </p:spPr>
      </p:pic>
      <p:pic>
        <p:nvPicPr>
          <p:cNvPr id="18" name="Picture 2" descr="Slide, Hydra, Budding, w.m. | Flinn Scientific">
            <a:extLst>
              <a:ext uri="{FF2B5EF4-FFF2-40B4-BE49-F238E27FC236}">
                <a16:creationId xmlns:a16="http://schemas.microsoft.com/office/drawing/2014/main" id="{C11AE965-FB80-4A04-A64E-285A46C21B8E}"/>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3657"/>
          <a:stretch/>
        </p:blipFill>
        <p:spPr bwMode="auto">
          <a:xfrm>
            <a:off x="3595048" y="4029442"/>
            <a:ext cx="1056531" cy="11295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29FD4E91-C235-41CA-965B-9114EC1CA7A5}"/>
              </a:ext>
            </a:extLst>
          </p:cNvPr>
          <p:cNvPicPr>
            <a:picLocks noChangeAspect="1"/>
          </p:cNvPicPr>
          <p:nvPr/>
        </p:nvPicPr>
        <p:blipFill>
          <a:blip r:embed="rId11"/>
          <a:stretch>
            <a:fillRect/>
          </a:stretch>
        </p:blipFill>
        <p:spPr>
          <a:xfrm>
            <a:off x="6019013" y="4012772"/>
            <a:ext cx="1243961" cy="1129651"/>
          </a:xfrm>
          <a:prstGeom prst="rect">
            <a:avLst/>
          </a:prstGeom>
        </p:spPr>
      </p:pic>
      <p:pic>
        <p:nvPicPr>
          <p:cNvPr id="21" name="Picture 20">
            <a:extLst>
              <a:ext uri="{FF2B5EF4-FFF2-40B4-BE49-F238E27FC236}">
                <a16:creationId xmlns:a16="http://schemas.microsoft.com/office/drawing/2014/main" id="{3E6461F1-1583-438E-85A5-A85B53C011AA}"/>
              </a:ext>
            </a:extLst>
          </p:cNvPr>
          <p:cNvPicPr>
            <a:picLocks noChangeAspect="1"/>
          </p:cNvPicPr>
          <p:nvPr/>
        </p:nvPicPr>
        <p:blipFill rotWithShape="1">
          <a:blip r:embed="rId12"/>
          <a:srcRect l="27098"/>
          <a:stretch/>
        </p:blipFill>
        <p:spPr>
          <a:xfrm>
            <a:off x="4793311" y="4060686"/>
            <a:ext cx="1185567" cy="1129553"/>
          </a:xfrm>
          <a:prstGeom prst="rect">
            <a:avLst/>
          </a:prstGeom>
        </p:spPr>
      </p:pic>
      <p:pic>
        <p:nvPicPr>
          <p:cNvPr id="25" name="Picture 24">
            <a:extLst>
              <a:ext uri="{FF2B5EF4-FFF2-40B4-BE49-F238E27FC236}">
                <a16:creationId xmlns:a16="http://schemas.microsoft.com/office/drawing/2014/main" id="{8AC050A7-D2DC-405B-ADC8-F29227FDA5E2}"/>
              </a:ext>
            </a:extLst>
          </p:cNvPr>
          <p:cNvPicPr>
            <a:picLocks noChangeAspect="1"/>
          </p:cNvPicPr>
          <p:nvPr/>
        </p:nvPicPr>
        <p:blipFill>
          <a:blip r:embed="rId13"/>
          <a:stretch>
            <a:fillRect/>
          </a:stretch>
        </p:blipFill>
        <p:spPr>
          <a:xfrm>
            <a:off x="5978878" y="5280575"/>
            <a:ext cx="1276732" cy="968188"/>
          </a:xfrm>
          <a:prstGeom prst="rect">
            <a:avLst/>
          </a:prstGeom>
        </p:spPr>
      </p:pic>
      <p:sp>
        <p:nvSpPr>
          <p:cNvPr id="26" name="TextBox 25">
            <a:extLst>
              <a:ext uri="{FF2B5EF4-FFF2-40B4-BE49-F238E27FC236}">
                <a16:creationId xmlns:a16="http://schemas.microsoft.com/office/drawing/2014/main" id="{8BA6CA86-61CE-4346-ABD7-BCB85FB5B9E0}"/>
              </a:ext>
            </a:extLst>
          </p:cNvPr>
          <p:cNvSpPr txBox="1"/>
          <p:nvPr/>
        </p:nvSpPr>
        <p:spPr>
          <a:xfrm>
            <a:off x="-1880612" y="2837793"/>
            <a:ext cx="1657572" cy="3854710"/>
          </a:xfrm>
          <a:prstGeom prst="rect">
            <a:avLst/>
          </a:prstGeom>
          <a:noFill/>
        </p:spPr>
        <p:txBody>
          <a:bodyPr wrap="square" rtlCol="0">
            <a:spAutoFit/>
          </a:bodyPr>
          <a:lstStyle/>
          <a:p>
            <a:pPr>
              <a:lnSpc>
                <a:spcPct val="107000"/>
              </a:lnSpc>
              <a:spcBef>
                <a:spcPts val="0"/>
              </a:spcBef>
              <a:spcAft>
                <a:spcPts val="706"/>
              </a:spcAft>
            </a:pPr>
            <a:r>
              <a:rPr lang="en-US" sz="1588" dirty="0">
                <a:latin typeface="Calibri" panose="020F0502020204030204" pitchFamily="34" charset="0"/>
                <a:ea typeface="Calibri" panose="020F0502020204030204" pitchFamily="34" charset="0"/>
                <a:cs typeface="Times New Roman" panose="02020603050405020304" pitchFamily="18" charset="0"/>
              </a:rPr>
              <a:t>Algae</a:t>
            </a:r>
          </a:p>
          <a:p>
            <a:pPr>
              <a:lnSpc>
                <a:spcPct val="107000"/>
              </a:lnSpc>
              <a:spcBef>
                <a:spcPts val="0"/>
              </a:spcBef>
              <a:spcAft>
                <a:spcPts val="706"/>
              </a:spcAft>
            </a:pPr>
            <a:r>
              <a:rPr lang="en-US" sz="1588" dirty="0">
                <a:latin typeface="Calibri" panose="020F0502020204030204" pitchFamily="34" charset="0"/>
                <a:ea typeface="Calibri" panose="020F0502020204030204" pitchFamily="34" charset="0"/>
                <a:cs typeface="Times New Roman" panose="02020603050405020304" pitchFamily="18" charset="0"/>
              </a:rPr>
              <a:t>Dragonfly nymph</a:t>
            </a:r>
          </a:p>
          <a:p>
            <a:pPr>
              <a:lnSpc>
                <a:spcPct val="107000"/>
              </a:lnSpc>
              <a:spcBef>
                <a:spcPts val="0"/>
              </a:spcBef>
              <a:spcAft>
                <a:spcPts val="706"/>
              </a:spcAft>
            </a:pPr>
            <a:r>
              <a:rPr lang="en-US" sz="1588" dirty="0">
                <a:latin typeface="Calibri" panose="020F0502020204030204" pitchFamily="34" charset="0"/>
                <a:ea typeface="Calibri" panose="020F0502020204030204" pitchFamily="34" charset="0"/>
                <a:cs typeface="Times New Roman" panose="02020603050405020304" pitchFamily="18" charset="0"/>
              </a:rPr>
              <a:t>Euglena</a:t>
            </a:r>
          </a:p>
          <a:p>
            <a:pPr>
              <a:lnSpc>
                <a:spcPct val="107000"/>
              </a:lnSpc>
              <a:spcBef>
                <a:spcPts val="0"/>
              </a:spcBef>
              <a:spcAft>
                <a:spcPts val="706"/>
              </a:spcAft>
            </a:pPr>
            <a:r>
              <a:rPr lang="en-US" sz="1588" dirty="0">
                <a:latin typeface="Calibri" panose="020F0502020204030204" pitchFamily="34" charset="0"/>
                <a:ea typeface="Calibri" panose="020F0502020204030204" pitchFamily="34" charset="0"/>
                <a:cs typeface="Times New Roman" panose="02020603050405020304" pitchFamily="18" charset="0"/>
              </a:rPr>
              <a:t>Hydra</a:t>
            </a:r>
          </a:p>
          <a:p>
            <a:pPr>
              <a:lnSpc>
                <a:spcPct val="107000"/>
              </a:lnSpc>
              <a:spcBef>
                <a:spcPts val="0"/>
              </a:spcBef>
              <a:spcAft>
                <a:spcPts val="706"/>
              </a:spcAft>
            </a:pPr>
            <a:r>
              <a:rPr lang="en-US" sz="1588" dirty="0">
                <a:latin typeface="Calibri" panose="020F0502020204030204" pitchFamily="34" charset="0"/>
                <a:ea typeface="Calibri" panose="020F0502020204030204" pitchFamily="34" charset="0"/>
                <a:cs typeface="Times New Roman" panose="02020603050405020304" pitchFamily="18" charset="0"/>
              </a:rPr>
              <a:t>Mosquito larva</a:t>
            </a:r>
          </a:p>
          <a:p>
            <a:pPr>
              <a:lnSpc>
                <a:spcPct val="107000"/>
              </a:lnSpc>
              <a:spcBef>
                <a:spcPts val="0"/>
              </a:spcBef>
              <a:spcAft>
                <a:spcPts val="706"/>
              </a:spcAft>
            </a:pPr>
            <a:r>
              <a:rPr lang="en-US" sz="1588" dirty="0">
                <a:latin typeface="Calibri" panose="020F0502020204030204" pitchFamily="34" charset="0"/>
                <a:ea typeface="Calibri" panose="020F0502020204030204" pitchFamily="34" charset="0"/>
                <a:cs typeface="Times New Roman" panose="02020603050405020304" pitchFamily="18" charset="0"/>
              </a:rPr>
              <a:t>Mosquito pupa</a:t>
            </a:r>
          </a:p>
          <a:p>
            <a:pPr>
              <a:lnSpc>
                <a:spcPct val="107000"/>
              </a:lnSpc>
              <a:spcBef>
                <a:spcPts val="0"/>
              </a:spcBef>
              <a:spcAft>
                <a:spcPts val="706"/>
              </a:spcAft>
            </a:pPr>
            <a:r>
              <a:rPr lang="en-US" sz="1588" dirty="0">
                <a:latin typeface="Calibri" panose="020F0502020204030204" pitchFamily="34" charset="0"/>
                <a:ea typeface="Calibri" panose="020F0502020204030204" pitchFamily="34" charset="0"/>
                <a:cs typeface="Times New Roman" panose="02020603050405020304" pitchFamily="18" charset="0"/>
              </a:rPr>
              <a:t>Nematode</a:t>
            </a:r>
          </a:p>
          <a:p>
            <a:pPr>
              <a:lnSpc>
                <a:spcPct val="107000"/>
              </a:lnSpc>
              <a:spcBef>
                <a:spcPts val="0"/>
              </a:spcBef>
              <a:spcAft>
                <a:spcPts val="706"/>
              </a:spcAft>
            </a:pPr>
            <a:r>
              <a:rPr lang="en-US" sz="1588" dirty="0">
                <a:latin typeface="Calibri" panose="020F0502020204030204" pitchFamily="34" charset="0"/>
                <a:ea typeface="Calibri" panose="020F0502020204030204" pitchFamily="34" charset="0"/>
                <a:cs typeface="Times New Roman" panose="02020603050405020304" pitchFamily="18" charset="0"/>
              </a:rPr>
              <a:t>Paramecium</a:t>
            </a:r>
          </a:p>
          <a:p>
            <a:pPr>
              <a:lnSpc>
                <a:spcPct val="107000"/>
              </a:lnSpc>
              <a:spcBef>
                <a:spcPts val="0"/>
              </a:spcBef>
              <a:spcAft>
                <a:spcPts val="706"/>
              </a:spcAft>
            </a:pPr>
            <a:r>
              <a:rPr lang="en-US" sz="1588" dirty="0">
                <a:latin typeface="Calibri" panose="020F0502020204030204" pitchFamily="34" charset="0"/>
                <a:ea typeface="Calibri" panose="020F0502020204030204" pitchFamily="34" charset="0"/>
                <a:cs typeface="Times New Roman" panose="02020603050405020304" pitchFamily="18" charset="0"/>
              </a:rPr>
              <a:t>Rotifer</a:t>
            </a:r>
          </a:p>
          <a:p>
            <a:pPr>
              <a:lnSpc>
                <a:spcPct val="107000"/>
              </a:lnSpc>
              <a:spcBef>
                <a:spcPts val="0"/>
              </a:spcBef>
              <a:spcAft>
                <a:spcPts val="706"/>
              </a:spcAft>
            </a:pPr>
            <a:r>
              <a:rPr lang="en-US" sz="1588" dirty="0">
                <a:latin typeface="Calibri" panose="020F0502020204030204" pitchFamily="34" charset="0"/>
                <a:ea typeface="Calibri" panose="020F0502020204030204" pitchFamily="34" charset="0"/>
                <a:cs typeface="Times New Roman" panose="02020603050405020304" pitchFamily="18" charset="0"/>
              </a:rPr>
              <a:t>Water bear</a:t>
            </a:r>
          </a:p>
          <a:p>
            <a:pPr>
              <a:lnSpc>
                <a:spcPct val="107000"/>
              </a:lnSpc>
              <a:spcBef>
                <a:spcPts val="0"/>
              </a:spcBef>
              <a:spcAft>
                <a:spcPts val="706"/>
              </a:spcAft>
            </a:pPr>
            <a:r>
              <a:rPr lang="en-US" sz="1588" dirty="0">
                <a:latin typeface="Calibri" panose="020F0502020204030204" pitchFamily="34" charset="0"/>
                <a:ea typeface="Calibri" panose="020F0502020204030204" pitchFamily="34" charset="0"/>
                <a:cs typeface="Times New Roman" panose="02020603050405020304" pitchFamily="18" charset="0"/>
              </a:rPr>
              <a:t>Water flea</a:t>
            </a:r>
          </a:p>
        </p:txBody>
      </p:sp>
      <p:sp>
        <p:nvSpPr>
          <p:cNvPr id="2" name="TextBox 1">
            <a:extLst>
              <a:ext uri="{FF2B5EF4-FFF2-40B4-BE49-F238E27FC236}">
                <a16:creationId xmlns:a16="http://schemas.microsoft.com/office/drawing/2014/main" id="{51380E15-C7B8-4966-A43A-85849AC646DC}"/>
              </a:ext>
            </a:extLst>
          </p:cNvPr>
          <p:cNvSpPr txBox="1"/>
          <p:nvPr/>
        </p:nvSpPr>
        <p:spPr>
          <a:xfrm>
            <a:off x="633307" y="1345359"/>
            <a:ext cx="7387890" cy="400110"/>
          </a:xfrm>
          <a:prstGeom prst="rect">
            <a:avLst/>
          </a:prstGeom>
          <a:noFill/>
        </p:spPr>
        <p:txBody>
          <a:bodyPr wrap="square" rtlCol="0">
            <a:spAutoFit/>
          </a:bodyPr>
          <a:lstStyle/>
          <a:p>
            <a:r>
              <a:rPr lang="en-US" sz="2000" b="1" i="1" dirty="0">
                <a:solidFill>
                  <a:srgbClr val="FF0000"/>
                </a:solidFill>
              </a:rPr>
              <a:t>Did you enter all the names of all the organisms you observed?</a:t>
            </a:r>
          </a:p>
        </p:txBody>
      </p:sp>
      <p:sp>
        <p:nvSpPr>
          <p:cNvPr id="19" name="TextBox 18">
            <a:extLst>
              <a:ext uri="{FF2B5EF4-FFF2-40B4-BE49-F238E27FC236}">
                <a16:creationId xmlns:a16="http://schemas.microsoft.com/office/drawing/2014/main" id="{829C5B69-FEC1-45A7-81D9-8CBAD5C60426}"/>
              </a:ext>
            </a:extLst>
          </p:cNvPr>
          <p:cNvSpPr txBox="1"/>
          <p:nvPr/>
        </p:nvSpPr>
        <p:spPr>
          <a:xfrm>
            <a:off x="542514" y="2109376"/>
            <a:ext cx="8218129" cy="1015663"/>
          </a:xfrm>
          <a:prstGeom prst="rect">
            <a:avLst/>
          </a:prstGeom>
          <a:noFill/>
        </p:spPr>
        <p:txBody>
          <a:bodyPr wrap="square" rtlCol="0">
            <a:spAutoFit/>
          </a:bodyPr>
          <a:lstStyle/>
          <a:p>
            <a:r>
              <a:rPr lang="en-US" sz="2000" b="1" i="1" dirty="0">
                <a:solidFill>
                  <a:srgbClr val="FF0000"/>
                </a:solidFill>
              </a:rPr>
              <a:t>Bloodworms, mosquito larva, &amp; scuds can tolerate poor water conditions, </a:t>
            </a:r>
          </a:p>
          <a:p>
            <a:r>
              <a:rPr lang="en-US" sz="2000" b="1" i="1" dirty="0">
                <a:solidFill>
                  <a:srgbClr val="FF0000"/>
                </a:solidFill>
              </a:rPr>
              <a:t>Hydra, water fleas, and others need water with high oxygen levels and a balanced chemistry (no pollution).</a:t>
            </a:r>
          </a:p>
        </p:txBody>
      </p:sp>
      <p:grpSp>
        <p:nvGrpSpPr>
          <p:cNvPr id="6" name="Group 5">
            <a:extLst>
              <a:ext uri="{FF2B5EF4-FFF2-40B4-BE49-F238E27FC236}">
                <a16:creationId xmlns:a16="http://schemas.microsoft.com/office/drawing/2014/main" id="{18A3250F-337E-4A63-8E22-2F41FA68CF19}"/>
              </a:ext>
            </a:extLst>
          </p:cNvPr>
          <p:cNvGrpSpPr/>
          <p:nvPr/>
        </p:nvGrpSpPr>
        <p:grpSpPr>
          <a:xfrm>
            <a:off x="304800" y="3352800"/>
            <a:ext cx="8516214" cy="3409655"/>
            <a:chOff x="304800" y="3352800"/>
            <a:chExt cx="8516214" cy="3409655"/>
          </a:xfrm>
        </p:grpSpPr>
        <p:sp>
          <p:nvSpPr>
            <p:cNvPr id="22" name="TextBox 21">
              <a:extLst>
                <a:ext uri="{FF2B5EF4-FFF2-40B4-BE49-F238E27FC236}">
                  <a16:creationId xmlns:a16="http://schemas.microsoft.com/office/drawing/2014/main" id="{55334309-27FE-470A-A2E3-CADEC14C0E7C}"/>
                </a:ext>
              </a:extLst>
            </p:cNvPr>
            <p:cNvSpPr txBox="1"/>
            <p:nvPr/>
          </p:nvSpPr>
          <p:spPr>
            <a:xfrm>
              <a:off x="4801418" y="3660576"/>
              <a:ext cx="1104063" cy="400110"/>
            </a:xfrm>
            <a:prstGeom prst="rect">
              <a:avLst/>
            </a:prstGeom>
            <a:solidFill>
              <a:srgbClr val="FFFF00"/>
            </a:solidFill>
          </p:spPr>
          <p:txBody>
            <a:bodyPr wrap="square">
              <a:spAutoFit/>
            </a:bodyPr>
            <a:lstStyle/>
            <a:p>
              <a:pPr algn="ct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Algae</a:t>
              </a:r>
              <a:endParaRPr lang="en-US" sz="2000" b="1" dirty="0">
                <a:solidFill>
                  <a:srgbClr val="FF0000"/>
                </a:solidFill>
              </a:endParaRPr>
            </a:p>
          </p:txBody>
        </p:sp>
        <p:sp>
          <p:nvSpPr>
            <p:cNvPr id="23" name="TextBox 22">
              <a:extLst>
                <a:ext uri="{FF2B5EF4-FFF2-40B4-BE49-F238E27FC236}">
                  <a16:creationId xmlns:a16="http://schemas.microsoft.com/office/drawing/2014/main" id="{488F67B2-95C2-4F08-9E0E-0E3009B6E3BB}"/>
                </a:ext>
              </a:extLst>
            </p:cNvPr>
            <p:cNvSpPr txBox="1"/>
            <p:nvPr/>
          </p:nvSpPr>
          <p:spPr>
            <a:xfrm>
              <a:off x="5978879" y="3406914"/>
              <a:ext cx="1294118" cy="707886"/>
            </a:xfrm>
            <a:prstGeom prst="rect">
              <a:avLst/>
            </a:prstGeom>
            <a:solidFill>
              <a:srgbClr val="FFFF00"/>
            </a:solidFill>
          </p:spPr>
          <p:txBody>
            <a:bodyPr wrap="square">
              <a:spAutoFit/>
            </a:bodyPr>
            <a:lstStyle/>
            <a:p>
              <a:pPr algn="ct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Dragonfly Nymph</a:t>
              </a:r>
              <a:endParaRPr lang="en-US" sz="2000" b="1" dirty="0">
                <a:solidFill>
                  <a:srgbClr val="FF0000"/>
                </a:solidFill>
              </a:endParaRPr>
            </a:p>
          </p:txBody>
        </p:sp>
        <p:sp>
          <p:nvSpPr>
            <p:cNvPr id="24" name="TextBox 23">
              <a:extLst>
                <a:ext uri="{FF2B5EF4-FFF2-40B4-BE49-F238E27FC236}">
                  <a16:creationId xmlns:a16="http://schemas.microsoft.com/office/drawing/2014/main" id="{47A59A53-50FF-4FC6-8D5F-C195446A989F}"/>
                </a:ext>
              </a:extLst>
            </p:cNvPr>
            <p:cNvSpPr txBox="1"/>
            <p:nvPr/>
          </p:nvSpPr>
          <p:spPr>
            <a:xfrm>
              <a:off x="3561839" y="3660576"/>
              <a:ext cx="1104063" cy="400110"/>
            </a:xfrm>
            <a:prstGeom prst="rect">
              <a:avLst/>
            </a:prstGeom>
            <a:solidFill>
              <a:srgbClr val="FFFF00"/>
            </a:solidFill>
          </p:spPr>
          <p:txBody>
            <a:bodyPr wrap="square">
              <a:spAutoFit/>
            </a:bodyPr>
            <a:lstStyle/>
            <a:p>
              <a:pPr algn="ct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Hydra</a:t>
              </a:r>
              <a:endParaRPr lang="en-US" sz="2000" b="1" dirty="0">
                <a:solidFill>
                  <a:srgbClr val="FF0000"/>
                </a:solidFill>
              </a:endParaRPr>
            </a:p>
          </p:txBody>
        </p:sp>
        <p:sp>
          <p:nvSpPr>
            <p:cNvPr id="27" name="TextBox 26">
              <a:extLst>
                <a:ext uri="{FF2B5EF4-FFF2-40B4-BE49-F238E27FC236}">
                  <a16:creationId xmlns:a16="http://schemas.microsoft.com/office/drawing/2014/main" id="{3760654A-C138-4DAE-AA92-5283EC487EF3}"/>
                </a:ext>
              </a:extLst>
            </p:cNvPr>
            <p:cNvSpPr txBox="1"/>
            <p:nvPr/>
          </p:nvSpPr>
          <p:spPr>
            <a:xfrm>
              <a:off x="7345525" y="3352800"/>
              <a:ext cx="1475489" cy="707886"/>
            </a:xfrm>
            <a:prstGeom prst="rect">
              <a:avLst/>
            </a:prstGeom>
            <a:solidFill>
              <a:srgbClr val="FFFF00"/>
            </a:solidFill>
          </p:spPr>
          <p:txBody>
            <a:bodyPr wrap="square">
              <a:spAutoFit/>
            </a:bodyPr>
            <a:lstStyle/>
            <a:p>
              <a:pPr algn="ct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Mosquito Larva</a:t>
              </a:r>
              <a:endParaRPr lang="en-US" sz="2000" b="1" dirty="0">
                <a:solidFill>
                  <a:srgbClr val="FF0000"/>
                </a:solidFill>
              </a:endParaRPr>
            </a:p>
          </p:txBody>
        </p:sp>
        <p:sp>
          <p:nvSpPr>
            <p:cNvPr id="28" name="TextBox 27">
              <a:extLst>
                <a:ext uri="{FF2B5EF4-FFF2-40B4-BE49-F238E27FC236}">
                  <a16:creationId xmlns:a16="http://schemas.microsoft.com/office/drawing/2014/main" id="{13986C91-D1EB-46CE-BF61-CFA44BE8FE1C}"/>
                </a:ext>
              </a:extLst>
            </p:cNvPr>
            <p:cNvSpPr txBox="1"/>
            <p:nvPr/>
          </p:nvSpPr>
          <p:spPr>
            <a:xfrm>
              <a:off x="1952851" y="3660576"/>
              <a:ext cx="1507936" cy="400110"/>
            </a:xfrm>
            <a:prstGeom prst="rect">
              <a:avLst/>
            </a:prstGeom>
            <a:solidFill>
              <a:srgbClr val="FFFF00"/>
            </a:solidFill>
          </p:spPr>
          <p:txBody>
            <a:bodyPr wrap="square">
              <a:spAutoFit/>
            </a:bodyPr>
            <a:lstStyle/>
            <a:p>
              <a:pPr algn="ct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Nematode</a:t>
              </a:r>
              <a:endParaRPr lang="en-US" sz="2000" b="1" dirty="0">
                <a:solidFill>
                  <a:srgbClr val="FF0000"/>
                </a:solidFill>
              </a:endParaRPr>
            </a:p>
          </p:txBody>
        </p:sp>
        <p:sp>
          <p:nvSpPr>
            <p:cNvPr id="29" name="TextBox 28">
              <a:extLst>
                <a:ext uri="{FF2B5EF4-FFF2-40B4-BE49-F238E27FC236}">
                  <a16:creationId xmlns:a16="http://schemas.microsoft.com/office/drawing/2014/main" id="{88F8CA93-124A-49F7-915A-61B077E98A99}"/>
                </a:ext>
              </a:extLst>
            </p:cNvPr>
            <p:cNvSpPr txBox="1"/>
            <p:nvPr/>
          </p:nvSpPr>
          <p:spPr>
            <a:xfrm>
              <a:off x="7344353" y="6054569"/>
              <a:ext cx="1475489" cy="707886"/>
            </a:xfrm>
            <a:prstGeom prst="rect">
              <a:avLst/>
            </a:prstGeom>
            <a:solidFill>
              <a:srgbClr val="FFFF00"/>
            </a:solidFill>
          </p:spPr>
          <p:txBody>
            <a:bodyPr wrap="square">
              <a:spAutoFit/>
            </a:bodyPr>
            <a:lstStyle/>
            <a:p>
              <a:pPr algn="ct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Mosquito Pupa</a:t>
              </a:r>
              <a:endParaRPr lang="en-US" sz="2000" b="1" dirty="0">
                <a:solidFill>
                  <a:srgbClr val="FF0000"/>
                </a:solidFill>
              </a:endParaRPr>
            </a:p>
          </p:txBody>
        </p:sp>
        <p:sp>
          <p:nvSpPr>
            <p:cNvPr id="30" name="TextBox 29">
              <a:extLst>
                <a:ext uri="{FF2B5EF4-FFF2-40B4-BE49-F238E27FC236}">
                  <a16:creationId xmlns:a16="http://schemas.microsoft.com/office/drawing/2014/main" id="{29C42BA3-177C-4650-B22A-2B782A10D943}"/>
                </a:ext>
              </a:extLst>
            </p:cNvPr>
            <p:cNvSpPr txBox="1"/>
            <p:nvPr/>
          </p:nvSpPr>
          <p:spPr>
            <a:xfrm>
              <a:off x="384935" y="6054569"/>
              <a:ext cx="1520302" cy="400110"/>
            </a:xfrm>
            <a:prstGeom prst="rect">
              <a:avLst/>
            </a:prstGeom>
            <a:solidFill>
              <a:srgbClr val="FFFF00"/>
            </a:solidFill>
          </p:spPr>
          <p:txBody>
            <a:bodyPr wrap="square">
              <a:spAutoFit/>
            </a:bodyPr>
            <a:lstStyle/>
            <a:p>
              <a:pPr algn="ct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Water flea</a:t>
              </a:r>
              <a:endParaRPr lang="en-US" sz="2000" b="1" dirty="0">
                <a:solidFill>
                  <a:srgbClr val="FF0000"/>
                </a:solidFill>
              </a:endParaRPr>
            </a:p>
          </p:txBody>
        </p:sp>
        <p:sp>
          <p:nvSpPr>
            <p:cNvPr id="31" name="TextBox 30">
              <a:extLst>
                <a:ext uri="{FF2B5EF4-FFF2-40B4-BE49-F238E27FC236}">
                  <a16:creationId xmlns:a16="http://schemas.microsoft.com/office/drawing/2014/main" id="{85B43BDC-1B1C-4F8B-9770-BA15D29B3653}"/>
                </a:ext>
              </a:extLst>
            </p:cNvPr>
            <p:cNvSpPr txBox="1"/>
            <p:nvPr/>
          </p:nvSpPr>
          <p:spPr>
            <a:xfrm>
              <a:off x="6135934" y="6054569"/>
              <a:ext cx="1104063" cy="400110"/>
            </a:xfrm>
            <a:prstGeom prst="rect">
              <a:avLst/>
            </a:prstGeom>
            <a:solidFill>
              <a:srgbClr val="FFFF00"/>
            </a:solidFill>
          </p:spPr>
          <p:txBody>
            <a:bodyPr wrap="square">
              <a:spAutoFit/>
            </a:bodyPr>
            <a:lstStyle/>
            <a:p>
              <a:pPr algn="ct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Euglena</a:t>
              </a:r>
              <a:endParaRPr lang="en-US" sz="2000" b="1" dirty="0">
                <a:solidFill>
                  <a:srgbClr val="FF0000"/>
                </a:solidFill>
              </a:endParaRPr>
            </a:p>
          </p:txBody>
        </p:sp>
        <p:sp>
          <p:nvSpPr>
            <p:cNvPr id="32" name="TextBox 31">
              <a:extLst>
                <a:ext uri="{FF2B5EF4-FFF2-40B4-BE49-F238E27FC236}">
                  <a16:creationId xmlns:a16="http://schemas.microsoft.com/office/drawing/2014/main" id="{112AFF96-13D1-4E2E-B513-B1EADE344905}"/>
                </a:ext>
              </a:extLst>
            </p:cNvPr>
            <p:cNvSpPr txBox="1"/>
            <p:nvPr/>
          </p:nvSpPr>
          <p:spPr>
            <a:xfrm>
              <a:off x="3841328" y="6054569"/>
              <a:ext cx="1942712" cy="400110"/>
            </a:xfrm>
            <a:prstGeom prst="rect">
              <a:avLst/>
            </a:prstGeom>
            <a:solidFill>
              <a:srgbClr val="FFFF00"/>
            </a:solidFill>
          </p:spPr>
          <p:txBody>
            <a:bodyPr wrap="square">
              <a:spAutoFit/>
            </a:bodyPr>
            <a:lstStyle/>
            <a:p>
              <a:pPr algn="ct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Paramecium</a:t>
              </a:r>
              <a:endParaRPr lang="en-US" sz="2000" b="1" dirty="0">
                <a:solidFill>
                  <a:srgbClr val="FF0000"/>
                </a:solidFill>
              </a:endParaRPr>
            </a:p>
          </p:txBody>
        </p:sp>
        <p:sp>
          <p:nvSpPr>
            <p:cNvPr id="33" name="TextBox 32">
              <a:extLst>
                <a:ext uri="{FF2B5EF4-FFF2-40B4-BE49-F238E27FC236}">
                  <a16:creationId xmlns:a16="http://schemas.microsoft.com/office/drawing/2014/main" id="{732BEEBD-FEBB-4D8F-87BF-1C4515745A3F}"/>
                </a:ext>
              </a:extLst>
            </p:cNvPr>
            <p:cNvSpPr txBox="1"/>
            <p:nvPr/>
          </p:nvSpPr>
          <p:spPr>
            <a:xfrm>
              <a:off x="1981200" y="6054569"/>
              <a:ext cx="1507936" cy="400110"/>
            </a:xfrm>
            <a:prstGeom prst="rect">
              <a:avLst/>
            </a:prstGeom>
            <a:solidFill>
              <a:srgbClr val="FFFF00"/>
            </a:solidFill>
          </p:spPr>
          <p:txBody>
            <a:bodyPr wrap="square">
              <a:spAutoFit/>
            </a:bodyPr>
            <a:lstStyle/>
            <a:p>
              <a:pPr algn="ct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Water bear</a:t>
              </a:r>
              <a:endParaRPr lang="en-US" sz="2000" b="1" dirty="0">
                <a:solidFill>
                  <a:srgbClr val="FF0000"/>
                </a:solidFill>
              </a:endParaRPr>
            </a:p>
          </p:txBody>
        </p:sp>
        <p:sp>
          <p:nvSpPr>
            <p:cNvPr id="34" name="TextBox 33">
              <a:extLst>
                <a:ext uri="{FF2B5EF4-FFF2-40B4-BE49-F238E27FC236}">
                  <a16:creationId xmlns:a16="http://schemas.microsoft.com/office/drawing/2014/main" id="{37C78AD4-D3A4-4FBC-BABF-581D440243F8}"/>
                </a:ext>
              </a:extLst>
            </p:cNvPr>
            <p:cNvSpPr txBox="1"/>
            <p:nvPr/>
          </p:nvSpPr>
          <p:spPr>
            <a:xfrm>
              <a:off x="304800" y="3660576"/>
              <a:ext cx="1507936" cy="400110"/>
            </a:xfrm>
            <a:prstGeom prst="rect">
              <a:avLst/>
            </a:prstGeom>
            <a:solidFill>
              <a:srgbClr val="FFFF00"/>
            </a:solidFill>
          </p:spPr>
          <p:txBody>
            <a:bodyPr wrap="square">
              <a:spAutoFit/>
            </a:bodyPr>
            <a:lstStyle/>
            <a:p>
              <a:pPr algn="ct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Rotifer</a:t>
              </a:r>
              <a:endParaRPr lang="en-US" sz="2000" b="1" dirty="0">
                <a:solidFill>
                  <a:srgbClr val="FF0000"/>
                </a:solidFill>
              </a:endParaRPr>
            </a:p>
          </p:txBody>
        </p:sp>
      </p:grpSp>
    </p:spTree>
    <p:extLst>
      <p:ext uri="{BB962C8B-B14F-4D97-AF65-F5344CB8AC3E}">
        <p14:creationId xmlns:p14="http://schemas.microsoft.com/office/powerpoint/2010/main" val="123469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EB6A-BDBD-419B-A4A4-0C2A07630027}"/>
              </a:ext>
            </a:extLst>
          </p:cNvPr>
          <p:cNvSpPr>
            <a:spLocks noGrp="1"/>
          </p:cNvSpPr>
          <p:nvPr>
            <p:ph type="title"/>
          </p:nvPr>
        </p:nvSpPr>
        <p:spPr>
          <a:xfrm>
            <a:off x="5598460" y="1783959"/>
            <a:ext cx="3065480" cy="2889114"/>
          </a:xfrm>
        </p:spPr>
        <p:txBody>
          <a:bodyPr vert="horz" lIns="91440" tIns="45720" rIns="91440" bIns="45720" rtlCol="0" anchor="b">
            <a:normAutofit/>
          </a:bodyPr>
          <a:lstStyle/>
          <a:p>
            <a:pPr eaLnBrk="1" hangingPunct="1">
              <a:lnSpc>
                <a:spcPct val="90000"/>
              </a:lnSpc>
            </a:pPr>
            <a:r>
              <a:rPr lang="en-US" sz="4300" b="1" kern="1200" dirty="0">
                <a:solidFill>
                  <a:schemeClr val="tx1"/>
                </a:solidFill>
              </a:rPr>
              <a:t>Microscope Basics </a:t>
            </a:r>
            <a:br>
              <a:rPr lang="en-US" sz="4300" b="1" kern="1200" dirty="0">
                <a:solidFill>
                  <a:schemeClr val="tx1"/>
                </a:solidFill>
              </a:rPr>
            </a:br>
            <a:br>
              <a:rPr lang="en-US" sz="4300" b="1" kern="1200" dirty="0">
                <a:solidFill>
                  <a:schemeClr val="tx1"/>
                </a:solidFill>
              </a:rPr>
            </a:br>
            <a:r>
              <a:rPr lang="en-US" sz="4300" b="1" kern="1200" dirty="0">
                <a:solidFill>
                  <a:schemeClr val="tx1"/>
                </a:solidFill>
              </a:rPr>
              <a:t>Unit Review</a:t>
            </a:r>
          </a:p>
        </p:txBody>
      </p:sp>
      <p:pic>
        <p:nvPicPr>
          <p:cNvPr id="4" name="Picture 3">
            <a:extLst>
              <a:ext uri="{FF2B5EF4-FFF2-40B4-BE49-F238E27FC236}">
                <a16:creationId xmlns:a16="http://schemas.microsoft.com/office/drawing/2014/main" id="{23D035A8-4FFA-4464-A30E-526535F7B7BB}"/>
              </a:ext>
            </a:extLst>
          </p:cNvPr>
          <p:cNvPicPr>
            <a:picLocks noChangeAspect="1"/>
          </p:cNvPicPr>
          <p:nvPr/>
        </p:nvPicPr>
        <p:blipFill rotWithShape="1">
          <a:blip r:embed="rId2"/>
          <a:srcRect t="28120" r="-1" b="-1"/>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385734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6412" y="794534"/>
            <a:ext cx="8534400" cy="3970318"/>
          </a:xfrm>
          <a:prstGeom prst="rect">
            <a:avLst/>
          </a:prstGeom>
          <a:noFill/>
          <a:ln w="9525">
            <a:noFill/>
            <a:miter lim="800000"/>
            <a:headEnd/>
            <a:tailEnd/>
          </a:ln>
        </p:spPr>
        <p:txBody>
          <a:bodyPr>
            <a:spAutoFit/>
          </a:bodyPr>
          <a:lstStyle/>
          <a:p>
            <a:pPr>
              <a:spcBef>
                <a:spcPct val="50000"/>
              </a:spcBef>
            </a:pPr>
            <a:r>
              <a:rPr lang="en-US" sz="2800" b="1" dirty="0"/>
              <a:t>Complete the review assignment on GimKit.  </a:t>
            </a:r>
          </a:p>
          <a:p>
            <a:pPr>
              <a:spcBef>
                <a:spcPct val="50000"/>
              </a:spcBef>
            </a:pPr>
            <a:r>
              <a:rPr lang="en-US" sz="2800" b="1" dirty="0"/>
              <a:t>	Go to Google Classroom for the link!</a:t>
            </a:r>
          </a:p>
          <a:p>
            <a:pPr>
              <a:spcBef>
                <a:spcPct val="50000"/>
              </a:spcBef>
            </a:pPr>
            <a:r>
              <a:rPr lang="en-US" sz="2800" b="1" dirty="0"/>
              <a:t>	Add notes to Slide 6 as you answer the questions 	to help you on the note quiz.</a:t>
            </a:r>
          </a:p>
          <a:p>
            <a:pPr>
              <a:spcBef>
                <a:spcPct val="50000"/>
              </a:spcBef>
            </a:pPr>
            <a:r>
              <a:rPr lang="en-US" sz="2800" b="1" dirty="0"/>
              <a:t>	Upload a screenshot of your “balloon” screen to 	Google Classroom for credit.</a:t>
            </a:r>
          </a:p>
          <a:p>
            <a:pPr>
              <a:spcBef>
                <a:spcPct val="50000"/>
              </a:spcBef>
            </a:pPr>
            <a:endParaRPr lang="en-US" sz="2800" b="1" dirty="0"/>
          </a:p>
        </p:txBody>
      </p:sp>
      <p:sp>
        <p:nvSpPr>
          <p:cNvPr id="4" name="Rectangle 2">
            <a:extLst>
              <a:ext uri="{FF2B5EF4-FFF2-40B4-BE49-F238E27FC236}">
                <a16:creationId xmlns:a16="http://schemas.microsoft.com/office/drawing/2014/main" id="{C5CCC686-2238-4B7E-BFB7-9D88DFC65571}"/>
              </a:ext>
            </a:extLst>
          </p:cNvPr>
          <p:cNvSpPr txBox="1">
            <a:spLocks noChangeArrowheads="1"/>
          </p:cNvSpPr>
          <p:nvPr/>
        </p:nvSpPr>
        <p:spPr>
          <a:xfrm>
            <a:off x="0" y="76200"/>
            <a:ext cx="9144000" cy="609600"/>
          </a:xfrm>
          <a:prstGeom prst="rect">
            <a:avLst/>
          </a:prstGeom>
          <a:solidFill>
            <a:srgbClr val="FF0000"/>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US" sz="2800" b="1" kern="0" dirty="0"/>
              <a:t>Microscope Basics Unit Review</a:t>
            </a:r>
          </a:p>
        </p:txBody>
      </p:sp>
      <p:sp>
        <p:nvSpPr>
          <p:cNvPr id="5" name="Rectangle 4">
            <a:extLst>
              <a:ext uri="{FF2B5EF4-FFF2-40B4-BE49-F238E27FC236}">
                <a16:creationId xmlns:a16="http://schemas.microsoft.com/office/drawing/2014/main" id="{53693FF2-B20A-431F-8CDF-E00485EC2868}"/>
              </a:ext>
            </a:extLst>
          </p:cNvPr>
          <p:cNvSpPr>
            <a:spLocks noChangeArrowheads="1"/>
          </p:cNvSpPr>
          <p:nvPr/>
        </p:nvSpPr>
        <p:spPr bwMode="auto">
          <a:xfrm>
            <a:off x="1828800" y="6061121"/>
            <a:ext cx="5743136" cy="523220"/>
          </a:xfrm>
          <a:prstGeom prst="rect">
            <a:avLst/>
          </a:prstGeom>
          <a:solidFill>
            <a:srgbClr val="FFFF00"/>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lang="en-US" sz="2800" b="1" dirty="0">
                <a:latin typeface="+mn-lt"/>
                <a:cs typeface="Arial" pitchFamily="34" charset="0"/>
              </a:rPr>
              <a:t>Note Quiz on ______________</a:t>
            </a:r>
            <a:endParaRPr kumimoji="0" lang="en-US" sz="2800" b="1" i="0" u="none" strike="noStrike" cap="none" normalizeH="0" baseline="0" dirty="0">
              <a:ln>
                <a:noFill/>
              </a:ln>
              <a:solidFill>
                <a:schemeClr val="tx1"/>
              </a:solidFill>
              <a:effectLst/>
              <a:latin typeface="+mn-lt"/>
              <a:cs typeface="Arial" pitchFamily="34" charset="0"/>
            </a:endParaRPr>
          </a:p>
        </p:txBody>
      </p:sp>
      <p:sp>
        <p:nvSpPr>
          <p:cNvPr id="6" name="TextBox 5">
            <a:extLst>
              <a:ext uri="{FF2B5EF4-FFF2-40B4-BE49-F238E27FC236}">
                <a16:creationId xmlns:a16="http://schemas.microsoft.com/office/drawing/2014/main" id="{D44DF9A9-7205-4127-9EF8-F43B8CC41955}"/>
              </a:ext>
            </a:extLst>
          </p:cNvPr>
          <p:cNvSpPr txBox="1"/>
          <p:nvPr/>
        </p:nvSpPr>
        <p:spPr>
          <a:xfrm>
            <a:off x="337624" y="4525504"/>
            <a:ext cx="8213188" cy="400110"/>
          </a:xfrm>
          <a:prstGeom prst="rect">
            <a:avLst/>
          </a:prstGeom>
          <a:noFill/>
        </p:spPr>
        <p:txBody>
          <a:bodyPr wrap="square">
            <a:spAutoFit/>
          </a:bodyPr>
          <a:lstStyle/>
          <a:p>
            <a:pPr rtl="0">
              <a:spcBef>
                <a:spcPts val="0"/>
              </a:spcBef>
              <a:spcAft>
                <a:spcPts val="0"/>
              </a:spcAft>
            </a:pPr>
            <a:r>
              <a:rPr lang="en-US" sz="2000" b="0" i="1" u="sng" strike="noStrike" dirty="0">
                <a:effectLst/>
                <a:latin typeface="Roboto" panose="02000000000000000000" pitchFamily="2" charset="0"/>
                <a:hlinkClick r:id="rId2">
                  <a:extLst>
                    <a:ext uri="{A12FA001-AC4F-418D-AE19-62706E023703}">
                      <ahyp:hlinkClr xmlns:ahyp="http://schemas.microsoft.com/office/drawing/2018/hyperlinkcolor" val="tx"/>
                    </a:ext>
                  </a:extLst>
                </a:hlinkClick>
              </a:rPr>
              <a:t>Link: https://www.gimkit.com/view/61682ae59dad3d0023e5dca6</a:t>
            </a:r>
            <a:endParaRPr lang="en-US" sz="20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A85F692-D3BA-4C01-9B65-AB7E06F53FCA}"/>
              </a:ext>
            </a:extLst>
          </p:cNvPr>
          <p:cNvSpPr txBox="1"/>
          <p:nvPr/>
        </p:nvSpPr>
        <p:spPr>
          <a:xfrm>
            <a:off x="88231" y="76200"/>
            <a:ext cx="8750970" cy="1292662"/>
          </a:xfrm>
          <a:prstGeom prst="rect">
            <a:avLst/>
          </a:prstGeom>
          <a:noFill/>
        </p:spPr>
        <p:txBody>
          <a:bodyPr wrap="square" rtlCol="0">
            <a:spAutoFit/>
          </a:bodyPr>
          <a:lstStyle/>
          <a:p>
            <a:pPr marL="0" marR="0">
              <a:spcBef>
                <a:spcPts val="1800"/>
              </a:spcBef>
              <a:spcAft>
                <a:spcPts val="1800"/>
              </a:spcAft>
            </a:pPr>
            <a:r>
              <a:rPr lang="en-US" b="1" u="sng"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EDPuzzle:  Microscopes</a:t>
            </a:r>
            <a:r>
              <a:rPr lang="en-US" dirty="0">
                <a:effectLst/>
                <a:latin typeface="Times New Roman" panose="02020603050405020304" pitchFamily="18" charset="0"/>
                <a:ea typeface="Times New Roman" panose="02020603050405020304" pitchFamily="18" charset="0"/>
              </a:rPr>
              <a:t> </a:t>
            </a:r>
          </a:p>
          <a:p>
            <a:pPr marL="0" marR="0">
              <a:spcBef>
                <a:spcPts val="1800"/>
              </a:spcBef>
              <a:spcAft>
                <a:spcPts val="1800"/>
              </a:spcAft>
              <a:tabLst>
                <a:tab pos="457200" algn="l"/>
              </a:tabLst>
            </a:pPr>
            <a:r>
              <a:rPr lang="en-US" dirty="0">
                <a:effectLst/>
                <a:latin typeface="Times New Roman" panose="02020603050405020304" pitchFamily="18" charset="0"/>
                <a:ea typeface="Times New Roman" panose="02020603050405020304" pitchFamily="18" charset="0"/>
              </a:rPr>
              <a:t>1. What do we call organisms composed of only one cell? </a:t>
            </a:r>
          </a:p>
        </p:txBody>
      </p:sp>
      <p:sp>
        <p:nvSpPr>
          <p:cNvPr id="3" name="TextBox 2"/>
          <p:cNvSpPr txBox="1"/>
          <p:nvPr/>
        </p:nvSpPr>
        <p:spPr>
          <a:xfrm>
            <a:off x="3391407" y="1397190"/>
            <a:ext cx="2895600" cy="461665"/>
          </a:xfrm>
          <a:prstGeom prst="rect">
            <a:avLst/>
          </a:prstGeom>
          <a:noFill/>
        </p:spPr>
        <p:txBody>
          <a:bodyPr wrap="square" rtlCol="0">
            <a:spAutoFit/>
          </a:bodyPr>
          <a:lstStyle/>
          <a:p>
            <a:r>
              <a:rPr lang="en-US" b="1" i="1" dirty="0">
                <a:solidFill>
                  <a:srgbClr val="FF0000"/>
                </a:solidFill>
              </a:rPr>
              <a:t>UNICELLULAR</a:t>
            </a:r>
          </a:p>
        </p:txBody>
      </p:sp>
      <p:pic>
        <p:nvPicPr>
          <p:cNvPr id="9" name="Picture 8">
            <a:extLst>
              <a:ext uri="{FF2B5EF4-FFF2-40B4-BE49-F238E27FC236}">
                <a16:creationId xmlns:a16="http://schemas.microsoft.com/office/drawing/2014/main" id="{829D7F79-1237-4F92-8F99-FA01EED5F94A}"/>
              </a:ext>
            </a:extLst>
          </p:cNvPr>
          <p:cNvPicPr>
            <a:picLocks noChangeAspect="1"/>
          </p:cNvPicPr>
          <p:nvPr/>
        </p:nvPicPr>
        <p:blipFill>
          <a:blip r:embed="rId3"/>
          <a:stretch>
            <a:fillRect/>
          </a:stretch>
        </p:blipFill>
        <p:spPr>
          <a:xfrm>
            <a:off x="1848945" y="1934069"/>
            <a:ext cx="5229542" cy="3414919"/>
          </a:xfrm>
          <a:prstGeom prst="rect">
            <a:avLst/>
          </a:prstGeom>
          <a:ln>
            <a:noFill/>
          </a:ln>
          <a:effectLst>
            <a:outerShdw blurRad="292100" dist="139700" dir="2700000" algn="tl" rotWithShape="0">
              <a:srgbClr val="333333">
                <a:alpha val="65000"/>
              </a:srgbClr>
            </a:outerShdw>
          </a:effectLst>
        </p:spPr>
      </p:pic>
      <p:sp>
        <p:nvSpPr>
          <p:cNvPr id="22" name="TextBox 21">
            <a:extLst>
              <a:ext uri="{FF2B5EF4-FFF2-40B4-BE49-F238E27FC236}">
                <a16:creationId xmlns:a16="http://schemas.microsoft.com/office/drawing/2014/main" id="{E609C246-FA6A-4CD4-BAFA-BD9632314590}"/>
              </a:ext>
            </a:extLst>
          </p:cNvPr>
          <p:cNvSpPr txBox="1"/>
          <p:nvPr/>
        </p:nvSpPr>
        <p:spPr>
          <a:xfrm>
            <a:off x="88231" y="6603275"/>
            <a:ext cx="8446169" cy="276999"/>
          </a:xfrm>
          <a:prstGeom prst="rect">
            <a:avLst/>
          </a:prstGeom>
          <a:noFill/>
        </p:spPr>
        <p:txBody>
          <a:bodyPr wrap="square">
            <a:spAutoFit/>
          </a:bodyPr>
          <a:lstStyle/>
          <a:p>
            <a:pPr algn="ctr"/>
            <a:r>
              <a:rPr lang="en-US" sz="1200" dirty="0"/>
              <a:t>Image: https://biologyreader.com/difference-between-unicellular-and-multicellular-organisms.html</a:t>
            </a:r>
          </a:p>
        </p:txBody>
      </p:sp>
      <p:sp>
        <p:nvSpPr>
          <p:cNvPr id="23" name="TextBox 22">
            <a:extLst>
              <a:ext uri="{FF2B5EF4-FFF2-40B4-BE49-F238E27FC236}">
                <a16:creationId xmlns:a16="http://schemas.microsoft.com/office/drawing/2014/main" id="{86DF9055-DE97-4A6B-949E-297B6336A617}"/>
              </a:ext>
            </a:extLst>
          </p:cNvPr>
          <p:cNvSpPr txBox="1"/>
          <p:nvPr/>
        </p:nvSpPr>
        <p:spPr>
          <a:xfrm>
            <a:off x="556616" y="5715000"/>
            <a:ext cx="4224486" cy="830997"/>
          </a:xfrm>
          <a:prstGeom prst="rect">
            <a:avLst/>
          </a:prstGeom>
          <a:solidFill>
            <a:srgbClr val="FFFF00"/>
          </a:solidFill>
        </p:spPr>
        <p:txBody>
          <a:bodyPr wrap="square" rtlCol="0">
            <a:spAutoFit/>
          </a:bodyPr>
          <a:lstStyle/>
          <a:p>
            <a:pPr algn="ctr"/>
            <a:r>
              <a:rPr lang="en-US" b="1" i="1" dirty="0">
                <a:solidFill>
                  <a:srgbClr val="0070C0"/>
                </a:solidFill>
              </a:rPr>
              <a:t>How are humans &amp; other animals classified?</a:t>
            </a:r>
          </a:p>
        </p:txBody>
      </p:sp>
      <p:sp>
        <p:nvSpPr>
          <p:cNvPr id="24" name="TextBox 23">
            <a:extLst>
              <a:ext uri="{FF2B5EF4-FFF2-40B4-BE49-F238E27FC236}">
                <a16:creationId xmlns:a16="http://schemas.microsoft.com/office/drawing/2014/main" id="{514BD98F-0537-4B3F-AEF0-48A39DFFA3D0}"/>
              </a:ext>
            </a:extLst>
          </p:cNvPr>
          <p:cNvSpPr txBox="1"/>
          <p:nvPr/>
        </p:nvSpPr>
        <p:spPr>
          <a:xfrm>
            <a:off x="5039089" y="5723705"/>
            <a:ext cx="3462486" cy="830997"/>
          </a:xfrm>
          <a:prstGeom prst="rect">
            <a:avLst/>
          </a:prstGeom>
          <a:solidFill>
            <a:srgbClr val="FFFF00"/>
          </a:solidFill>
        </p:spPr>
        <p:txBody>
          <a:bodyPr wrap="square" rtlCol="0">
            <a:spAutoFit/>
          </a:bodyPr>
          <a:lstStyle/>
          <a:p>
            <a:pPr algn="ctr"/>
            <a:r>
              <a:rPr lang="en-US" b="1" i="1" dirty="0">
                <a:solidFill>
                  <a:srgbClr val="0070C0"/>
                </a:solidFill>
              </a:rPr>
              <a:t>MULTICELLULAR = </a:t>
            </a:r>
            <a:br>
              <a:rPr lang="en-US" b="1" i="1" dirty="0">
                <a:solidFill>
                  <a:srgbClr val="0070C0"/>
                </a:solidFill>
              </a:rPr>
            </a:br>
            <a:r>
              <a:rPr lang="en-US" b="1" i="1" dirty="0">
                <a:solidFill>
                  <a:srgbClr val="0070C0"/>
                </a:solidFill>
              </a:rPr>
              <a:t>MANY CELLS</a:t>
            </a:r>
          </a:p>
        </p:txBody>
      </p:sp>
    </p:spTree>
    <p:extLst>
      <p:ext uri="{BB962C8B-B14F-4D97-AF65-F5344CB8AC3E}">
        <p14:creationId xmlns:p14="http://schemas.microsoft.com/office/powerpoint/2010/main" val="42998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A85F692-D3BA-4C01-9B65-AB7E06F53FCA}"/>
              </a:ext>
            </a:extLst>
          </p:cNvPr>
          <p:cNvSpPr txBox="1"/>
          <p:nvPr/>
        </p:nvSpPr>
        <p:spPr>
          <a:xfrm>
            <a:off x="0" y="22779"/>
            <a:ext cx="8750970" cy="954107"/>
          </a:xfrm>
          <a:prstGeom prst="rect">
            <a:avLst/>
          </a:prstGeom>
          <a:noFill/>
        </p:spPr>
        <p:txBody>
          <a:bodyPr wrap="square" rtlCol="0">
            <a:spAutoFit/>
          </a:bodyPr>
          <a:lstStyle/>
          <a:p>
            <a:pPr marL="0" marR="0">
              <a:spcBef>
                <a:spcPts val="1800"/>
              </a:spcBef>
              <a:spcAft>
                <a:spcPts val="1800"/>
              </a:spcAft>
              <a:tabLst>
                <a:tab pos="457200" algn="l"/>
              </a:tabLst>
            </a:pPr>
            <a:r>
              <a:rPr lang="en-US" dirty="0">
                <a:effectLst/>
                <a:latin typeface="Times New Roman" panose="02020603050405020304" pitchFamily="18" charset="0"/>
                <a:ea typeface="Times New Roman" panose="02020603050405020304" pitchFamily="18" charset="0"/>
              </a:rPr>
              <a:t>2.  What is the difference between magnification and resolution?</a:t>
            </a:r>
            <a:br>
              <a:rPr lang="en-US" dirty="0">
                <a:effectLst/>
                <a:latin typeface="Times New Roman" panose="02020603050405020304" pitchFamily="18" charset="0"/>
                <a:ea typeface="Times New Roman" panose="02020603050405020304" pitchFamily="18" charset="0"/>
              </a:rPr>
            </a:br>
            <a:endParaRPr lang="en-US" sz="3200" dirty="0">
              <a:effectLst/>
              <a:latin typeface="Times New Roman" panose="02020603050405020304" pitchFamily="18" charset="0"/>
              <a:ea typeface="Times New Roman" panose="02020603050405020304" pitchFamily="18" charset="0"/>
            </a:endParaRPr>
          </a:p>
        </p:txBody>
      </p:sp>
      <p:sp>
        <p:nvSpPr>
          <p:cNvPr id="5" name="TextBox 4"/>
          <p:cNvSpPr txBox="1"/>
          <p:nvPr/>
        </p:nvSpPr>
        <p:spPr>
          <a:xfrm>
            <a:off x="325889" y="526181"/>
            <a:ext cx="5423827" cy="461665"/>
          </a:xfrm>
          <a:prstGeom prst="rect">
            <a:avLst/>
          </a:prstGeom>
          <a:noFill/>
        </p:spPr>
        <p:txBody>
          <a:bodyPr wrap="square" rtlCol="0">
            <a:spAutoFit/>
          </a:bodyPr>
          <a:lstStyle/>
          <a:p>
            <a:r>
              <a:rPr lang="en-US" b="1" i="1" dirty="0">
                <a:solidFill>
                  <a:srgbClr val="FF0000"/>
                </a:solidFill>
              </a:rPr>
              <a:t>Magnification = Making it larger</a:t>
            </a:r>
          </a:p>
        </p:txBody>
      </p:sp>
      <p:sp>
        <p:nvSpPr>
          <p:cNvPr id="7" name="TextBox 6"/>
          <p:cNvSpPr txBox="1"/>
          <p:nvPr/>
        </p:nvSpPr>
        <p:spPr>
          <a:xfrm>
            <a:off x="322372" y="923217"/>
            <a:ext cx="8428598" cy="830997"/>
          </a:xfrm>
          <a:prstGeom prst="rect">
            <a:avLst/>
          </a:prstGeom>
          <a:noFill/>
        </p:spPr>
        <p:txBody>
          <a:bodyPr wrap="square" rtlCol="0">
            <a:spAutoFit/>
          </a:bodyPr>
          <a:lstStyle/>
          <a:p>
            <a:r>
              <a:rPr lang="en-US" b="1" i="1" dirty="0">
                <a:solidFill>
                  <a:srgbClr val="FF0000"/>
                </a:solidFill>
              </a:rPr>
              <a:t>Resolution = Seeing it clearer; being able to distinguish between two objects</a:t>
            </a:r>
          </a:p>
        </p:txBody>
      </p:sp>
      <p:pic>
        <p:nvPicPr>
          <p:cNvPr id="4" name="Picture 3">
            <a:extLst>
              <a:ext uri="{FF2B5EF4-FFF2-40B4-BE49-F238E27FC236}">
                <a16:creationId xmlns:a16="http://schemas.microsoft.com/office/drawing/2014/main" id="{1DA17F08-BED7-4D5E-B1C0-8A3C89491967}"/>
              </a:ext>
            </a:extLst>
          </p:cNvPr>
          <p:cNvPicPr>
            <a:picLocks noChangeAspect="1"/>
          </p:cNvPicPr>
          <p:nvPr/>
        </p:nvPicPr>
        <p:blipFill>
          <a:blip r:embed="rId2"/>
          <a:stretch>
            <a:fillRect/>
          </a:stretch>
        </p:blipFill>
        <p:spPr>
          <a:xfrm>
            <a:off x="457199" y="1776134"/>
            <a:ext cx="8336927" cy="4566645"/>
          </a:xfrm>
          <a:prstGeom prst="rect">
            <a:avLst/>
          </a:prstGeom>
        </p:spPr>
      </p:pic>
      <p:sp>
        <p:nvSpPr>
          <p:cNvPr id="20" name="TextBox 19">
            <a:extLst>
              <a:ext uri="{FF2B5EF4-FFF2-40B4-BE49-F238E27FC236}">
                <a16:creationId xmlns:a16="http://schemas.microsoft.com/office/drawing/2014/main" id="{2389AA15-EF68-4740-B01A-EA799A1926A3}"/>
              </a:ext>
            </a:extLst>
          </p:cNvPr>
          <p:cNvSpPr txBox="1"/>
          <p:nvPr/>
        </p:nvSpPr>
        <p:spPr>
          <a:xfrm>
            <a:off x="4403620" y="5468429"/>
            <a:ext cx="4572000" cy="461665"/>
          </a:xfrm>
          <a:prstGeom prst="rect">
            <a:avLst/>
          </a:prstGeom>
          <a:solidFill>
            <a:srgbClr val="FFFF00"/>
          </a:solidFill>
        </p:spPr>
        <p:txBody>
          <a:bodyPr wrap="square" rtlCol="0">
            <a:spAutoFit/>
          </a:bodyPr>
          <a:lstStyle/>
          <a:p>
            <a:pPr algn="ctr"/>
            <a:r>
              <a:rPr lang="en-US" b="1" i="1" dirty="0">
                <a:solidFill>
                  <a:srgbClr val="0070C0"/>
                </a:solidFill>
              </a:rPr>
              <a:t>Ever hear the term “pixelated”?</a:t>
            </a:r>
          </a:p>
        </p:txBody>
      </p:sp>
      <p:sp>
        <p:nvSpPr>
          <p:cNvPr id="21" name="TextBox 20">
            <a:extLst>
              <a:ext uri="{FF2B5EF4-FFF2-40B4-BE49-F238E27FC236}">
                <a16:creationId xmlns:a16="http://schemas.microsoft.com/office/drawing/2014/main" id="{A1519901-22BA-4C16-8E0A-E0BAD717FBB8}"/>
              </a:ext>
            </a:extLst>
          </p:cNvPr>
          <p:cNvSpPr txBox="1"/>
          <p:nvPr/>
        </p:nvSpPr>
        <p:spPr>
          <a:xfrm>
            <a:off x="-4849" y="6503928"/>
            <a:ext cx="4572000" cy="261610"/>
          </a:xfrm>
          <a:prstGeom prst="rect">
            <a:avLst/>
          </a:prstGeom>
          <a:noFill/>
        </p:spPr>
        <p:txBody>
          <a:bodyPr wrap="square">
            <a:spAutoFit/>
          </a:bodyPr>
          <a:lstStyle/>
          <a:p>
            <a:r>
              <a:rPr lang="en-US" sz="1050" dirty="0"/>
              <a:t>https://www.sciencelearn.org.nz/resources/495-magnification-and-resolution</a:t>
            </a:r>
          </a:p>
        </p:txBody>
      </p:sp>
      <p:sp>
        <p:nvSpPr>
          <p:cNvPr id="8" name="TextBox 7">
            <a:extLst>
              <a:ext uri="{FF2B5EF4-FFF2-40B4-BE49-F238E27FC236}">
                <a16:creationId xmlns:a16="http://schemas.microsoft.com/office/drawing/2014/main" id="{B9852595-5D55-40C8-8608-D660E8A11A13}"/>
              </a:ext>
            </a:extLst>
          </p:cNvPr>
          <p:cNvSpPr txBox="1"/>
          <p:nvPr/>
        </p:nvSpPr>
        <p:spPr>
          <a:xfrm>
            <a:off x="4340316" y="6010756"/>
            <a:ext cx="4572000" cy="707886"/>
          </a:xfrm>
          <a:prstGeom prst="rect">
            <a:avLst/>
          </a:prstGeom>
          <a:solidFill>
            <a:srgbClr val="FFFF00"/>
          </a:solidFill>
        </p:spPr>
        <p:txBody>
          <a:bodyPr wrap="square" rtlCol="0">
            <a:spAutoFit/>
          </a:bodyPr>
          <a:lstStyle/>
          <a:p>
            <a:pPr algn="ctr"/>
            <a:r>
              <a:rPr lang="en-US" sz="2000" b="1" i="1" dirty="0">
                <a:solidFill>
                  <a:srgbClr val="0070C0"/>
                </a:solidFill>
              </a:rPr>
              <a:t>Need to use high-resolution images to avoid this when enlarging images.</a:t>
            </a:r>
          </a:p>
        </p:txBody>
      </p:sp>
    </p:spTree>
    <p:extLst>
      <p:ext uri="{BB962C8B-B14F-4D97-AF65-F5344CB8AC3E}">
        <p14:creationId xmlns:p14="http://schemas.microsoft.com/office/powerpoint/2010/main" val="188130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0"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A85F692-D3BA-4C01-9B65-AB7E06F53FCA}"/>
              </a:ext>
            </a:extLst>
          </p:cNvPr>
          <p:cNvSpPr txBox="1"/>
          <p:nvPr/>
        </p:nvSpPr>
        <p:spPr>
          <a:xfrm>
            <a:off x="88231" y="76200"/>
            <a:ext cx="8750970" cy="5155257"/>
          </a:xfrm>
          <a:prstGeom prst="rect">
            <a:avLst/>
          </a:prstGeom>
          <a:noFill/>
        </p:spPr>
        <p:txBody>
          <a:bodyPr wrap="square" rtlCol="0">
            <a:spAutoFit/>
          </a:bodyPr>
          <a:lstStyle/>
          <a:p>
            <a:pPr marL="0" marR="0">
              <a:spcBef>
                <a:spcPts val="1800"/>
              </a:spcBef>
              <a:spcAft>
                <a:spcPts val="1800"/>
              </a:spcAft>
              <a:tabLst>
                <a:tab pos="457200" algn="l"/>
              </a:tabLst>
            </a:pPr>
            <a:r>
              <a:rPr lang="en-US" dirty="0">
                <a:effectLst/>
                <a:ea typeface="Times New Roman" panose="02020603050405020304" pitchFamily="18" charset="0"/>
              </a:rPr>
              <a:t>3. Which type of microscope will we be using in the classroom?</a:t>
            </a:r>
          </a:p>
          <a:p>
            <a:pPr marL="0" marR="0">
              <a:spcBef>
                <a:spcPts val="1800"/>
              </a:spcBef>
              <a:spcAft>
                <a:spcPts val="1800"/>
              </a:spcAft>
              <a:tabLst>
                <a:tab pos="457200" algn="l"/>
              </a:tabLst>
            </a:pPr>
            <a:endParaRPr lang="en-US" sz="1100" dirty="0">
              <a:effectLst/>
              <a:ea typeface="Times New Roman" panose="02020603050405020304" pitchFamily="18" charset="0"/>
            </a:endParaRPr>
          </a:p>
          <a:p>
            <a:pPr marL="0" marR="0">
              <a:spcBef>
                <a:spcPts val="1800"/>
              </a:spcBef>
              <a:spcAft>
                <a:spcPts val="1800"/>
              </a:spcAft>
              <a:tabLst>
                <a:tab pos="457200" algn="l"/>
              </a:tabLst>
            </a:pPr>
            <a:r>
              <a:rPr lang="en-US" dirty="0">
                <a:ea typeface="Times New Roman" panose="02020603050405020304" pitchFamily="18" charset="0"/>
              </a:rPr>
              <a:t>4. Which part of a microscope can be used to </a:t>
            </a:r>
            <a:br>
              <a:rPr lang="en-US" dirty="0">
                <a:ea typeface="Times New Roman" panose="02020603050405020304" pitchFamily="18" charset="0"/>
              </a:rPr>
            </a:br>
            <a:r>
              <a:rPr lang="en-US" dirty="0">
                <a:ea typeface="Times New Roman" panose="02020603050405020304" pitchFamily="18" charset="0"/>
              </a:rPr>
              <a:t>adjust the amount of light on an image?</a:t>
            </a:r>
          </a:p>
          <a:p>
            <a:pPr marL="0" marR="0">
              <a:spcBef>
                <a:spcPts val="1800"/>
              </a:spcBef>
              <a:spcAft>
                <a:spcPts val="1800"/>
              </a:spcAft>
              <a:tabLst>
                <a:tab pos="457200" algn="l"/>
              </a:tabLst>
            </a:pPr>
            <a:endParaRPr lang="en-US" dirty="0">
              <a:ea typeface="Times New Roman" panose="02020603050405020304" pitchFamily="18" charset="0"/>
            </a:endParaRPr>
          </a:p>
          <a:p>
            <a:pPr marL="0" marR="0">
              <a:spcBef>
                <a:spcPts val="1800"/>
              </a:spcBef>
              <a:spcAft>
                <a:spcPts val="1800"/>
              </a:spcAft>
              <a:tabLst>
                <a:tab pos="457200" algn="l"/>
              </a:tabLst>
            </a:pPr>
            <a:endParaRPr lang="en-US" dirty="0">
              <a:effectLst/>
              <a:ea typeface="Times New Roman" panose="02020603050405020304" pitchFamily="18" charset="0"/>
            </a:endParaRPr>
          </a:p>
          <a:p>
            <a:pPr marL="0" marR="0">
              <a:spcBef>
                <a:spcPts val="1800"/>
              </a:spcBef>
              <a:spcAft>
                <a:spcPts val="1800"/>
              </a:spcAft>
            </a:pPr>
            <a:r>
              <a:rPr lang="en-US" dirty="0">
                <a:ea typeface="Times New Roman" panose="02020603050405020304" pitchFamily="18" charset="0"/>
              </a:rPr>
              <a:t>5</a:t>
            </a:r>
            <a:r>
              <a:rPr lang="en-US" dirty="0">
                <a:effectLst/>
                <a:ea typeface="Times New Roman" panose="02020603050405020304" pitchFamily="18" charset="0"/>
              </a:rPr>
              <a:t>. </a:t>
            </a:r>
            <a:r>
              <a:rPr lang="en-US" dirty="0">
                <a:ea typeface="Times New Roman" panose="02020603050405020304" pitchFamily="18" charset="0"/>
              </a:rPr>
              <a:t>How many sets of lenses are </a:t>
            </a:r>
            <a:br>
              <a:rPr lang="en-US" dirty="0">
                <a:ea typeface="Times New Roman" panose="02020603050405020304" pitchFamily="18" charset="0"/>
              </a:rPr>
            </a:br>
            <a:r>
              <a:rPr lang="en-US" dirty="0">
                <a:ea typeface="Times New Roman" panose="02020603050405020304" pitchFamily="18" charset="0"/>
              </a:rPr>
              <a:t>found in a compound microscope?</a:t>
            </a:r>
          </a:p>
        </p:txBody>
      </p:sp>
      <p:sp>
        <p:nvSpPr>
          <p:cNvPr id="14" name="TextBox 13">
            <a:extLst>
              <a:ext uri="{FF2B5EF4-FFF2-40B4-BE49-F238E27FC236}">
                <a16:creationId xmlns:a16="http://schemas.microsoft.com/office/drawing/2014/main" id="{515A01D9-02A5-4164-A14F-ACE090E80BAB}"/>
              </a:ext>
            </a:extLst>
          </p:cNvPr>
          <p:cNvSpPr txBox="1"/>
          <p:nvPr/>
        </p:nvSpPr>
        <p:spPr>
          <a:xfrm>
            <a:off x="1344636" y="511164"/>
            <a:ext cx="2895600" cy="461665"/>
          </a:xfrm>
          <a:prstGeom prst="rect">
            <a:avLst/>
          </a:prstGeom>
          <a:noFill/>
        </p:spPr>
        <p:txBody>
          <a:bodyPr wrap="square" rtlCol="0">
            <a:spAutoFit/>
          </a:bodyPr>
          <a:lstStyle/>
          <a:p>
            <a:r>
              <a:rPr lang="en-US" b="1" i="1" dirty="0">
                <a:solidFill>
                  <a:srgbClr val="FF0000"/>
                </a:solidFill>
              </a:rPr>
              <a:t>LIGHT</a:t>
            </a:r>
          </a:p>
        </p:txBody>
      </p:sp>
      <p:sp>
        <p:nvSpPr>
          <p:cNvPr id="15" name="TextBox 14">
            <a:extLst>
              <a:ext uri="{FF2B5EF4-FFF2-40B4-BE49-F238E27FC236}">
                <a16:creationId xmlns:a16="http://schemas.microsoft.com/office/drawing/2014/main" id="{C1B2922E-8BBC-4BB6-A0B8-43F26821DD89}"/>
              </a:ext>
            </a:extLst>
          </p:cNvPr>
          <p:cNvSpPr txBox="1"/>
          <p:nvPr/>
        </p:nvSpPr>
        <p:spPr>
          <a:xfrm>
            <a:off x="998806" y="2536448"/>
            <a:ext cx="2895600" cy="461665"/>
          </a:xfrm>
          <a:prstGeom prst="rect">
            <a:avLst/>
          </a:prstGeom>
          <a:noFill/>
        </p:spPr>
        <p:txBody>
          <a:bodyPr wrap="square" rtlCol="0">
            <a:spAutoFit/>
          </a:bodyPr>
          <a:lstStyle/>
          <a:p>
            <a:r>
              <a:rPr lang="en-US" b="1" i="1" dirty="0">
                <a:solidFill>
                  <a:srgbClr val="FF0000"/>
                </a:solidFill>
              </a:rPr>
              <a:t>DIAPHRAGM</a:t>
            </a:r>
          </a:p>
        </p:txBody>
      </p:sp>
      <p:grpSp>
        <p:nvGrpSpPr>
          <p:cNvPr id="6" name="Group 5">
            <a:extLst>
              <a:ext uri="{FF2B5EF4-FFF2-40B4-BE49-F238E27FC236}">
                <a16:creationId xmlns:a16="http://schemas.microsoft.com/office/drawing/2014/main" id="{D5B55BF8-55CF-41DD-9159-C45F21EE9FFD}"/>
              </a:ext>
            </a:extLst>
          </p:cNvPr>
          <p:cNvGrpSpPr/>
          <p:nvPr/>
        </p:nvGrpSpPr>
        <p:grpSpPr>
          <a:xfrm>
            <a:off x="386038" y="2034999"/>
            <a:ext cx="8199666" cy="2094147"/>
            <a:chOff x="386038" y="2034999"/>
            <a:chExt cx="8199666" cy="2094147"/>
          </a:xfrm>
        </p:grpSpPr>
        <p:pic>
          <p:nvPicPr>
            <p:cNvPr id="4" name="Picture 3">
              <a:extLst>
                <a:ext uri="{FF2B5EF4-FFF2-40B4-BE49-F238E27FC236}">
                  <a16:creationId xmlns:a16="http://schemas.microsoft.com/office/drawing/2014/main" id="{2C67A63E-1870-4472-826B-6D92BA5D5B82}"/>
                </a:ext>
              </a:extLst>
            </p:cNvPr>
            <p:cNvPicPr>
              <a:picLocks noChangeAspect="1"/>
            </p:cNvPicPr>
            <p:nvPr/>
          </p:nvPicPr>
          <p:blipFill>
            <a:blip r:embed="rId2"/>
            <a:stretch>
              <a:fillRect/>
            </a:stretch>
          </p:blipFill>
          <p:spPr>
            <a:xfrm>
              <a:off x="6545691" y="2034999"/>
              <a:ext cx="2040013" cy="1926227"/>
            </a:xfrm>
            <a:prstGeom prst="rect">
              <a:avLst/>
            </a:prstGeom>
          </p:spPr>
        </p:pic>
        <p:sp>
          <p:nvSpPr>
            <p:cNvPr id="20" name="TextBox 19">
              <a:extLst>
                <a:ext uri="{FF2B5EF4-FFF2-40B4-BE49-F238E27FC236}">
                  <a16:creationId xmlns:a16="http://schemas.microsoft.com/office/drawing/2014/main" id="{8A1C42CC-C6E5-46B3-BBD1-C02CF131513B}"/>
                </a:ext>
              </a:extLst>
            </p:cNvPr>
            <p:cNvSpPr txBox="1"/>
            <p:nvPr/>
          </p:nvSpPr>
          <p:spPr>
            <a:xfrm>
              <a:off x="386038" y="3298149"/>
              <a:ext cx="5943596" cy="830997"/>
            </a:xfrm>
            <a:prstGeom prst="rect">
              <a:avLst/>
            </a:prstGeom>
            <a:noFill/>
          </p:spPr>
          <p:txBody>
            <a:bodyPr wrap="square" rtlCol="0">
              <a:spAutoFit/>
            </a:bodyPr>
            <a:lstStyle/>
            <a:p>
              <a:r>
                <a:rPr lang="en-US" b="1" i="1" dirty="0">
                  <a:solidFill>
                    <a:srgbClr val="0070C0"/>
                  </a:solidFill>
                </a:rPr>
                <a:t>Adjusting the diaphragm to allow more light or less may help you view images better.</a:t>
              </a:r>
            </a:p>
          </p:txBody>
        </p:sp>
      </p:grpSp>
      <p:grpSp>
        <p:nvGrpSpPr>
          <p:cNvPr id="10" name="Group 9">
            <a:extLst>
              <a:ext uri="{FF2B5EF4-FFF2-40B4-BE49-F238E27FC236}">
                <a16:creationId xmlns:a16="http://schemas.microsoft.com/office/drawing/2014/main" id="{2BA218B4-FE80-48E1-ACE3-65A42FEFDAA6}"/>
              </a:ext>
            </a:extLst>
          </p:cNvPr>
          <p:cNvGrpSpPr/>
          <p:nvPr/>
        </p:nvGrpSpPr>
        <p:grpSpPr>
          <a:xfrm>
            <a:off x="998806" y="4429182"/>
            <a:ext cx="7707648" cy="2336361"/>
            <a:chOff x="906074" y="4289476"/>
            <a:chExt cx="7707648" cy="2336361"/>
          </a:xfrm>
        </p:grpSpPr>
        <p:sp>
          <p:nvSpPr>
            <p:cNvPr id="16" name="TextBox 15">
              <a:extLst>
                <a:ext uri="{FF2B5EF4-FFF2-40B4-BE49-F238E27FC236}">
                  <a16:creationId xmlns:a16="http://schemas.microsoft.com/office/drawing/2014/main" id="{E87CEABA-2657-45F0-991E-D535DB946ACA}"/>
                </a:ext>
              </a:extLst>
            </p:cNvPr>
            <p:cNvSpPr txBox="1"/>
            <p:nvPr/>
          </p:nvSpPr>
          <p:spPr>
            <a:xfrm>
              <a:off x="906074" y="5222190"/>
              <a:ext cx="2514601" cy="461665"/>
            </a:xfrm>
            <a:prstGeom prst="rect">
              <a:avLst/>
            </a:prstGeom>
            <a:noFill/>
          </p:spPr>
          <p:txBody>
            <a:bodyPr wrap="square" rtlCol="0">
              <a:spAutoFit/>
            </a:bodyPr>
            <a:lstStyle/>
            <a:p>
              <a:r>
                <a:rPr lang="en-US" b="1" i="1" dirty="0">
                  <a:solidFill>
                    <a:srgbClr val="FF0000"/>
                  </a:solidFill>
                </a:rPr>
                <a:t>TWO SETS</a:t>
              </a:r>
            </a:p>
          </p:txBody>
        </p:sp>
        <p:pic>
          <p:nvPicPr>
            <p:cNvPr id="9" name="Picture 8">
              <a:extLst>
                <a:ext uri="{FF2B5EF4-FFF2-40B4-BE49-F238E27FC236}">
                  <a16:creationId xmlns:a16="http://schemas.microsoft.com/office/drawing/2014/main" id="{9C9E45F4-6832-4EAE-A47E-6C5A84D1A257}"/>
                </a:ext>
              </a:extLst>
            </p:cNvPr>
            <p:cNvPicPr>
              <a:picLocks noChangeAspect="1"/>
            </p:cNvPicPr>
            <p:nvPr/>
          </p:nvPicPr>
          <p:blipFill>
            <a:blip r:embed="rId3"/>
            <a:stretch>
              <a:fillRect/>
            </a:stretch>
          </p:blipFill>
          <p:spPr>
            <a:xfrm>
              <a:off x="4477659" y="4289476"/>
              <a:ext cx="4136063" cy="2336361"/>
            </a:xfrm>
            <a:prstGeom prst="rect">
              <a:avLst/>
            </a:prstGeom>
          </p:spPr>
        </p:pic>
      </p:grpSp>
    </p:spTree>
    <p:extLst>
      <p:ext uri="{BB962C8B-B14F-4D97-AF65-F5344CB8AC3E}">
        <p14:creationId xmlns:p14="http://schemas.microsoft.com/office/powerpoint/2010/main" val="247352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A85F692-D3BA-4C01-9B65-AB7E06F53FCA}"/>
              </a:ext>
            </a:extLst>
          </p:cNvPr>
          <p:cNvSpPr txBox="1"/>
          <p:nvPr/>
        </p:nvSpPr>
        <p:spPr>
          <a:xfrm>
            <a:off x="88231" y="76200"/>
            <a:ext cx="8750970" cy="5139869"/>
          </a:xfrm>
          <a:prstGeom prst="rect">
            <a:avLst/>
          </a:prstGeom>
          <a:noFill/>
        </p:spPr>
        <p:txBody>
          <a:bodyPr wrap="square" rtlCol="0">
            <a:spAutoFit/>
          </a:bodyPr>
          <a:lstStyle/>
          <a:p>
            <a:pPr marL="0" marR="0">
              <a:spcBef>
                <a:spcPts val="1800"/>
              </a:spcBef>
              <a:spcAft>
                <a:spcPts val="1800"/>
              </a:spcAft>
            </a:pPr>
            <a:r>
              <a:rPr lang="en-US" dirty="0">
                <a:effectLst/>
                <a:latin typeface="Times New Roman" panose="02020603050405020304" pitchFamily="18" charset="0"/>
                <a:ea typeface="Times New Roman" panose="02020603050405020304" pitchFamily="18" charset="0"/>
              </a:rPr>
              <a:t>6.  What is the total magnification if the eyepiece lens is 10X and the objective lens is 4X?</a:t>
            </a:r>
          </a:p>
          <a:p>
            <a:pPr marL="0" marR="0">
              <a:spcBef>
                <a:spcPts val="1800"/>
              </a:spcBef>
              <a:spcAft>
                <a:spcPts val="1800"/>
              </a:spcAft>
            </a:pPr>
            <a:endParaRPr lang="en-US" sz="2800" dirty="0">
              <a:effectLst/>
              <a:latin typeface="Times New Roman" panose="02020603050405020304" pitchFamily="18" charset="0"/>
              <a:ea typeface="Times New Roman" panose="02020603050405020304" pitchFamily="18" charset="0"/>
            </a:endParaRPr>
          </a:p>
          <a:p>
            <a:pPr marL="0" marR="0">
              <a:spcBef>
                <a:spcPts val="1800"/>
              </a:spcBef>
              <a:spcAft>
                <a:spcPts val="1800"/>
              </a:spcAft>
            </a:pPr>
            <a:r>
              <a:rPr lang="en-US" dirty="0">
                <a:effectLst/>
                <a:latin typeface="Times New Roman" panose="02020603050405020304" pitchFamily="18" charset="0"/>
                <a:ea typeface="Times New Roman" panose="02020603050405020304" pitchFamily="18" charset="0"/>
              </a:rPr>
              <a:t>7. What is the difference between the coarse focus and the fine focus knobs?</a:t>
            </a:r>
          </a:p>
          <a:p>
            <a:pPr marL="0" marR="0">
              <a:spcBef>
                <a:spcPts val="1800"/>
              </a:spcBef>
              <a:spcAft>
                <a:spcPts val="1800"/>
              </a:spcAft>
            </a:pPr>
            <a:endParaRPr lang="en-US" sz="3600" dirty="0">
              <a:ea typeface="Times New Roman" panose="02020603050405020304" pitchFamily="18" charset="0"/>
            </a:endParaRPr>
          </a:p>
          <a:p>
            <a:pPr marL="0" marR="0">
              <a:spcBef>
                <a:spcPts val="1800"/>
              </a:spcBef>
              <a:spcAft>
                <a:spcPts val="1800"/>
              </a:spcAft>
            </a:pPr>
            <a:r>
              <a:rPr lang="en-US" dirty="0">
                <a:ea typeface="Times New Roman" panose="02020603050405020304" pitchFamily="18" charset="0"/>
              </a:rPr>
              <a:t>8.  Which two places do you need to hold </a:t>
            </a:r>
            <a:br>
              <a:rPr lang="en-US" dirty="0">
                <a:ea typeface="Times New Roman" panose="02020603050405020304" pitchFamily="18" charset="0"/>
              </a:rPr>
            </a:br>
            <a:r>
              <a:rPr lang="en-US" dirty="0">
                <a:ea typeface="Times New Roman" panose="02020603050405020304" pitchFamily="18" charset="0"/>
              </a:rPr>
              <a:t>when you pick up a microscope?</a:t>
            </a:r>
          </a:p>
        </p:txBody>
      </p:sp>
      <p:sp>
        <p:nvSpPr>
          <p:cNvPr id="17" name="TextBox 16">
            <a:extLst>
              <a:ext uri="{FF2B5EF4-FFF2-40B4-BE49-F238E27FC236}">
                <a16:creationId xmlns:a16="http://schemas.microsoft.com/office/drawing/2014/main" id="{D11A6D11-0471-4957-B802-19406EF86CAC}"/>
              </a:ext>
            </a:extLst>
          </p:cNvPr>
          <p:cNvSpPr txBox="1"/>
          <p:nvPr/>
        </p:nvSpPr>
        <p:spPr>
          <a:xfrm>
            <a:off x="1137961" y="1090910"/>
            <a:ext cx="2057401" cy="461665"/>
          </a:xfrm>
          <a:prstGeom prst="rect">
            <a:avLst/>
          </a:prstGeom>
          <a:noFill/>
        </p:spPr>
        <p:txBody>
          <a:bodyPr wrap="square" rtlCol="0">
            <a:spAutoFit/>
          </a:bodyPr>
          <a:lstStyle/>
          <a:p>
            <a:r>
              <a:rPr lang="en-US" b="1" i="1" dirty="0">
                <a:solidFill>
                  <a:srgbClr val="FF0000"/>
                </a:solidFill>
              </a:rPr>
              <a:t>10 x 4 = 40X</a:t>
            </a:r>
          </a:p>
        </p:txBody>
      </p:sp>
      <p:sp>
        <p:nvSpPr>
          <p:cNvPr id="18" name="TextBox 17">
            <a:extLst>
              <a:ext uri="{FF2B5EF4-FFF2-40B4-BE49-F238E27FC236}">
                <a16:creationId xmlns:a16="http://schemas.microsoft.com/office/drawing/2014/main" id="{B112C4DC-215D-4D0D-AF33-D15C834A6B22}"/>
              </a:ext>
            </a:extLst>
          </p:cNvPr>
          <p:cNvSpPr txBox="1"/>
          <p:nvPr/>
        </p:nvSpPr>
        <p:spPr>
          <a:xfrm>
            <a:off x="516947" y="3057370"/>
            <a:ext cx="5565329" cy="461665"/>
          </a:xfrm>
          <a:prstGeom prst="rect">
            <a:avLst/>
          </a:prstGeom>
          <a:noFill/>
        </p:spPr>
        <p:txBody>
          <a:bodyPr wrap="square" rtlCol="0">
            <a:spAutoFit/>
          </a:bodyPr>
          <a:lstStyle/>
          <a:p>
            <a:r>
              <a:rPr lang="en-US" b="1" i="1" dirty="0">
                <a:solidFill>
                  <a:srgbClr val="FF0000"/>
                </a:solidFill>
              </a:rPr>
              <a:t>Coarse = Moves the stage up/down a lot</a:t>
            </a:r>
          </a:p>
        </p:txBody>
      </p:sp>
      <p:sp>
        <p:nvSpPr>
          <p:cNvPr id="19" name="TextBox 18">
            <a:extLst>
              <a:ext uri="{FF2B5EF4-FFF2-40B4-BE49-F238E27FC236}">
                <a16:creationId xmlns:a16="http://schemas.microsoft.com/office/drawing/2014/main" id="{5528A5DD-FBB5-4367-960E-D9F8B70CA0EF}"/>
              </a:ext>
            </a:extLst>
          </p:cNvPr>
          <p:cNvSpPr txBox="1"/>
          <p:nvPr/>
        </p:nvSpPr>
        <p:spPr>
          <a:xfrm>
            <a:off x="516947" y="3449796"/>
            <a:ext cx="5793929" cy="461665"/>
          </a:xfrm>
          <a:prstGeom prst="rect">
            <a:avLst/>
          </a:prstGeom>
          <a:noFill/>
        </p:spPr>
        <p:txBody>
          <a:bodyPr wrap="square" rtlCol="0">
            <a:spAutoFit/>
          </a:bodyPr>
          <a:lstStyle/>
          <a:p>
            <a:r>
              <a:rPr lang="en-US" b="1" i="1" dirty="0">
                <a:solidFill>
                  <a:srgbClr val="FF0000"/>
                </a:solidFill>
              </a:rPr>
              <a:t>Fine = Moves the stage up/down a little bit</a:t>
            </a:r>
          </a:p>
        </p:txBody>
      </p:sp>
      <p:grpSp>
        <p:nvGrpSpPr>
          <p:cNvPr id="2" name="Group 1">
            <a:extLst>
              <a:ext uri="{FF2B5EF4-FFF2-40B4-BE49-F238E27FC236}">
                <a16:creationId xmlns:a16="http://schemas.microsoft.com/office/drawing/2014/main" id="{737B0422-0447-4F1D-8074-3A5AF0C0E862}"/>
              </a:ext>
            </a:extLst>
          </p:cNvPr>
          <p:cNvGrpSpPr/>
          <p:nvPr/>
        </p:nvGrpSpPr>
        <p:grpSpPr>
          <a:xfrm>
            <a:off x="4572000" y="685800"/>
            <a:ext cx="4066580" cy="1371600"/>
            <a:chOff x="4913123" y="733425"/>
            <a:chExt cx="4066580" cy="1371600"/>
          </a:xfrm>
        </p:grpSpPr>
        <p:grpSp>
          <p:nvGrpSpPr>
            <p:cNvPr id="10" name="Group 9">
              <a:extLst>
                <a:ext uri="{FF2B5EF4-FFF2-40B4-BE49-F238E27FC236}">
                  <a16:creationId xmlns:a16="http://schemas.microsoft.com/office/drawing/2014/main" id="{6A50280A-A6AB-405B-B89D-5F88DE42B1A1}"/>
                </a:ext>
              </a:extLst>
            </p:cNvPr>
            <p:cNvGrpSpPr/>
            <p:nvPr/>
          </p:nvGrpSpPr>
          <p:grpSpPr>
            <a:xfrm>
              <a:off x="4913123" y="914400"/>
              <a:ext cx="904875" cy="1190625"/>
              <a:chOff x="7010400" y="4314825"/>
              <a:chExt cx="904875" cy="1190625"/>
            </a:xfrm>
          </p:grpSpPr>
          <p:pic>
            <p:nvPicPr>
              <p:cNvPr id="11" name="Picture 3">
                <a:extLst>
                  <a:ext uri="{FF2B5EF4-FFF2-40B4-BE49-F238E27FC236}">
                    <a16:creationId xmlns:a16="http://schemas.microsoft.com/office/drawing/2014/main" id="{3C29B40F-B9DB-4B80-937E-33AA0452592F}"/>
                  </a:ext>
                </a:extLst>
              </p:cNvPr>
              <p:cNvPicPr>
                <a:picLocks noChangeAspect="1" noChangeArrowheads="1"/>
              </p:cNvPicPr>
              <p:nvPr/>
            </p:nvPicPr>
            <p:blipFill>
              <a:blip r:embed="rId2" cstate="print"/>
              <a:srcRect/>
              <a:stretch>
                <a:fillRect/>
              </a:stretch>
            </p:blipFill>
            <p:spPr bwMode="auto">
              <a:xfrm>
                <a:off x="7010400" y="4314825"/>
                <a:ext cx="904875" cy="1190625"/>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A8A8D01D-879E-4251-A412-2B4B604B26F8}"/>
                  </a:ext>
                </a:extLst>
              </p:cNvPr>
              <p:cNvSpPr txBox="1"/>
              <p:nvPr/>
            </p:nvSpPr>
            <p:spPr>
              <a:xfrm>
                <a:off x="7267700" y="4812600"/>
                <a:ext cx="578925" cy="400110"/>
              </a:xfrm>
              <a:prstGeom prst="rect">
                <a:avLst/>
              </a:prstGeom>
              <a:noFill/>
            </p:spPr>
            <p:txBody>
              <a:bodyPr wrap="square" rtlCol="0">
                <a:spAutoFit/>
              </a:bodyPr>
              <a:lstStyle/>
              <a:p>
                <a:r>
                  <a:rPr lang="en-US" sz="2000" b="1" i="1" dirty="0"/>
                  <a:t>10</a:t>
                </a:r>
                <a:endParaRPr lang="en-US" b="1" i="1" dirty="0"/>
              </a:p>
            </p:txBody>
          </p:sp>
        </p:grpSp>
        <p:pic>
          <p:nvPicPr>
            <p:cNvPr id="34" name="Picture 2">
              <a:extLst>
                <a:ext uri="{FF2B5EF4-FFF2-40B4-BE49-F238E27FC236}">
                  <a16:creationId xmlns:a16="http://schemas.microsoft.com/office/drawing/2014/main" id="{DE827D7D-03D0-4546-B2EB-B48023E96E41}"/>
                </a:ext>
              </a:extLst>
            </p:cNvPr>
            <p:cNvPicPr>
              <a:picLocks noChangeAspect="1" noChangeArrowheads="1"/>
            </p:cNvPicPr>
            <p:nvPr/>
          </p:nvPicPr>
          <p:blipFill rotWithShape="1">
            <a:blip r:embed="rId3" cstate="print"/>
            <a:srcRect l="18499" t="24408" b="19355"/>
            <a:stretch/>
          </p:blipFill>
          <p:spPr bwMode="auto">
            <a:xfrm>
              <a:off x="6525598" y="733425"/>
              <a:ext cx="2454105" cy="1328440"/>
            </a:xfrm>
            <a:prstGeom prst="rect">
              <a:avLst/>
            </a:prstGeom>
            <a:ln>
              <a:noFill/>
            </a:ln>
            <a:effectLst>
              <a:outerShdw blurRad="292100" dist="139700" dir="2700000" algn="tl" rotWithShape="0">
                <a:srgbClr val="333333">
                  <a:alpha val="65000"/>
                </a:srgbClr>
              </a:outerShdw>
            </a:effectLst>
          </p:spPr>
        </p:pic>
        <p:grpSp>
          <p:nvGrpSpPr>
            <p:cNvPr id="20" name="Group 19">
              <a:extLst>
                <a:ext uri="{FF2B5EF4-FFF2-40B4-BE49-F238E27FC236}">
                  <a16:creationId xmlns:a16="http://schemas.microsoft.com/office/drawing/2014/main" id="{B125329B-DC71-4C1C-A2EE-1035803AE2E7}"/>
                </a:ext>
              </a:extLst>
            </p:cNvPr>
            <p:cNvGrpSpPr/>
            <p:nvPr/>
          </p:nvGrpSpPr>
          <p:grpSpPr>
            <a:xfrm>
              <a:off x="5209736" y="1371600"/>
              <a:ext cx="2257864" cy="609600"/>
              <a:chOff x="6326717" y="3903242"/>
              <a:chExt cx="2257864" cy="609600"/>
            </a:xfrm>
          </p:grpSpPr>
          <p:grpSp>
            <p:nvGrpSpPr>
              <p:cNvPr id="21" name="Group 27">
                <a:extLst>
                  <a:ext uri="{FF2B5EF4-FFF2-40B4-BE49-F238E27FC236}">
                    <a16:creationId xmlns:a16="http://schemas.microsoft.com/office/drawing/2014/main" id="{726A4FF1-2DBC-419F-A723-D1F56DB1F338}"/>
                  </a:ext>
                </a:extLst>
              </p:cNvPr>
              <p:cNvGrpSpPr/>
              <p:nvPr/>
            </p:nvGrpSpPr>
            <p:grpSpPr>
              <a:xfrm>
                <a:off x="6806355" y="3929287"/>
                <a:ext cx="1778226" cy="583555"/>
                <a:chOff x="6806355" y="3929287"/>
                <a:chExt cx="1778226" cy="583555"/>
              </a:xfrm>
            </p:grpSpPr>
            <p:sp>
              <p:nvSpPr>
                <p:cNvPr id="23" name="TextBox 22">
                  <a:extLst>
                    <a:ext uri="{FF2B5EF4-FFF2-40B4-BE49-F238E27FC236}">
                      <a16:creationId xmlns:a16="http://schemas.microsoft.com/office/drawing/2014/main" id="{229BA63F-3C73-4B15-939E-941496A09652}"/>
                    </a:ext>
                  </a:extLst>
                </p:cNvPr>
                <p:cNvSpPr txBox="1"/>
                <p:nvPr/>
              </p:nvSpPr>
              <p:spPr>
                <a:xfrm>
                  <a:off x="6806355" y="3929287"/>
                  <a:ext cx="838200" cy="461665"/>
                </a:xfrm>
                <a:prstGeom prst="rect">
                  <a:avLst/>
                </a:prstGeom>
                <a:noFill/>
              </p:spPr>
              <p:txBody>
                <a:bodyPr wrap="square" rtlCol="0">
                  <a:spAutoFit/>
                </a:bodyPr>
                <a:lstStyle/>
                <a:p>
                  <a:pPr algn="ctr"/>
                  <a:r>
                    <a:rPr lang="en-US" b="1" dirty="0">
                      <a:solidFill>
                        <a:srgbClr val="FF0000"/>
                      </a:solidFill>
                    </a:rPr>
                    <a:t>X</a:t>
                  </a:r>
                </a:p>
              </p:txBody>
            </p:sp>
            <p:sp>
              <p:nvSpPr>
                <p:cNvPr id="24" name="Oval 23">
                  <a:extLst>
                    <a:ext uri="{FF2B5EF4-FFF2-40B4-BE49-F238E27FC236}">
                      <a16:creationId xmlns:a16="http://schemas.microsoft.com/office/drawing/2014/main" id="{D3D24E08-DEC6-4048-860E-2B9CCDFBF35D}"/>
                    </a:ext>
                  </a:extLst>
                </p:cNvPr>
                <p:cNvSpPr/>
                <p:nvPr/>
              </p:nvSpPr>
              <p:spPr>
                <a:xfrm>
                  <a:off x="8203581" y="4055642"/>
                  <a:ext cx="381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D193EE70-0773-42EC-9CDA-7B8367112C2B}"/>
                  </a:ext>
                </a:extLst>
              </p:cNvPr>
              <p:cNvSpPr/>
              <p:nvPr/>
            </p:nvSpPr>
            <p:spPr>
              <a:xfrm>
                <a:off x="6326717" y="3903242"/>
                <a:ext cx="381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26" name="Picture 2" descr="Collection Of Free Microscopes Drawing Label Clipart - Microscope Drawing,  HD Png Download , Transparent Png Image - PNGitem">
            <a:extLst>
              <a:ext uri="{FF2B5EF4-FFF2-40B4-BE49-F238E27FC236}">
                <a16:creationId xmlns:a16="http://schemas.microsoft.com/office/drawing/2014/main" id="{0C9331DD-0DBC-4781-87AA-EA2E904761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5511" y="3267691"/>
            <a:ext cx="2834193" cy="339161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5E2E4127-91A9-4E49-9E92-6F5F16D8ECFA}"/>
              </a:ext>
            </a:extLst>
          </p:cNvPr>
          <p:cNvGrpSpPr/>
          <p:nvPr/>
        </p:nvGrpSpPr>
        <p:grpSpPr>
          <a:xfrm>
            <a:off x="914400" y="3911461"/>
            <a:ext cx="7745431" cy="2413139"/>
            <a:chOff x="914400" y="3911461"/>
            <a:chExt cx="7745431" cy="2413139"/>
          </a:xfrm>
        </p:grpSpPr>
        <p:sp>
          <p:nvSpPr>
            <p:cNvPr id="35" name="TextBox 34">
              <a:extLst>
                <a:ext uri="{FF2B5EF4-FFF2-40B4-BE49-F238E27FC236}">
                  <a16:creationId xmlns:a16="http://schemas.microsoft.com/office/drawing/2014/main" id="{987272E2-23E6-414D-BDDB-9ED05C1E8058}"/>
                </a:ext>
              </a:extLst>
            </p:cNvPr>
            <p:cNvSpPr txBox="1"/>
            <p:nvPr/>
          </p:nvSpPr>
          <p:spPr>
            <a:xfrm>
              <a:off x="914400" y="5361832"/>
              <a:ext cx="2895600" cy="461665"/>
            </a:xfrm>
            <a:prstGeom prst="rect">
              <a:avLst/>
            </a:prstGeom>
            <a:noFill/>
          </p:spPr>
          <p:txBody>
            <a:bodyPr wrap="square" rtlCol="0">
              <a:spAutoFit/>
            </a:bodyPr>
            <a:lstStyle/>
            <a:p>
              <a:pPr algn="ctr"/>
              <a:r>
                <a:rPr lang="en-US" b="1" i="1" dirty="0">
                  <a:solidFill>
                    <a:srgbClr val="FF0000"/>
                  </a:solidFill>
                </a:rPr>
                <a:t>ARM &amp; BASE</a:t>
              </a:r>
            </a:p>
          </p:txBody>
        </p:sp>
        <p:cxnSp>
          <p:nvCxnSpPr>
            <p:cNvPr id="5" name="Straight Arrow Connector 4">
              <a:extLst>
                <a:ext uri="{FF2B5EF4-FFF2-40B4-BE49-F238E27FC236}">
                  <a16:creationId xmlns:a16="http://schemas.microsoft.com/office/drawing/2014/main" id="{63B18698-C21C-44F7-B2EA-CFC05AA993E8}"/>
                </a:ext>
              </a:extLst>
            </p:cNvPr>
            <p:cNvCxnSpPr/>
            <p:nvPr/>
          </p:nvCxnSpPr>
          <p:spPr>
            <a:xfrm>
              <a:off x="5929342" y="6006644"/>
              <a:ext cx="810250" cy="3179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0A162F-7B9C-42CB-A57C-F698B8B46A70}"/>
                </a:ext>
              </a:extLst>
            </p:cNvPr>
            <p:cNvCxnSpPr>
              <a:cxnSpLocks/>
            </p:cNvCxnSpPr>
            <p:nvPr/>
          </p:nvCxnSpPr>
          <p:spPr>
            <a:xfrm flipH="1">
              <a:off x="8382857" y="3911461"/>
              <a:ext cx="276974" cy="7498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541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A85F692-D3BA-4C01-9B65-AB7E06F53FCA}"/>
              </a:ext>
            </a:extLst>
          </p:cNvPr>
          <p:cNvSpPr txBox="1"/>
          <p:nvPr/>
        </p:nvSpPr>
        <p:spPr>
          <a:xfrm>
            <a:off x="29313" y="96544"/>
            <a:ext cx="8750970" cy="6256008"/>
          </a:xfrm>
          <a:prstGeom prst="rect">
            <a:avLst/>
          </a:prstGeom>
          <a:noFill/>
        </p:spPr>
        <p:txBody>
          <a:bodyPr wrap="square" rtlCol="0">
            <a:spAutoFit/>
          </a:bodyPr>
          <a:lstStyle/>
          <a:p>
            <a:pPr>
              <a:spcBef>
                <a:spcPts val="1800"/>
              </a:spcBef>
              <a:spcAft>
                <a:spcPts val="1800"/>
              </a:spcAft>
            </a:pPr>
            <a:r>
              <a:rPr lang="en-US" sz="2400" dirty="0">
                <a:ea typeface="Times New Roman" panose="02020603050405020304" pitchFamily="18" charset="0"/>
              </a:rPr>
              <a:t>9.  What type of slide would you use for pond water samples? </a:t>
            </a:r>
            <a:br>
              <a:rPr lang="en-US" sz="2400" dirty="0">
                <a:ea typeface="Times New Roman" panose="02020603050405020304" pitchFamily="18" charset="0"/>
              </a:rPr>
            </a:br>
            <a:endParaRPr lang="en-US" sz="2400" dirty="0">
              <a:ea typeface="Times New Roman" panose="02020603050405020304" pitchFamily="18" charset="0"/>
            </a:endParaRPr>
          </a:p>
          <a:p>
            <a:pPr marL="0" marR="0">
              <a:spcBef>
                <a:spcPts val="1800"/>
              </a:spcBef>
              <a:spcAft>
                <a:spcPts val="1800"/>
              </a:spcAft>
            </a:pPr>
            <a:r>
              <a:rPr lang="en-US" dirty="0">
                <a:effectLst/>
                <a:latin typeface="Times New Roman" panose="02020603050405020304" pitchFamily="18" charset="0"/>
                <a:ea typeface="Times New Roman" panose="02020603050405020304" pitchFamily="18" charset="0"/>
              </a:rPr>
              <a:t>10. Which objective lens should you always start with: 4X, 10X, or 100X?</a:t>
            </a:r>
          </a:p>
          <a:p>
            <a:pPr marL="0" marR="0">
              <a:spcBef>
                <a:spcPts val="1800"/>
              </a:spcBef>
              <a:spcAft>
                <a:spcPts val="1800"/>
              </a:spcAft>
            </a:pPr>
            <a:r>
              <a:rPr lang="en-US" dirty="0">
                <a:ea typeface="Times New Roman" panose="02020603050405020304" pitchFamily="18" charset="0"/>
              </a:rPr>
              <a:t>11. </a:t>
            </a:r>
            <a:r>
              <a:rPr lang="en-US" dirty="0">
                <a:effectLst/>
                <a:latin typeface="Times New Roman" panose="02020603050405020304" pitchFamily="18" charset="0"/>
                <a:ea typeface="Times New Roman" panose="02020603050405020304" pitchFamily="18" charset="0"/>
              </a:rPr>
              <a:t>Which knob would you use first: coarse or fine?</a:t>
            </a:r>
            <a:br>
              <a:rPr lang="en-US" dirty="0">
                <a:effectLst/>
                <a:latin typeface="Times New Roman" panose="02020603050405020304" pitchFamily="18" charset="0"/>
                <a:ea typeface="Times New Roman" panose="02020603050405020304" pitchFamily="18" charset="0"/>
              </a:rPr>
            </a:br>
            <a:endParaRPr lang="en-US" sz="1100" dirty="0">
              <a:effectLst/>
              <a:latin typeface="Times New Roman" panose="02020603050405020304" pitchFamily="18" charset="0"/>
              <a:ea typeface="Times New Roman" panose="02020603050405020304" pitchFamily="18" charset="0"/>
            </a:endParaRPr>
          </a:p>
          <a:p>
            <a:pPr>
              <a:spcBef>
                <a:spcPts val="1800"/>
              </a:spcBef>
              <a:spcAft>
                <a:spcPts val="1800"/>
              </a:spcAft>
            </a:pPr>
            <a:r>
              <a:rPr lang="en-US" dirty="0">
                <a:ea typeface="Times New Roman" panose="02020603050405020304" pitchFamily="18" charset="0"/>
              </a:rPr>
              <a:t>12. </a:t>
            </a:r>
            <a:r>
              <a:rPr lang="en-US" dirty="0">
                <a:effectLst/>
                <a:latin typeface="Times New Roman" panose="02020603050405020304" pitchFamily="18" charset="0"/>
                <a:ea typeface="Times New Roman" panose="02020603050405020304" pitchFamily="18" charset="0"/>
              </a:rPr>
              <a:t>What is the total magnification if the eyepiece lens is 10X and the objective lens is 40X?</a:t>
            </a:r>
          </a:p>
          <a:p>
            <a:pPr marL="0" marR="0">
              <a:spcBef>
                <a:spcPts val="1800"/>
              </a:spcBef>
              <a:spcAft>
                <a:spcPts val="1800"/>
              </a:spcAft>
            </a:pPr>
            <a:endParaRPr lang="en-US" dirty="0">
              <a:effectLst/>
              <a:latin typeface="Times New Roman" panose="02020603050405020304" pitchFamily="18" charset="0"/>
              <a:ea typeface="Times New Roman" panose="02020603050405020304" pitchFamily="18" charset="0"/>
            </a:endParaRPr>
          </a:p>
          <a:p>
            <a:pPr marL="0" marR="0">
              <a:lnSpc>
                <a:spcPct val="150000"/>
              </a:lnSpc>
              <a:spcBef>
                <a:spcPts val="1800"/>
              </a:spcBef>
              <a:spcAft>
                <a:spcPts val="1800"/>
              </a:spcAft>
            </a:pPr>
            <a:endParaRPr lang="en-US" sz="3600" dirty="0">
              <a:ea typeface="Times New Roman" panose="02020603050405020304" pitchFamily="18" charset="0"/>
            </a:endParaRPr>
          </a:p>
        </p:txBody>
      </p:sp>
      <p:sp>
        <p:nvSpPr>
          <p:cNvPr id="5" name="TextBox 4"/>
          <p:cNvSpPr txBox="1"/>
          <p:nvPr/>
        </p:nvSpPr>
        <p:spPr>
          <a:xfrm>
            <a:off x="991038" y="628621"/>
            <a:ext cx="3429000" cy="461665"/>
          </a:xfrm>
          <a:prstGeom prst="rect">
            <a:avLst/>
          </a:prstGeom>
          <a:noFill/>
        </p:spPr>
        <p:txBody>
          <a:bodyPr wrap="square" rtlCol="0">
            <a:spAutoFit/>
          </a:bodyPr>
          <a:lstStyle/>
          <a:p>
            <a:r>
              <a:rPr lang="en-US" b="1" i="1" dirty="0">
                <a:solidFill>
                  <a:srgbClr val="FF0000"/>
                </a:solidFill>
              </a:rPr>
              <a:t>WET MOUNT SLIDE</a:t>
            </a:r>
          </a:p>
        </p:txBody>
      </p:sp>
      <p:sp>
        <p:nvSpPr>
          <p:cNvPr id="7" name="TextBox 6"/>
          <p:cNvSpPr txBox="1"/>
          <p:nvPr/>
        </p:nvSpPr>
        <p:spPr>
          <a:xfrm>
            <a:off x="762000" y="1748135"/>
            <a:ext cx="5486400" cy="461665"/>
          </a:xfrm>
          <a:prstGeom prst="rect">
            <a:avLst/>
          </a:prstGeom>
          <a:noFill/>
        </p:spPr>
        <p:txBody>
          <a:bodyPr wrap="square" rtlCol="0">
            <a:spAutoFit/>
          </a:bodyPr>
          <a:lstStyle/>
          <a:p>
            <a:pPr algn="ctr"/>
            <a:r>
              <a:rPr lang="en-US" b="1" i="1" dirty="0">
                <a:solidFill>
                  <a:srgbClr val="FF0000"/>
                </a:solidFill>
              </a:rPr>
              <a:t>4X (smallest or shortest one)</a:t>
            </a:r>
          </a:p>
        </p:txBody>
      </p:sp>
      <p:sp>
        <p:nvSpPr>
          <p:cNvPr id="6" name="TextBox 5">
            <a:extLst>
              <a:ext uri="{FF2B5EF4-FFF2-40B4-BE49-F238E27FC236}">
                <a16:creationId xmlns:a16="http://schemas.microsoft.com/office/drawing/2014/main" id="{08B06B09-F9EB-45B7-B64F-8A937144669B}"/>
              </a:ext>
            </a:extLst>
          </p:cNvPr>
          <p:cNvSpPr txBox="1"/>
          <p:nvPr/>
        </p:nvSpPr>
        <p:spPr>
          <a:xfrm>
            <a:off x="6421605" y="2520175"/>
            <a:ext cx="2332887" cy="830997"/>
          </a:xfrm>
          <a:prstGeom prst="rect">
            <a:avLst/>
          </a:prstGeom>
          <a:noFill/>
        </p:spPr>
        <p:txBody>
          <a:bodyPr wrap="square" rtlCol="0">
            <a:spAutoFit/>
          </a:bodyPr>
          <a:lstStyle/>
          <a:p>
            <a:pPr algn="ctr"/>
            <a:r>
              <a:rPr lang="en-US" b="1" i="1" dirty="0">
                <a:solidFill>
                  <a:srgbClr val="FF0000"/>
                </a:solidFill>
              </a:rPr>
              <a:t>COARSE</a:t>
            </a:r>
          </a:p>
          <a:p>
            <a:pPr algn="ctr"/>
            <a:r>
              <a:rPr lang="en-US" b="1" i="1" dirty="0">
                <a:solidFill>
                  <a:srgbClr val="FF0000"/>
                </a:solidFill>
              </a:rPr>
              <a:t>(Large knob)</a:t>
            </a:r>
          </a:p>
        </p:txBody>
      </p:sp>
      <p:sp>
        <p:nvSpPr>
          <p:cNvPr id="8" name="TextBox 7">
            <a:extLst>
              <a:ext uri="{FF2B5EF4-FFF2-40B4-BE49-F238E27FC236}">
                <a16:creationId xmlns:a16="http://schemas.microsoft.com/office/drawing/2014/main" id="{68EE9390-AE66-475C-921E-6849A25A7DA8}"/>
              </a:ext>
            </a:extLst>
          </p:cNvPr>
          <p:cNvSpPr txBox="1"/>
          <p:nvPr/>
        </p:nvSpPr>
        <p:spPr>
          <a:xfrm>
            <a:off x="5292606" y="4748931"/>
            <a:ext cx="2989083" cy="461665"/>
          </a:xfrm>
          <a:prstGeom prst="rect">
            <a:avLst/>
          </a:prstGeom>
          <a:noFill/>
        </p:spPr>
        <p:txBody>
          <a:bodyPr wrap="square" rtlCol="0">
            <a:spAutoFit/>
          </a:bodyPr>
          <a:lstStyle/>
          <a:p>
            <a:pPr algn="ctr"/>
            <a:r>
              <a:rPr lang="en-US" b="1" i="1" dirty="0">
                <a:solidFill>
                  <a:srgbClr val="FF0000"/>
                </a:solidFill>
              </a:rPr>
              <a:t>10 x 40 = 400X</a:t>
            </a:r>
          </a:p>
        </p:txBody>
      </p:sp>
      <p:grpSp>
        <p:nvGrpSpPr>
          <p:cNvPr id="9" name="Group 8">
            <a:extLst>
              <a:ext uri="{FF2B5EF4-FFF2-40B4-BE49-F238E27FC236}">
                <a16:creationId xmlns:a16="http://schemas.microsoft.com/office/drawing/2014/main" id="{D610BDC9-2000-4FCC-83AA-3C852D17A860}"/>
              </a:ext>
            </a:extLst>
          </p:cNvPr>
          <p:cNvGrpSpPr/>
          <p:nvPr/>
        </p:nvGrpSpPr>
        <p:grpSpPr>
          <a:xfrm>
            <a:off x="862311" y="4531846"/>
            <a:ext cx="4066580" cy="1371600"/>
            <a:chOff x="4913123" y="733425"/>
            <a:chExt cx="4066580" cy="1371600"/>
          </a:xfrm>
        </p:grpSpPr>
        <p:grpSp>
          <p:nvGrpSpPr>
            <p:cNvPr id="10" name="Group 9">
              <a:extLst>
                <a:ext uri="{FF2B5EF4-FFF2-40B4-BE49-F238E27FC236}">
                  <a16:creationId xmlns:a16="http://schemas.microsoft.com/office/drawing/2014/main" id="{BFE35B51-FA1E-4C14-BF68-04928F3FAF4D}"/>
                </a:ext>
              </a:extLst>
            </p:cNvPr>
            <p:cNvGrpSpPr/>
            <p:nvPr/>
          </p:nvGrpSpPr>
          <p:grpSpPr>
            <a:xfrm>
              <a:off x="4913123" y="914400"/>
              <a:ext cx="904875" cy="1190625"/>
              <a:chOff x="7010400" y="4314825"/>
              <a:chExt cx="904875" cy="1190625"/>
            </a:xfrm>
          </p:grpSpPr>
          <p:pic>
            <p:nvPicPr>
              <p:cNvPr id="18" name="Picture 3">
                <a:extLst>
                  <a:ext uri="{FF2B5EF4-FFF2-40B4-BE49-F238E27FC236}">
                    <a16:creationId xmlns:a16="http://schemas.microsoft.com/office/drawing/2014/main" id="{782C923F-DD1F-4147-B5ED-76D3D1DC84BD}"/>
                  </a:ext>
                </a:extLst>
              </p:cNvPr>
              <p:cNvPicPr>
                <a:picLocks noChangeAspect="1" noChangeArrowheads="1"/>
              </p:cNvPicPr>
              <p:nvPr/>
            </p:nvPicPr>
            <p:blipFill>
              <a:blip r:embed="rId2" cstate="print"/>
              <a:srcRect/>
              <a:stretch>
                <a:fillRect/>
              </a:stretch>
            </p:blipFill>
            <p:spPr bwMode="auto">
              <a:xfrm>
                <a:off x="7010400" y="4314825"/>
                <a:ext cx="904875" cy="1190625"/>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D0D5C3B9-DF92-49C4-9458-096AF20F6C3D}"/>
                  </a:ext>
                </a:extLst>
              </p:cNvPr>
              <p:cNvSpPr txBox="1"/>
              <p:nvPr/>
            </p:nvSpPr>
            <p:spPr>
              <a:xfrm>
                <a:off x="7267700" y="4812600"/>
                <a:ext cx="578925" cy="400110"/>
              </a:xfrm>
              <a:prstGeom prst="rect">
                <a:avLst/>
              </a:prstGeom>
              <a:noFill/>
            </p:spPr>
            <p:txBody>
              <a:bodyPr wrap="square" rtlCol="0">
                <a:spAutoFit/>
              </a:bodyPr>
              <a:lstStyle/>
              <a:p>
                <a:r>
                  <a:rPr lang="en-US" sz="2000" b="1" i="1" dirty="0"/>
                  <a:t>10</a:t>
                </a:r>
                <a:endParaRPr lang="en-US" b="1" i="1" dirty="0"/>
              </a:p>
            </p:txBody>
          </p:sp>
        </p:grpSp>
        <p:pic>
          <p:nvPicPr>
            <p:cNvPr id="11" name="Picture 2">
              <a:extLst>
                <a:ext uri="{FF2B5EF4-FFF2-40B4-BE49-F238E27FC236}">
                  <a16:creationId xmlns:a16="http://schemas.microsoft.com/office/drawing/2014/main" id="{1A9DAD9E-C5C0-4226-AA32-E81664EFA5EB}"/>
                </a:ext>
              </a:extLst>
            </p:cNvPr>
            <p:cNvPicPr>
              <a:picLocks noChangeAspect="1" noChangeArrowheads="1"/>
            </p:cNvPicPr>
            <p:nvPr/>
          </p:nvPicPr>
          <p:blipFill rotWithShape="1">
            <a:blip r:embed="rId3" cstate="print"/>
            <a:srcRect l="18499" t="24408" b="19355"/>
            <a:stretch/>
          </p:blipFill>
          <p:spPr bwMode="auto">
            <a:xfrm>
              <a:off x="6525598" y="733425"/>
              <a:ext cx="2454105" cy="1328440"/>
            </a:xfrm>
            <a:prstGeom prst="rect">
              <a:avLst/>
            </a:prstGeom>
            <a:ln>
              <a:noFill/>
            </a:ln>
            <a:effectLst>
              <a:outerShdw blurRad="292100" dist="139700" dir="2700000" algn="tl" rotWithShape="0">
                <a:srgbClr val="333333">
                  <a:alpha val="65000"/>
                </a:srgbClr>
              </a:outerShdw>
            </a:effectLst>
          </p:spPr>
        </p:pic>
        <p:grpSp>
          <p:nvGrpSpPr>
            <p:cNvPr id="12" name="Group 11">
              <a:extLst>
                <a:ext uri="{FF2B5EF4-FFF2-40B4-BE49-F238E27FC236}">
                  <a16:creationId xmlns:a16="http://schemas.microsoft.com/office/drawing/2014/main" id="{D237719E-5689-473D-A627-E833C7839A57}"/>
                </a:ext>
              </a:extLst>
            </p:cNvPr>
            <p:cNvGrpSpPr/>
            <p:nvPr/>
          </p:nvGrpSpPr>
          <p:grpSpPr>
            <a:xfrm>
              <a:off x="5209736" y="1371600"/>
              <a:ext cx="3371684" cy="500400"/>
              <a:chOff x="6326717" y="3903242"/>
              <a:chExt cx="3371684" cy="500400"/>
            </a:xfrm>
          </p:grpSpPr>
          <p:grpSp>
            <p:nvGrpSpPr>
              <p:cNvPr id="14" name="Group 27">
                <a:extLst>
                  <a:ext uri="{FF2B5EF4-FFF2-40B4-BE49-F238E27FC236}">
                    <a16:creationId xmlns:a16="http://schemas.microsoft.com/office/drawing/2014/main" id="{3C6B2FC9-0217-433E-B7FE-3F14FF6487C8}"/>
                  </a:ext>
                </a:extLst>
              </p:cNvPr>
              <p:cNvGrpSpPr/>
              <p:nvPr/>
            </p:nvGrpSpPr>
            <p:grpSpPr>
              <a:xfrm>
                <a:off x="6806355" y="3929287"/>
                <a:ext cx="2892046" cy="474355"/>
                <a:chOff x="6806355" y="3929287"/>
                <a:chExt cx="2892046" cy="474355"/>
              </a:xfrm>
            </p:grpSpPr>
            <p:sp>
              <p:nvSpPr>
                <p:cNvPr id="16" name="TextBox 15">
                  <a:extLst>
                    <a:ext uri="{FF2B5EF4-FFF2-40B4-BE49-F238E27FC236}">
                      <a16:creationId xmlns:a16="http://schemas.microsoft.com/office/drawing/2014/main" id="{32E49ED1-6DED-4631-B657-7410165824B9}"/>
                    </a:ext>
                  </a:extLst>
                </p:cNvPr>
                <p:cNvSpPr txBox="1"/>
                <p:nvPr/>
              </p:nvSpPr>
              <p:spPr>
                <a:xfrm>
                  <a:off x="6806355" y="3929287"/>
                  <a:ext cx="838200" cy="461665"/>
                </a:xfrm>
                <a:prstGeom prst="rect">
                  <a:avLst/>
                </a:prstGeom>
                <a:noFill/>
              </p:spPr>
              <p:txBody>
                <a:bodyPr wrap="square" rtlCol="0">
                  <a:spAutoFit/>
                </a:bodyPr>
                <a:lstStyle/>
                <a:p>
                  <a:pPr algn="ctr"/>
                  <a:r>
                    <a:rPr lang="en-US" b="1" dirty="0">
                      <a:solidFill>
                        <a:srgbClr val="FF0000"/>
                      </a:solidFill>
                    </a:rPr>
                    <a:t>X</a:t>
                  </a:r>
                </a:p>
              </p:txBody>
            </p:sp>
            <p:sp>
              <p:nvSpPr>
                <p:cNvPr id="17" name="Oval 16">
                  <a:extLst>
                    <a:ext uri="{FF2B5EF4-FFF2-40B4-BE49-F238E27FC236}">
                      <a16:creationId xmlns:a16="http://schemas.microsoft.com/office/drawing/2014/main" id="{32DE400D-10B4-41C7-8A7D-31601D1358CF}"/>
                    </a:ext>
                  </a:extLst>
                </p:cNvPr>
                <p:cNvSpPr/>
                <p:nvPr/>
              </p:nvSpPr>
              <p:spPr>
                <a:xfrm>
                  <a:off x="9346581" y="3946442"/>
                  <a:ext cx="35182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A421350E-D36E-4012-9911-48D5C96B1896}"/>
                  </a:ext>
                </a:extLst>
              </p:cNvPr>
              <p:cNvSpPr/>
              <p:nvPr/>
            </p:nvSpPr>
            <p:spPr>
              <a:xfrm>
                <a:off x="6326717" y="3903242"/>
                <a:ext cx="381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74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3EDC383-B0B2-49A5-AC86-8182654AE3A9}"/>
              </a:ext>
            </a:extLst>
          </p:cNvPr>
          <p:cNvSpPr txBox="1"/>
          <p:nvPr/>
        </p:nvSpPr>
        <p:spPr>
          <a:xfrm>
            <a:off x="88231" y="76200"/>
            <a:ext cx="9055769" cy="1938992"/>
          </a:xfrm>
          <a:prstGeom prst="rect">
            <a:avLst/>
          </a:prstGeom>
          <a:noFill/>
        </p:spPr>
        <p:txBody>
          <a:bodyPr wrap="square" rtlCol="0">
            <a:spAutoFit/>
          </a:bodyPr>
          <a:lstStyle/>
          <a:p>
            <a:pPr marL="0" marR="0">
              <a:spcBef>
                <a:spcPts val="0"/>
              </a:spcBef>
              <a:spcAft>
                <a:spcPts val="0"/>
              </a:spcAft>
            </a:pPr>
            <a:r>
              <a:rPr lang="en-US" b="1" u="sng" dirty="0">
                <a:effectLst/>
                <a:ea typeface="Times New Roman" panose="02020603050405020304" pitchFamily="18" charset="0"/>
                <a:hlinkClick r:id="rId2">
                  <a:extLst>
                    <a:ext uri="{A12FA001-AC4F-418D-AE19-62706E023703}">
                      <ahyp:hlinkClr xmlns:ahyp="http://schemas.microsoft.com/office/drawing/2018/hyperlinkcolor" val="tx"/>
                    </a:ext>
                  </a:extLst>
                </a:hlinkClick>
              </a:rPr>
              <a:t>Assignment #2: Know It All Microscopes</a:t>
            </a:r>
            <a:endParaRPr lang="en-US" b="1" u="sng" dirty="0">
              <a:effectLst/>
              <a:ea typeface="Times New Roman" panose="02020603050405020304" pitchFamily="18" charset="0"/>
            </a:endParaRPr>
          </a:p>
          <a:p>
            <a:pPr marL="0" marR="0">
              <a:spcBef>
                <a:spcPts val="0"/>
              </a:spcBef>
              <a:spcAft>
                <a:spcPts val="0"/>
              </a:spcAft>
            </a:pPr>
            <a:r>
              <a:rPr lang="en-US" b="1" dirty="0">
                <a:effectLst/>
                <a:ea typeface="Times New Roman" panose="02020603050405020304" pitchFamily="18" charset="0"/>
              </a:rPr>
              <a:t> </a:t>
            </a:r>
            <a:endParaRPr lang="en-US" dirty="0">
              <a:effectLst/>
              <a:ea typeface="Times New Roman" panose="02020603050405020304" pitchFamily="18" charset="0"/>
            </a:endParaRPr>
          </a:p>
          <a:p>
            <a:pPr marR="0">
              <a:spcBef>
                <a:spcPts val="0"/>
              </a:spcBef>
              <a:spcAft>
                <a:spcPts val="0"/>
              </a:spcAft>
            </a:pPr>
            <a:r>
              <a:rPr lang="en-US" b="1" dirty="0">
                <a:ea typeface="Times New Roman" panose="02020603050405020304" pitchFamily="18" charset="0"/>
              </a:rPr>
              <a:t>Your Assignment:  </a:t>
            </a:r>
            <a:r>
              <a:rPr lang="en-US" dirty="0">
                <a:ea typeface="Times New Roman" panose="02020603050405020304" pitchFamily="18" charset="0"/>
              </a:rPr>
              <a:t>Click the link in the top right of </a:t>
            </a:r>
            <a:r>
              <a:rPr lang="en-US" b="1" dirty="0">
                <a:ea typeface="Times New Roman" panose="02020603050405020304" pitchFamily="18" charset="0"/>
              </a:rPr>
              <a:t>Slide #2 </a:t>
            </a:r>
            <a:r>
              <a:rPr lang="en-US" dirty="0">
                <a:ea typeface="Times New Roman" panose="02020603050405020304" pitchFamily="18" charset="0"/>
              </a:rPr>
              <a:t>to access the site you need to complete this slide.</a:t>
            </a:r>
          </a:p>
          <a:p>
            <a:pPr marR="0">
              <a:spcBef>
                <a:spcPts val="0"/>
              </a:spcBef>
              <a:spcAft>
                <a:spcPts val="0"/>
              </a:spcAft>
            </a:pPr>
            <a:endParaRPr lang="en-US" dirty="0">
              <a:effectLst/>
              <a:ea typeface="Times New Roman" panose="02020603050405020304" pitchFamily="18" charset="0"/>
            </a:endParaRPr>
          </a:p>
        </p:txBody>
      </p:sp>
      <p:pic>
        <p:nvPicPr>
          <p:cNvPr id="5" name="Picture 4">
            <a:extLst>
              <a:ext uri="{FF2B5EF4-FFF2-40B4-BE49-F238E27FC236}">
                <a16:creationId xmlns:a16="http://schemas.microsoft.com/office/drawing/2014/main" id="{691D2D2A-8358-454E-943D-35B09DB44F32}"/>
              </a:ext>
            </a:extLst>
          </p:cNvPr>
          <p:cNvPicPr>
            <a:picLocks noChangeAspect="1"/>
          </p:cNvPicPr>
          <p:nvPr/>
        </p:nvPicPr>
        <p:blipFill>
          <a:blip r:embed="rId3"/>
          <a:stretch>
            <a:fillRect/>
          </a:stretch>
        </p:blipFill>
        <p:spPr>
          <a:xfrm>
            <a:off x="605530" y="1752600"/>
            <a:ext cx="8021169" cy="4467849"/>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94F42831-78B2-4920-8E0E-A50A5A9089AF}"/>
              </a:ext>
            </a:extLst>
          </p:cNvPr>
          <p:cNvSpPr txBox="1"/>
          <p:nvPr/>
        </p:nvSpPr>
        <p:spPr>
          <a:xfrm>
            <a:off x="-3773904" y="76200"/>
            <a:ext cx="3741820" cy="1323439"/>
          </a:xfrm>
          <a:prstGeom prst="rect">
            <a:avLst/>
          </a:prstGeom>
          <a:noFill/>
        </p:spPr>
        <p:txBody>
          <a:bodyPr wrap="square">
            <a:spAutoFit/>
          </a:bodyPr>
          <a:lstStyle/>
          <a:p>
            <a:pPr rtl="0">
              <a:spcBef>
                <a:spcPts val="0"/>
              </a:spcBef>
              <a:spcAft>
                <a:spcPts val="0"/>
              </a:spcAft>
            </a:pPr>
            <a:r>
              <a:rPr lang="en-US" sz="1600" b="0" i="0" dirty="0">
                <a:effectLst/>
                <a:latin typeface="Times New Roman" panose="02020603050405020304" pitchFamily="18" charset="0"/>
                <a:hlinkClick r:id="rId2">
                  <a:extLst>
                    <a:ext uri="{A12FA001-AC4F-418D-AE19-62706E023703}">
                      <ahyp:hlinkClr xmlns:ahyp="http://schemas.microsoft.com/office/drawing/2018/hyperlinkcolor" val="tx"/>
                    </a:ext>
                  </a:extLst>
                </a:hlinkClick>
              </a:rPr>
              <a:t>https://knowitall.org/interactives/hobbyshop/Microscope/index.html</a:t>
            </a:r>
            <a:endParaRPr lang="en-US" sz="1600" b="0" i="0" dirty="0">
              <a:effectLst/>
              <a:latin typeface="Times New Roman" panose="02020603050405020304" pitchFamily="18" charset="0"/>
            </a:endParaRPr>
          </a:p>
          <a:p>
            <a:pPr rtl="0">
              <a:spcBef>
                <a:spcPts val="0"/>
              </a:spcBef>
              <a:spcAft>
                <a:spcPts val="0"/>
              </a:spcAft>
            </a:pPr>
            <a:endParaRPr lang="en-US" sz="1600" dirty="0"/>
          </a:p>
          <a:p>
            <a:r>
              <a:rPr lang="en-US" sz="1600" dirty="0"/>
              <a:t>Note: This link is available on the digital notebook.</a:t>
            </a:r>
          </a:p>
        </p:txBody>
      </p:sp>
      <p:sp>
        <p:nvSpPr>
          <p:cNvPr id="18" name="TextBox 17">
            <a:extLst>
              <a:ext uri="{FF2B5EF4-FFF2-40B4-BE49-F238E27FC236}">
                <a16:creationId xmlns:a16="http://schemas.microsoft.com/office/drawing/2014/main" id="{70ADC031-EDEE-4105-A5BC-03AA5338E629}"/>
              </a:ext>
            </a:extLst>
          </p:cNvPr>
          <p:cNvSpPr txBox="1"/>
          <p:nvPr/>
        </p:nvSpPr>
        <p:spPr>
          <a:xfrm>
            <a:off x="762000" y="6403096"/>
            <a:ext cx="7724273" cy="584775"/>
          </a:xfrm>
          <a:prstGeom prst="rect">
            <a:avLst/>
          </a:prstGeom>
          <a:noFill/>
        </p:spPr>
        <p:txBody>
          <a:bodyPr wrap="square">
            <a:spAutoFit/>
          </a:bodyPr>
          <a:lstStyle/>
          <a:p>
            <a:pPr algn="ctr"/>
            <a:r>
              <a:rPr lang="en-US" sz="1800" b="0" i="0" dirty="0">
                <a:effectLst/>
                <a:latin typeface="Times New Roman" panose="02020603050405020304" pitchFamily="18" charset="0"/>
                <a:hlinkClick r:id="rId2">
                  <a:extLst>
                    <a:ext uri="{A12FA001-AC4F-418D-AE19-62706E023703}">
                      <ahyp:hlinkClr xmlns:ahyp="http://schemas.microsoft.com/office/drawing/2018/hyperlinkcolor" val="tx"/>
                    </a:ext>
                  </a:extLst>
                </a:hlinkClick>
              </a:rPr>
              <a:t>https://knowitall.org/interactives/hobbyshop/Microscope/index.html</a:t>
            </a:r>
            <a:endParaRPr lang="en-US" sz="1800" b="0" i="0" dirty="0">
              <a:effectLst/>
              <a:latin typeface="Times New Roman" panose="02020603050405020304" pitchFamily="18" charset="0"/>
            </a:endParaRPr>
          </a:p>
          <a:p>
            <a:pPr algn="ctr"/>
            <a:endParaRPr lang="en-US" sz="1400" dirty="0"/>
          </a:p>
        </p:txBody>
      </p:sp>
    </p:spTree>
    <p:extLst>
      <p:ext uri="{BB962C8B-B14F-4D97-AF65-F5344CB8AC3E}">
        <p14:creationId xmlns:p14="http://schemas.microsoft.com/office/powerpoint/2010/main" val="1719192441"/>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3758</TotalTime>
  <Words>2321</Words>
  <Application>Microsoft Office PowerPoint</Application>
  <PresentationFormat>On-screen Show (4:3)</PresentationFormat>
  <Paragraphs>318</Paragraphs>
  <Slides>35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Roboto</vt:lpstr>
      <vt:lpstr>Times New Roman</vt:lpstr>
      <vt:lpstr>Default Design</vt:lpstr>
      <vt:lpstr>PowerPoint Presentation</vt:lpstr>
      <vt:lpstr>PowerPoint Presentation</vt:lpstr>
      <vt:lpstr>EDPuzzle Microscope Video Answer Key  Slide 1</vt:lpstr>
      <vt:lpstr>PowerPoint Presentation</vt:lpstr>
      <vt:lpstr>PowerPoint Presentation</vt:lpstr>
      <vt:lpstr>PowerPoint Presentation</vt:lpstr>
      <vt:lpstr>PowerPoint Presentation</vt:lpstr>
      <vt:lpstr>PowerPoint Presentation</vt:lpstr>
      <vt:lpstr>PowerPoint Presentation</vt:lpstr>
      <vt:lpstr>Know It All Microscope Answer Key  Slide 2</vt:lpstr>
      <vt:lpstr>PowerPoint Presentation</vt:lpstr>
      <vt:lpstr>PowerPoint Presentation</vt:lpstr>
      <vt:lpstr>PowerPoint Presentation</vt:lpstr>
      <vt:lpstr>PowerPoint Presentation</vt:lpstr>
      <vt:lpstr>Compound Microscope Diagram  Slide 3</vt:lpstr>
      <vt:lpstr>PowerPoint Presentation</vt:lpstr>
      <vt:lpstr>Prepared Slides Activity Day 1  Slide 4 (Top)</vt:lpstr>
      <vt:lpstr>PowerPoint Presentation</vt:lpstr>
      <vt:lpstr>PowerPoint Presentation</vt:lpstr>
      <vt:lpstr>Prepared Slides Activity Day 2</vt:lpstr>
      <vt:lpstr>PowerPoint Presentation</vt:lpstr>
      <vt:lpstr>Wet-Mount Slides Activity Day 1  Slide 4 (Bottom)</vt:lpstr>
      <vt:lpstr>PowerPoint Presentation</vt:lpstr>
      <vt:lpstr>PowerPoint Presentation</vt:lpstr>
      <vt:lpstr>PowerPoint Presentation</vt:lpstr>
      <vt:lpstr>PowerPoint Presentation</vt:lpstr>
      <vt:lpstr>Wet-Mount Slides Activity Day 2</vt:lpstr>
      <vt:lpstr>PowerPoint Presentation</vt:lpstr>
      <vt:lpstr>A few things to remember …</vt:lpstr>
      <vt:lpstr>PowerPoint Presentation</vt:lpstr>
      <vt:lpstr>Wet-Mount Slides Activity Day 3  Slide 5</vt:lpstr>
      <vt:lpstr>PowerPoint Presentation</vt:lpstr>
      <vt:lpstr>PowerPoint Presentation</vt:lpstr>
      <vt:lpstr>Microscope Basics   Unit Review</vt:lpstr>
      <vt:lpstr>PowerPoint Presentation</vt:lpstr>
    </vt:vector>
  </TitlesOfParts>
  <Company>126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Microscope Basics</dc:title>
  <dc:creator>admin</dc:creator>
  <cp:lastModifiedBy>Tracy Tomm</cp:lastModifiedBy>
  <cp:revision>272</cp:revision>
  <dcterms:created xsi:type="dcterms:W3CDTF">2006-09-01T14:46:29Z</dcterms:created>
  <dcterms:modified xsi:type="dcterms:W3CDTF">2022-02-04T01:44:41Z</dcterms:modified>
</cp:coreProperties>
</file>