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00" r:id="rId2"/>
    <p:sldId id="295" r:id="rId3"/>
    <p:sldId id="293" r:id="rId4"/>
    <p:sldId id="324" r:id="rId5"/>
    <p:sldId id="325" r:id="rId6"/>
    <p:sldId id="304" r:id="rId7"/>
    <p:sldId id="270" r:id="rId8"/>
    <p:sldId id="298" r:id="rId9"/>
    <p:sldId id="303" r:id="rId10"/>
    <p:sldId id="299" r:id="rId11"/>
    <p:sldId id="301" r:id="rId12"/>
    <p:sldId id="328" r:id="rId13"/>
    <p:sldId id="275" r:id="rId14"/>
    <p:sldId id="276" r:id="rId15"/>
    <p:sldId id="277" r:id="rId16"/>
    <p:sldId id="292" r:id="rId17"/>
    <p:sldId id="333" r:id="rId18"/>
    <p:sldId id="334" r:id="rId19"/>
    <p:sldId id="335" r:id="rId20"/>
    <p:sldId id="336" r:id="rId21"/>
    <p:sldId id="337" r:id="rId22"/>
    <p:sldId id="338" r:id="rId23"/>
    <p:sldId id="290" r:id="rId24"/>
    <p:sldId id="331"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3300"/>
    <a:srgbClr val="99FF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3601" autoAdjust="0"/>
    <p:restoredTop sz="86198" autoAdjust="0"/>
  </p:normalViewPr>
  <p:slideViewPr>
    <p:cSldViewPr>
      <p:cViewPr varScale="1">
        <p:scale>
          <a:sx n="58" d="100"/>
          <a:sy n="58" d="100"/>
        </p:scale>
        <p:origin x="10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cs typeface="+mn-cs"/>
              </a:defRPr>
            </a:lvl1pPr>
          </a:lstStyle>
          <a:p>
            <a:pPr>
              <a:defRPr/>
            </a:pPr>
            <a:endParaRPr lang="en-US"/>
          </a:p>
        </p:txBody>
      </p:sp>
      <p:sp>
        <p:nvSpPr>
          <p:cNvPr id="31747" name="Rectangle 3"/>
          <p:cNvSpPr>
            <a:spLocks noGrp="1" noChangeArrowheads="1"/>
          </p:cNvSpPr>
          <p:nvPr>
            <p:ph type="dt" sz="quarter" idx="1"/>
          </p:nvPr>
        </p:nvSpPr>
        <p:spPr bwMode="auto">
          <a:xfrm>
            <a:off x="3970938" y="0"/>
            <a:ext cx="303784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cs typeface="+mn-cs"/>
              </a:defRPr>
            </a:lvl1pPr>
          </a:lstStyle>
          <a:p>
            <a:pPr>
              <a:defRPr/>
            </a:pPr>
            <a:endParaRPr lang="en-US"/>
          </a:p>
        </p:txBody>
      </p:sp>
      <p:sp>
        <p:nvSpPr>
          <p:cNvPr id="31748" name="Rectangle 4"/>
          <p:cNvSpPr>
            <a:spLocks noGrp="1" noChangeArrowheads="1"/>
          </p:cNvSpPr>
          <p:nvPr>
            <p:ph type="ftr" sz="quarter" idx="2"/>
          </p:nvPr>
        </p:nvSpPr>
        <p:spPr bwMode="auto">
          <a:xfrm>
            <a:off x="0" y="8829675"/>
            <a:ext cx="303784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0938" y="8829675"/>
            <a:ext cx="303784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cs typeface="+mn-cs"/>
              </a:defRPr>
            </a:lvl1pPr>
          </a:lstStyle>
          <a:p>
            <a:pPr>
              <a:defRPr/>
            </a:pPr>
            <a:fld id="{567730C4-05A0-49C0-9AD2-450B863D1907}" type="slidenum">
              <a:rPr lang="en-US"/>
              <a:pPr>
                <a:defRPr/>
              </a:pPr>
              <a:t>‹#›</a:t>
            </a:fld>
            <a:endParaRPr lang="en-US"/>
          </a:p>
        </p:txBody>
      </p:sp>
    </p:spTree>
    <p:extLst>
      <p:ext uri="{BB962C8B-B14F-4D97-AF65-F5344CB8AC3E}">
        <p14:creationId xmlns:p14="http://schemas.microsoft.com/office/powerpoint/2010/main" val="1341663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idx="1"/>
          </p:nvPr>
        </p:nvSpPr>
        <p:spPr>
          <a:xfrm>
            <a:off x="3970938" y="0"/>
            <a:ext cx="3037840" cy="465138"/>
          </a:xfrm>
          <a:prstGeom prst="rect">
            <a:avLst/>
          </a:prstGeom>
        </p:spPr>
        <p:txBody>
          <a:bodyPr vert="horz" lIns="91440" tIns="45720" rIns="91440" bIns="45720" rtlCol="0"/>
          <a:lstStyle>
            <a:lvl1pPr algn="r">
              <a:defRPr sz="1200">
                <a:cs typeface="+mn-cs"/>
              </a:defRPr>
            </a:lvl1pPr>
          </a:lstStyle>
          <a:p>
            <a:pPr>
              <a:defRPr/>
            </a:pPr>
            <a:fld id="{748E4409-801D-46BF-96F8-3387AEA88F8C}" type="datetimeFigureOut">
              <a:rPr lang="en-US"/>
              <a:pPr>
                <a:defRPr/>
              </a:pPr>
              <a:t>2/3/2022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040" y="4416426"/>
            <a:ext cx="560832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40" tIns="45720" rIns="91440" bIns="45720" rtlCol="0" anchor="b"/>
          <a:lstStyle>
            <a:lvl1pPr algn="r">
              <a:defRPr sz="1200">
                <a:cs typeface="+mn-cs"/>
              </a:defRPr>
            </a:lvl1pPr>
          </a:lstStyle>
          <a:p>
            <a:pPr>
              <a:defRPr/>
            </a:pPr>
            <a:fld id="{9C3550CD-AF84-4A06-A51D-B309226B7B17}" type="slidenum">
              <a:rPr lang="en-US"/>
              <a:pPr>
                <a:defRPr/>
              </a:pPr>
              <a:t>‹#›</a:t>
            </a:fld>
            <a:endParaRPr lang="en-US"/>
          </a:p>
        </p:txBody>
      </p:sp>
    </p:spTree>
    <p:extLst>
      <p:ext uri="{BB962C8B-B14F-4D97-AF65-F5344CB8AC3E}">
        <p14:creationId xmlns:p14="http://schemas.microsoft.com/office/powerpoint/2010/main" val="4072892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9</a:t>
            </a:fld>
            <a:endParaRPr lang="en-US"/>
          </a:p>
        </p:txBody>
      </p:sp>
    </p:spTree>
    <p:extLst>
      <p:ext uri="{BB962C8B-B14F-4D97-AF65-F5344CB8AC3E}">
        <p14:creationId xmlns:p14="http://schemas.microsoft.com/office/powerpoint/2010/main" val="429231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10</a:t>
            </a:fld>
            <a:endParaRPr lang="en-US"/>
          </a:p>
        </p:txBody>
      </p:sp>
    </p:spTree>
    <p:extLst>
      <p:ext uri="{BB962C8B-B14F-4D97-AF65-F5344CB8AC3E}">
        <p14:creationId xmlns:p14="http://schemas.microsoft.com/office/powerpoint/2010/main" val="53227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11</a:t>
            </a:fld>
            <a:endParaRPr lang="en-US"/>
          </a:p>
        </p:txBody>
      </p:sp>
    </p:spTree>
    <p:extLst>
      <p:ext uri="{BB962C8B-B14F-4D97-AF65-F5344CB8AC3E}">
        <p14:creationId xmlns:p14="http://schemas.microsoft.com/office/powerpoint/2010/main" val="367489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17</a:t>
            </a:fld>
            <a:endParaRPr lang="en-US"/>
          </a:p>
        </p:txBody>
      </p:sp>
    </p:spTree>
    <p:extLst>
      <p:ext uri="{BB962C8B-B14F-4D97-AF65-F5344CB8AC3E}">
        <p14:creationId xmlns:p14="http://schemas.microsoft.com/office/powerpoint/2010/main" val="230608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18</a:t>
            </a:fld>
            <a:endParaRPr lang="en-US"/>
          </a:p>
        </p:txBody>
      </p:sp>
    </p:spTree>
    <p:extLst>
      <p:ext uri="{BB962C8B-B14F-4D97-AF65-F5344CB8AC3E}">
        <p14:creationId xmlns:p14="http://schemas.microsoft.com/office/powerpoint/2010/main" val="4204426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22</a:t>
            </a:fld>
            <a:endParaRPr lang="en-US"/>
          </a:p>
        </p:txBody>
      </p:sp>
    </p:spTree>
    <p:extLst>
      <p:ext uri="{BB962C8B-B14F-4D97-AF65-F5344CB8AC3E}">
        <p14:creationId xmlns:p14="http://schemas.microsoft.com/office/powerpoint/2010/main" val="426692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24</a:t>
            </a:fld>
            <a:endParaRPr lang="en-US"/>
          </a:p>
        </p:txBody>
      </p:sp>
    </p:spTree>
    <p:extLst>
      <p:ext uri="{BB962C8B-B14F-4D97-AF65-F5344CB8AC3E}">
        <p14:creationId xmlns:p14="http://schemas.microsoft.com/office/powerpoint/2010/main" val="2251997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27152A-05C4-4B4B-8604-D725D4430F0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55A2D-9361-46BE-B154-B6CC19E4D7F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D4BDED-3CCD-48CB-AFF6-D6673996502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FC0A9-4A96-4374-B81D-66065FF495F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52213D-41D2-4C10-9187-A5ABA6C6D42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929129-0AFB-4665-8D45-D8DD8C86065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C492D7-1380-40CE-AAEE-E27B9E75F9D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17F1AD-5B5D-4444-99B9-34F9F6E32A9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57EE68-137E-46F2-8D72-D38577136F3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AD8DDB-0961-4A1D-A21D-E81C187497C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62307E-66C6-48CD-8513-F658DE6201E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cs typeface="+mn-cs"/>
              </a:defRPr>
            </a:lvl1pPr>
          </a:lstStyle>
          <a:p>
            <a:pPr>
              <a:defRPr/>
            </a:pPr>
            <a:fld id="{7AD858EC-E2BB-49A4-99CE-142708B316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w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tuko.co.ke/422134-who-longest-hair-world-2021-the-top-10-list.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mccrone.com/mm/untangling-hairy-scienc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microlabgallery.com/gallery/images/medulla%20draw%202.jpg" TargetMode="External"/><Relationship Id="rId5" Type="http://schemas.openxmlformats.org/officeDocument/2006/relationships/hyperlink" Target="https://rsscience.com/hair-under-a-microscope"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4.jpeg"/><Relationship Id="rId11" Type="http://schemas.openxmlformats.org/officeDocument/2006/relationships/image" Target="../media/image5.jpeg"/><Relationship Id="rId5" Type="http://schemas.openxmlformats.org/officeDocument/2006/relationships/image" Target="../media/image43.jpeg"/><Relationship Id="rId10" Type="http://schemas.openxmlformats.org/officeDocument/2006/relationships/image" Target="../media/image4.jpeg"/><Relationship Id="rId4" Type="http://schemas.openxmlformats.org/officeDocument/2006/relationships/image" Target="../media/image2.jpeg"/><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4.jpeg"/><Relationship Id="rId11" Type="http://schemas.openxmlformats.org/officeDocument/2006/relationships/image" Target="../media/image5.jpeg"/><Relationship Id="rId5" Type="http://schemas.openxmlformats.org/officeDocument/2006/relationships/image" Target="../media/image43.jpeg"/><Relationship Id="rId10" Type="http://schemas.openxmlformats.org/officeDocument/2006/relationships/image" Target="../media/image4.jpeg"/><Relationship Id="rId4" Type="http://schemas.openxmlformats.org/officeDocument/2006/relationships/image" Target="../media/image2.jpeg"/><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hyperlink" Target="https://edpuzzle.com/media/61776f64af0351416edd2d8a"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s://ngl.cengage.com/assets/downloads/forsci_pro0000000541/4827_fun_ch3.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F54B57-25C5-4836-823B-37D804CE77AF}"/>
              </a:ext>
            </a:extLst>
          </p:cNvPr>
          <p:cNvSpPr>
            <a:spLocks noGrp="1" noChangeArrowheads="1"/>
          </p:cNvSpPr>
          <p:nvPr>
            <p:ph type="subTitle" idx="1"/>
          </p:nvPr>
        </p:nvSpPr>
        <p:spPr>
          <a:xfrm>
            <a:off x="2761673" y="5062818"/>
            <a:ext cx="3438274" cy="1008529"/>
          </a:xfrm>
        </p:spPr>
        <p:txBody>
          <a:bodyPr>
            <a:normAutofit lnSpcReduction="10000"/>
          </a:bodyPr>
          <a:lstStyle/>
          <a:p>
            <a:pPr eaLnBrk="1" hangingPunct="1"/>
            <a:r>
              <a:rPr lang="en-US" sz="3177" b="1" dirty="0">
                <a:solidFill>
                  <a:schemeClr val="bg2"/>
                </a:solidFill>
                <a:latin typeface="Times New Roman" pitchFamily="18" charset="0"/>
              </a:rPr>
              <a:t>Forensic Science</a:t>
            </a:r>
            <a:br>
              <a:rPr lang="en-US" sz="3177" b="1" dirty="0">
                <a:solidFill>
                  <a:schemeClr val="bg2"/>
                </a:solidFill>
                <a:latin typeface="Times New Roman" pitchFamily="18" charset="0"/>
              </a:rPr>
            </a:br>
            <a:r>
              <a:rPr lang="en-US" sz="3177" b="1" dirty="0">
                <a:solidFill>
                  <a:schemeClr val="bg2"/>
                </a:solidFill>
                <a:latin typeface="Times New Roman" pitchFamily="18" charset="0"/>
              </a:rPr>
              <a:t>Mini Unit</a:t>
            </a:r>
          </a:p>
        </p:txBody>
      </p:sp>
      <p:sp>
        <p:nvSpPr>
          <p:cNvPr id="5" name="WordArt 7">
            <a:extLst>
              <a:ext uri="{FF2B5EF4-FFF2-40B4-BE49-F238E27FC236}">
                <a16:creationId xmlns:a16="http://schemas.microsoft.com/office/drawing/2014/main" id="{8D78E4F0-1512-4286-9400-271B7F4A5365}"/>
              </a:ext>
            </a:extLst>
          </p:cNvPr>
          <p:cNvSpPr>
            <a:spLocks noChangeArrowheads="1" noChangeShapeType="1" noTextEdit="1"/>
          </p:cNvSpPr>
          <p:nvPr/>
        </p:nvSpPr>
        <p:spPr bwMode="auto">
          <a:xfrm>
            <a:off x="2045170" y="1841004"/>
            <a:ext cx="6656294" cy="2456743"/>
          </a:xfrm>
          <a:prstGeom prst="rect">
            <a:avLst/>
          </a:prstGeom>
        </p:spPr>
        <p:txBody>
          <a:bodyPr wrap="none" fromWordArt="1">
            <a:prstTxWarp prst="textPlain">
              <a:avLst>
                <a:gd name="adj" fmla="val 50000"/>
              </a:avLst>
            </a:prstTxWarp>
          </a:bodyPr>
          <a:lstStyle/>
          <a:p>
            <a:pPr algn="ctr"/>
            <a:r>
              <a:rPr lang="en-US" sz="3177" kern="10" dirty="0">
                <a:ln w="31750">
                  <a:solidFill>
                    <a:srgbClr val="000000"/>
                  </a:solidFill>
                  <a:round/>
                  <a:headEnd/>
                  <a:tailEnd/>
                </a:ln>
                <a:solidFill>
                  <a:srgbClr val="CC3300"/>
                </a:solidFill>
                <a:latin typeface="Cooper Black"/>
              </a:rPr>
              <a:t>Hair Evidence</a:t>
            </a:r>
          </a:p>
        </p:txBody>
      </p:sp>
      <p:grpSp>
        <p:nvGrpSpPr>
          <p:cNvPr id="11" name="Group 10">
            <a:extLst>
              <a:ext uri="{FF2B5EF4-FFF2-40B4-BE49-F238E27FC236}">
                <a16:creationId xmlns:a16="http://schemas.microsoft.com/office/drawing/2014/main" id="{6A7677E9-68BF-47E5-A0D4-697063D80855}"/>
              </a:ext>
            </a:extLst>
          </p:cNvPr>
          <p:cNvGrpSpPr/>
          <p:nvPr/>
        </p:nvGrpSpPr>
        <p:grpSpPr>
          <a:xfrm>
            <a:off x="-228600" y="0"/>
            <a:ext cx="1806242" cy="6858000"/>
            <a:chOff x="-165487" y="0"/>
            <a:chExt cx="2047074" cy="7772400"/>
          </a:xfrm>
        </p:grpSpPr>
        <p:pic>
          <p:nvPicPr>
            <p:cNvPr id="6" name="Picture 2" descr="cat.JPG">
              <a:extLst>
                <a:ext uri="{FF2B5EF4-FFF2-40B4-BE49-F238E27FC236}">
                  <a16:creationId xmlns:a16="http://schemas.microsoft.com/office/drawing/2014/main" id="{935926F0-AFDF-48D3-A708-7FFF4DFE4AEB}"/>
                </a:ext>
              </a:extLst>
            </p:cNvPr>
            <p:cNvPicPr>
              <a:picLocks noChangeAspect="1"/>
            </p:cNvPicPr>
            <p:nvPr/>
          </p:nvPicPr>
          <p:blipFill>
            <a:blip r:embed="rId2" cstate="print"/>
            <a:srcRect l="24445" t="23611" r="30000" b="24190"/>
            <a:stretch>
              <a:fillRect/>
            </a:stretch>
          </p:blipFill>
          <p:spPr bwMode="auto">
            <a:xfrm>
              <a:off x="6712" y="0"/>
              <a:ext cx="1871659" cy="1716101"/>
            </a:xfrm>
            <a:prstGeom prst="rect">
              <a:avLst/>
            </a:prstGeom>
            <a:noFill/>
            <a:ln w="9525">
              <a:noFill/>
              <a:miter lim="800000"/>
              <a:headEnd/>
              <a:tailEnd/>
            </a:ln>
          </p:spPr>
        </p:pic>
        <p:pic>
          <p:nvPicPr>
            <p:cNvPr id="7" name="Picture 5" descr="deer2.JPG">
              <a:extLst>
                <a:ext uri="{FF2B5EF4-FFF2-40B4-BE49-F238E27FC236}">
                  <a16:creationId xmlns:a16="http://schemas.microsoft.com/office/drawing/2014/main" id="{3A3AC7AB-3ECA-4839-AEF0-8C377711F9CC}"/>
                </a:ext>
              </a:extLst>
            </p:cNvPr>
            <p:cNvPicPr>
              <a:picLocks noChangeAspect="1"/>
            </p:cNvPicPr>
            <p:nvPr/>
          </p:nvPicPr>
          <p:blipFill>
            <a:blip r:embed="rId3" cstate="print"/>
            <a:srcRect l="15556" t="13889" r="22626" b="15279"/>
            <a:stretch>
              <a:fillRect/>
            </a:stretch>
          </p:blipFill>
          <p:spPr bwMode="auto">
            <a:xfrm>
              <a:off x="6712" y="1577340"/>
              <a:ext cx="1871659" cy="1716101"/>
            </a:xfrm>
            <a:prstGeom prst="rect">
              <a:avLst/>
            </a:prstGeom>
            <a:noFill/>
            <a:ln w="9525">
              <a:noFill/>
              <a:miter lim="800000"/>
              <a:headEnd/>
              <a:tailEnd/>
            </a:ln>
          </p:spPr>
        </p:pic>
        <p:pic>
          <p:nvPicPr>
            <p:cNvPr id="8" name="Picture 18" descr="rat.JPG">
              <a:extLst>
                <a:ext uri="{FF2B5EF4-FFF2-40B4-BE49-F238E27FC236}">
                  <a16:creationId xmlns:a16="http://schemas.microsoft.com/office/drawing/2014/main" id="{8125684E-3B67-481C-A47E-14B8288D795F}"/>
                </a:ext>
              </a:extLst>
            </p:cNvPr>
            <p:cNvPicPr>
              <a:picLocks noChangeAspect="1"/>
            </p:cNvPicPr>
            <p:nvPr/>
          </p:nvPicPr>
          <p:blipFill>
            <a:blip r:embed="rId4" cstate="print"/>
            <a:srcRect l="10001" t="9721" r="14444" b="11111"/>
            <a:stretch>
              <a:fillRect/>
            </a:stretch>
          </p:blipFill>
          <p:spPr bwMode="auto">
            <a:xfrm>
              <a:off x="-165487" y="3154680"/>
              <a:ext cx="2047074" cy="1716100"/>
            </a:xfrm>
            <a:prstGeom prst="rect">
              <a:avLst/>
            </a:prstGeom>
            <a:noFill/>
            <a:ln w="9525">
              <a:noFill/>
              <a:miter lim="800000"/>
              <a:headEnd/>
              <a:tailEnd/>
            </a:ln>
          </p:spPr>
        </p:pic>
        <p:pic>
          <p:nvPicPr>
            <p:cNvPr id="9" name="Picture 13" descr="human.JPG">
              <a:extLst>
                <a:ext uri="{FF2B5EF4-FFF2-40B4-BE49-F238E27FC236}">
                  <a16:creationId xmlns:a16="http://schemas.microsoft.com/office/drawing/2014/main" id="{5C5960C6-5585-4AA1-9BA5-E671DC1A10D7}"/>
                </a:ext>
              </a:extLst>
            </p:cNvPr>
            <p:cNvPicPr>
              <a:picLocks noChangeAspect="1"/>
            </p:cNvPicPr>
            <p:nvPr/>
          </p:nvPicPr>
          <p:blipFill>
            <a:blip r:embed="rId5" cstate="print"/>
            <a:srcRect l="23334" t="11111" r="6667" b="12500"/>
            <a:stretch>
              <a:fillRect/>
            </a:stretch>
          </p:blipFill>
          <p:spPr bwMode="auto">
            <a:xfrm>
              <a:off x="-85960" y="4732019"/>
              <a:ext cx="1964331" cy="1716101"/>
            </a:xfrm>
            <a:prstGeom prst="rect">
              <a:avLst/>
            </a:prstGeom>
            <a:noFill/>
            <a:ln w="9525">
              <a:noFill/>
              <a:miter lim="800000"/>
              <a:headEnd/>
              <a:tailEnd/>
            </a:ln>
          </p:spPr>
        </p:pic>
        <p:pic>
          <p:nvPicPr>
            <p:cNvPr id="10" name="Picture 14" descr="human2.JPG">
              <a:extLst>
                <a:ext uri="{FF2B5EF4-FFF2-40B4-BE49-F238E27FC236}">
                  <a16:creationId xmlns:a16="http://schemas.microsoft.com/office/drawing/2014/main" id="{02AC46BC-7060-40AC-B7EA-72F1037CC6BC}"/>
                </a:ext>
              </a:extLst>
            </p:cNvPr>
            <p:cNvPicPr>
              <a:picLocks noChangeAspect="1"/>
            </p:cNvPicPr>
            <p:nvPr/>
          </p:nvPicPr>
          <p:blipFill>
            <a:blip r:embed="rId6" cstate="print"/>
            <a:srcRect l="22424" t="30000" r="18056" b="4443"/>
            <a:stretch>
              <a:fillRect/>
            </a:stretch>
          </p:blipFill>
          <p:spPr bwMode="auto">
            <a:xfrm rot="5400000">
              <a:off x="110412" y="6033461"/>
              <a:ext cx="1463040" cy="2014838"/>
            </a:xfrm>
            <a:prstGeom prst="rect">
              <a:avLst/>
            </a:prstGeom>
            <a:noFill/>
            <a:ln w="9525">
              <a:noFill/>
              <a:miter lim="800000"/>
              <a:headEnd/>
              <a:tailEnd/>
            </a:ln>
          </p:spPr>
        </p:pic>
      </p:grpSp>
      <p:sp>
        <p:nvSpPr>
          <p:cNvPr id="12" name="Text Box 9">
            <a:extLst>
              <a:ext uri="{FF2B5EF4-FFF2-40B4-BE49-F238E27FC236}">
                <a16:creationId xmlns:a16="http://schemas.microsoft.com/office/drawing/2014/main" id="{0F7BF3C3-DB09-4968-96BF-BFF8BD5120DF}"/>
              </a:ext>
            </a:extLst>
          </p:cNvPr>
          <p:cNvSpPr txBox="1">
            <a:spLocks noChangeArrowheads="1"/>
          </p:cNvSpPr>
          <p:nvPr/>
        </p:nvSpPr>
        <p:spPr bwMode="auto">
          <a:xfrm>
            <a:off x="2289767" y="6477000"/>
            <a:ext cx="6411697" cy="244457"/>
          </a:xfrm>
          <a:prstGeom prst="rect">
            <a:avLst/>
          </a:prstGeom>
          <a:noFill/>
          <a:ln w="9525">
            <a:noFill/>
            <a:miter lim="800000"/>
            <a:headEnd/>
            <a:tailEnd/>
          </a:ln>
        </p:spPr>
        <p:txBody>
          <a:bodyPr wrap="square" lIns="80674" tIns="40338" rIns="80674" bIns="40338">
            <a:spAutoFit/>
          </a:bodyPr>
          <a:lstStyle/>
          <a:p>
            <a:pPr algn="ctr">
              <a:spcBef>
                <a:spcPct val="50000"/>
              </a:spcBef>
            </a:pPr>
            <a:r>
              <a:rPr lang="en-US" sz="1059" dirty="0">
                <a:solidFill>
                  <a:schemeClr val="bg2"/>
                </a:solidFill>
                <a:latin typeface="Times New Roman" pitchFamily="18" charset="0"/>
              </a:rPr>
              <a:t>Presentation developed by T. Tomm 2006   Updated 2021      https://sciencespot.net/</a:t>
            </a:r>
          </a:p>
        </p:txBody>
      </p:sp>
      <p:sp>
        <p:nvSpPr>
          <p:cNvPr id="13" name="WordArt 7">
            <a:extLst>
              <a:ext uri="{FF2B5EF4-FFF2-40B4-BE49-F238E27FC236}">
                <a16:creationId xmlns:a16="http://schemas.microsoft.com/office/drawing/2014/main" id="{406838A0-0829-4B13-9202-C9A1F7865ED5}"/>
              </a:ext>
            </a:extLst>
          </p:cNvPr>
          <p:cNvSpPr>
            <a:spLocks noChangeArrowheads="1" noChangeShapeType="1" noTextEdit="1"/>
          </p:cNvSpPr>
          <p:nvPr/>
        </p:nvSpPr>
        <p:spPr bwMode="auto">
          <a:xfrm>
            <a:off x="2045170" y="1085622"/>
            <a:ext cx="6656294" cy="542250"/>
          </a:xfrm>
          <a:prstGeom prst="rect">
            <a:avLst/>
          </a:prstGeom>
        </p:spPr>
        <p:txBody>
          <a:bodyPr wrap="none" fromWordArt="1">
            <a:prstTxWarp prst="textPlain">
              <a:avLst>
                <a:gd name="adj" fmla="val 50000"/>
              </a:avLst>
            </a:prstTxWarp>
          </a:bodyPr>
          <a:lstStyle/>
          <a:p>
            <a:pPr algn="ctr"/>
            <a:r>
              <a:rPr lang="en-US" sz="3177" kern="10" dirty="0">
                <a:ln w="31750">
                  <a:solidFill>
                    <a:srgbClr val="000000"/>
                  </a:solidFill>
                  <a:round/>
                  <a:headEnd/>
                  <a:tailEnd/>
                </a:ln>
                <a:solidFill>
                  <a:srgbClr val="CC3300"/>
                </a:solidFill>
                <a:latin typeface="Cooper Black"/>
              </a:rPr>
              <a:t>MICROSCOPIC EVIDENCE</a:t>
            </a:r>
          </a:p>
        </p:txBody>
      </p:sp>
      <p:pic>
        <p:nvPicPr>
          <p:cNvPr id="14" name="Picture 2" descr="C:\Users\Tracy\AppData\Local\Microsoft\Windows\Temporary Internet Files\Content.IE5\2JOTX2OH\MC900241501[1].wmf">
            <a:extLst>
              <a:ext uri="{FF2B5EF4-FFF2-40B4-BE49-F238E27FC236}">
                <a16:creationId xmlns:a16="http://schemas.microsoft.com/office/drawing/2014/main" id="{9A75B5D4-9706-4103-B9A4-2726F2A53041}"/>
              </a:ext>
            </a:extLst>
          </p:cNvPr>
          <p:cNvPicPr>
            <a:picLocks noChangeAspect="1" noChangeArrowheads="1"/>
          </p:cNvPicPr>
          <p:nvPr/>
        </p:nvPicPr>
        <p:blipFill>
          <a:blip r:embed="rId7" cstate="print">
            <a:duotone>
              <a:schemeClr val="accent5">
                <a:shade val="45000"/>
                <a:satMod val="135000"/>
              </a:schemeClr>
              <a:prstClr val="white"/>
            </a:duotone>
          </a:blip>
          <a:srcRect/>
          <a:stretch>
            <a:fillRect/>
          </a:stretch>
        </p:blipFill>
        <p:spPr bwMode="auto">
          <a:xfrm>
            <a:off x="6477000" y="4403556"/>
            <a:ext cx="1354049" cy="1808985"/>
          </a:xfrm>
          <a:prstGeom prst="rect">
            <a:avLst/>
          </a:prstGeom>
          <a:noFill/>
        </p:spPr>
      </p:pic>
    </p:spTree>
    <p:extLst>
      <p:ext uri="{BB962C8B-B14F-4D97-AF65-F5344CB8AC3E}">
        <p14:creationId xmlns:p14="http://schemas.microsoft.com/office/powerpoint/2010/main" val="582636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C2F17C0A-AA38-4767-989C-6F10C60CBD6D}"/>
              </a:ext>
            </a:extLst>
          </p:cNvPr>
          <p:cNvSpPr>
            <a:spLocks noChangeArrowheads="1"/>
          </p:cNvSpPr>
          <p:nvPr/>
        </p:nvSpPr>
        <p:spPr bwMode="auto">
          <a:xfrm>
            <a:off x="411418" y="794795"/>
            <a:ext cx="4179472" cy="2035528"/>
          </a:xfrm>
          <a:prstGeom prst="rect">
            <a:avLst/>
          </a:prstGeom>
          <a:noFill/>
          <a:ln w="9525">
            <a:noFill/>
            <a:miter lim="800000"/>
            <a:headEnd/>
            <a:tailEnd/>
          </a:ln>
        </p:spPr>
        <p:txBody>
          <a:bodyPr wrap="square" lIns="88741" tIns="44372" rIns="88741" bIns="44372" anchor="ctr">
            <a:spAutoFit/>
          </a:bodyPr>
          <a:lstStyle/>
          <a:p>
            <a:pPr algn="just">
              <a:spcBef>
                <a:spcPts val="582"/>
              </a:spcBef>
              <a:spcAft>
                <a:spcPts val="582"/>
              </a:spcAft>
            </a:pPr>
            <a:r>
              <a:rPr lang="en-US" sz="1941" b="1" dirty="0">
                <a:latin typeface="Comic Sans MS" panose="030F0702030302020204" pitchFamily="66" charset="0"/>
              </a:rPr>
              <a:t>Genetic Background</a:t>
            </a:r>
          </a:p>
          <a:p>
            <a:pPr algn="just">
              <a:spcBef>
                <a:spcPts val="582"/>
              </a:spcBef>
              <a:spcAft>
                <a:spcPts val="582"/>
              </a:spcAft>
            </a:pPr>
            <a:r>
              <a:rPr lang="en-US" sz="1941" dirty="0">
                <a:latin typeface="Comic Sans MS" panose="030F0702030302020204" pitchFamily="66" charset="0"/>
              </a:rPr>
              <a:t>Differences in the structure of hair, shape of the strand itself, and hair texture can be determined by the characteristics of a strand of hair.</a:t>
            </a:r>
          </a:p>
        </p:txBody>
      </p:sp>
      <p:pic>
        <p:nvPicPr>
          <p:cNvPr id="13" name="Picture 12">
            <a:extLst>
              <a:ext uri="{FF2B5EF4-FFF2-40B4-BE49-F238E27FC236}">
                <a16:creationId xmlns:a16="http://schemas.microsoft.com/office/drawing/2014/main" id="{7E9285B9-4541-4B42-8022-1EF71EDF0F69}"/>
              </a:ext>
            </a:extLst>
          </p:cNvPr>
          <p:cNvPicPr>
            <a:picLocks noChangeAspect="1"/>
          </p:cNvPicPr>
          <p:nvPr/>
        </p:nvPicPr>
        <p:blipFill>
          <a:blip r:embed="rId3"/>
          <a:stretch>
            <a:fillRect/>
          </a:stretch>
        </p:blipFill>
        <p:spPr>
          <a:xfrm>
            <a:off x="4629313" y="791923"/>
            <a:ext cx="4179472" cy="3323974"/>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6C546E63-0706-4C47-BDDC-9A22C5638729}"/>
              </a:ext>
            </a:extLst>
          </p:cNvPr>
          <p:cNvSpPr txBox="1"/>
          <p:nvPr/>
        </p:nvSpPr>
        <p:spPr>
          <a:xfrm>
            <a:off x="2501153" y="6433108"/>
            <a:ext cx="6508376" cy="256673"/>
          </a:xfrm>
          <a:prstGeom prst="rect">
            <a:avLst/>
          </a:prstGeom>
          <a:noFill/>
        </p:spPr>
        <p:txBody>
          <a:bodyPr wrap="square">
            <a:spAutoFit/>
          </a:bodyPr>
          <a:lstStyle/>
          <a:p>
            <a:pPr algn="r"/>
            <a:r>
              <a:rPr lang="en-US" sz="1068" dirty="0"/>
              <a:t>https://ngl.cengage.com/assets/downloads/forsci_pro0000000541/4827_fun_ch3.pdf</a:t>
            </a:r>
          </a:p>
        </p:txBody>
      </p:sp>
      <p:sp>
        <p:nvSpPr>
          <p:cNvPr id="16" name="TextBox 15">
            <a:extLst>
              <a:ext uri="{FF2B5EF4-FFF2-40B4-BE49-F238E27FC236}">
                <a16:creationId xmlns:a16="http://schemas.microsoft.com/office/drawing/2014/main" id="{7502ACE0-7B57-4141-AFFC-17F97037C869}"/>
              </a:ext>
            </a:extLst>
          </p:cNvPr>
          <p:cNvSpPr txBox="1"/>
          <p:nvPr/>
        </p:nvSpPr>
        <p:spPr>
          <a:xfrm>
            <a:off x="356347" y="4955101"/>
            <a:ext cx="8505265" cy="1287019"/>
          </a:xfrm>
          <a:prstGeom prst="rect">
            <a:avLst/>
          </a:prstGeom>
          <a:noFill/>
        </p:spPr>
        <p:txBody>
          <a:bodyPr wrap="square">
            <a:spAutoFit/>
          </a:bodyPr>
          <a:lstStyle/>
          <a:p>
            <a:pPr algn="just">
              <a:spcBef>
                <a:spcPts val="582"/>
              </a:spcBef>
              <a:spcAft>
                <a:spcPts val="582"/>
              </a:spcAft>
            </a:pPr>
            <a:r>
              <a:rPr lang="en-US" sz="1941" b="1" dirty="0">
                <a:latin typeface="Comic Sans MS" panose="030F0702030302020204" pitchFamily="66" charset="0"/>
              </a:rPr>
              <a:t>Hair color </a:t>
            </a:r>
            <a:r>
              <a:rPr lang="en-US" sz="1941" dirty="0">
                <a:latin typeface="Comic Sans MS" panose="030F0702030302020204" pitchFamily="66" charset="0"/>
              </a:rPr>
              <a:t>– Pigments, are chemical compounds that reflect certain wavelengths of visible light, which we see as color. Hair that has been dyed can also be helpful to connect an individual to a hair from a crime scene.</a:t>
            </a:r>
          </a:p>
        </p:txBody>
      </p:sp>
      <p:sp>
        <p:nvSpPr>
          <p:cNvPr id="18" name="TextBox 17">
            <a:extLst>
              <a:ext uri="{FF2B5EF4-FFF2-40B4-BE49-F238E27FC236}">
                <a16:creationId xmlns:a16="http://schemas.microsoft.com/office/drawing/2014/main" id="{249A4094-51BD-42A8-AAAE-B18FE0B8C7E8}"/>
              </a:ext>
            </a:extLst>
          </p:cNvPr>
          <p:cNvSpPr txBox="1"/>
          <p:nvPr/>
        </p:nvSpPr>
        <p:spPr>
          <a:xfrm>
            <a:off x="726141" y="178263"/>
            <a:ext cx="8505265" cy="450893"/>
          </a:xfrm>
          <a:prstGeom prst="rect">
            <a:avLst/>
          </a:prstGeom>
          <a:noFill/>
        </p:spPr>
        <p:txBody>
          <a:bodyPr wrap="square">
            <a:spAutoFit/>
          </a:bodyPr>
          <a:lstStyle/>
          <a:p>
            <a:pPr algn="just"/>
            <a:r>
              <a:rPr lang="en-US" sz="2330" b="1" dirty="0">
                <a:latin typeface="Comic Sans MS" panose="030F0702030302020204" pitchFamily="66" charset="0"/>
              </a:rPr>
              <a:t>What can we learn from hair evidence?</a:t>
            </a:r>
          </a:p>
        </p:txBody>
      </p:sp>
      <p:grpSp>
        <p:nvGrpSpPr>
          <p:cNvPr id="20" name="Group 19">
            <a:extLst>
              <a:ext uri="{FF2B5EF4-FFF2-40B4-BE49-F238E27FC236}">
                <a16:creationId xmlns:a16="http://schemas.microsoft.com/office/drawing/2014/main" id="{5B914AE7-FC07-4BE2-BC94-F29AC284B5EC}"/>
              </a:ext>
            </a:extLst>
          </p:cNvPr>
          <p:cNvGrpSpPr/>
          <p:nvPr/>
        </p:nvGrpSpPr>
        <p:grpSpPr>
          <a:xfrm rot="16200000">
            <a:off x="1525690" y="2059042"/>
            <a:ext cx="1950925" cy="3607832"/>
            <a:chOff x="6934200" y="-684249"/>
            <a:chExt cx="2010044" cy="3717160"/>
          </a:xfrm>
        </p:grpSpPr>
        <p:pic>
          <p:nvPicPr>
            <p:cNvPr id="21" name="Picture 20">
              <a:extLst>
                <a:ext uri="{FF2B5EF4-FFF2-40B4-BE49-F238E27FC236}">
                  <a16:creationId xmlns:a16="http://schemas.microsoft.com/office/drawing/2014/main" id="{89C86854-DAF4-4650-8D89-BB3D9A115036}"/>
                </a:ext>
              </a:extLst>
            </p:cNvPr>
            <p:cNvPicPr>
              <a:picLocks noChangeAspect="1"/>
            </p:cNvPicPr>
            <p:nvPr/>
          </p:nvPicPr>
          <p:blipFill>
            <a:blip r:embed="rId4"/>
            <a:stretch>
              <a:fillRect/>
            </a:stretch>
          </p:blipFill>
          <p:spPr>
            <a:xfrm rot="5400000">
              <a:off x="6460866" y="549534"/>
              <a:ext cx="2956711" cy="2010044"/>
            </a:xfrm>
            <a:prstGeom prst="rect">
              <a:avLst/>
            </a:prstGeom>
          </p:spPr>
        </p:pic>
        <p:sp>
          <p:nvSpPr>
            <p:cNvPr id="22" name="TextBox 21">
              <a:extLst>
                <a:ext uri="{FF2B5EF4-FFF2-40B4-BE49-F238E27FC236}">
                  <a16:creationId xmlns:a16="http://schemas.microsoft.com/office/drawing/2014/main" id="{669E6995-4FE1-4FA7-9F1C-6B52BF228B3F}"/>
                </a:ext>
              </a:extLst>
            </p:cNvPr>
            <p:cNvSpPr txBox="1"/>
            <p:nvPr/>
          </p:nvSpPr>
          <p:spPr>
            <a:xfrm rot="5400000">
              <a:off x="5978549" y="608040"/>
              <a:ext cx="2956711" cy="372134"/>
            </a:xfrm>
            <a:prstGeom prst="rect">
              <a:avLst/>
            </a:prstGeom>
            <a:noFill/>
          </p:spPr>
          <p:txBody>
            <a:bodyPr wrap="square">
              <a:spAutoFit/>
            </a:bodyPr>
            <a:lstStyle/>
            <a:p>
              <a:r>
                <a:rPr lang="en-US" sz="1747" b="1" dirty="0">
                  <a:latin typeface="Comic Sans MS" panose="030F0702030302020204" pitchFamily="66" charset="0"/>
                </a:rPr>
                <a:t>Dyed hair samples</a:t>
              </a:r>
              <a:endParaRPr lang="en-US" sz="1747" dirty="0"/>
            </a:p>
          </p:txBody>
        </p:sp>
      </p:grpSp>
      <p:sp>
        <p:nvSpPr>
          <p:cNvPr id="10" name="Rectangle 2">
            <a:extLst>
              <a:ext uri="{FF2B5EF4-FFF2-40B4-BE49-F238E27FC236}">
                <a16:creationId xmlns:a16="http://schemas.microsoft.com/office/drawing/2014/main" id="{5395EE19-1195-42F0-95D2-823FAA08A6E2}"/>
              </a:ext>
            </a:extLst>
          </p:cNvPr>
          <p:cNvSpPr txBox="1">
            <a:spLocks noChangeArrowheads="1"/>
          </p:cNvSpPr>
          <p:nvPr/>
        </p:nvSpPr>
        <p:spPr bwMode="auto">
          <a:xfrm>
            <a:off x="154643" y="55167"/>
            <a:ext cx="2612960"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#3</a:t>
            </a:r>
          </a:p>
        </p:txBody>
      </p:sp>
      <p:sp>
        <p:nvSpPr>
          <p:cNvPr id="2" name="Arrow: Right 1">
            <a:extLst>
              <a:ext uri="{FF2B5EF4-FFF2-40B4-BE49-F238E27FC236}">
                <a16:creationId xmlns:a16="http://schemas.microsoft.com/office/drawing/2014/main" id="{9F567519-B3D4-43EB-BF63-9F723D3895C9}"/>
              </a:ext>
            </a:extLst>
          </p:cNvPr>
          <p:cNvSpPr/>
          <p:nvPr/>
        </p:nvSpPr>
        <p:spPr>
          <a:xfrm>
            <a:off x="34099" y="804547"/>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2" name="Arrow: Right 11">
            <a:extLst>
              <a:ext uri="{FF2B5EF4-FFF2-40B4-BE49-F238E27FC236}">
                <a16:creationId xmlns:a16="http://schemas.microsoft.com/office/drawing/2014/main" id="{AB337CEA-A12E-4D5E-96D1-3514B37C9E0F}"/>
              </a:ext>
            </a:extLst>
          </p:cNvPr>
          <p:cNvSpPr/>
          <p:nvPr/>
        </p:nvSpPr>
        <p:spPr>
          <a:xfrm>
            <a:off x="33899" y="4963462"/>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Tree>
    <p:extLst>
      <p:ext uri="{BB962C8B-B14F-4D97-AF65-F5344CB8AC3E}">
        <p14:creationId xmlns:p14="http://schemas.microsoft.com/office/powerpoint/2010/main" val="26071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0D0D16C-A22D-4A41-9320-8C0FBAD20B8D}"/>
              </a:ext>
            </a:extLst>
          </p:cNvPr>
          <p:cNvSpPr txBox="1"/>
          <p:nvPr/>
        </p:nvSpPr>
        <p:spPr>
          <a:xfrm>
            <a:off x="389633" y="396689"/>
            <a:ext cx="8364734" cy="3097258"/>
          </a:xfrm>
          <a:prstGeom prst="rect">
            <a:avLst/>
          </a:prstGeom>
          <a:noFill/>
        </p:spPr>
        <p:txBody>
          <a:bodyPr wrap="square">
            <a:spAutoFit/>
          </a:bodyPr>
          <a:lstStyle/>
          <a:p>
            <a:pPr algn="just">
              <a:spcBef>
                <a:spcPts val="1165"/>
              </a:spcBef>
              <a:spcAft>
                <a:spcPts val="1165"/>
              </a:spcAft>
            </a:pPr>
            <a:r>
              <a:rPr lang="en-US" sz="1941" b="1" dirty="0">
                <a:latin typeface="Comic Sans MS" panose="030F0702030302020204" pitchFamily="66" charset="0"/>
              </a:rPr>
              <a:t>Diet/nutrition</a:t>
            </a:r>
            <a:r>
              <a:rPr lang="en-US" sz="1941" dirty="0">
                <a:latin typeface="Comic Sans MS" panose="030F0702030302020204" pitchFamily="66" charset="0"/>
              </a:rPr>
              <a:t>– Condition of the hair samples may give clues to an individual’s diet or nutritional history (especially if lacking in specific vitamins &amp; minerals.)</a:t>
            </a:r>
          </a:p>
          <a:p>
            <a:pPr algn="just">
              <a:spcBef>
                <a:spcPts val="1165"/>
              </a:spcBef>
              <a:spcAft>
                <a:spcPts val="1165"/>
              </a:spcAft>
            </a:pPr>
            <a:r>
              <a:rPr lang="en-US" sz="1941" b="1" dirty="0">
                <a:latin typeface="Comic Sans MS" panose="030F0702030302020204" pitchFamily="66" charset="0"/>
              </a:rPr>
              <a:t>Drug Use/Medications </a:t>
            </a:r>
            <a:r>
              <a:rPr lang="en-US" sz="1941" dirty="0">
                <a:latin typeface="Comic Sans MS" panose="030F0702030302020204" pitchFamily="66" charset="0"/>
              </a:rPr>
              <a:t>– Chemical tests and analysis can provide evidence of drug use to provide clues about a suspect or victim.</a:t>
            </a:r>
          </a:p>
          <a:p>
            <a:pPr algn="just">
              <a:spcBef>
                <a:spcPts val="1165"/>
              </a:spcBef>
              <a:spcAft>
                <a:spcPts val="1165"/>
              </a:spcAft>
            </a:pPr>
            <a:r>
              <a:rPr lang="en-US" sz="1941" b="1" dirty="0">
                <a:latin typeface="Comic Sans MS" panose="030F0702030302020204" pitchFamily="66" charset="0"/>
              </a:rPr>
              <a:t>Intentional alteration</a:t>
            </a:r>
            <a:r>
              <a:rPr lang="en-US" sz="1941" dirty="0">
                <a:latin typeface="Comic Sans MS" panose="030F0702030302020204" pitchFamily="66" charset="0"/>
              </a:rPr>
              <a:t>, from the use of heat curling, perms, straightening, etc.) may mask natural hair color/type making identification more challenging.</a:t>
            </a:r>
          </a:p>
        </p:txBody>
      </p:sp>
      <p:sp>
        <p:nvSpPr>
          <p:cNvPr id="16" name="TextBox 15">
            <a:extLst>
              <a:ext uri="{FF2B5EF4-FFF2-40B4-BE49-F238E27FC236}">
                <a16:creationId xmlns:a16="http://schemas.microsoft.com/office/drawing/2014/main" id="{799F200A-3854-4C15-A12B-B5A89C7E8E1C}"/>
              </a:ext>
            </a:extLst>
          </p:cNvPr>
          <p:cNvSpPr txBox="1"/>
          <p:nvPr/>
        </p:nvSpPr>
        <p:spPr>
          <a:xfrm>
            <a:off x="329424" y="3698113"/>
            <a:ext cx="8485151" cy="2699009"/>
          </a:xfrm>
          <a:custGeom>
            <a:avLst/>
            <a:gdLst>
              <a:gd name="connsiteX0" fmla="*/ 0 w 8485151"/>
              <a:gd name="connsiteY0" fmla="*/ 0 h 2699009"/>
              <a:gd name="connsiteX1" fmla="*/ 650528 w 8485151"/>
              <a:gd name="connsiteY1" fmla="*/ 0 h 2699009"/>
              <a:gd name="connsiteX2" fmla="*/ 1216205 w 8485151"/>
              <a:gd name="connsiteY2" fmla="*/ 0 h 2699009"/>
              <a:gd name="connsiteX3" fmla="*/ 1866733 w 8485151"/>
              <a:gd name="connsiteY3" fmla="*/ 0 h 2699009"/>
              <a:gd name="connsiteX4" fmla="*/ 2262707 w 8485151"/>
              <a:gd name="connsiteY4" fmla="*/ 0 h 2699009"/>
              <a:gd name="connsiteX5" fmla="*/ 2743532 w 8485151"/>
              <a:gd name="connsiteY5" fmla="*/ 0 h 2699009"/>
              <a:gd name="connsiteX6" fmla="*/ 3394060 w 8485151"/>
              <a:gd name="connsiteY6" fmla="*/ 0 h 2699009"/>
              <a:gd name="connsiteX7" fmla="*/ 3959737 w 8485151"/>
              <a:gd name="connsiteY7" fmla="*/ 0 h 2699009"/>
              <a:gd name="connsiteX8" fmla="*/ 4610265 w 8485151"/>
              <a:gd name="connsiteY8" fmla="*/ 0 h 2699009"/>
              <a:gd name="connsiteX9" fmla="*/ 5345645 w 8485151"/>
              <a:gd name="connsiteY9" fmla="*/ 0 h 2699009"/>
              <a:gd name="connsiteX10" fmla="*/ 5996173 w 8485151"/>
              <a:gd name="connsiteY10" fmla="*/ 0 h 2699009"/>
              <a:gd name="connsiteX11" fmla="*/ 6392147 w 8485151"/>
              <a:gd name="connsiteY11" fmla="*/ 0 h 2699009"/>
              <a:gd name="connsiteX12" fmla="*/ 6957824 w 8485151"/>
              <a:gd name="connsiteY12" fmla="*/ 0 h 2699009"/>
              <a:gd name="connsiteX13" fmla="*/ 7353798 w 8485151"/>
              <a:gd name="connsiteY13" fmla="*/ 0 h 2699009"/>
              <a:gd name="connsiteX14" fmla="*/ 8485151 w 8485151"/>
              <a:gd name="connsiteY14" fmla="*/ 0 h 2699009"/>
              <a:gd name="connsiteX15" fmla="*/ 8485151 w 8485151"/>
              <a:gd name="connsiteY15" fmla="*/ 458832 h 2699009"/>
              <a:gd name="connsiteX16" fmla="*/ 8485151 w 8485151"/>
              <a:gd name="connsiteY16" fmla="*/ 1052614 h 2699009"/>
              <a:gd name="connsiteX17" fmla="*/ 8485151 w 8485151"/>
              <a:gd name="connsiteY17" fmla="*/ 1646395 h 2699009"/>
              <a:gd name="connsiteX18" fmla="*/ 8485151 w 8485151"/>
              <a:gd name="connsiteY18" fmla="*/ 2132217 h 2699009"/>
              <a:gd name="connsiteX19" fmla="*/ 8485151 w 8485151"/>
              <a:gd name="connsiteY19" fmla="*/ 2699009 h 2699009"/>
              <a:gd name="connsiteX20" fmla="*/ 7919474 w 8485151"/>
              <a:gd name="connsiteY20" fmla="*/ 2699009 h 2699009"/>
              <a:gd name="connsiteX21" fmla="*/ 7184095 w 8485151"/>
              <a:gd name="connsiteY21" fmla="*/ 2699009 h 2699009"/>
              <a:gd name="connsiteX22" fmla="*/ 6618418 w 8485151"/>
              <a:gd name="connsiteY22" fmla="*/ 2699009 h 2699009"/>
              <a:gd name="connsiteX23" fmla="*/ 5967890 w 8485151"/>
              <a:gd name="connsiteY23" fmla="*/ 2699009 h 2699009"/>
              <a:gd name="connsiteX24" fmla="*/ 5317361 w 8485151"/>
              <a:gd name="connsiteY24" fmla="*/ 2699009 h 2699009"/>
              <a:gd name="connsiteX25" fmla="*/ 4836536 w 8485151"/>
              <a:gd name="connsiteY25" fmla="*/ 2699009 h 2699009"/>
              <a:gd name="connsiteX26" fmla="*/ 4101156 w 8485151"/>
              <a:gd name="connsiteY26" fmla="*/ 2699009 h 2699009"/>
              <a:gd name="connsiteX27" fmla="*/ 3705183 w 8485151"/>
              <a:gd name="connsiteY27" fmla="*/ 2699009 h 2699009"/>
              <a:gd name="connsiteX28" fmla="*/ 2969803 w 8485151"/>
              <a:gd name="connsiteY28" fmla="*/ 2699009 h 2699009"/>
              <a:gd name="connsiteX29" fmla="*/ 2488978 w 8485151"/>
              <a:gd name="connsiteY29" fmla="*/ 2699009 h 2699009"/>
              <a:gd name="connsiteX30" fmla="*/ 2177855 w 8485151"/>
              <a:gd name="connsiteY30" fmla="*/ 2699009 h 2699009"/>
              <a:gd name="connsiteX31" fmla="*/ 1442476 w 8485151"/>
              <a:gd name="connsiteY31" fmla="*/ 2699009 h 2699009"/>
              <a:gd name="connsiteX32" fmla="*/ 1131353 w 8485151"/>
              <a:gd name="connsiteY32" fmla="*/ 2699009 h 2699009"/>
              <a:gd name="connsiteX33" fmla="*/ 0 w 8485151"/>
              <a:gd name="connsiteY33" fmla="*/ 2699009 h 2699009"/>
              <a:gd name="connsiteX34" fmla="*/ 0 w 8485151"/>
              <a:gd name="connsiteY34" fmla="*/ 2105227 h 2699009"/>
              <a:gd name="connsiteX35" fmla="*/ 0 w 8485151"/>
              <a:gd name="connsiteY35" fmla="*/ 1592415 h 2699009"/>
              <a:gd name="connsiteX36" fmla="*/ 0 w 8485151"/>
              <a:gd name="connsiteY36" fmla="*/ 998633 h 2699009"/>
              <a:gd name="connsiteX37" fmla="*/ 0 w 8485151"/>
              <a:gd name="connsiteY37" fmla="*/ 512812 h 2699009"/>
              <a:gd name="connsiteX38" fmla="*/ 0 w 8485151"/>
              <a:gd name="connsiteY38" fmla="*/ 0 h 269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85151" h="2699009" extrusionOk="0">
                <a:moveTo>
                  <a:pt x="0" y="0"/>
                </a:moveTo>
                <a:cubicBezTo>
                  <a:pt x="148444" y="-12063"/>
                  <a:pt x="403054" y="77256"/>
                  <a:pt x="650528" y="0"/>
                </a:cubicBezTo>
                <a:cubicBezTo>
                  <a:pt x="898002" y="-77256"/>
                  <a:pt x="1082592" y="35106"/>
                  <a:pt x="1216205" y="0"/>
                </a:cubicBezTo>
                <a:cubicBezTo>
                  <a:pt x="1349818" y="-35106"/>
                  <a:pt x="1613638" y="64642"/>
                  <a:pt x="1866733" y="0"/>
                </a:cubicBezTo>
                <a:cubicBezTo>
                  <a:pt x="2119828" y="-64642"/>
                  <a:pt x="2074778" y="27356"/>
                  <a:pt x="2262707" y="0"/>
                </a:cubicBezTo>
                <a:cubicBezTo>
                  <a:pt x="2450636" y="-27356"/>
                  <a:pt x="2557983" y="7182"/>
                  <a:pt x="2743532" y="0"/>
                </a:cubicBezTo>
                <a:cubicBezTo>
                  <a:pt x="2929082" y="-7182"/>
                  <a:pt x="3093731" y="28980"/>
                  <a:pt x="3394060" y="0"/>
                </a:cubicBezTo>
                <a:cubicBezTo>
                  <a:pt x="3694389" y="-28980"/>
                  <a:pt x="3739511" y="7424"/>
                  <a:pt x="3959737" y="0"/>
                </a:cubicBezTo>
                <a:cubicBezTo>
                  <a:pt x="4179963" y="-7424"/>
                  <a:pt x="4479409" y="1219"/>
                  <a:pt x="4610265" y="0"/>
                </a:cubicBezTo>
                <a:cubicBezTo>
                  <a:pt x="4741121" y="-1219"/>
                  <a:pt x="5134948" y="81424"/>
                  <a:pt x="5345645" y="0"/>
                </a:cubicBezTo>
                <a:cubicBezTo>
                  <a:pt x="5556342" y="-81424"/>
                  <a:pt x="5828735" y="4044"/>
                  <a:pt x="5996173" y="0"/>
                </a:cubicBezTo>
                <a:cubicBezTo>
                  <a:pt x="6163611" y="-4044"/>
                  <a:pt x="6249930" y="6977"/>
                  <a:pt x="6392147" y="0"/>
                </a:cubicBezTo>
                <a:cubicBezTo>
                  <a:pt x="6534364" y="-6977"/>
                  <a:pt x="6703173" y="26887"/>
                  <a:pt x="6957824" y="0"/>
                </a:cubicBezTo>
                <a:cubicBezTo>
                  <a:pt x="7212475" y="-26887"/>
                  <a:pt x="7206183" y="25447"/>
                  <a:pt x="7353798" y="0"/>
                </a:cubicBezTo>
                <a:cubicBezTo>
                  <a:pt x="7501413" y="-25447"/>
                  <a:pt x="8044177" y="24544"/>
                  <a:pt x="8485151" y="0"/>
                </a:cubicBezTo>
                <a:cubicBezTo>
                  <a:pt x="8502581" y="210230"/>
                  <a:pt x="8477141" y="341626"/>
                  <a:pt x="8485151" y="458832"/>
                </a:cubicBezTo>
                <a:cubicBezTo>
                  <a:pt x="8493161" y="576038"/>
                  <a:pt x="8467465" y="828057"/>
                  <a:pt x="8485151" y="1052614"/>
                </a:cubicBezTo>
                <a:cubicBezTo>
                  <a:pt x="8502837" y="1277171"/>
                  <a:pt x="8459292" y="1496340"/>
                  <a:pt x="8485151" y="1646395"/>
                </a:cubicBezTo>
                <a:cubicBezTo>
                  <a:pt x="8511010" y="1796450"/>
                  <a:pt x="8439242" y="2009871"/>
                  <a:pt x="8485151" y="2132217"/>
                </a:cubicBezTo>
                <a:cubicBezTo>
                  <a:pt x="8531060" y="2254563"/>
                  <a:pt x="8461503" y="2434496"/>
                  <a:pt x="8485151" y="2699009"/>
                </a:cubicBezTo>
                <a:cubicBezTo>
                  <a:pt x="8287640" y="2763163"/>
                  <a:pt x="8103226" y="2659924"/>
                  <a:pt x="7919474" y="2699009"/>
                </a:cubicBezTo>
                <a:cubicBezTo>
                  <a:pt x="7735722" y="2738094"/>
                  <a:pt x="7494486" y="2651056"/>
                  <a:pt x="7184095" y="2699009"/>
                </a:cubicBezTo>
                <a:cubicBezTo>
                  <a:pt x="6873704" y="2746962"/>
                  <a:pt x="6756193" y="2677515"/>
                  <a:pt x="6618418" y="2699009"/>
                </a:cubicBezTo>
                <a:cubicBezTo>
                  <a:pt x="6480643" y="2720503"/>
                  <a:pt x="6203988" y="2690092"/>
                  <a:pt x="5967890" y="2699009"/>
                </a:cubicBezTo>
                <a:cubicBezTo>
                  <a:pt x="5731792" y="2707926"/>
                  <a:pt x="5599624" y="2671671"/>
                  <a:pt x="5317361" y="2699009"/>
                </a:cubicBezTo>
                <a:cubicBezTo>
                  <a:pt x="5035098" y="2726347"/>
                  <a:pt x="5037592" y="2654097"/>
                  <a:pt x="4836536" y="2699009"/>
                </a:cubicBezTo>
                <a:cubicBezTo>
                  <a:pt x="4635481" y="2743921"/>
                  <a:pt x="4287100" y="2679277"/>
                  <a:pt x="4101156" y="2699009"/>
                </a:cubicBezTo>
                <a:cubicBezTo>
                  <a:pt x="3915212" y="2718741"/>
                  <a:pt x="3793012" y="2679872"/>
                  <a:pt x="3705183" y="2699009"/>
                </a:cubicBezTo>
                <a:cubicBezTo>
                  <a:pt x="3617354" y="2718146"/>
                  <a:pt x="3143083" y="2622284"/>
                  <a:pt x="2969803" y="2699009"/>
                </a:cubicBezTo>
                <a:cubicBezTo>
                  <a:pt x="2796523" y="2775734"/>
                  <a:pt x="2708473" y="2692201"/>
                  <a:pt x="2488978" y="2699009"/>
                </a:cubicBezTo>
                <a:cubicBezTo>
                  <a:pt x="2269483" y="2705817"/>
                  <a:pt x="2252830" y="2666305"/>
                  <a:pt x="2177855" y="2699009"/>
                </a:cubicBezTo>
                <a:cubicBezTo>
                  <a:pt x="2102880" y="2731713"/>
                  <a:pt x="1799645" y="2660845"/>
                  <a:pt x="1442476" y="2699009"/>
                </a:cubicBezTo>
                <a:cubicBezTo>
                  <a:pt x="1085307" y="2737173"/>
                  <a:pt x="1276987" y="2665950"/>
                  <a:pt x="1131353" y="2699009"/>
                </a:cubicBezTo>
                <a:cubicBezTo>
                  <a:pt x="985719" y="2732068"/>
                  <a:pt x="533904" y="2600509"/>
                  <a:pt x="0" y="2699009"/>
                </a:cubicBezTo>
                <a:cubicBezTo>
                  <a:pt x="-70735" y="2414631"/>
                  <a:pt x="30335" y="2231239"/>
                  <a:pt x="0" y="2105227"/>
                </a:cubicBezTo>
                <a:cubicBezTo>
                  <a:pt x="-30335" y="1979215"/>
                  <a:pt x="11993" y="1753762"/>
                  <a:pt x="0" y="1592415"/>
                </a:cubicBezTo>
                <a:cubicBezTo>
                  <a:pt x="-11993" y="1431068"/>
                  <a:pt x="23974" y="1203302"/>
                  <a:pt x="0" y="998633"/>
                </a:cubicBezTo>
                <a:cubicBezTo>
                  <a:pt x="-23974" y="793964"/>
                  <a:pt x="15697" y="737465"/>
                  <a:pt x="0" y="512812"/>
                </a:cubicBezTo>
                <a:cubicBezTo>
                  <a:pt x="-15697" y="288159"/>
                  <a:pt x="29612" y="159339"/>
                  <a:pt x="0" y="0"/>
                </a:cubicBezTo>
                <a:close/>
              </a:path>
            </a:pathLst>
          </a:custGeom>
          <a:noFill/>
          <a:ln w="28575">
            <a:solidFill>
              <a:schemeClr val="tx1"/>
            </a:solidFill>
            <a:extLst>
              <a:ext uri="{C807C97D-BFC1-408E-A445-0C87EB9F89A2}">
                <ask:lineSketchStyleProps xmlns:ask="http://schemas.microsoft.com/office/drawing/2018/sketchyshapes" sd="487697276">
                  <a:prstGeom prst="rect">
                    <a:avLst/>
                  </a:prstGeom>
                  <ask:type>
                    <ask:lineSketchScribble/>
                  </ask:type>
                </ask:lineSketchStyleProps>
              </a:ext>
            </a:extLst>
          </a:ln>
        </p:spPr>
        <p:txBody>
          <a:bodyPr wrap="square">
            <a:spAutoFit/>
          </a:bodyPr>
          <a:lstStyle/>
          <a:p>
            <a:pPr algn="just"/>
            <a:r>
              <a:rPr lang="en-US" sz="1747" b="1" i="1" dirty="0">
                <a:latin typeface="Comic Sans MS" panose="030F0702030302020204" pitchFamily="66" charset="0"/>
              </a:rPr>
              <a:t>Hair Trivia </a:t>
            </a:r>
          </a:p>
          <a:p>
            <a:pPr algn="just"/>
            <a:endParaRPr lang="en-US" sz="971" b="1" i="1" dirty="0">
              <a:latin typeface="Comic Sans MS" panose="030F0702030302020204" pitchFamily="66" charset="0"/>
            </a:endParaRPr>
          </a:p>
          <a:p>
            <a:pPr algn="just"/>
            <a:endParaRPr lang="en-US" sz="777" b="1" i="1" dirty="0">
              <a:latin typeface="Comic Sans MS" panose="030F0702030302020204" pitchFamily="66" charset="0"/>
            </a:endParaRPr>
          </a:p>
          <a:p>
            <a:pPr algn="just"/>
            <a:r>
              <a:rPr lang="en-US" sz="1747" i="1" dirty="0">
                <a:latin typeface="Comic Sans MS" panose="030F0702030302020204" pitchFamily="66" charset="0"/>
              </a:rPr>
              <a:t>How many hairs does the average human have at a given time on their scalp?  </a:t>
            </a:r>
          </a:p>
          <a:p>
            <a:pPr algn="just"/>
            <a:r>
              <a:rPr lang="en-US" sz="1747" i="1" dirty="0">
                <a:latin typeface="Comic Sans MS" panose="030F0702030302020204" pitchFamily="66" charset="0"/>
              </a:rPr>
              <a:t>A.  100,000	      B.  500,000           C.  1,000,000</a:t>
            </a:r>
          </a:p>
          <a:p>
            <a:pPr algn="just"/>
            <a:endParaRPr lang="en-US" sz="874" i="1" dirty="0">
              <a:latin typeface="Comic Sans MS" panose="030F0702030302020204" pitchFamily="66" charset="0"/>
            </a:endParaRPr>
          </a:p>
          <a:p>
            <a:pPr algn="just"/>
            <a:r>
              <a:rPr lang="en-US" sz="1747" i="1" dirty="0">
                <a:latin typeface="Comic Sans MS" panose="030F0702030302020204" pitchFamily="66" charset="0"/>
              </a:rPr>
              <a:t>How many hairs does the average person shed in a day?</a:t>
            </a:r>
          </a:p>
          <a:p>
            <a:pPr algn="just"/>
            <a:r>
              <a:rPr lang="en-US" sz="1747" i="1" dirty="0">
                <a:latin typeface="Comic Sans MS" panose="030F0702030302020204" pitchFamily="66" charset="0"/>
              </a:rPr>
              <a:t>A.  100		     B.  300             C.  500</a:t>
            </a:r>
          </a:p>
          <a:p>
            <a:pPr algn="just"/>
            <a:endParaRPr lang="en-US" sz="1019" i="1" dirty="0">
              <a:latin typeface="Comic Sans MS" panose="030F0702030302020204" pitchFamily="66" charset="0"/>
            </a:endParaRPr>
          </a:p>
          <a:p>
            <a:pPr algn="just"/>
            <a:r>
              <a:rPr lang="en-US" sz="1747" i="1" dirty="0">
                <a:latin typeface="Comic Sans MS" panose="030F0702030302020204" pitchFamily="66" charset="0"/>
              </a:rPr>
              <a:t>What is the worlds’ record for the longest hair?</a:t>
            </a:r>
          </a:p>
          <a:p>
            <a:pPr algn="just"/>
            <a:r>
              <a:rPr lang="en-US" sz="1747" i="1" dirty="0">
                <a:latin typeface="Comic Sans MS" panose="030F0702030302020204" pitchFamily="66" charset="0"/>
              </a:rPr>
              <a:t>A.  14 ½ feet	   B.  19 ½ feet	     C.  26 ¼ feet</a:t>
            </a:r>
          </a:p>
          <a:p>
            <a:pPr algn="just"/>
            <a:endParaRPr lang="en-US" sz="1068" i="1" dirty="0">
              <a:latin typeface="Comic Sans MS" panose="030F0702030302020204" pitchFamily="66" charset="0"/>
            </a:endParaRPr>
          </a:p>
        </p:txBody>
      </p:sp>
      <p:sp>
        <p:nvSpPr>
          <p:cNvPr id="4" name="Arrow: Right 3">
            <a:extLst>
              <a:ext uri="{FF2B5EF4-FFF2-40B4-BE49-F238E27FC236}">
                <a16:creationId xmlns:a16="http://schemas.microsoft.com/office/drawing/2014/main" id="{AC658FF4-8364-400C-ADCE-40DF497DADDC}"/>
              </a:ext>
            </a:extLst>
          </p:cNvPr>
          <p:cNvSpPr/>
          <p:nvPr/>
        </p:nvSpPr>
        <p:spPr>
          <a:xfrm>
            <a:off x="25491" y="359348"/>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5" name="Arrow: Right 4">
            <a:extLst>
              <a:ext uri="{FF2B5EF4-FFF2-40B4-BE49-F238E27FC236}">
                <a16:creationId xmlns:a16="http://schemas.microsoft.com/office/drawing/2014/main" id="{076619BE-3EEF-4425-8F38-4FACF589573B}"/>
              </a:ext>
            </a:extLst>
          </p:cNvPr>
          <p:cNvSpPr/>
          <p:nvPr/>
        </p:nvSpPr>
        <p:spPr>
          <a:xfrm>
            <a:off x="51916" y="1556321"/>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6" name="Arrow: Right 5">
            <a:extLst>
              <a:ext uri="{FF2B5EF4-FFF2-40B4-BE49-F238E27FC236}">
                <a16:creationId xmlns:a16="http://schemas.microsoft.com/office/drawing/2014/main" id="{3767AF17-DAB1-498A-A5BC-7A0DB68EC6FE}"/>
              </a:ext>
            </a:extLst>
          </p:cNvPr>
          <p:cNvSpPr/>
          <p:nvPr/>
        </p:nvSpPr>
        <p:spPr>
          <a:xfrm>
            <a:off x="51916" y="2479710"/>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2" name="Rectangle: Rounded Corners 1">
            <a:extLst>
              <a:ext uri="{FF2B5EF4-FFF2-40B4-BE49-F238E27FC236}">
                <a16:creationId xmlns:a16="http://schemas.microsoft.com/office/drawing/2014/main" id="{479A6303-6346-4F55-905C-9FA05BA36B1F}"/>
              </a:ext>
            </a:extLst>
          </p:cNvPr>
          <p:cNvSpPr/>
          <p:nvPr/>
        </p:nvSpPr>
        <p:spPr>
          <a:xfrm>
            <a:off x="318666" y="4463080"/>
            <a:ext cx="1506100" cy="4437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8" name="Rectangle: Rounded Corners 7">
            <a:extLst>
              <a:ext uri="{FF2B5EF4-FFF2-40B4-BE49-F238E27FC236}">
                <a16:creationId xmlns:a16="http://schemas.microsoft.com/office/drawing/2014/main" id="{05055432-8133-4FBB-94E4-B92671D2C5A4}"/>
              </a:ext>
            </a:extLst>
          </p:cNvPr>
          <p:cNvSpPr/>
          <p:nvPr/>
        </p:nvSpPr>
        <p:spPr>
          <a:xfrm>
            <a:off x="270432" y="5131395"/>
            <a:ext cx="1047381" cy="4437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9" name="Rectangle: Rounded Corners 8">
            <a:extLst>
              <a:ext uri="{FF2B5EF4-FFF2-40B4-BE49-F238E27FC236}">
                <a16:creationId xmlns:a16="http://schemas.microsoft.com/office/drawing/2014/main" id="{31F73E73-3C19-4C14-A3F0-A8A81F9D7CDE}"/>
              </a:ext>
            </a:extLst>
          </p:cNvPr>
          <p:cNvSpPr/>
          <p:nvPr/>
        </p:nvSpPr>
        <p:spPr>
          <a:xfrm>
            <a:off x="2404782" y="5795682"/>
            <a:ext cx="1463040" cy="4437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Tree>
    <p:extLst>
      <p:ext uri="{BB962C8B-B14F-4D97-AF65-F5344CB8AC3E}">
        <p14:creationId xmlns:p14="http://schemas.microsoft.com/office/powerpoint/2010/main" val="356153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6" grpId="0" animBg="1"/>
      <p:bldP spid="2"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53B690D8-501C-4795-8DC3-4A2FF7987A37}"/>
              </a:ext>
            </a:extLst>
          </p:cNvPr>
          <p:cNvPicPr>
            <a:picLocks noChangeAspect="1"/>
          </p:cNvPicPr>
          <p:nvPr/>
        </p:nvPicPr>
        <p:blipFill rotWithShape="1">
          <a:blip r:embed="rId3"/>
          <a:srcRect l="17500" t="13889" r="35833" b="27777"/>
          <a:stretch/>
        </p:blipFill>
        <p:spPr>
          <a:xfrm>
            <a:off x="37381" y="381000"/>
            <a:ext cx="8890952" cy="6248400"/>
          </a:xfrm>
          <a:prstGeom prst="rect">
            <a:avLst/>
          </a:prstGeom>
        </p:spPr>
      </p:pic>
    </p:spTree>
    <p:extLst>
      <p:ext uri="{BB962C8B-B14F-4D97-AF65-F5344CB8AC3E}">
        <p14:creationId xmlns:p14="http://schemas.microsoft.com/office/powerpoint/2010/main" val="226330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24730" y="5175250"/>
            <a:ext cx="8839200" cy="1187450"/>
          </a:xfrm>
          <a:prstGeom prst="rect">
            <a:avLst/>
          </a:prstGeom>
          <a:noFill/>
          <a:ln w="9525">
            <a:noFill/>
            <a:miter lim="800000"/>
            <a:headEnd/>
            <a:tailEnd/>
          </a:ln>
        </p:spPr>
        <p:txBody>
          <a:bodyPr anchor="ctr">
            <a:spAutoFit/>
          </a:bodyPr>
          <a:lstStyle/>
          <a:p>
            <a:pPr algn="just"/>
            <a:r>
              <a:rPr lang="en-US" sz="2400" dirty="0">
                <a:latin typeface="Times New Roman" pitchFamily="18" charset="0"/>
              </a:rPr>
              <a:t>Characteristics of the cuticle may be important in distinguishing between hairs of different </a:t>
            </a:r>
            <a:r>
              <a:rPr lang="en-US" sz="2400" b="1" dirty="0">
                <a:latin typeface="Times New Roman" pitchFamily="18" charset="0"/>
              </a:rPr>
              <a:t>species</a:t>
            </a:r>
            <a:r>
              <a:rPr lang="en-US" sz="2400" dirty="0">
                <a:latin typeface="Times New Roman" pitchFamily="18" charset="0"/>
              </a:rPr>
              <a:t> but are often not useful in distinguishing between different </a:t>
            </a:r>
            <a:r>
              <a:rPr lang="en-US" sz="2400" b="1" dirty="0">
                <a:latin typeface="Times New Roman" pitchFamily="18" charset="0"/>
              </a:rPr>
              <a:t>people</a:t>
            </a:r>
            <a:r>
              <a:rPr lang="en-US" sz="2400" dirty="0">
                <a:latin typeface="Times New Roman" pitchFamily="18" charset="0"/>
              </a:rPr>
              <a:t>. </a:t>
            </a:r>
          </a:p>
        </p:txBody>
      </p:sp>
      <p:grpSp>
        <p:nvGrpSpPr>
          <p:cNvPr id="5123" name="Group 4"/>
          <p:cNvGrpSpPr>
            <a:grpSpLocks/>
          </p:cNvGrpSpPr>
          <p:nvPr/>
        </p:nvGrpSpPr>
        <p:grpSpPr bwMode="auto">
          <a:xfrm>
            <a:off x="4096287" y="914558"/>
            <a:ext cx="4953000" cy="914400"/>
            <a:chOff x="2208" y="240"/>
            <a:chExt cx="3120" cy="576"/>
          </a:xfrm>
        </p:grpSpPr>
        <p:grpSp>
          <p:nvGrpSpPr>
            <p:cNvPr id="5128" name="Group 5"/>
            <p:cNvGrpSpPr>
              <a:grpSpLocks/>
            </p:cNvGrpSpPr>
            <p:nvPr/>
          </p:nvGrpSpPr>
          <p:grpSpPr bwMode="auto">
            <a:xfrm>
              <a:off x="2208" y="240"/>
              <a:ext cx="3120" cy="576"/>
              <a:chOff x="1056" y="2736"/>
              <a:chExt cx="3936" cy="768"/>
            </a:xfrm>
          </p:grpSpPr>
          <p:sp>
            <p:nvSpPr>
              <p:cNvPr id="5131" name="Rectangle 6"/>
              <p:cNvSpPr>
                <a:spLocks noChangeArrowheads="1"/>
              </p:cNvSpPr>
              <p:nvPr/>
            </p:nvSpPr>
            <p:spPr bwMode="auto">
              <a:xfrm>
                <a:off x="1056" y="2736"/>
                <a:ext cx="3936" cy="768"/>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5132" name="Line 7"/>
              <p:cNvSpPr>
                <a:spLocks noChangeShapeType="1"/>
              </p:cNvSpPr>
              <p:nvPr/>
            </p:nvSpPr>
            <p:spPr bwMode="auto">
              <a:xfrm>
                <a:off x="1622" y="2736"/>
                <a:ext cx="528" cy="768"/>
              </a:xfrm>
              <a:prstGeom prst="line">
                <a:avLst/>
              </a:prstGeom>
              <a:noFill/>
              <a:ln w="38100">
                <a:solidFill>
                  <a:schemeClr val="tx1"/>
                </a:solidFill>
                <a:round/>
                <a:headEnd/>
                <a:tailEnd/>
              </a:ln>
            </p:spPr>
            <p:txBody>
              <a:bodyPr/>
              <a:lstStyle/>
              <a:p>
                <a:endParaRPr lang="en-US"/>
              </a:p>
            </p:txBody>
          </p:sp>
          <p:sp>
            <p:nvSpPr>
              <p:cNvPr id="5133" name="Line 8"/>
              <p:cNvSpPr>
                <a:spLocks noChangeShapeType="1"/>
              </p:cNvSpPr>
              <p:nvPr/>
            </p:nvSpPr>
            <p:spPr bwMode="auto">
              <a:xfrm>
                <a:off x="2332" y="2736"/>
                <a:ext cx="528" cy="768"/>
              </a:xfrm>
              <a:prstGeom prst="line">
                <a:avLst/>
              </a:prstGeom>
              <a:noFill/>
              <a:ln w="38100">
                <a:solidFill>
                  <a:schemeClr val="tx1"/>
                </a:solidFill>
                <a:round/>
                <a:headEnd/>
                <a:tailEnd/>
              </a:ln>
            </p:spPr>
            <p:txBody>
              <a:bodyPr/>
              <a:lstStyle/>
              <a:p>
                <a:endParaRPr lang="en-US"/>
              </a:p>
            </p:txBody>
          </p:sp>
          <p:sp>
            <p:nvSpPr>
              <p:cNvPr id="5134" name="Line 9"/>
              <p:cNvSpPr>
                <a:spLocks noChangeShapeType="1"/>
              </p:cNvSpPr>
              <p:nvPr/>
            </p:nvSpPr>
            <p:spPr bwMode="auto">
              <a:xfrm>
                <a:off x="3043" y="2736"/>
                <a:ext cx="528" cy="768"/>
              </a:xfrm>
              <a:prstGeom prst="line">
                <a:avLst/>
              </a:prstGeom>
              <a:noFill/>
              <a:ln w="38100">
                <a:solidFill>
                  <a:schemeClr val="tx1"/>
                </a:solidFill>
                <a:round/>
                <a:headEnd/>
                <a:tailEnd/>
              </a:ln>
            </p:spPr>
            <p:txBody>
              <a:bodyPr/>
              <a:lstStyle/>
              <a:p>
                <a:endParaRPr lang="en-US"/>
              </a:p>
            </p:txBody>
          </p:sp>
          <p:sp>
            <p:nvSpPr>
              <p:cNvPr id="5135" name="Line 10"/>
              <p:cNvSpPr>
                <a:spLocks noChangeShapeType="1"/>
              </p:cNvSpPr>
              <p:nvPr/>
            </p:nvSpPr>
            <p:spPr bwMode="auto">
              <a:xfrm>
                <a:off x="3753" y="2736"/>
                <a:ext cx="528" cy="768"/>
              </a:xfrm>
              <a:prstGeom prst="line">
                <a:avLst/>
              </a:prstGeom>
              <a:noFill/>
              <a:ln w="38100">
                <a:solidFill>
                  <a:schemeClr val="tx1"/>
                </a:solidFill>
                <a:round/>
                <a:headEnd/>
                <a:tailEnd/>
              </a:ln>
            </p:spPr>
            <p:txBody>
              <a:bodyPr/>
              <a:lstStyle/>
              <a:p>
                <a:endParaRPr lang="en-US"/>
              </a:p>
            </p:txBody>
          </p:sp>
          <p:sp>
            <p:nvSpPr>
              <p:cNvPr id="5136" name="Line 11"/>
              <p:cNvSpPr>
                <a:spLocks noChangeShapeType="1"/>
              </p:cNvSpPr>
              <p:nvPr/>
            </p:nvSpPr>
            <p:spPr bwMode="auto">
              <a:xfrm>
                <a:off x="4464" y="2736"/>
                <a:ext cx="528" cy="768"/>
              </a:xfrm>
              <a:prstGeom prst="line">
                <a:avLst/>
              </a:prstGeom>
              <a:noFill/>
              <a:ln w="38100">
                <a:solidFill>
                  <a:schemeClr val="tx1"/>
                </a:solidFill>
                <a:round/>
                <a:headEnd/>
                <a:tailEnd/>
              </a:ln>
            </p:spPr>
            <p:txBody>
              <a:bodyPr/>
              <a:lstStyle/>
              <a:p>
                <a:endParaRPr lang="en-US"/>
              </a:p>
            </p:txBody>
          </p:sp>
          <p:sp>
            <p:nvSpPr>
              <p:cNvPr id="5137" name="Line 12"/>
              <p:cNvSpPr>
                <a:spLocks noChangeShapeType="1"/>
              </p:cNvSpPr>
              <p:nvPr/>
            </p:nvSpPr>
            <p:spPr bwMode="auto">
              <a:xfrm>
                <a:off x="1056" y="2976"/>
                <a:ext cx="384" cy="528"/>
              </a:xfrm>
              <a:prstGeom prst="line">
                <a:avLst/>
              </a:prstGeom>
              <a:noFill/>
              <a:ln w="38100">
                <a:solidFill>
                  <a:schemeClr val="tx1"/>
                </a:solidFill>
                <a:round/>
                <a:headEnd/>
                <a:tailEnd/>
              </a:ln>
            </p:spPr>
            <p:txBody>
              <a:bodyPr/>
              <a:lstStyle/>
              <a:p>
                <a:endParaRPr lang="en-US"/>
              </a:p>
            </p:txBody>
          </p:sp>
        </p:grpSp>
        <p:sp>
          <p:nvSpPr>
            <p:cNvPr id="5129" name="Rectangle 13"/>
            <p:cNvSpPr>
              <a:spLocks noChangeArrowheads="1"/>
            </p:cNvSpPr>
            <p:nvPr/>
          </p:nvSpPr>
          <p:spPr bwMode="auto">
            <a:xfrm>
              <a:off x="2208" y="384"/>
              <a:ext cx="3120" cy="288"/>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130" name="Rectangle 14"/>
            <p:cNvSpPr>
              <a:spLocks noChangeArrowheads="1"/>
            </p:cNvSpPr>
            <p:nvPr/>
          </p:nvSpPr>
          <p:spPr bwMode="auto">
            <a:xfrm>
              <a:off x="2208" y="464"/>
              <a:ext cx="3120" cy="128"/>
            </a:xfrm>
            <a:prstGeom prst="rect">
              <a:avLst/>
            </a:prstGeom>
            <a:solidFill>
              <a:schemeClr val="bg2"/>
            </a:solidFill>
            <a:ln w="28575">
              <a:solidFill>
                <a:schemeClr val="tx1"/>
              </a:solidFill>
              <a:miter lim="800000"/>
              <a:headEnd/>
              <a:tailEnd/>
            </a:ln>
          </p:spPr>
          <p:txBody>
            <a:bodyPr wrap="none" anchor="ctr"/>
            <a:lstStyle/>
            <a:p>
              <a:endParaRPr lang="en-US"/>
            </a:p>
          </p:txBody>
        </p:sp>
      </p:grpSp>
      <p:sp>
        <p:nvSpPr>
          <p:cNvPr id="5124" name="Text Box 15"/>
          <p:cNvSpPr txBox="1">
            <a:spLocks noChangeArrowheads="1"/>
          </p:cNvSpPr>
          <p:nvPr/>
        </p:nvSpPr>
        <p:spPr bwMode="auto">
          <a:xfrm>
            <a:off x="228600" y="6511925"/>
            <a:ext cx="8686800" cy="244475"/>
          </a:xfrm>
          <a:prstGeom prst="rect">
            <a:avLst/>
          </a:prstGeom>
          <a:noFill/>
          <a:ln w="9525">
            <a:noFill/>
            <a:miter lim="800000"/>
            <a:headEnd/>
            <a:tailEnd/>
          </a:ln>
        </p:spPr>
        <p:txBody>
          <a:bodyPr>
            <a:spAutoFit/>
          </a:bodyPr>
          <a:lstStyle/>
          <a:p>
            <a:pPr>
              <a:spcBef>
                <a:spcPct val="50000"/>
              </a:spcBef>
            </a:pPr>
            <a:r>
              <a:rPr lang="en-US" sz="1000"/>
              <a:t>Info: http://library.thinkquest.org/04oct/00206/lesson.htm#t_hair                                         Image: http://www.hairdressersus.com/micro/Image5b.jpg</a:t>
            </a:r>
          </a:p>
        </p:txBody>
      </p:sp>
      <p:pic>
        <p:nvPicPr>
          <p:cNvPr id="5125" name="Picture 16"/>
          <p:cNvPicPr>
            <a:picLocks noChangeAspect="1" noChangeArrowheads="1"/>
          </p:cNvPicPr>
          <p:nvPr/>
        </p:nvPicPr>
        <p:blipFill>
          <a:blip r:embed="rId2" cstate="print"/>
          <a:srcRect/>
          <a:stretch>
            <a:fillRect/>
          </a:stretch>
        </p:blipFill>
        <p:spPr bwMode="auto">
          <a:xfrm>
            <a:off x="5878400" y="2683247"/>
            <a:ext cx="2505075" cy="2098303"/>
          </a:xfrm>
          <a:prstGeom prst="rect">
            <a:avLst/>
          </a:prstGeom>
          <a:noFill/>
          <a:ln w="9525">
            <a:noFill/>
            <a:miter lim="800000"/>
            <a:headEnd/>
            <a:tailEnd/>
          </a:ln>
        </p:spPr>
      </p:pic>
      <p:sp>
        <p:nvSpPr>
          <p:cNvPr id="2" name="Rectangle 1">
            <a:extLst>
              <a:ext uri="{FF2B5EF4-FFF2-40B4-BE49-F238E27FC236}">
                <a16:creationId xmlns:a16="http://schemas.microsoft.com/office/drawing/2014/main" id="{3710A37C-9E25-4B69-83D0-2162ADB68DC4}"/>
              </a:ext>
            </a:extLst>
          </p:cNvPr>
          <p:cNvSpPr/>
          <p:nvPr/>
        </p:nvSpPr>
        <p:spPr>
          <a:xfrm>
            <a:off x="609600" y="705167"/>
            <a:ext cx="2315311" cy="701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6" name="Rectangle 17"/>
          <p:cNvSpPr>
            <a:spLocks noGrp="1" noChangeArrowheads="1"/>
          </p:cNvSpPr>
          <p:nvPr>
            <p:ph type="title"/>
          </p:nvPr>
        </p:nvSpPr>
        <p:spPr>
          <a:xfrm>
            <a:off x="0" y="-15081"/>
            <a:ext cx="9144000" cy="701040"/>
          </a:xfrm>
          <a:solidFill>
            <a:srgbClr val="00B0F0"/>
          </a:solidFill>
        </p:spPr>
        <p:txBody>
          <a:bodyPr/>
          <a:lstStyle/>
          <a:p>
            <a:pPr algn="l" eaLnBrk="1" hangingPunct="1"/>
            <a:r>
              <a:rPr lang="en-US" sz="3200" b="1" dirty="0">
                <a:latin typeface="Times New Roman" pitchFamily="18" charset="0"/>
              </a:rPr>
              <a:t>Part C: Hair Structure</a:t>
            </a:r>
          </a:p>
        </p:txBody>
      </p:sp>
      <p:sp>
        <p:nvSpPr>
          <p:cNvPr id="5127" name="Rectangle 18"/>
          <p:cNvSpPr>
            <a:spLocks noChangeArrowheads="1"/>
          </p:cNvSpPr>
          <p:nvPr/>
        </p:nvSpPr>
        <p:spPr bwMode="auto">
          <a:xfrm>
            <a:off x="152400" y="705167"/>
            <a:ext cx="6119813" cy="4431983"/>
          </a:xfrm>
          <a:prstGeom prst="rect">
            <a:avLst/>
          </a:prstGeom>
          <a:noFill/>
          <a:ln w="9525">
            <a:noFill/>
            <a:miter lim="800000"/>
            <a:headEnd/>
            <a:tailEnd/>
          </a:ln>
        </p:spPr>
        <p:txBody>
          <a:bodyPr anchor="ctr">
            <a:spAutoFit/>
          </a:bodyPr>
          <a:lstStyle/>
          <a:p>
            <a:r>
              <a:rPr lang="en-US" sz="3600" b="1" dirty="0">
                <a:solidFill>
                  <a:srgbClr val="FF0000"/>
                </a:solidFill>
                <a:latin typeface="Times New Roman" pitchFamily="18" charset="0"/>
              </a:rPr>
              <a:t>    </a:t>
            </a:r>
            <a:r>
              <a:rPr lang="en-US" sz="3600" b="1" dirty="0">
                <a:highlight>
                  <a:srgbClr val="FFFF00"/>
                </a:highlight>
                <a:latin typeface="Times New Roman" pitchFamily="18" charset="0"/>
              </a:rPr>
              <a:t>CUTICLE</a:t>
            </a:r>
            <a:r>
              <a:rPr lang="en-US" sz="3600" b="1" dirty="0">
                <a:latin typeface="Times New Roman" pitchFamily="18" charset="0"/>
              </a:rPr>
              <a:t> </a:t>
            </a:r>
          </a:p>
          <a:p>
            <a:endParaRPr lang="en-US" sz="1600" dirty="0">
              <a:latin typeface="Times New Roman" pitchFamily="18" charset="0"/>
            </a:endParaRPr>
          </a:p>
          <a:p>
            <a:r>
              <a:rPr lang="en-US" sz="2400" dirty="0">
                <a:latin typeface="Times New Roman" pitchFamily="18" charset="0"/>
              </a:rPr>
              <a:t>Outer coating composed of </a:t>
            </a:r>
            <a:br>
              <a:rPr lang="en-US" sz="2400" dirty="0">
                <a:latin typeface="Times New Roman" pitchFamily="18" charset="0"/>
              </a:rPr>
            </a:br>
            <a:r>
              <a:rPr lang="en-US" sz="2400" dirty="0">
                <a:latin typeface="Times New Roman" pitchFamily="18" charset="0"/>
              </a:rPr>
              <a:t>overlapping scales</a:t>
            </a:r>
            <a:endParaRPr lang="en-US" sz="3600" dirty="0">
              <a:latin typeface="Times New Roman" pitchFamily="18" charset="0"/>
            </a:endParaRPr>
          </a:p>
          <a:p>
            <a:endParaRPr lang="en-US" sz="1400" b="1" dirty="0">
              <a:latin typeface="Times New Roman" pitchFamily="18" charset="0"/>
            </a:endParaRPr>
          </a:p>
          <a:p>
            <a:pPr algn="just"/>
            <a:r>
              <a:rPr lang="en-US" sz="2400" dirty="0">
                <a:latin typeface="Times New Roman" pitchFamily="18" charset="0"/>
              </a:rPr>
              <a:t>The cuticle varies in:</a:t>
            </a:r>
          </a:p>
          <a:p>
            <a:pPr lvl="1" algn="just">
              <a:buFontTx/>
              <a:buChar char="•"/>
            </a:pPr>
            <a:r>
              <a:rPr lang="en-US" sz="2400" dirty="0">
                <a:latin typeface="Times New Roman" pitchFamily="18" charset="0"/>
              </a:rPr>
              <a:t> Its </a:t>
            </a:r>
            <a:r>
              <a:rPr lang="en-US" sz="2400" b="1" dirty="0">
                <a:latin typeface="Times New Roman" pitchFamily="18" charset="0"/>
              </a:rPr>
              <a:t>scales,</a:t>
            </a:r>
            <a:r>
              <a:rPr lang="en-US" sz="2400" dirty="0">
                <a:latin typeface="Times New Roman" pitchFamily="18" charset="0"/>
              </a:rPr>
              <a:t> </a:t>
            </a:r>
          </a:p>
          <a:p>
            <a:pPr lvl="1" algn="just"/>
            <a:r>
              <a:rPr lang="en-US" dirty="0">
                <a:latin typeface="Times New Roman" pitchFamily="18" charset="0"/>
              </a:rPr>
              <a:t>	How many there are per centimeter, </a:t>
            </a:r>
          </a:p>
          <a:p>
            <a:pPr lvl="1" algn="just"/>
            <a:r>
              <a:rPr lang="en-US" dirty="0">
                <a:latin typeface="Times New Roman" pitchFamily="18" charset="0"/>
              </a:rPr>
              <a:t>	How much they overlap, </a:t>
            </a:r>
          </a:p>
          <a:p>
            <a:pPr lvl="1" algn="just"/>
            <a:r>
              <a:rPr lang="en-US" dirty="0">
                <a:latin typeface="Times New Roman" pitchFamily="18" charset="0"/>
              </a:rPr>
              <a:t>	Their overall shape, and </a:t>
            </a:r>
          </a:p>
          <a:p>
            <a:pPr lvl="1" algn="just"/>
            <a:r>
              <a:rPr lang="en-US" dirty="0">
                <a:latin typeface="Times New Roman" pitchFamily="18" charset="0"/>
              </a:rPr>
              <a:t>	How much they protrude from the surface</a:t>
            </a:r>
          </a:p>
          <a:p>
            <a:pPr lvl="1" algn="just">
              <a:buFontTx/>
              <a:buChar char="•"/>
            </a:pPr>
            <a:r>
              <a:rPr lang="en-US" sz="2400" dirty="0">
                <a:latin typeface="Times New Roman" pitchFamily="18" charset="0"/>
              </a:rPr>
              <a:t> Its </a:t>
            </a:r>
            <a:r>
              <a:rPr lang="en-US" sz="2400" b="1" dirty="0">
                <a:latin typeface="Times New Roman" pitchFamily="18" charset="0"/>
              </a:rPr>
              <a:t>thickness</a:t>
            </a:r>
            <a:r>
              <a:rPr lang="en-US" sz="2400" dirty="0">
                <a:latin typeface="Times New Roman" pitchFamily="18" charset="0"/>
              </a:rPr>
              <a:t>, and </a:t>
            </a:r>
          </a:p>
          <a:p>
            <a:pPr lvl="1" algn="just">
              <a:buFontTx/>
              <a:buChar char="•"/>
            </a:pPr>
            <a:r>
              <a:rPr lang="en-US" sz="2400" dirty="0">
                <a:latin typeface="Times New Roman" pitchFamily="18" charset="0"/>
              </a:rPr>
              <a:t> Whether or not it contains </a:t>
            </a:r>
            <a:r>
              <a:rPr lang="en-US" sz="2400" b="1" dirty="0">
                <a:latin typeface="Times New Roman" pitchFamily="18" charset="0"/>
              </a:rPr>
              <a:t>pigment</a:t>
            </a:r>
            <a:r>
              <a:rPr lang="en-US" sz="2400" dirty="0">
                <a:latin typeface="Times New Roman" pitchFamily="18"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C623CF-B420-497F-BE3D-1C5CEFAC2578}"/>
              </a:ext>
            </a:extLst>
          </p:cNvPr>
          <p:cNvSpPr/>
          <p:nvPr/>
        </p:nvSpPr>
        <p:spPr>
          <a:xfrm>
            <a:off x="381000" y="64870"/>
            <a:ext cx="2315311" cy="701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ChangeArrowheads="1"/>
          </p:cNvSpPr>
          <p:nvPr/>
        </p:nvSpPr>
        <p:spPr bwMode="auto">
          <a:xfrm>
            <a:off x="133100" y="13663"/>
            <a:ext cx="8839200" cy="6109365"/>
          </a:xfrm>
          <a:prstGeom prst="rect">
            <a:avLst/>
          </a:prstGeom>
          <a:noFill/>
          <a:ln w="9525">
            <a:noFill/>
            <a:miter lim="800000"/>
            <a:headEnd/>
            <a:tailEnd/>
          </a:ln>
        </p:spPr>
        <p:txBody>
          <a:bodyPr anchor="ctr">
            <a:spAutoFit/>
          </a:bodyPr>
          <a:lstStyle/>
          <a:p>
            <a:pPr algn="just"/>
            <a:r>
              <a:rPr lang="en-US" sz="3600" b="1" dirty="0">
                <a:solidFill>
                  <a:srgbClr val="FF0000"/>
                </a:solidFill>
                <a:latin typeface="Times New Roman" pitchFamily="18" charset="0"/>
              </a:rPr>
              <a:t>   </a:t>
            </a:r>
            <a:r>
              <a:rPr lang="en-US" sz="3600" b="1" dirty="0">
                <a:latin typeface="Times New Roman" pitchFamily="18" charset="0"/>
              </a:rPr>
              <a:t>CORTEX</a:t>
            </a:r>
          </a:p>
          <a:p>
            <a:pPr algn="just"/>
            <a:endParaRPr lang="en-US" sz="1100" dirty="0">
              <a:latin typeface="Times New Roman" pitchFamily="18" charset="0"/>
            </a:endParaRPr>
          </a:p>
          <a:p>
            <a:r>
              <a:rPr lang="en-US" sz="2400" dirty="0">
                <a:latin typeface="Times New Roman" pitchFamily="18" charset="0"/>
              </a:rPr>
              <a:t>Protein-rich structure </a:t>
            </a:r>
            <a:br>
              <a:rPr lang="en-US" sz="2400" dirty="0">
                <a:latin typeface="Times New Roman" pitchFamily="18" charset="0"/>
              </a:rPr>
            </a:br>
            <a:r>
              <a:rPr lang="en-US" sz="2400" dirty="0">
                <a:latin typeface="Times New Roman" pitchFamily="18" charset="0"/>
              </a:rPr>
              <a:t>around the medulla that </a:t>
            </a:r>
            <a:br>
              <a:rPr lang="en-US" sz="2400" dirty="0">
                <a:latin typeface="Times New Roman" pitchFamily="18" charset="0"/>
              </a:rPr>
            </a:br>
            <a:r>
              <a:rPr lang="en-US" sz="2400" dirty="0">
                <a:latin typeface="Times New Roman" pitchFamily="18" charset="0"/>
              </a:rPr>
              <a:t>contains pigment </a:t>
            </a:r>
          </a:p>
          <a:p>
            <a:pPr algn="just"/>
            <a:endParaRPr lang="en-US" sz="2400" dirty="0">
              <a:latin typeface="Times New Roman" pitchFamily="18" charset="0"/>
            </a:endParaRPr>
          </a:p>
          <a:p>
            <a:pPr algn="just"/>
            <a:r>
              <a:rPr lang="en-US" sz="2400" dirty="0">
                <a:latin typeface="Times New Roman" pitchFamily="18" charset="0"/>
              </a:rPr>
              <a:t>The cortex varies in:</a:t>
            </a:r>
          </a:p>
          <a:p>
            <a:pPr lvl="1" algn="just">
              <a:buFontTx/>
              <a:buChar char="•"/>
            </a:pPr>
            <a:r>
              <a:rPr lang="en-US" sz="2400" dirty="0">
                <a:latin typeface="Times New Roman" pitchFamily="18" charset="0"/>
              </a:rPr>
              <a:t> </a:t>
            </a:r>
            <a:r>
              <a:rPr lang="en-US" sz="2400" b="1" dirty="0">
                <a:latin typeface="Times New Roman" pitchFamily="18" charset="0"/>
              </a:rPr>
              <a:t>Thickness</a:t>
            </a:r>
          </a:p>
          <a:p>
            <a:pPr lvl="1" algn="just">
              <a:buFontTx/>
              <a:buChar char="•"/>
            </a:pPr>
            <a:r>
              <a:rPr lang="en-US" sz="2400" dirty="0">
                <a:latin typeface="Times New Roman" pitchFamily="18" charset="0"/>
              </a:rPr>
              <a:t> </a:t>
            </a:r>
            <a:r>
              <a:rPr lang="en-US" sz="2400" b="1" dirty="0">
                <a:latin typeface="Times New Roman" pitchFamily="18" charset="0"/>
              </a:rPr>
              <a:t>Texture</a:t>
            </a:r>
          </a:p>
          <a:p>
            <a:pPr lvl="1" algn="just">
              <a:buFontTx/>
              <a:buChar char="•"/>
            </a:pPr>
            <a:r>
              <a:rPr lang="en-US" sz="2400" dirty="0">
                <a:latin typeface="Times New Roman" pitchFamily="18" charset="0"/>
              </a:rPr>
              <a:t> </a:t>
            </a:r>
            <a:r>
              <a:rPr lang="en-US" sz="2400" b="1" dirty="0">
                <a:latin typeface="Times New Roman" pitchFamily="18" charset="0"/>
              </a:rPr>
              <a:t>Color</a:t>
            </a:r>
          </a:p>
          <a:p>
            <a:pPr lvl="1" algn="just">
              <a:buFontTx/>
              <a:buChar char="•"/>
            </a:pPr>
            <a:endParaRPr lang="en-US" sz="2400" b="1" dirty="0">
              <a:latin typeface="Times New Roman" pitchFamily="18" charset="0"/>
            </a:endParaRPr>
          </a:p>
          <a:p>
            <a:pPr lvl="1" algn="just">
              <a:buFontTx/>
              <a:buChar char="•"/>
            </a:pPr>
            <a:endParaRPr lang="en-US" sz="800" b="1" dirty="0">
              <a:latin typeface="Times New Roman" pitchFamily="18" charset="0"/>
            </a:endParaRPr>
          </a:p>
          <a:p>
            <a:pPr algn="just">
              <a:buFontTx/>
              <a:buChar char="•"/>
            </a:pPr>
            <a:r>
              <a:rPr lang="en-US" sz="2400" dirty="0">
                <a:latin typeface="Times New Roman" pitchFamily="18" charset="0"/>
              </a:rPr>
              <a:t> Distribution of the cortex is perhaps the </a:t>
            </a:r>
            <a:r>
              <a:rPr lang="en-US" sz="2400" u="sng" dirty="0">
                <a:latin typeface="Times New Roman" pitchFamily="18" charset="0"/>
              </a:rPr>
              <a:t>most important component in determining from which individual a </a:t>
            </a:r>
            <a:r>
              <a:rPr lang="en-US" sz="2400" b="1" u="sng" dirty="0">
                <a:latin typeface="Times New Roman" pitchFamily="18" charset="0"/>
              </a:rPr>
              <a:t>human</a:t>
            </a:r>
            <a:r>
              <a:rPr lang="en-US" sz="2400" u="sng" dirty="0">
                <a:latin typeface="Times New Roman" pitchFamily="18" charset="0"/>
              </a:rPr>
              <a:t> hair may have come</a:t>
            </a:r>
            <a:r>
              <a:rPr lang="en-US" sz="2400" dirty="0">
                <a:latin typeface="Times New Roman" pitchFamily="18" charset="0"/>
              </a:rPr>
              <a:t>. </a:t>
            </a:r>
          </a:p>
          <a:p>
            <a:pPr algn="just"/>
            <a:endParaRPr lang="en-US" sz="2400" dirty="0">
              <a:latin typeface="Times New Roman" pitchFamily="18" charset="0"/>
            </a:endParaRPr>
          </a:p>
          <a:p>
            <a:pPr algn="just">
              <a:buFontTx/>
              <a:buChar char="•"/>
            </a:pPr>
            <a:r>
              <a:rPr lang="en-US" sz="2400" dirty="0">
                <a:latin typeface="Times New Roman" pitchFamily="18" charset="0"/>
              </a:rPr>
              <a:t> Microscopic examination can also reveal the condition and shape of the </a:t>
            </a:r>
            <a:r>
              <a:rPr lang="en-US" sz="2400" b="1" dirty="0">
                <a:latin typeface="Times New Roman" pitchFamily="18" charset="0"/>
              </a:rPr>
              <a:t>root</a:t>
            </a:r>
            <a:r>
              <a:rPr lang="en-US" sz="2400" dirty="0">
                <a:latin typeface="Times New Roman" pitchFamily="18" charset="0"/>
              </a:rPr>
              <a:t> and </a:t>
            </a:r>
            <a:r>
              <a:rPr lang="en-US" sz="2400" b="1" dirty="0">
                <a:latin typeface="Times New Roman" pitchFamily="18" charset="0"/>
              </a:rPr>
              <a:t>tip</a:t>
            </a:r>
            <a:r>
              <a:rPr lang="en-US" sz="2400" dirty="0">
                <a:latin typeface="Times New Roman" pitchFamily="18" charset="0"/>
              </a:rPr>
              <a:t>. </a:t>
            </a:r>
          </a:p>
        </p:txBody>
      </p:sp>
      <p:sp>
        <p:nvSpPr>
          <p:cNvPr id="6147" name="Text Box 3"/>
          <p:cNvSpPr txBox="1">
            <a:spLocks noChangeArrowheads="1"/>
          </p:cNvSpPr>
          <p:nvPr/>
        </p:nvSpPr>
        <p:spPr bwMode="auto">
          <a:xfrm>
            <a:off x="152400" y="6554788"/>
            <a:ext cx="8877300" cy="274637"/>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Info: http://library.thinkquest.org/04oct/00206/lesson.htm#t_hair                                          Image: http://www.extrapersonality.com/hair.html</a:t>
            </a:r>
          </a:p>
        </p:txBody>
      </p:sp>
      <p:grpSp>
        <p:nvGrpSpPr>
          <p:cNvPr id="6148" name="Group 4"/>
          <p:cNvGrpSpPr>
            <a:grpSpLocks/>
          </p:cNvGrpSpPr>
          <p:nvPr/>
        </p:nvGrpSpPr>
        <p:grpSpPr bwMode="auto">
          <a:xfrm>
            <a:off x="3879056" y="311632"/>
            <a:ext cx="4953000" cy="914400"/>
            <a:chOff x="2352" y="240"/>
            <a:chExt cx="3120" cy="576"/>
          </a:xfrm>
        </p:grpSpPr>
        <p:grpSp>
          <p:nvGrpSpPr>
            <p:cNvPr id="6151" name="Group 5"/>
            <p:cNvGrpSpPr>
              <a:grpSpLocks/>
            </p:cNvGrpSpPr>
            <p:nvPr/>
          </p:nvGrpSpPr>
          <p:grpSpPr bwMode="auto">
            <a:xfrm>
              <a:off x="2352" y="240"/>
              <a:ext cx="3120" cy="576"/>
              <a:chOff x="1056" y="2736"/>
              <a:chExt cx="3936" cy="768"/>
            </a:xfrm>
          </p:grpSpPr>
          <p:sp>
            <p:nvSpPr>
              <p:cNvPr id="6154" name="Rectangle 6"/>
              <p:cNvSpPr>
                <a:spLocks noChangeArrowheads="1"/>
              </p:cNvSpPr>
              <p:nvPr/>
            </p:nvSpPr>
            <p:spPr bwMode="auto">
              <a:xfrm>
                <a:off x="1056" y="2736"/>
                <a:ext cx="3936" cy="768"/>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6155" name="Line 7"/>
              <p:cNvSpPr>
                <a:spLocks noChangeShapeType="1"/>
              </p:cNvSpPr>
              <p:nvPr/>
            </p:nvSpPr>
            <p:spPr bwMode="auto">
              <a:xfrm>
                <a:off x="1622" y="2736"/>
                <a:ext cx="528" cy="768"/>
              </a:xfrm>
              <a:prstGeom prst="line">
                <a:avLst/>
              </a:prstGeom>
              <a:noFill/>
              <a:ln w="38100">
                <a:solidFill>
                  <a:schemeClr val="tx1"/>
                </a:solidFill>
                <a:round/>
                <a:headEnd/>
                <a:tailEnd/>
              </a:ln>
            </p:spPr>
            <p:txBody>
              <a:bodyPr/>
              <a:lstStyle/>
              <a:p>
                <a:endParaRPr lang="en-US"/>
              </a:p>
            </p:txBody>
          </p:sp>
          <p:sp>
            <p:nvSpPr>
              <p:cNvPr id="6156" name="Line 8"/>
              <p:cNvSpPr>
                <a:spLocks noChangeShapeType="1"/>
              </p:cNvSpPr>
              <p:nvPr/>
            </p:nvSpPr>
            <p:spPr bwMode="auto">
              <a:xfrm>
                <a:off x="2332" y="2736"/>
                <a:ext cx="528" cy="768"/>
              </a:xfrm>
              <a:prstGeom prst="line">
                <a:avLst/>
              </a:prstGeom>
              <a:noFill/>
              <a:ln w="38100">
                <a:solidFill>
                  <a:schemeClr val="tx1"/>
                </a:solidFill>
                <a:round/>
                <a:headEnd/>
                <a:tailEnd/>
              </a:ln>
            </p:spPr>
            <p:txBody>
              <a:bodyPr/>
              <a:lstStyle/>
              <a:p>
                <a:endParaRPr lang="en-US"/>
              </a:p>
            </p:txBody>
          </p:sp>
          <p:sp>
            <p:nvSpPr>
              <p:cNvPr id="6157" name="Line 9"/>
              <p:cNvSpPr>
                <a:spLocks noChangeShapeType="1"/>
              </p:cNvSpPr>
              <p:nvPr/>
            </p:nvSpPr>
            <p:spPr bwMode="auto">
              <a:xfrm>
                <a:off x="3043" y="2736"/>
                <a:ext cx="528" cy="768"/>
              </a:xfrm>
              <a:prstGeom prst="line">
                <a:avLst/>
              </a:prstGeom>
              <a:noFill/>
              <a:ln w="38100">
                <a:solidFill>
                  <a:schemeClr val="tx1"/>
                </a:solidFill>
                <a:round/>
                <a:headEnd/>
                <a:tailEnd/>
              </a:ln>
            </p:spPr>
            <p:txBody>
              <a:bodyPr/>
              <a:lstStyle/>
              <a:p>
                <a:endParaRPr lang="en-US"/>
              </a:p>
            </p:txBody>
          </p:sp>
          <p:sp>
            <p:nvSpPr>
              <p:cNvPr id="6158" name="Line 10"/>
              <p:cNvSpPr>
                <a:spLocks noChangeShapeType="1"/>
              </p:cNvSpPr>
              <p:nvPr/>
            </p:nvSpPr>
            <p:spPr bwMode="auto">
              <a:xfrm>
                <a:off x="3753" y="2736"/>
                <a:ext cx="528" cy="768"/>
              </a:xfrm>
              <a:prstGeom prst="line">
                <a:avLst/>
              </a:prstGeom>
              <a:noFill/>
              <a:ln w="38100">
                <a:solidFill>
                  <a:schemeClr val="tx1"/>
                </a:solidFill>
                <a:round/>
                <a:headEnd/>
                <a:tailEnd/>
              </a:ln>
            </p:spPr>
            <p:txBody>
              <a:bodyPr/>
              <a:lstStyle/>
              <a:p>
                <a:endParaRPr lang="en-US"/>
              </a:p>
            </p:txBody>
          </p:sp>
          <p:sp>
            <p:nvSpPr>
              <p:cNvPr id="6159" name="Line 11"/>
              <p:cNvSpPr>
                <a:spLocks noChangeShapeType="1"/>
              </p:cNvSpPr>
              <p:nvPr/>
            </p:nvSpPr>
            <p:spPr bwMode="auto">
              <a:xfrm>
                <a:off x="4464" y="2736"/>
                <a:ext cx="528" cy="768"/>
              </a:xfrm>
              <a:prstGeom prst="line">
                <a:avLst/>
              </a:prstGeom>
              <a:noFill/>
              <a:ln w="38100">
                <a:solidFill>
                  <a:schemeClr val="tx1"/>
                </a:solidFill>
                <a:round/>
                <a:headEnd/>
                <a:tailEnd/>
              </a:ln>
            </p:spPr>
            <p:txBody>
              <a:bodyPr/>
              <a:lstStyle/>
              <a:p>
                <a:endParaRPr lang="en-US"/>
              </a:p>
            </p:txBody>
          </p:sp>
          <p:sp>
            <p:nvSpPr>
              <p:cNvPr id="6160" name="Line 12"/>
              <p:cNvSpPr>
                <a:spLocks noChangeShapeType="1"/>
              </p:cNvSpPr>
              <p:nvPr/>
            </p:nvSpPr>
            <p:spPr bwMode="auto">
              <a:xfrm>
                <a:off x="1056" y="2976"/>
                <a:ext cx="384" cy="528"/>
              </a:xfrm>
              <a:prstGeom prst="line">
                <a:avLst/>
              </a:prstGeom>
              <a:noFill/>
              <a:ln w="38100">
                <a:solidFill>
                  <a:schemeClr val="tx1"/>
                </a:solidFill>
                <a:round/>
                <a:headEnd/>
                <a:tailEnd/>
              </a:ln>
            </p:spPr>
            <p:txBody>
              <a:bodyPr/>
              <a:lstStyle/>
              <a:p>
                <a:endParaRPr lang="en-US"/>
              </a:p>
            </p:txBody>
          </p:sp>
        </p:grpSp>
        <p:sp>
          <p:nvSpPr>
            <p:cNvPr id="6152" name="Rectangle 13"/>
            <p:cNvSpPr>
              <a:spLocks noChangeArrowheads="1"/>
            </p:cNvSpPr>
            <p:nvPr/>
          </p:nvSpPr>
          <p:spPr bwMode="auto">
            <a:xfrm>
              <a:off x="2352" y="384"/>
              <a:ext cx="3120" cy="288"/>
            </a:xfrm>
            <a:prstGeom prst="rect">
              <a:avLst/>
            </a:prstGeom>
            <a:solidFill>
              <a:srgbClr val="FFC000"/>
            </a:solidFill>
            <a:ln w="28575">
              <a:solidFill>
                <a:schemeClr val="tx1"/>
              </a:solidFill>
              <a:miter lim="800000"/>
              <a:headEnd/>
              <a:tailEnd/>
            </a:ln>
          </p:spPr>
          <p:txBody>
            <a:bodyPr wrap="none" anchor="ctr"/>
            <a:lstStyle/>
            <a:p>
              <a:endParaRPr lang="en-US"/>
            </a:p>
          </p:txBody>
        </p:sp>
        <p:sp>
          <p:nvSpPr>
            <p:cNvPr id="6153" name="Rectangle 14"/>
            <p:cNvSpPr>
              <a:spLocks noChangeArrowheads="1"/>
            </p:cNvSpPr>
            <p:nvPr/>
          </p:nvSpPr>
          <p:spPr bwMode="auto">
            <a:xfrm>
              <a:off x="2352" y="464"/>
              <a:ext cx="3120" cy="128"/>
            </a:xfrm>
            <a:prstGeom prst="rect">
              <a:avLst/>
            </a:prstGeom>
            <a:solidFill>
              <a:schemeClr val="bg2"/>
            </a:solidFill>
            <a:ln w="28575">
              <a:solidFill>
                <a:schemeClr val="tx1"/>
              </a:solidFill>
              <a:miter lim="800000"/>
              <a:headEnd/>
              <a:tailEnd/>
            </a:ln>
          </p:spPr>
          <p:txBody>
            <a:bodyPr wrap="none" anchor="ctr"/>
            <a:lstStyle/>
            <a:p>
              <a:endParaRPr lang="en-US"/>
            </a:p>
          </p:txBody>
        </p:sp>
      </p:grpSp>
      <p:pic>
        <p:nvPicPr>
          <p:cNvPr id="6149" name="Picture 15"/>
          <p:cNvPicPr>
            <a:picLocks noChangeAspect="1" noChangeArrowheads="1"/>
          </p:cNvPicPr>
          <p:nvPr/>
        </p:nvPicPr>
        <p:blipFill>
          <a:blip r:embed="rId2" cstate="print"/>
          <a:srcRect t="28273" b="15182"/>
          <a:stretch>
            <a:fillRect/>
          </a:stretch>
        </p:blipFill>
        <p:spPr bwMode="auto">
          <a:xfrm>
            <a:off x="3962399" y="2057400"/>
            <a:ext cx="4786313" cy="180181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99BA917-6731-4139-A728-01A62A3C0848}"/>
              </a:ext>
            </a:extLst>
          </p:cNvPr>
          <p:cNvSpPr/>
          <p:nvPr/>
        </p:nvSpPr>
        <p:spPr>
          <a:xfrm>
            <a:off x="476875" y="129259"/>
            <a:ext cx="2571125" cy="701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ChangeArrowheads="1"/>
          </p:cNvSpPr>
          <p:nvPr/>
        </p:nvSpPr>
        <p:spPr bwMode="auto">
          <a:xfrm>
            <a:off x="164056" y="129259"/>
            <a:ext cx="8763000" cy="4601260"/>
          </a:xfrm>
          <a:prstGeom prst="rect">
            <a:avLst/>
          </a:prstGeom>
          <a:noFill/>
          <a:ln w="9525">
            <a:noFill/>
            <a:miter lim="800000"/>
            <a:headEnd/>
            <a:tailEnd/>
          </a:ln>
        </p:spPr>
        <p:txBody>
          <a:bodyPr anchor="ctr">
            <a:spAutoFit/>
          </a:bodyPr>
          <a:lstStyle/>
          <a:p>
            <a:r>
              <a:rPr lang="en-US" sz="3600" b="1" dirty="0">
                <a:solidFill>
                  <a:srgbClr val="FF0000"/>
                </a:solidFill>
                <a:latin typeface="Times New Roman" pitchFamily="18" charset="0"/>
              </a:rPr>
              <a:t>   </a:t>
            </a:r>
            <a:r>
              <a:rPr lang="en-US" sz="3600" b="1" dirty="0">
                <a:latin typeface="Times New Roman" pitchFamily="18" charset="0"/>
              </a:rPr>
              <a:t>MEDULLA</a:t>
            </a:r>
          </a:p>
          <a:p>
            <a:endParaRPr lang="en-US" sz="800" b="1" dirty="0">
              <a:latin typeface="Times New Roman" pitchFamily="18" charset="0"/>
            </a:endParaRPr>
          </a:p>
          <a:p>
            <a:r>
              <a:rPr lang="en-US" sz="2400" dirty="0">
                <a:latin typeface="Times New Roman" pitchFamily="18" charset="0"/>
              </a:rPr>
              <a:t>Central core (may not be </a:t>
            </a:r>
            <a:br>
              <a:rPr lang="en-US" sz="2400" dirty="0">
                <a:latin typeface="Times New Roman" pitchFamily="18" charset="0"/>
              </a:rPr>
            </a:br>
            <a:r>
              <a:rPr lang="en-US" sz="2400" dirty="0">
                <a:latin typeface="Times New Roman" pitchFamily="18" charset="0"/>
              </a:rPr>
              <a:t>present in all hair samples) </a:t>
            </a:r>
          </a:p>
          <a:p>
            <a:endParaRPr lang="en-US" sz="2400" dirty="0">
              <a:latin typeface="Times New Roman" pitchFamily="18" charset="0"/>
            </a:endParaRPr>
          </a:p>
          <a:p>
            <a:r>
              <a:rPr lang="en-US" sz="2400" dirty="0">
                <a:latin typeface="Times New Roman" pitchFamily="18" charset="0"/>
              </a:rPr>
              <a:t>The medulla may vary in:</a:t>
            </a:r>
          </a:p>
          <a:p>
            <a:pPr lvl="1" algn="just">
              <a:buFontTx/>
              <a:buChar char="•"/>
            </a:pPr>
            <a:r>
              <a:rPr lang="en-US" sz="2400" dirty="0">
                <a:latin typeface="Times New Roman" pitchFamily="18" charset="0"/>
              </a:rPr>
              <a:t> </a:t>
            </a:r>
            <a:r>
              <a:rPr lang="en-US" sz="2400" b="1" dirty="0">
                <a:latin typeface="Times New Roman" pitchFamily="18" charset="0"/>
              </a:rPr>
              <a:t>Thickness</a:t>
            </a:r>
          </a:p>
          <a:p>
            <a:pPr lvl="1">
              <a:buFontTx/>
              <a:buChar char="•"/>
            </a:pPr>
            <a:r>
              <a:rPr lang="en-US" sz="2400" dirty="0">
                <a:latin typeface="Times New Roman" pitchFamily="18" charset="0"/>
              </a:rPr>
              <a:t> </a:t>
            </a:r>
            <a:r>
              <a:rPr lang="en-US" sz="2400" b="1" dirty="0">
                <a:latin typeface="Times New Roman" pitchFamily="18" charset="0"/>
              </a:rPr>
              <a:t>Continuity</a:t>
            </a:r>
            <a:r>
              <a:rPr lang="en-US" sz="2400" dirty="0">
                <a:latin typeface="Times New Roman" pitchFamily="18" charset="0"/>
              </a:rPr>
              <a:t> - one continuous structure </a:t>
            </a:r>
            <a:br>
              <a:rPr lang="en-US" sz="2400" dirty="0">
                <a:latin typeface="Times New Roman" pitchFamily="18" charset="0"/>
              </a:rPr>
            </a:br>
            <a:r>
              <a:rPr lang="en-US" sz="2400" dirty="0">
                <a:latin typeface="Times New Roman" pitchFamily="18" charset="0"/>
              </a:rPr>
              <a:t>or broken into pieces</a:t>
            </a:r>
          </a:p>
          <a:p>
            <a:pPr lvl="1">
              <a:buFontTx/>
              <a:buChar char="•"/>
            </a:pPr>
            <a:r>
              <a:rPr lang="en-US" sz="2400" dirty="0">
                <a:latin typeface="Times New Roman" pitchFamily="18" charset="0"/>
              </a:rPr>
              <a:t> </a:t>
            </a:r>
            <a:r>
              <a:rPr lang="en-US" sz="2400" b="1" dirty="0">
                <a:latin typeface="Times New Roman" pitchFamily="18" charset="0"/>
              </a:rPr>
              <a:t>Opacity</a:t>
            </a:r>
            <a:r>
              <a:rPr lang="en-US" sz="2400" dirty="0">
                <a:latin typeface="Times New Roman" pitchFamily="18" charset="0"/>
              </a:rPr>
              <a:t> - how much light is able to </a:t>
            </a:r>
            <a:br>
              <a:rPr lang="en-US" sz="2400" dirty="0">
                <a:latin typeface="Times New Roman" pitchFamily="18" charset="0"/>
              </a:rPr>
            </a:br>
            <a:r>
              <a:rPr lang="en-US" sz="2400" dirty="0">
                <a:latin typeface="Times New Roman" pitchFamily="18" charset="0"/>
              </a:rPr>
              <a:t>pass through it</a:t>
            </a:r>
          </a:p>
          <a:p>
            <a:pPr lvl="1" algn="just"/>
            <a:endParaRPr lang="en-US" sz="900" dirty="0">
              <a:latin typeface="Times New Roman" pitchFamily="18" charset="0"/>
            </a:endParaRPr>
          </a:p>
          <a:p>
            <a:pPr algn="just">
              <a:buFontTx/>
              <a:buChar char="•"/>
            </a:pPr>
            <a:r>
              <a:rPr lang="en-US" sz="2400" dirty="0">
                <a:latin typeface="Times New Roman" pitchFamily="18" charset="0"/>
              </a:rPr>
              <a:t> It may also be </a:t>
            </a:r>
            <a:r>
              <a:rPr lang="en-US" sz="2400" b="1" dirty="0">
                <a:latin typeface="Times New Roman" pitchFamily="18" charset="0"/>
              </a:rPr>
              <a:t>absent</a:t>
            </a:r>
            <a:r>
              <a:rPr lang="en-US" sz="2400" dirty="0">
                <a:latin typeface="Times New Roman" pitchFamily="18" charset="0"/>
              </a:rPr>
              <a:t> in some species. </a:t>
            </a:r>
          </a:p>
        </p:txBody>
      </p:sp>
      <p:sp>
        <p:nvSpPr>
          <p:cNvPr id="7171" name="Text Box 3"/>
          <p:cNvSpPr txBox="1">
            <a:spLocks noChangeArrowheads="1"/>
          </p:cNvSpPr>
          <p:nvPr/>
        </p:nvSpPr>
        <p:spPr bwMode="auto">
          <a:xfrm>
            <a:off x="152400" y="6543675"/>
            <a:ext cx="4114800" cy="244475"/>
          </a:xfrm>
          <a:prstGeom prst="rect">
            <a:avLst/>
          </a:prstGeom>
          <a:noFill/>
          <a:ln w="9525">
            <a:noFill/>
            <a:miter lim="800000"/>
            <a:headEnd/>
            <a:tailEnd/>
          </a:ln>
        </p:spPr>
        <p:txBody>
          <a:bodyPr>
            <a:spAutoFit/>
          </a:bodyPr>
          <a:lstStyle/>
          <a:p>
            <a:pPr>
              <a:spcBef>
                <a:spcPct val="50000"/>
              </a:spcBef>
            </a:pPr>
            <a:r>
              <a:rPr lang="en-US" sz="1000"/>
              <a:t>http://library.thinkquest.org/04oct/00206/lesson.htm#t_hair</a:t>
            </a:r>
          </a:p>
        </p:txBody>
      </p:sp>
      <p:grpSp>
        <p:nvGrpSpPr>
          <p:cNvPr id="7172" name="Group 4"/>
          <p:cNvGrpSpPr>
            <a:grpSpLocks/>
          </p:cNvGrpSpPr>
          <p:nvPr/>
        </p:nvGrpSpPr>
        <p:grpSpPr bwMode="auto">
          <a:xfrm>
            <a:off x="3956858" y="291342"/>
            <a:ext cx="4953000" cy="914400"/>
            <a:chOff x="2352" y="240"/>
            <a:chExt cx="3120" cy="576"/>
          </a:xfrm>
          <a:solidFill>
            <a:srgbClr val="FFFF00"/>
          </a:solidFill>
        </p:grpSpPr>
        <p:grpSp>
          <p:nvGrpSpPr>
            <p:cNvPr id="7179" name="Group 5"/>
            <p:cNvGrpSpPr>
              <a:grpSpLocks/>
            </p:cNvGrpSpPr>
            <p:nvPr/>
          </p:nvGrpSpPr>
          <p:grpSpPr bwMode="auto">
            <a:xfrm>
              <a:off x="2352" y="240"/>
              <a:ext cx="3120" cy="576"/>
              <a:chOff x="1056" y="2736"/>
              <a:chExt cx="3936" cy="768"/>
            </a:xfrm>
            <a:grpFill/>
          </p:grpSpPr>
          <p:sp>
            <p:nvSpPr>
              <p:cNvPr id="7182" name="Rectangle 6"/>
              <p:cNvSpPr>
                <a:spLocks noChangeArrowheads="1"/>
              </p:cNvSpPr>
              <p:nvPr/>
            </p:nvSpPr>
            <p:spPr bwMode="auto">
              <a:xfrm>
                <a:off x="1056" y="2736"/>
                <a:ext cx="3936" cy="768"/>
              </a:xfrm>
              <a:prstGeom prst="rect">
                <a:avLst/>
              </a:prstGeom>
              <a:grpFill/>
              <a:ln w="38100">
                <a:solidFill>
                  <a:schemeClr val="tx1"/>
                </a:solidFill>
                <a:miter lim="800000"/>
                <a:headEnd/>
                <a:tailEnd/>
              </a:ln>
            </p:spPr>
            <p:txBody>
              <a:bodyPr wrap="none" anchor="ctr"/>
              <a:lstStyle/>
              <a:p>
                <a:endParaRPr lang="en-US"/>
              </a:p>
            </p:txBody>
          </p:sp>
          <p:sp>
            <p:nvSpPr>
              <p:cNvPr id="7183" name="Line 7"/>
              <p:cNvSpPr>
                <a:spLocks noChangeShapeType="1"/>
              </p:cNvSpPr>
              <p:nvPr/>
            </p:nvSpPr>
            <p:spPr bwMode="auto">
              <a:xfrm>
                <a:off x="1622" y="2736"/>
                <a:ext cx="528" cy="768"/>
              </a:xfrm>
              <a:prstGeom prst="line">
                <a:avLst/>
              </a:prstGeom>
              <a:grpFill/>
              <a:ln w="38100">
                <a:solidFill>
                  <a:schemeClr val="tx1"/>
                </a:solidFill>
                <a:round/>
                <a:headEnd/>
                <a:tailEnd/>
              </a:ln>
            </p:spPr>
            <p:txBody>
              <a:bodyPr/>
              <a:lstStyle/>
              <a:p>
                <a:endParaRPr lang="en-US"/>
              </a:p>
            </p:txBody>
          </p:sp>
          <p:sp>
            <p:nvSpPr>
              <p:cNvPr id="7184" name="Line 8"/>
              <p:cNvSpPr>
                <a:spLocks noChangeShapeType="1"/>
              </p:cNvSpPr>
              <p:nvPr/>
            </p:nvSpPr>
            <p:spPr bwMode="auto">
              <a:xfrm>
                <a:off x="2332" y="2736"/>
                <a:ext cx="528" cy="768"/>
              </a:xfrm>
              <a:prstGeom prst="line">
                <a:avLst/>
              </a:prstGeom>
              <a:grpFill/>
              <a:ln w="38100">
                <a:solidFill>
                  <a:schemeClr val="tx1"/>
                </a:solidFill>
                <a:round/>
                <a:headEnd/>
                <a:tailEnd/>
              </a:ln>
            </p:spPr>
            <p:txBody>
              <a:bodyPr/>
              <a:lstStyle/>
              <a:p>
                <a:endParaRPr lang="en-US"/>
              </a:p>
            </p:txBody>
          </p:sp>
          <p:sp>
            <p:nvSpPr>
              <p:cNvPr id="7185" name="Line 9"/>
              <p:cNvSpPr>
                <a:spLocks noChangeShapeType="1"/>
              </p:cNvSpPr>
              <p:nvPr/>
            </p:nvSpPr>
            <p:spPr bwMode="auto">
              <a:xfrm>
                <a:off x="3043" y="2736"/>
                <a:ext cx="528" cy="768"/>
              </a:xfrm>
              <a:prstGeom prst="line">
                <a:avLst/>
              </a:prstGeom>
              <a:grpFill/>
              <a:ln w="38100">
                <a:solidFill>
                  <a:schemeClr val="tx1"/>
                </a:solidFill>
                <a:round/>
                <a:headEnd/>
                <a:tailEnd/>
              </a:ln>
            </p:spPr>
            <p:txBody>
              <a:bodyPr/>
              <a:lstStyle/>
              <a:p>
                <a:endParaRPr lang="en-US"/>
              </a:p>
            </p:txBody>
          </p:sp>
          <p:sp>
            <p:nvSpPr>
              <p:cNvPr id="7186" name="Line 10"/>
              <p:cNvSpPr>
                <a:spLocks noChangeShapeType="1"/>
              </p:cNvSpPr>
              <p:nvPr/>
            </p:nvSpPr>
            <p:spPr bwMode="auto">
              <a:xfrm>
                <a:off x="3753" y="2736"/>
                <a:ext cx="528" cy="768"/>
              </a:xfrm>
              <a:prstGeom prst="line">
                <a:avLst/>
              </a:prstGeom>
              <a:grpFill/>
              <a:ln w="38100">
                <a:solidFill>
                  <a:schemeClr val="tx1"/>
                </a:solidFill>
                <a:round/>
                <a:headEnd/>
                <a:tailEnd/>
              </a:ln>
            </p:spPr>
            <p:txBody>
              <a:bodyPr/>
              <a:lstStyle/>
              <a:p>
                <a:endParaRPr lang="en-US"/>
              </a:p>
            </p:txBody>
          </p:sp>
          <p:sp>
            <p:nvSpPr>
              <p:cNvPr id="7187" name="Line 11"/>
              <p:cNvSpPr>
                <a:spLocks noChangeShapeType="1"/>
              </p:cNvSpPr>
              <p:nvPr/>
            </p:nvSpPr>
            <p:spPr bwMode="auto">
              <a:xfrm>
                <a:off x="4464" y="2736"/>
                <a:ext cx="528" cy="768"/>
              </a:xfrm>
              <a:prstGeom prst="line">
                <a:avLst/>
              </a:prstGeom>
              <a:grpFill/>
              <a:ln w="38100">
                <a:solidFill>
                  <a:schemeClr val="tx1"/>
                </a:solidFill>
                <a:round/>
                <a:headEnd/>
                <a:tailEnd/>
              </a:ln>
            </p:spPr>
            <p:txBody>
              <a:bodyPr/>
              <a:lstStyle/>
              <a:p>
                <a:endParaRPr lang="en-US"/>
              </a:p>
            </p:txBody>
          </p:sp>
          <p:sp>
            <p:nvSpPr>
              <p:cNvPr id="7188" name="Line 12"/>
              <p:cNvSpPr>
                <a:spLocks noChangeShapeType="1"/>
              </p:cNvSpPr>
              <p:nvPr/>
            </p:nvSpPr>
            <p:spPr bwMode="auto">
              <a:xfrm>
                <a:off x="1056" y="2976"/>
                <a:ext cx="384" cy="528"/>
              </a:xfrm>
              <a:prstGeom prst="line">
                <a:avLst/>
              </a:prstGeom>
              <a:grpFill/>
              <a:ln w="38100">
                <a:solidFill>
                  <a:schemeClr val="tx1"/>
                </a:solidFill>
                <a:round/>
                <a:headEnd/>
                <a:tailEnd/>
              </a:ln>
            </p:spPr>
            <p:txBody>
              <a:bodyPr/>
              <a:lstStyle/>
              <a:p>
                <a:endParaRPr lang="en-US"/>
              </a:p>
            </p:txBody>
          </p:sp>
        </p:grpSp>
        <p:sp>
          <p:nvSpPr>
            <p:cNvPr id="7180" name="Rectangle 13"/>
            <p:cNvSpPr>
              <a:spLocks noChangeArrowheads="1"/>
            </p:cNvSpPr>
            <p:nvPr/>
          </p:nvSpPr>
          <p:spPr bwMode="auto">
            <a:xfrm>
              <a:off x="2352" y="384"/>
              <a:ext cx="3120" cy="288"/>
            </a:xfrm>
            <a:prstGeom prst="rect">
              <a:avLst/>
            </a:prstGeom>
            <a:solidFill>
              <a:srgbClr val="FFC000"/>
            </a:solidFill>
            <a:ln w="28575">
              <a:solidFill>
                <a:schemeClr val="tx1"/>
              </a:solidFill>
              <a:miter lim="800000"/>
              <a:headEnd/>
              <a:tailEnd/>
            </a:ln>
          </p:spPr>
          <p:txBody>
            <a:bodyPr wrap="none" anchor="ctr"/>
            <a:lstStyle/>
            <a:p>
              <a:endParaRPr lang="en-US"/>
            </a:p>
          </p:txBody>
        </p:sp>
        <p:sp>
          <p:nvSpPr>
            <p:cNvPr id="7181" name="Rectangle 14"/>
            <p:cNvSpPr>
              <a:spLocks noChangeArrowheads="1"/>
            </p:cNvSpPr>
            <p:nvPr/>
          </p:nvSpPr>
          <p:spPr bwMode="auto">
            <a:xfrm>
              <a:off x="2352" y="464"/>
              <a:ext cx="3120" cy="128"/>
            </a:xfrm>
            <a:prstGeom prst="rect">
              <a:avLst/>
            </a:prstGeom>
            <a:solidFill>
              <a:srgbClr val="FF0000"/>
            </a:solidFill>
            <a:ln w="28575">
              <a:solidFill>
                <a:schemeClr val="tx1"/>
              </a:solidFill>
              <a:miter lim="800000"/>
              <a:headEnd/>
              <a:tailEnd/>
            </a:ln>
          </p:spPr>
          <p:txBody>
            <a:bodyPr wrap="none" anchor="ctr"/>
            <a:lstStyle/>
            <a:p>
              <a:endParaRPr lang="en-US"/>
            </a:p>
          </p:txBody>
        </p:sp>
      </p:grpSp>
      <p:grpSp>
        <p:nvGrpSpPr>
          <p:cNvPr id="7173" name="Group 15"/>
          <p:cNvGrpSpPr>
            <a:grpSpLocks/>
          </p:cNvGrpSpPr>
          <p:nvPr/>
        </p:nvGrpSpPr>
        <p:grpSpPr bwMode="auto">
          <a:xfrm>
            <a:off x="266700" y="4864100"/>
            <a:ext cx="8686800" cy="1609725"/>
            <a:chOff x="144" y="2737"/>
            <a:chExt cx="5472" cy="1014"/>
          </a:xfrm>
        </p:grpSpPr>
        <p:pic>
          <p:nvPicPr>
            <p:cNvPr id="7177" name="Picture 16"/>
            <p:cNvPicPr>
              <a:picLocks noChangeAspect="1" noChangeArrowheads="1"/>
            </p:cNvPicPr>
            <p:nvPr/>
          </p:nvPicPr>
          <p:blipFill>
            <a:blip r:embed="rId2" cstate="print"/>
            <a:srcRect/>
            <a:stretch>
              <a:fillRect/>
            </a:stretch>
          </p:blipFill>
          <p:spPr bwMode="auto">
            <a:xfrm>
              <a:off x="144" y="2737"/>
              <a:ext cx="1584" cy="1014"/>
            </a:xfrm>
            <a:prstGeom prst="rect">
              <a:avLst/>
            </a:prstGeom>
            <a:noFill/>
            <a:ln w="9525">
              <a:noFill/>
              <a:miter lim="800000"/>
              <a:headEnd/>
              <a:tailEnd/>
            </a:ln>
          </p:spPr>
        </p:pic>
        <p:sp>
          <p:nvSpPr>
            <p:cNvPr id="7178" name="Rectangle 17"/>
            <p:cNvSpPr>
              <a:spLocks noChangeArrowheads="1"/>
            </p:cNvSpPr>
            <p:nvPr/>
          </p:nvSpPr>
          <p:spPr bwMode="auto">
            <a:xfrm>
              <a:off x="1728" y="2831"/>
              <a:ext cx="3888" cy="826"/>
            </a:xfrm>
            <a:prstGeom prst="rect">
              <a:avLst/>
            </a:prstGeom>
            <a:noFill/>
            <a:ln w="9525">
              <a:noFill/>
              <a:miter lim="800000"/>
              <a:headEnd/>
              <a:tailEnd/>
            </a:ln>
          </p:spPr>
          <p:txBody>
            <a:bodyPr anchor="ctr">
              <a:spAutoFit/>
            </a:bodyPr>
            <a:lstStyle/>
            <a:p>
              <a:pPr algn="just"/>
              <a:r>
                <a:rPr lang="en-US" sz="2000" dirty="0">
                  <a:latin typeface="Times New Roman" pitchFamily="18" charset="0"/>
                </a:rPr>
                <a:t>Like the cuticle, the medulla can be important for distinguishing between hairs of different </a:t>
              </a:r>
              <a:r>
                <a:rPr lang="en-US" sz="2000" b="1" dirty="0">
                  <a:latin typeface="Times New Roman" pitchFamily="18" charset="0"/>
                </a:rPr>
                <a:t>species</a:t>
              </a:r>
              <a:r>
                <a:rPr lang="en-US" sz="2000" dirty="0">
                  <a:latin typeface="Times New Roman" pitchFamily="18" charset="0"/>
                </a:rPr>
                <a:t>, but often does not lend much important information to the differentiation between hairs from different </a:t>
              </a:r>
              <a:r>
                <a:rPr lang="en-US" sz="2000" b="1" dirty="0">
                  <a:latin typeface="Times New Roman" pitchFamily="18" charset="0"/>
                </a:rPr>
                <a:t>people</a:t>
              </a:r>
              <a:r>
                <a:rPr lang="en-US" sz="2000" dirty="0">
                  <a:latin typeface="Times New Roman" pitchFamily="18" charset="0"/>
                </a:rPr>
                <a:t>. </a:t>
              </a:r>
            </a:p>
          </p:txBody>
        </p:sp>
      </p:grpSp>
      <p:pic>
        <p:nvPicPr>
          <p:cNvPr id="7175" name="Picture 19"/>
          <p:cNvPicPr>
            <a:picLocks noChangeAspect="1" noChangeArrowheads="1"/>
          </p:cNvPicPr>
          <p:nvPr/>
        </p:nvPicPr>
        <p:blipFill>
          <a:blip r:embed="rId3" cstate="print"/>
          <a:srcRect/>
          <a:stretch>
            <a:fillRect/>
          </a:stretch>
        </p:blipFill>
        <p:spPr bwMode="auto">
          <a:xfrm>
            <a:off x="5715000" y="2104498"/>
            <a:ext cx="3200400" cy="2312988"/>
          </a:xfrm>
          <a:prstGeom prst="rect">
            <a:avLst/>
          </a:prstGeom>
          <a:noFill/>
          <a:ln w="9525">
            <a:noFill/>
            <a:miter lim="800000"/>
            <a:headEnd/>
            <a:tailEnd/>
          </a:ln>
        </p:spPr>
      </p:pic>
      <p:sp>
        <p:nvSpPr>
          <p:cNvPr id="7176" name="Text Box 20"/>
          <p:cNvSpPr txBox="1">
            <a:spLocks noChangeArrowheads="1"/>
          </p:cNvSpPr>
          <p:nvPr/>
        </p:nvSpPr>
        <p:spPr bwMode="auto">
          <a:xfrm>
            <a:off x="4733925" y="6543675"/>
            <a:ext cx="4343400" cy="244475"/>
          </a:xfrm>
          <a:prstGeom prst="rect">
            <a:avLst/>
          </a:prstGeom>
          <a:noFill/>
          <a:ln w="9525">
            <a:noFill/>
            <a:miter lim="800000"/>
            <a:headEnd/>
            <a:tailEnd/>
          </a:ln>
        </p:spPr>
        <p:txBody>
          <a:bodyPr>
            <a:spAutoFit/>
          </a:bodyPr>
          <a:lstStyle/>
          <a:p>
            <a:pPr algn="r">
              <a:spcBef>
                <a:spcPct val="50000"/>
              </a:spcBef>
            </a:pPr>
            <a:r>
              <a:rPr lang="en-US" sz="1000">
                <a:latin typeface="Times New Roman" pitchFamily="18" charset="0"/>
              </a:rPr>
              <a:t>http://www.bfro.net/images/whatis/figures/Fig.%203%20with%20caption.jpg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8"/>
          <p:cNvSpPr>
            <a:spLocks noChangeArrowheads="1"/>
          </p:cNvSpPr>
          <p:nvPr/>
        </p:nvSpPr>
        <p:spPr bwMode="auto">
          <a:xfrm>
            <a:off x="152400" y="4961277"/>
            <a:ext cx="8867776" cy="1384986"/>
          </a:xfrm>
          <a:prstGeom prst="rect">
            <a:avLst/>
          </a:prstGeom>
          <a:solidFill>
            <a:srgbClr val="FFFF00"/>
          </a:solidFill>
          <a:ln w="9525">
            <a:noFill/>
            <a:miter lim="800000"/>
            <a:headEnd/>
            <a:tailEnd/>
          </a:ln>
        </p:spPr>
        <p:txBody>
          <a:bodyPr wrap="square" lIns="91430" tIns="45716" rIns="91430" bIns="45716" anchor="ctr">
            <a:spAutoFit/>
          </a:bodyPr>
          <a:lstStyle/>
          <a:p>
            <a:pPr algn="just"/>
            <a:r>
              <a:rPr lang="en-US" sz="2800" dirty="0">
                <a:latin typeface="Times New Roman" pitchFamily="18" charset="0"/>
              </a:rPr>
              <a:t>The structure of hair has been compared to that of a standard </a:t>
            </a:r>
            <a:r>
              <a:rPr lang="en-US" sz="2800" b="1" dirty="0">
                <a:latin typeface="Times New Roman" pitchFamily="18" charset="0"/>
              </a:rPr>
              <a:t>pencil</a:t>
            </a:r>
            <a:r>
              <a:rPr lang="en-US" sz="2800" dirty="0">
                <a:latin typeface="Times New Roman" pitchFamily="18" charset="0"/>
              </a:rPr>
              <a:t> with the </a:t>
            </a:r>
            <a:r>
              <a:rPr lang="en-US" sz="2800" b="1" dirty="0">
                <a:latin typeface="Times New Roman" pitchFamily="18" charset="0"/>
              </a:rPr>
              <a:t>medulla</a:t>
            </a:r>
            <a:r>
              <a:rPr lang="en-US" sz="2800" dirty="0">
                <a:latin typeface="Times New Roman" pitchFamily="18" charset="0"/>
              </a:rPr>
              <a:t> being the </a:t>
            </a:r>
            <a:r>
              <a:rPr lang="en-US" sz="2800" b="1" dirty="0">
                <a:latin typeface="Times New Roman" pitchFamily="18" charset="0"/>
              </a:rPr>
              <a:t>lead</a:t>
            </a:r>
            <a:r>
              <a:rPr lang="en-US" sz="2800" dirty="0">
                <a:latin typeface="Times New Roman" pitchFamily="18" charset="0"/>
              </a:rPr>
              <a:t>, the </a:t>
            </a:r>
            <a:r>
              <a:rPr lang="en-US" sz="2800" b="1" dirty="0">
                <a:latin typeface="Times New Roman" pitchFamily="18" charset="0"/>
              </a:rPr>
              <a:t>cortex</a:t>
            </a:r>
            <a:r>
              <a:rPr lang="en-US" sz="2800" dirty="0">
                <a:latin typeface="Times New Roman" pitchFamily="18" charset="0"/>
              </a:rPr>
              <a:t> being the </a:t>
            </a:r>
            <a:r>
              <a:rPr lang="en-US" sz="2800" b="1" dirty="0">
                <a:latin typeface="Times New Roman" pitchFamily="18" charset="0"/>
              </a:rPr>
              <a:t>wood</a:t>
            </a:r>
            <a:r>
              <a:rPr lang="en-US" sz="2800" dirty="0">
                <a:latin typeface="Times New Roman" pitchFamily="18" charset="0"/>
              </a:rPr>
              <a:t> and the </a:t>
            </a:r>
            <a:r>
              <a:rPr lang="en-US" sz="2800" b="1" dirty="0">
                <a:latin typeface="Times New Roman" pitchFamily="18" charset="0"/>
              </a:rPr>
              <a:t>cuticle</a:t>
            </a:r>
            <a:r>
              <a:rPr lang="en-US" sz="2800" dirty="0">
                <a:latin typeface="Times New Roman" pitchFamily="18" charset="0"/>
              </a:rPr>
              <a:t> being the </a:t>
            </a:r>
            <a:r>
              <a:rPr lang="en-US" sz="2800" b="1" dirty="0">
                <a:latin typeface="Times New Roman" pitchFamily="18" charset="0"/>
              </a:rPr>
              <a:t>paint</a:t>
            </a:r>
            <a:r>
              <a:rPr lang="en-US" sz="2800" dirty="0">
                <a:latin typeface="Times New Roman" pitchFamily="18" charset="0"/>
              </a:rPr>
              <a:t> on the outside. </a:t>
            </a:r>
          </a:p>
        </p:txBody>
      </p:sp>
      <p:sp>
        <p:nvSpPr>
          <p:cNvPr id="4101" name="Text Box 9"/>
          <p:cNvSpPr txBox="1">
            <a:spLocks noChangeArrowheads="1"/>
          </p:cNvSpPr>
          <p:nvPr/>
        </p:nvSpPr>
        <p:spPr bwMode="auto">
          <a:xfrm>
            <a:off x="-2" y="6605251"/>
            <a:ext cx="9144001" cy="276991"/>
          </a:xfrm>
          <a:prstGeom prst="rect">
            <a:avLst/>
          </a:prstGeom>
          <a:noFill/>
          <a:ln w="9525">
            <a:noFill/>
            <a:miter lim="800000"/>
            <a:headEnd/>
            <a:tailEnd/>
          </a:ln>
        </p:spPr>
        <p:txBody>
          <a:bodyPr wrap="square" lIns="91430" tIns="45716" rIns="91430" bIns="45716">
            <a:spAutoFit/>
          </a:bodyPr>
          <a:lstStyle/>
          <a:p>
            <a:pPr algn="ctr">
              <a:spcBef>
                <a:spcPct val="50000"/>
              </a:spcBef>
            </a:pPr>
            <a:r>
              <a:rPr lang="en-US" sz="1200" dirty="0"/>
              <a:t>https://ngl.cengage.com/assets/downloads/forsci_pro0000000541/4827_fun_ch3.pdf</a:t>
            </a:r>
          </a:p>
        </p:txBody>
      </p:sp>
      <p:grpSp>
        <p:nvGrpSpPr>
          <p:cNvPr id="3" name="Group 2">
            <a:extLst>
              <a:ext uri="{FF2B5EF4-FFF2-40B4-BE49-F238E27FC236}">
                <a16:creationId xmlns:a16="http://schemas.microsoft.com/office/drawing/2014/main" id="{9790B56E-9D0E-4003-ACFF-7C21C233D520}"/>
              </a:ext>
            </a:extLst>
          </p:cNvPr>
          <p:cNvGrpSpPr/>
          <p:nvPr/>
        </p:nvGrpSpPr>
        <p:grpSpPr>
          <a:xfrm>
            <a:off x="2590800" y="258886"/>
            <a:ext cx="5867400" cy="4528900"/>
            <a:chOff x="2590800" y="258886"/>
            <a:chExt cx="5867400" cy="4528900"/>
          </a:xfrm>
        </p:grpSpPr>
        <p:pic>
          <p:nvPicPr>
            <p:cNvPr id="51" name="Picture 50">
              <a:extLst>
                <a:ext uri="{FF2B5EF4-FFF2-40B4-BE49-F238E27FC236}">
                  <a16:creationId xmlns:a16="http://schemas.microsoft.com/office/drawing/2014/main" id="{6C6B6623-372C-41F5-8ABD-E1BA4339C27F}"/>
                </a:ext>
              </a:extLst>
            </p:cNvPr>
            <p:cNvPicPr>
              <a:picLocks noChangeAspect="1"/>
            </p:cNvPicPr>
            <p:nvPr/>
          </p:nvPicPr>
          <p:blipFill>
            <a:blip r:embed="rId2"/>
            <a:stretch>
              <a:fillRect/>
            </a:stretch>
          </p:blipFill>
          <p:spPr>
            <a:xfrm>
              <a:off x="2590800" y="258886"/>
              <a:ext cx="5867400" cy="4528900"/>
            </a:xfrm>
            <a:prstGeom prst="rect">
              <a:avLst/>
            </a:prstGeom>
          </p:spPr>
        </p:pic>
        <p:sp>
          <p:nvSpPr>
            <p:cNvPr id="2" name="Rectangle 1">
              <a:extLst>
                <a:ext uri="{FF2B5EF4-FFF2-40B4-BE49-F238E27FC236}">
                  <a16:creationId xmlns:a16="http://schemas.microsoft.com/office/drawing/2014/main" id="{048A0050-3F34-4217-B409-234ACC4D74DE}"/>
                </a:ext>
              </a:extLst>
            </p:cNvPr>
            <p:cNvSpPr/>
            <p:nvPr/>
          </p:nvSpPr>
          <p:spPr>
            <a:xfrm>
              <a:off x="4495800" y="21336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98" name="Rectangle 2"/>
          <p:cNvSpPr>
            <a:spLocks noGrp="1" noChangeArrowheads="1"/>
          </p:cNvSpPr>
          <p:nvPr>
            <p:ph type="title"/>
          </p:nvPr>
        </p:nvSpPr>
        <p:spPr>
          <a:xfrm rot="20921261">
            <a:off x="17860" y="573204"/>
            <a:ext cx="6159684" cy="792163"/>
          </a:xfrm>
          <a:noFill/>
        </p:spPr>
        <p:txBody>
          <a:bodyPr/>
          <a:lstStyle/>
          <a:p>
            <a:pPr eaLnBrk="1" hangingPunct="1"/>
            <a:r>
              <a:rPr lang="en-US" sz="3600" b="1" dirty="0">
                <a:latin typeface="Times New Roman" pitchFamily="18" charset="0"/>
              </a:rPr>
              <a:t>How is a hair like a pencil?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4511" y="821131"/>
            <a:ext cx="8339477" cy="2811411"/>
          </a:xfrm>
          <a:prstGeom prst="rect">
            <a:avLst/>
          </a:prstGeom>
          <a:solidFill>
            <a:srgbClr val="FFFF00"/>
          </a:solidFill>
        </p:spPr>
        <p:txBody>
          <a:bodyPr wrap="square" rtlCol="0">
            <a:spAutoFit/>
          </a:bodyPr>
          <a:lstStyle/>
          <a:p>
            <a:pPr algn="just"/>
            <a:r>
              <a:rPr lang="en-US" sz="2330" dirty="0">
                <a:latin typeface="Times New Roman" pitchFamily="18" charset="0"/>
                <a:cs typeface="Times New Roman" pitchFamily="18" charset="0"/>
              </a:rPr>
              <a:t>Use a microscope to examine </a:t>
            </a:r>
            <a:r>
              <a:rPr lang="en-US" sz="2330" b="1" u="sng" dirty="0">
                <a:latin typeface="Times New Roman" pitchFamily="18" charset="0"/>
                <a:cs typeface="Times New Roman" pitchFamily="18" charset="0"/>
              </a:rPr>
              <a:t>YOUR</a:t>
            </a:r>
            <a:r>
              <a:rPr lang="en-US" sz="2330" dirty="0">
                <a:latin typeface="Times New Roman" pitchFamily="18" charset="0"/>
                <a:cs typeface="Times New Roman" pitchFamily="18" charset="0"/>
              </a:rPr>
              <a:t> hair sample. </a:t>
            </a:r>
          </a:p>
          <a:p>
            <a:pPr algn="just"/>
            <a:endParaRPr lang="en-US" sz="1165" dirty="0">
              <a:latin typeface="Times New Roman" pitchFamily="18" charset="0"/>
              <a:cs typeface="Times New Roman" pitchFamily="18" charset="0"/>
            </a:endParaRPr>
          </a:p>
          <a:p>
            <a:pPr algn="just"/>
            <a:r>
              <a:rPr lang="en-US" sz="2330" dirty="0">
                <a:latin typeface="Times New Roman" pitchFamily="18" charset="0"/>
                <a:cs typeface="Times New Roman" pitchFamily="18" charset="0"/>
              </a:rPr>
              <a:t>Change the </a:t>
            </a:r>
            <a:r>
              <a:rPr lang="en-US" sz="2330" b="1" dirty="0">
                <a:latin typeface="Times New Roman" pitchFamily="18" charset="0"/>
                <a:cs typeface="Times New Roman" pitchFamily="18" charset="0"/>
              </a:rPr>
              <a:t>powers of magnification </a:t>
            </a:r>
            <a:r>
              <a:rPr lang="en-US" sz="2330" dirty="0">
                <a:latin typeface="Times New Roman" pitchFamily="18" charset="0"/>
                <a:cs typeface="Times New Roman" pitchFamily="18" charset="0"/>
              </a:rPr>
              <a:t>(low </a:t>
            </a:r>
            <a:r>
              <a:rPr lang="en-US" sz="2330" dirty="0">
                <a:latin typeface="Times New Roman" pitchFamily="18" charset="0"/>
                <a:cs typeface="Times New Roman" pitchFamily="18" charset="0"/>
                <a:sym typeface="Wingdings" pitchFamily="2" charset="2"/>
              </a:rPr>
              <a:t> medium  high) </a:t>
            </a:r>
            <a:r>
              <a:rPr lang="en-US" sz="2330" dirty="0">
                <a:latin typeface="Times New Roman" pitchFamily="18" charset="0"/>
                <a:cs typeface="Times New Roman" pitchFamily="18" charset="0"/>
              </a:rPr>
              <a:t>and use the focus to observe the </a:t>
            </a:r>
            <a:r>
              <a:rPr lang="en-US" sz="2330" b="1" dirty="0">
                <a:latin typeface="Times New Roman" pitchFamily="18" charset="0"/>
                <a:cs typeface="Times New Roman" pitchFamily="18" charset="0"/>
              </a:rPr>
              <a:t>different layers </a:t>
            </a:r>
            <a:r>
              <a:rPr lang="en-US" sz="2330" dirty="0">
                <a:latin typeface="Times New Roman" pitchFamily="18" charset="0"/>
                <a:cs typeface="Times New Roman" pitchFamily="18" charset="0"/>
              </a:rPr>
              <a:t>of hair and the root.</a:t>
            </a:r>
          </a:p>
          <a:p>
            <a:pPr algn="just"/>
            <a:endParaRPr lang="en-US" sz="1165" dirty="0">
              <a:latin typeface="Times New Roman" pitchFamily="18" charset="0"/>
              <a:cs typeface="Times New Roman" pitchFamily="18" charset="0"/>
            </a:endParaRPr>
          </a:p>
          <a:p>
            <a:pPr algn="just"/>
            <a:r>
              <a:rPr lang="en-US" sz="2330" dirty="0">
                <a:latin typeface="Times New Roman" pitchFamily="18" charset="0"/>
                <a:cs typeface="Times New Roman" pitchFamily="18" charset="0"/>
              </a:rPr>
              <a:t>Make sure examine the cuticle, cortex, and medulla if you see one. </a:t>
            </a:r>
          </a:p>
          <a:p>
            <a:pPr algn="just"/>
            <a:endParaRPr lang="en-US" sz="1359" dirty="0">
              <a:latin typeface="Times New Roman" pitchFamily="18" charset="0"/>
              <a:cs typeface="Times New Roman" pitchFamily="18" charset="0"/>
            </a:endParaRPr>
          </a:p>
          <a:p>
            <a:pPr algn="just"/>
            <a:r>
              <a:rPr lang="en-US" sz="2330" b="1" dirty="0">
                <a:latin typeface="Times New Roman" pitchFamily="18" charset="0"/>
                <a:cs typeface="Times New Roman" pitchFamily="18" charset="0"/>
              </a:rPr>
              <a:t>Examine a hair sample from another student </a:t>
            </a:r>
            <a:r>
              <a:rPr lang="en-US" sz="2330" dirty="0">
                <a:latin typeface="Times New Roman" pitchFamily="18" charset="0"/>
                <a:cs typeface="Times New Roman" pitchFamily="18" charset="0"/>
              </a:rPr>
              <a:t>at your table and then </a:t>
            </a:r>
            <a:r>
              <a:rPr lang="en-US" sz="2330" b="1" dirty="0">
                <a:latin typeface="Times New Roman" pitchFamily="18" charset="0"/>
                <a:cs typeface="Times New Roman" pitchFamily="18" charset="0"/>
              </a:rPr>
              <a:t>answer questions #1 &amp; 2 on your notes</a:t>
            </a:r>
            <a:r>
              <a:rPr lang="en-US" sz="2330" dirty="0">
                <a:latin typeface="Times New Roman" pitchFamily="18" charset="0"/>
                <a:cs typeface="Times New Roman" pitchFamily="18" charset="0"/>
              </a:rPr>
              <a:t>.</a:t>
            </a:r>
          </a:p>
        </p:txBody>
      </p:sp>
      <p:sp>
        <p:nvSpPr>
          <p:cNvPr id="8208" name="Rectangle 16"/>
          <p:cNvSpPr>
            <a:spLocks noChangeArrowheads="1"/>
          </p:cNvSpPr>
          <p:nvPr/>
        </p:nvSpPr>
        <p:spPr bwMode="auto">
          <a:xfrm>
            <a:off x="134471" y="14541"/>
            <a:ext cx="8875059" cy="809324"/>
          </a:xfrm>
          <a:prstGeom prst="rect">
            <a:avLst/>
          </a:prstGeom>
          <a:solidFill>
            <a:schemeClr val="tx1"/>
          </a:solidFill>
          <a:ln w="9525">
            <a:noFill/>
            <a:miter lim="800000"/>
            <a:headEnd/>
            <a:tailEnd/>
          </a:ln>
        </p:spPr>
        <p:txBody>
          <a:bodyPr wrap="square" anchor="ctr">
            <a:spAutoFit/>
          </a:bodyPr>
          <a:lstStyle/>
          <a:p>
            <a:pPr algn="ctr"/>
            <a:r>
              <a:rPr lang="en-US" sz="4659" b="1" dirty="0">
                <a:solidFill>
                  <a:srgbClr val="FFFF00"/>
                </a:solidFill>
                <a:latin typeface="Times New Roman" pitchFamily="18" charset="0"/>
                <a:cs typeface="Times New Roman" pitchFamily="18" charset="0"/>
              </a:rPr>
              <a:t>Let’s take a closer look …</a:t>
            </a:r>
          </a:p>
        </p:txBody>
      </p:sp>
      <p:pic>
        <p:nvPicPr>
          <p:cNvPr id="3" name="Picture 2">
            <a:extLst>
              <a:ext uri="{FF2B5EF4-FFF2-40B4-BE49-F238E27FC236}">
                <a16:creationId xmlns:a16="http://schemas.microsoft.com/office/drawing/2014/main" id="{B4DA0B95-D2DB-46E1-B49B-25A4A0F04E7A}"/>
              </a:ext>
            </a:extLst>
          </p:cNvPr>
          <p:cNvPicPr>
            <a:picLocks noChangeAspect="1"/>
          </p:cNvPicPr>
          <p:nvPr/>
        </p:nvPicPr>
        <p:blipFill>
          <a:blip r:embed="rId3"/>
          <a:stretch>
            <a:fillRect/>
          </a:stretch>
        </p:blipFill>
        <p:spPr>
          <a:xfrm>
            <a:off x="687145" y="3864969"/>
            <a:ext cx="6175562" cy="2321542"/>
          </a:xfrm>
          <a:prstGeom prst="rect">
            <a:avLst/>
          </a:prstGeom>
        </p:spPr>
      </p:pic>
      <p:sp>
        <p:nvSpPr>
          <p:cNvPr id="9" name="Arrow: Right 8">
            <a:extLst>
              <a:ext uri="{FF2B5EF4-FFF2-40B4-BE49-F238E27FC236}">
                <a16:creationId xmlns:a16="http://schemas.microsoft.com/office/drawing/2014/main" id="{C452959E-D9B1-436E-8FB9-FCBD4AA8542B}"/>
              </a:ext>
            </a:extLst>
          </p:cNvPr>
          <p:cNvSpPr/>
          <p:nvPr/>
        </p:nvSpPr>
        <p:spPr>
          <a:xfrm>
            <a:off x="269614" y="4342745"/>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0" name="Arrow: Right 9">
            <a:extLst>
              <a:ext uri="{FF2B5EF4-FFF2-40B4-BE49-F238E27FC236}">
                <a16:creationId xmlns:a16="http://schemas.microsoft.com/office/drawing/2014/main" id="{B7626C40-98BF-46A7-BC5B-8B1854CBF584}"/>
              </a:ext>
            </a:extLst>
          </p:cNvPr>
          <p:cNvSpPr/>
          <p:nvPr/>
        </p:nvSpPr>
        <p:spPr>
          <a:xfrm>
            <a:off x="269614" y="5084637"/>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7" name="Rectangle 2">
            <a:extLst>
              <a:ext uri="{FF2B5EF4-FFF2-40B4-BE49-F238E27FC236}">
                <a16:creationId xmlns:a16="http://schemas.microsoft.com/office/drawing/2014/main" id="{85360AC0-2069-4C60-B215-34ED13B44B56}"/>
              </a:ext>
            </a:extLst>
          </p:cNvPr>
          <p:cNvSpPr txBox="1">
            <a:spLocks noChangeArrowheads="1"/>
          </p:cNvSpPr>
          <p:nvPr/>
        </p:nvSpPr>
        <p:spPr bwMode="auto">
          <a:xfrm>
            <a:off x="5338768" y="4636939"/>
            <a:ext cx="3559823" cy="1710174"/>
          </a:xfrm>
          <a:prstGeom prst="rect">
            <a:avLst/>
          </a:prstGeom>
          <a:solidFill>
            <a:srgbClr val="FFFF00"/>
          </a:solidFill>
          <a:ln w="9525">
            <a:noFill/>
            <a:miter lim="800000"/>
            <a:headEnd/>
            <a:tailEnd/>
          </a:ln>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1941" b="1" kern="0" dirty="0">
                <a:solidFill>
                  <a:schemeClr val="tx1"/>
                </a:solidFill>
                <a:latin typeface="Comic Sans MS" panose="030F0702030302020204" pitchFamily="66" charset="0"/>
              </a:rPr>
              <a:t>Things to note … </a:t>
            </a:r>
          </a:p>
          <a:p>
            <a:pPr algn="l" eaLnBrk="1" hangingPunct="1"/>
            <a:r>
              <a:rPr lang="en-US" sz="1941" kern="0" dirty="0">
                <a:solidFill>
                  <a:schemeClr val="tx1"/>
                </a:solidFill>
                <a:latin typeface="Comic Sans MS" panose="030F0702030302020204" pitchFamily="66" charset="0"/>
              </a:rPr>
              <a:t>Color(s) of the hair</a:t>
            </a:r>
          </a:p>
          <a:p>
            <a:pPr algn="l" eaLnBrk="1" hangingPunct="1"/>
            <a:r>
              <a:rPr lang="en-US" sz="1941" kern="0" dirty="0">
                <a:solidFill>
                  <a:schemeClr val="tx1"/>
                </a:solidFill>
                <a:latin typeface="Comic Sans MS" panose="030F0702030302020204" pitchFamily="66" charset="0"/>
              </a:rPr>
              <a:t>Cuticle pattern</a:t>
            </a:r>
          </a:p>
          <a:p>
            <a:pPr algn="l" eaLnBrk="1" hangingPunct="1"/>
            <a:r>
              <a:rPr lang="en-US" sz="1941" kern="0" dirty="0">
                <a:solidFill>
                  <a:schemeClr val="tx1"/>
                </a:solidFill>
                <a:latin typeface="Comic Sans MS" panose="030F0702030302020204" pitchFamily="66" charset="0"/>
              </a:rPr>
              <a:t>Root &amp; description</a:t>
            </a:r>
          </a:p>
          <a:p>
            <a:pPr algn="l" eaLnBrk="1" hangingPunct="1"/>
            <a:r>
              <a:rPr lang="en-US" sz="1941" kern="0" dirty="0">
                <a:solidFill>
                  <a:schemeClr val="tx1"/>
                </a:solidFill>
                <a:latin typeface="Comic Sans MS" panose="030F0702030302020204" pitchFamily="66" charset="0"/>
              </a:rPr>
              <a:t>Medulla pattern</a:t>
            </a:r>
          </a:p>
          <a:p>
            <a:pPr algn="l" eaLnBrk="1" hangingPunct="1"/>
            <a:r>
              <a:rPr lang="en-US" sz="1941" kern="0" dirty="0">
                <a:solidFill>
                  <a:schemeClr val="tx1"/>
                </a:solidFill>
                <a:latin typeface="Comic Sans MS" panose="030F0702030302020204" pitchFamily="66" charset="0"/>
              </a:rPr>
              <a:t>Ends (smooth or split)</a:t>
            </a:r>
          </a:p>
        </p:txBody>
      </p:sp>
    </p:spTree>
    <p:extLst>
      <p:ext uri="{BB962C8B-B14F-4D97-AF65-F5344CB8AC3E}">
        <p14:creationId xmlns:p14="http://schemas.microsoft.com/office/powerpoint/2010/main" val="1296754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Rectangle 16"/>
          <p:cNvSpPr>
            <a:spLocks noChangeArrowheads="1"/>
          </p:cNvSpPr>
          <p:nvPr/>
        </p:nvSpPr>
        <p:spPr bwMode="auto">
          <a:xfrm>
            <a:off x="134471" y="-15660"/>
            <a:ext cx="8875059" cy="689869"/>
          </a:xfrm>
          <a:prstGeom prst="rect">
            <a:avLst/>
          </a:prstGeom>
          <a:solidFill>
            <a:schemeClr val="tx1"/>
          </a:solidFill>
          <a:ln w="9525">
            <a:noFill/>
            <a:miter lim="800000"/>
            <a:headEnd/>
            <a:tailEnd/>
          </a:ln>
        </p:spPr>
        <p:txBody>
          <a:bodyPr wrap="square" anchor="ctr">
            <a:spAutoFit/>
          </a:bodyPr>
          <a:lstStyle/>
          <a:p>
            <a:pPr algn="ctr"/>
            <a:r>
              <a:rPr lang="en-US" sz="3883" b="1" dirty="0">
                <a:solidFill>
                  <a:srgbClr val="FFFF00"/>
                </a:solidFill>
                <a:latin typeface="Times New Roman" pitchFamily="18" charset="0"/>
                <a:cs typeface="Times New Roman" pitchFamily="18" charset="0"/>
              </a:rPr>
              <a:t>Time to examine some animal hairs …</a:t>
            </a:r>
          </a:p>
        </p:txBody>
      </p:sp>
      <p:pic>
        <p:nvPicPr>
          <p:cNvPr id="4" name="Picture 3">
            <a:extLst>
              <a:ext uri="{FF2B5EF4-FFF2-40B4-BE49-F238E27FC236}">
                <a16:creationId xmlns:a16="http://schemas.microsoft.com/office/drawing/2014/main" id="{3D6274B2-601E-4C08-A615-546872F845C6}"/>
              </a:ext>
            </a:extLst>
          </p:cNvPr>
          <p:cNvPicPr>
            <a:picLocks noChangeAspect="1"/>
          </p:cNvPicPr>
          <p:nvPr/>
        </p:nvPicPr>
        <p:blipFill>
          <a:blip r:embed="rId3"/>
          <a:stretch>
            <a:fillRect/>
          </a:stretch>
        </p:blipFill>
        <p:spPr>
          <a:xfrm>
            <a:off x="198630" y="760422"/>
            <a:ext cx="4945237" cy="3847173"/>
          </a:xfrm>
          <a:prstGeom prst="rect">
            <a:avLst/>
          </a:prstGeom>
        </p:spPr>
      </p:pic>
      <p:sp>
        <p:nvSpPr>
          <p:cNvPr id="9" name="Arrow: Right 8">
            <a:extLst>
              <a:ext uri="{FF2B5EF4-FFF2-40B4-BE49-F238E27FC236}">
                <a16:creationId xmlns:a16="http://schemas.microsoft.com/office/drawing/2014/main" id="{C452959E-D9B1-436E-8FB9-FCBD4AA8542B}"/>
              </a:ext>
            </a:extLst>
          </p:cNvPr>
          <p:cNvSpPr/>
          <p:nvPr/>
        </p:nvSpPr>
        <p:spPr>
          <a:xfrm flipH="1">
            <a:off x="4009616" y="2684008"/>
            <a:ext cx="1345083"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dirty="0"/>
          </a:p>
        </p:txBody>
      </p:sp>
      <p:grpSp>
        <p:nvGrpSpPr>
          <p:cNvPr id="7" name="Group 6">
            <a:extLst>
              <a:ext uri="{FF2B5EF4-FFF2-40B4-BE49-F238E27FC236}">
                <a16:creationId xmlns:a16="http://schemas.microsoft.com/office/drawing/2014/main" id="{5BADA3EA-7E43-4090-B367-F6D1C407722C}"/>
              </a:ext>
            </a:extLst>
          </p:cNvPr>
          <p:cNvGrpSpPr/>
          <p:nvPr/>
        </p:nvGrpSpPr>
        <p:grpSpPr>
          <a:xfrm>
            <a:off x="976547" y="3176279"/>
            <a:ext cx="7890146" cy="2782702"/>
            <a:chOff x="867594" y="3168619"/>
            <a:chExt cx="8129241" cy="2867027"/>
          </a:xfrm>
        </p:grpSpPr>
        <p:pic>
          <p:nvPicPr>
            <p:cNvPr id="6" name="Picture 5">
              <a:hlinkClick r:id="rId4"/>
              <a:extLst>
                <a:ext uri="{FF2B5EF4-FFF2-40B4-BE49-F238E27FC236}">
                  <a16:creationId xmlns:a16="http://schemas.microsoft.com/office/drawing/2014/main" id="{5CAF1F2C-0928-4C94-B41A-9EE20155E9FA}"/>
                </a:ext>
              </a:extLst>
            </p:cNvPr>
            <p:cNvPicPr>
              <a:picLocks noChangeAspect="1"/>
            </p:cNvPicPr>
            <p:nvPr/>
          </p:nvPicPr>
          <p:blipFill rotWithShape="1">
            <a:blip r:embed="rId5"/>
            <a:srcRect l="51656" r="34339" b="11750"/>
            <a:stretch/>
          </p:blipFill>
          <p:spPr>
            <a:xfrm>
              <a:off x="7801603" y="3168619"/>
              <a:ext cx="1195232" cy="2867027"/>
            </a:xfrm>
            <a:prstGeom prst="rect">
              <a:avLst/>
            </a:prstGeom>
          </p:spPr>
        </p:pic>
        <p:sp>
          <p:nvSpPr>
            <p:cNvPr id="13" name="Arrow: Right 12">
              <a:extLst>
                <a:ext uri="{FF2B5EF4-FFF2-40B4-BE49-F238E27FC236}">
                  <a16:creationId xmlns:a16="http://schemas.microsoft.com/office/drawing/2014/main" id="{85A7BCF7-6E2B-4C88-A445-EE55E5AC538E}"/>
                </a:ext>
              </a:extLst>
            </p:cNvPr>
            <p:cNvSpPr/>
            <p:nvPr/>
          </p:nvSpPr>
          <p:spPr>
            <a:xfrm rot="3153647" flipH="1">
              <a:off x="428266" y="3994321"/>
              <a:ext cx="1385843" cy="50718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4" name="Rectangle 2">
              <a:extLst>
                <a:ext uri="{FF2B5EF4-FFF2-40B4-BE49-F238E27FC236}">
                  <a16:creationId xmlns:a16="http://schemas.microsoft.com/office/drawing/2014/main" id="{B1D6732F-7391-4701-ABE4-45462368452A}"/>
                </a:ext>
              </a:extLst>
            </p:cNvPr>
            <p:cNvSpPr txBox="1">
              <a:spLocks noChangeArrowheads="1"/>
            </p:cNvSpPr>
            <p:nvPr/>
          </p:nvSpPr>
          <p:spPr bwMode="auto">
            <a:xfrm>
              <a:off x="1229799" y="3750341"/>
              <a:ext cx="6438216" cy="1955800"/>
            </a:xfrm>
            <a:prstGeom prst="rect">
              <a:avLst/>
            </a:prstGeom>
            <a:solidFill>
              <a:srgbClr val="FFFF00"/>
            </a:solidFill>
            <a:ln w="9525">
              <a:noFill/>
              <a:miter lim="800000"/>
              <a:headEnd/>
              <a:tailEnd/>
            </a:ln>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1941" b="1" kern="0" dirty="0">
                  <a:solidFill>
                    <a:schemeClr val="tx1"/>
                  </a:solidFill>
                  <a:latin typeface="Comic Sans MS" panose="030F0702030302020204" pitchFamily="66" charset="0"/>
                </a:rPr>
                <a:t>For each animal, make a note of </a:t>
              </a:r>
              <a:r>
                <a:rPr lang="en-US" sz="1941" b="1" u="sng" kern="0" dirty="0">
                  <a:solidFill>
                    <a:schemeClr val="tx1"/>
                  </a:solidFill>
                  <a:latin typeface="Comic Sans MS" panose="030F0702030302020204" pitchFamily="66" charset="0"/>
                </a:rPr>
                <a:t>specific details </a:t>
              </a:r>
              <a:r>
                <a:rPr lang="en-US" sz="1941" b="1" kern="0" dirty="0">
                  <a:solidFill>
                    <a:schemeClr val="tx1"/>
                  </a:solidFill>
                  <a:latin typeface="Comic Sans MS" panose="030F0702030302020204" pitchFamily="66" charset="0"/>
                </a:rPr>
                <a:t>that would help you identify it later.  You may also draw details on an index card.</a:t>
              </a:r>
            </a:p>
            <a:p>
              <a:pPr algn="l" eaLnBrk="1" hangingPunct="1"/>
              <a:endParaRPr lang="en-US" sz="1941" kern="0" dirty="0">
                <a:solidFill>
                  <a:schemeClr val="tx1"/>
                </a:solidFill>
                <a:latin typeface="Comic Sans MS" panose="030F0702030302020204" pitchFamily="66" charset="0"/>
              </a:endParaRPr>
            </a:p>
            <a:p>
              <a:pPr algn="l" eaLnBrk="1" hangingPunct="1"/>
              <a:r>
                <a:rPr lang="en-US" sz="1941" i="1" kern="0" dirty="0">
                  <a:solidFill>
                    <a:schemeClr val="tx1"/>
                  </a:solidFill>
                  <a:latin typeface="Comic Sans MS" panose="030F0702030302020204" pitchFamily="66" charset="0"/>
                </a:rPr>
                <a:t>Example: Rabbit hair - Squares make up its medulla.</a:t>
              </a:r>
            </a:p>
          </p:txBody>
        </p:sp>
      </p:grpSp>
      <p:sp>
        <p:nvSpPr>
          <p:cNvPr id="11" name="Rectangle 2">
            <a:extLst>
              <a:ext uri="{FF2B5EF4-FFF2-40B4-BE49-F238E27FC236}">
                <a16:creationId xmlns:a16="http://schemas.microsoft.com/office/drawing/2014/main" id="{933A8523-5344-43C5-B5D2-B48EAC0FAA00}"/>
              </a:ext>
            </a:extLst>
          </p:cNvPr>
          <p:cNvSpPr txBox="1">
            <a:spLocks noChangeArrowheads="1"/>
          </p:cNvSpPr>
          <p:nvPr/>
        </p:nvSpPr>
        <p:spPr bwMode="auto">
          <a:xfrm>
            <a:off x="5354698" y="1180486"/>
            <a:ext cx="3559823" cy="2119763"/>
          </a:xfrm>
          <a:prstGeom prst="rect">
            <a:avLst/>
          </a:prstGeom>
          <a:solidFill>
            <a:srgbClr val="FFFF00"/>
          </a:solidFill>
          <a:ln w="9525">
            <a:noFill/>
            <a:miter lim="800000"/>
            <a:headEnd/>
            <a:tailEnd/>
          </a:ln>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1941" b="1" kern="0" dirty="0">
                <a:solidFill>
                  <a:schemeClr val="tx1"/>
                </a:solidFill>
                <a:latin typeface="Comic Sans MS" panose="030F0702030302020204" pitchFamily="66" charset="0"/>
              </a:rPr>
              <a:t>Human vs. Other Animals</a:t>
            </a:r>
          </a:p>
          <a:p>
            <a:pPr algn="l" eaLnBrk="1" hangingPunct="1"/>
            <a:endParaRPr lang="en-US" sz="1019" b="1" kern="0" dirty="0">
              <a:solidFill>
                <a:schemeClr val="tx1"/>
              </a:solidFill>
              <a:latin typeface="Comic Sans MS" panose="030F0702030302020204" pitchFamily="66" charset="0"/>
            </a:endParaRPr>
          </a:p>
          <a:p>
            <a:pPr algn="l" eaLnBrk="1" hangingPunct="1">
              <a:lnSpc>
                <a:spcPct val="150000"/>
              </a:lnSpc>
            </a:pPr>
            <a:r>
              <a:rPr lang="en-US" sz="1941" kern="0" dirty="0">
                <a:solidFill>
                  <a:schemeClr val="tx1"/>
                </a:solidFill>
                <a:latin typeface="Comic Sans MS" panose="030F0702030302020204" pitchFamily="66" charset="0"/>
              </a:rPr>
              <a:t>Cuticle pattern(s)</a:t>
            </a:r>
          </a:p>
          <a:p>
            <a:pPr algn="l" eaLnBrk="1" hangingPunct="1"/>
            <a:r>
              <a:rPr lang="en-US" sz="1941" kern="0" dirty="0">
                <a:solidFill>
                  <a:schemeClr val="tx1"/>
                </a:solidFill>
                <a:latin typeface="Comic Sans MS" panose="030F0702030302020204" pitchFamily="66" charset="0"/>
              </a:rPr>
              <a:t>Medulla pattern(s)</a:t>
            </a:r>
          </a:p>
          <a:p>
            <a:pPr algn="l" eaLnBrk="1" hangingPunct="1"/>
            <a:endParaRPr lang="en-US" sz="1941" kern="0" dirty="0">
              <a:solidFill>
                <a:schemeClr val="tx1"/>
              </a:solidFill>
              <a:latin typeface="Comic Sans MS" panose="030F0702030302020204" pitchFamily="66" charset="0"/>
            </a:endParaRPr>
          </a:p>
          <a:p>
            <a:pPr algn="l" eaLnBrk="1" hangingPunct="1"/>
            <a:r>
              <a:rPr lang="en-US" sz="1941" kern="0" dirty="0">
                <a:solidFill>
                  <a:schemeClr val="tx1"/>
                </a:solidFill>
                <a:latin typeface="Comic Sans MS" panose="030F0702030302020204" pitchFamily="66" charset="0"/>
              </a:rPr>
              <a:t>Be sure to mention </a:t>
            </a:r>
            <a:r>
              <a:rPr lang="en-US" sz="1941" u="sng" kern="0" dirty="0">
                <a:solidFill>
                  <a:schemeClr val="tx1"/>
                </a:solidFill>
                <a:latin typeface="Comic Sans MS" panose="030F0702030302020204" pitchFamily="66" charset="0"/>
              </a:rPr>
              <a:t>specific samples</a:t>
            </a:r>
            <a:r>
              <a:rPr lang="en-US" sz="1941" kern="0" dirty="0">
                <a:solidFill>
                  <a:schemeClr val="tx1"/>
                </a:solidFill>
                <a:latin typeface="Comic Sans MS" panose="030F0702030302020204" pitchFamily="66" charset="0"/>
              </a:rPr>
              <a:t> in your comparisons!</a:t>
            </a:r>
          </a:p>
        </p:txBody>
      </p:sp>
      <p:sp>
        <p:nvSpPr>
          <p:cNvPr id="10" name="Rectangle 2">
            <a:extLst>
              <a:ext uri="{FF2B5EF4-FFF2-40B4-BE49-F238E27FC236}">
                <a16:creationId xmlns:a16="http://schemas.microsoft.com/office/drawing/2014/main" id="{6FA9A4C2-18E5-402A-839E-08ECA903D747}"/>
              </a:ext>
            </a:extLst>
          </p:cNvPr>
          <p:cNvSpPr txBox="1">
            <a:spLocks noChangeArrowheads="1"/>
          </p:cNvSpPr>
          <p:nvPr/>
        </p:nvSpPr>
        <p:spPr bwMode="auto">
          <a:xfrm>
            <a:off x="248879" y="5717734"/>
            <a:ext cx="7328077" cy="899618"/>
          </a:xfrm>
          <a:prstGeom prst="rect">
            <a:avLst/>
          </a:prstGeom>
          <a:noFill/>
          <a:ln w="9525">
            <a:noFill/>
            <a:miter lim="800000"/>
            <a:headEnd/>
            <a:tailEnd/>
          </a:ln>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1941" b="1" i="1" kern="0" dirty="0">
                <a:solidFill>
                  <a:srgbClr val="FF0000"/>
                </a:solidFill>
                <a:latin typeface="Comic Sans MS" panose="030F0702030302020204" pitchFamily="66" charset="0"/>
              </a:rPr>
              <a:t>Each table group will receive ONE set of animal hairs to examine. Do not share slides with other groups!</a:t>
            </a:r>
            <a:endParaRPr lang="en-US" sz="1941" i="1" kern="0" dirty="0">
              <a:solidFill>
                <a:srgbClr val="FF0000"/>
              </a:solidFill>
              <a:latin typeface="Comic Sans MS" panose="030F0702030302020204" pitchFamily="66" charset="0"/>
            </a:endParaRPr>
          </a:p>
        </p:txBody>
      </p:sp>
      <p:sp>
        <p:nvSpPr>
          <p:cNvPr id="12" name="TextBox 11">
            <a:extLst>
              <a:ext uri="{FF2B5EF4-FFF2-40B4-BE49-F238E27FC236}">
                <a16:creationId xmlns:a16="http://schemas.microsoft.com/office/drawing/2014/main" id="{533A6E75-7FAA-412C-99C8-3176E96CBA39}"/>
              </a:ext>
            </a:extLst>
          </p:cNvPr>
          <p:cNvSpPr txBox="1"/>
          <p:nvPr/>
        </p:nvSpPr>
        <p:spPr>
          <a:xfrm>
            <a:off x="3541648" y="6603386"/>
            <a:ext cx="5467882" cy="255326"/>
          </a:xfrm>
          <a:prstGeom prst="rect">
            <a:avLst/>
          </a:prstGeom>
          <a:noFill/>
        </p:spPr>
        <p:txBody>
          <a:bodyPr wrap="square">
            <a:spAutoFit/>
          </a:bodyPr>
          <a:lstStyle/>
          <a:p>
            <a:pPr algn="r"/>
            <a:r>
              <a:rPr lang="en-US" sz="1059" dirty="0"/>
              <a:t>Image: https://www.mccrone.com/mm/untangling-hairy-science/</a:t>
            </a:r>
          </a:p>
        </p:txBody>
      </p:sp>
    </p:spTree>
    <p:extLst>
      <p:ext uri="{BB962C8B-B14F-4D97-AF65-F5344CB8AC3E}">
        <p14:creationId xmlns:p14="http://schemas.microsoft.com/office/powerpoint/2010/main" val="239379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99017B-384F-4723-90CC-060AB041E728}"/>
              </a:ext>
            </a:extLst>
          </p:cNvPr>
          <p:cNvPicPr>
            <a:picLocks noChangeAspect="1"/>
          </p:cNvPicPr>
          <p:nvPr/>
        </p:nvPicPr>
        <p:blipFill>
          <a:blip r:embed="rId4"/>
          <a:stretch>
            <a:fillRect/>
          </a:stretch>
        </p:blipFill>
        <p:spPr>
          <a:xfrm>
            <a:off x="5025778" y="128426"/>
            <a:ext cx="3817417" cy="4054359"/>
          </a:xfrm>
          <a:prstGeom prst="rect">
            <a:avLst/>
          </a:prstGeom>
          <a:ln w="57150">
            <a:solidFill>
              <a:srgbClr val="FF0000"/>
            </a:solidFill>
          </a:ln>
          <a:effectLst>
            <a:outerShdw blurRad="292100" dist="139700" dir="2700000" algn="tl" rotWithShape="0">
              <a:srgbClr val="333333">
                <a:alpha val="65000"/>
              </a:srgbClr>
            </a:outerShdw>
          </a:effectLst>
        </p:spPr>
      </p:pic>
      <p:sp>
        <p:nvSpPr>
          <p:cNvPr id="18" name="Text Box 11">
            <a:extLst>
              <a:ext uri="{FF2B5EF4-FFF2-40B4-BE49-F238E27FC236}">
                <a16:creationId xmlns:a16="http://schemas.microsoft.com/office/drawing/2014/main" id="{44133BD6-2928-4FCC-ADD1-F8689D1B987D}"/>
              </a:ext>
            </a:extLst>
          </p:cNvPr>
          <p:cNvSpPr txBox="1">
            <a:spLocks noChangeArrowheads="1"/>
          </p:cNvSpPr>
          <p:nvPr/>
        </p:nvSpPr>
        <p:spPr bwMode="auto">
          <a:xfrm>
            <a:off x="252869" y="943667"/>
            <a:ext cx="4099061" cy="1447675"/>
          </a:xfrm>
          <a:prstGeom prst="rect">
            <a:avLst/>
          </a:prstGeom>
          <a:noFill/>
          <a:ln w="28575">
            <a:noFill/>
            <a:miter lim="800000"/>
            <a:headEnd/>
            <a:tailEnd/>
          </a:ln>
        </p:spPr>
        <p:txBody>
          <a:bodyPr wrap="square" lIns="88741" tIns="44372" rIns="88741" bIns="44372">
            <a:spAutoFit/>
          </a:bodyPr>
          <a:lstStyle/>
          <a:p>
            <a:pPr algn="just">
              <a:spcBef>
                <a:spcPct val="50000"/>
              </a:spcBef>
            </a:pPr>
            <a:r>
              <a:rPr lang="en-US" sz="1765" dirty="0">
                <a:latin typeface="Comic Sans MS" panose="030F0702030302020204" pitchFamily="66" charset="0"/>
              </a:rPr>
              <a:t>Microscopic examination of animal hairs can reveal minute details to help scientists identify them. The cuticle and medulla can be helpful in identifying a specific animal species.</a:t>
            </a:r>
          </a:p>
        </p:txBody>
      </p:sp>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300805" y="128427"/>
            <a:ext cx="4114270" cy="537320"/>
          </a:xfrm>
          <a:custGeom>
            <a:avLst/>
            <a:gdLst>
              <a:gd name="connsiteX0" fmla="*/ 0 w 4114270"/>
              <a:gd name="connsiteY0" fmla="*/ 0 h 537320"/>
              <a:gd name="connsiteX1" fmla="*/ 505467 w 4114270"/>
              <a:gd name="connsiteY1" fmla="*/ 0 h 537320"/>
              <a:gd name="connsiteX2" fmla="*/ 1093220 w 4114270"/>
              <a:gd name="connsiteY2" fmla="*/ 0 h 537320"/>
              <a:gd name="connsiteX3" fmla="*/ 1763259 w 4114270"/>
              <a:gd name="connsiteY3" fmla="*/ 0 h 537320"/>
              <a:gd name="connsiteX4" fmla="*/ 2268726 w 4114270"/>
              <a:gd name="connsiteY4" fmla="*/ 0 h 537320"/>
              <a:gd name="connsiteX5" fmla="*/ 2733051 w 4114270"/>
              <a:gd name="connsiteY5" fmla="*/ 0 h 537320"/>
              <a:gd name="connsiteX6" fmla="*/ 3197376 w 4114270"/>
              <a:gd name="connsiteY6" fmla="*/ 0 h 537320"/>
              <a:gd name="connsiteX7" fmla="*/ 4114270 w 4114270"/>
              <a:gd name="connsiteY7" fmla="*/ 0 h 537320"/>
              <a:gd name="connsiteX8" fmla="*/ 4114270 w 4114270"/>
              <a:gd name="connsiteY8" fmla="*/ 537320 h 537320"/>
              <a:gd name="connsiteX9" fmla="*/ 3526517 w 4114270"/>
              <a:gd name="connsiteY9" fmla="*/ 537320 h 537320"/>
              <a:gd name="connsiteX10" fmla="*/ 3021050 w 4114270"/>
              <a:gd name="connsiteY10" fmla="*/ 537320 h 537320"/>
              <a:gd name="connsiteX11" fmla="*/ 2351011 w 4114270"/>
              <a:gd name="connsiteY11" fmla="*/ 537320 h 537320"/>
              <a:gd name="connsiteX12" fmla="*/ 1845544 w 4114270"/>
              <a:gd name="connsiteY12" fmla="*/ 537320 h 537320"/>
              <a:gd name="connsiteX13" fmla="*/ 1298934 w 4114270"/>
              <a:gd name="connsiteY13" fmla="*/ 537320 h 537320"/>
              <a:gd name="connsiteX14" fmla="*/ 628896 w 4114270"/>
              <a:gd name="connsiteY14" fmla="*/ 537320 h 537320"/>
              <a:gd name="connsiteX15" fmla="*/ 0 w 4114270"/>
              <a:gd name="connsiteY15" fmla="*/ 537320 h 537320"/>
              <a:gd name="connsiteX16" fmla="*/ 0 w 4114270"/>
              <a:gd name="connsiteY16" fmla="*/ 0 h 53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270" h="537320" fill="none" extrusionOk="0">
                <a:moveTo>
                  <a:pt x="0" y="0"/>
                </a:moveTo>
                <a:cubicBezTo>
                  <a:pt x="183134" y="-17988"/>
                  <a:pt x="333672" y="51045"/>
                  <a:pt x="505467" y="0"/>
                </a:cubicBezTo>
                <a:cubicBezTo>
                  <a:pt x="677262" y="-51045"/>
                  <a:pt x="880080" y="65670"/>
                  <a:pt x="1093220" y="0"/>
                </a:cubicBezTo>
                <a:cubicBezTo>
                  <a:pt x="1306360" y="-65670"/>
                  <a:pt x="1530027" y="25829"/>
                  <a:pt x="1763259" y="0"/>
                </a:cubicBezTo>
                <a:cubicBezTo>
                  <a:pt x="1996491" y="-25829"/>
                  <a:pt x="2155653" y="47456"/>
                  <a:pt x="2268726" y="0"/>
                </a:cubicBezTo>
                <a:cubicBezTo>
                  <a:pt x="2381799" y="-47456"/>
                  <a:pt x="2628740" y="34171"/>
                  <a:pt x="2733051" y="0"/>
                </a:cubicBezTo>
                <a:cubicBezTo>
                  <a:pt x="2837362" y="-34171"/>
                  <a:pt x="3023227" y="42375"/>
                  <a:pt x="3197376" y="0"/>
                </a:cubicBezTo>
                <a:cubicBezTo>
                  <a:pt x="3371525" y="-42375"/>
                  <a:pt x="3777139" y="76263"/>
                  <a:pt x="4114270" y="0"/>
                </a:cubicBezTo>
                <a:cubicBezTo>
                  <a:pt x="4142665" y="253700"/>
                  <a:pt x="4057200" y="329836"/>
                  <a:pt x="4114270" y="537320"/>
                </a:cubicBezTo>
                <a:cubicBezTo>
                  <a:pt x="3984917" y="594826"/>
                  <a:pt x="3654855" y="484370"/>
                  <a:pt x="3526517" y="537320"/>
                </a:cubicBezTo>
                <a:cubicBezTo>
                  <a:pt x="3398179" y="590270"/>
                  <a:pt x="3174834" y="520339"/>
                  <a:pt x="3021050" y="537320"/>
                </a:cubicBezTo>
                <a:cubicBezTo>
                  <a:pt x="2867266" y="554301"/>
                  <a:pt x="2678391" y="460744"/>
                  <a:pt x="2351011" y="537320"/>
                </a:cubicBezTo>
                <a:cubicBezTo>
                  <a:pt x="2023631" y="613896"/>
                  <a:pt x="1983949" y="532934"/>
                  <a:pt x="1845544" y="537320"/>
                </a:cubicBezTo>
                <a:cubicBezTo>
                  <a:pt x="1707139" y="541706"/>
                  <a:pt x="1550720" y="489581"/>
                  <a:pt x="1298934" y="537320"/>
                </a:cubicBezTo>
                <a:cubicBezTo>
                  <a:pt x="1047148" y="585059"/>
                  <a:pt x="784972" y="477757"/>
                  <a:pt x="628896" y="537320"/>
                </a:cubicBezTo>
                <a:cubicBezTo>
                  <a:pt x="472820" y="596883"/>
                  <a:pt x="214152" y="512449"/>
                  <a:pt x="0" y="537320"/>
                </a:cubicBezTo>
                <a:cubicBezTo>
                  <a:pt x="-5028" y="396970"/>
                  <a:pt x="26584" y="186283"/>
                  <a:pt x="0" y="0"/>
                </a:cubicBezTo>
                <a:close/>
              </a:path>
              <a:path w="4114270" h="537320" stroke="0" extrusionOk="0">
                <a:moveTo>
                  <a:pt x="0" y="0"/>
                </a:moveTo>
                <a:cubicBezTo>
                  <a:pt x="303745" y="-62459"/>
                  <a:pt x="322788" y="73095"/>
                  <a:pt x="628896" y="0"/>
                </a:cubicBezTo>
                <a:cubicBezTo>
                  <a:pt x="935004" y="-73095"/>
                  <a:pt x="985602" y="76269"/>
                  <a:pt x="1298934" y="0"/>
                </a:cubicBezTo>
                <a:cubicBezTo>
                  <a:pt x="1612266" y="-76269"/>
                  <a:pt x="1580370" y="56775"/>
                  <a:pt x="1804401" y="0"/>
                </a:cubicBezTo>
                <a:cubicBezTo>
                  <a:pt x="2028432" y="-56775"/>
                  <a:pt x="2216199" y="56238"/>
                  <a:pt x="2474440" y="0"/>
                </a:cubicBezTo>
                <a:cubicBezTo>
                  <a:pt x="2732681" y="-56238"/>
                  <a:pt x="2764596" y="8507"/>
                  <a:pt x="2938764" y="0"/>
                </a:cubicBezTo>
                <a:cubicBezTo>
                  <a:pt x="3112932" y="-8507"/>
                  <a:pt x="3408821" y="58931"/>
                  <a:pt x="3608803" y="0"/>
                </a:cubicBezTo>
                <a:cubicBezTo>
                  <a:pt x="3808785" y="-58931"/>
                  <a:pt x="3862959" y="49288"/>
                  <a:pt x="4114270" y="0"/>
                </a:cubicBezTo>
                <a:cubicBezTo>
                  <a:pt x="4126410" y="179560"/>
                  <a:pt x="4059633" y="370075"/>
                  <a:pt x="4114270" y="537320"/>
                </a:cubicBezTo>
                <a:cubicBezTo>
                  <a:pt x="3829134" y="579298"/>
                  <a:pt x="3683785" y="509171"/>
                  <a:pt x="3485374" y="537320"/>
                </a:cubicBezTo>
                <a:cubicBezTo>
                  <a:pt x="3286963" y="565469"/>
                  <a:pt x="3139830" y="494142"/>
                  <a:pt x="3021050" y="537320"/>
                </a:cubicBezTo>
                <a:cubicBezTo>
                  <a:pt x="2902270" y="580498"/>
                  <a:pt x="2624817" y="474471"/>
                  <a:pt x="2433297" y="537320"/>
                </a:cubicBezTo>
                <a:cubicBezTo>
                  <a:pt x="2241777" y="600169"/>
                  <a:pt x="2019194" y="474970"/>
                  <a:pt x="1845544" y="537320"/>
                </a:cubicBezTo>
                <a:cubicBezTo>
                  <a:pt x="1671894" y="599670"/>
                  <a:pt x="1362554" y="464665"/>
                  <a:pt x="1175506" y="537320"/>
                </a:cubicBezTo>
                <a:cubicBezTo>
                  <a:pt x="988458" y="609975"/>
                  <a:pt x="832997" y="515229"/>
                  <a:pt x="711181" y="537320"/>
                </a:cubicBezTo>
                <a:cubicBezTo>
                  <a:pt x="589365" y="559411"/>
                  <a:pt x="152177" y="490859"/>
                  <a:pt x="0" y="537320"/>
                </a:cubicBezTo>
                <a:cubicBezTo>
                  <a:pt x="-4034" y="339756"/>
                  <a:pt x="62927" y="139917"/>
                  <a:pt x="0" y="0"/>
                </a:cubicBezTo>
                <a:close/>
              </a:path>
            </a:pathLst>
          </a:custGeom>
          <a:solidFill>
            <a:schemeClr val="tx1"/>
          </a:solidFill>
          <a:ln w="9525">
            <a:solidFill>
              <a:schemeClr val="tx1"/>
            </a:solidFill>
            <a:miter lim="800000"/>
            <a:headEnd/>
            <a:tailEnd/>
            <a:extLst>
              <a:ext uri="{C807C97D-BFC1-408E-A445-0C87EB9F89A2}">
                <ask:lineSketchStyleProps xmlns:ask="http://schemas.microsoft.com/office/drawing/2018/sketchyshapes" sd="2123766010">
                  <a:prstGeom prst="rect">
                    <a:avLst/>
                  </a:prstGeom>
                  <ask:type>
                    <ask:lineSketchScribble/>
                  </ask:type>
                </ask:lineSketchStyleProps>
              </a:ext>
            </a:extLst>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106" b="1" kern="0" dirty="0">
                <a:solidFill>
                  <a:schemeClr val="bg1"/>
                </a:solidFill>
                <a:latin typeface="Comic Sans MS" panose="030F0702030302020204" pitchFamily="66" charset="0"/>
              </a:rPr>
              <a:t>What animal is it?</a:t>
            </a:r>
          </a:p>
        </p:txBody>
      </p:sp>
      <p:sp>
        <p:nvSpPr>
          <p:cNvPr id="6" name="Text Box 7">
            <a:extLst>
              <a:ext uri="{FF2B5EF4-FFF2-40B4-BE49-F238E27FC236}">
                <a16:creationId xmlns:a16="http://schemas.microsoft.com/office/drawing/2014/main" id="{B9DE8660-2EBE-48D2-B6A5-F37909F68252}"/>
              </a:ext>
            </a:extLst>
          </p:cNvPr>
          <p:cNvSpPr txBox="1">
            <a:spLocks noChangeArrowheads="1"/>
          </p:cNvSpPr>
          <p:nvPr/>
        </p:nvSpPr>
        <p:spPr bwMode="auto">
          <a:xfrm>
            <a:off x="3438159" y="6932299"/>
            <a:ext cx="5917596" cy="376926"/>
          </a:xfrm>
          <a:prstGeom prst="rect">
            <a:avLst/>
          </a:prstGeom>
          <a:noFill/>
          <a:ln w="9525">
            <a:noFill/>
            <a:miter lim="800000"/>
            <a:headEnd/>
            <a:tailEnd/>
          </a:ln>
        </p:spPr>
        <p:txBody>
          <a:bodyPr wrap="square" lIns="86131" tIns="43067" rIns="86131" bIns="43067">
            <a:spAutoFit/>
          </a:bodyPr>
          <a:lstStyle/>
          <a:p>
            <a:pPr algn="ctr">
              <a:spcBef>
                <a:spcPct val="50000"/>
              </a:spcBef>
            </a:pPr>
            <a:r>
              <a:rPr lang="en-US" sz="942" dirty="0">
                <a:latin typeface="Times New Roman" pitchFamily="18" charset="0"/>
              </a:rPr>
              <a:t>Images: </a:t>
            </a:r>
            <a:r>
              <a:rPr lang="en-US" sz="927" dirty="0">
                <a:latin typeface="Times New Roman" pitchFamily="18" charset="0"/>
                <a:hlinkClick r:id="rId5"/>
              </a:rPr>
              <a:t>https://rsscience.com/hair-under-a-microscope</a:t>
            </a:r>
            <a:r>
              <a:rPr lang="en-US" sz="927" dirty="0">
                <a:latin typeface="Times New Roman" pitchFamily="18" charset="0"/>
              </a:rPr>
              <a:t> (top) and </a:t>
            </a:r>
            <a:r>
              <a:rPr lang="en-US" sz="942" dirty="0">
                <a:latin typeface="Times New Roman" pitchFamily="18" charset="0"/>
                <a:hlinkClick r:id="rId6"/>
              </a:rPr>
              <a:t>http://www.microlabgallery.com/gallery/images/medulla%20draw%202.jpg</a:t>
            </a:r>
            <a:r>
              <a:rPr lang="en-US" sz="942" dirty="0">
                <a:latin typeface="Times New Roman" pitchFamily="18" charset="0"/>
              </a:rPr>
              <a:t> (bottom)</a:t>
            </a:r>
          </a:p>
        </p:txBody>
      </p:sp>
      <p:pic>
        <p:nvPicPr>
          <p:cNvPr id="7" name="Picture 6">
            <a:hlinkClick r:id="rId6"/>
            <a:extLst>
              <a:ext uri="{FF2B5EF4-FFF2-40B4-BE49-F238E27FC236}">
                <a16:creationId xmlns:a16="http://schemas.microsoft.com/office/drawing/2014/main" id="{52566C55-241E-4F8D-B966-188E15926178}"/>
              </a:ext>
            </a:extLst>
          </p:cNvPr>
          <p:cNvPicPr>
            <a:picLocks noChangeAspect="1"/>
          </p:cNvPicPr>
          <p:nvPr/>
        </p:nvPicPr>
        <p:blipFill>
          <a:blip r:embed="rId7"/>
          <a:stretch>
            <a:fillRect/>
          </a:stretch>
        </p:blipFill>
        <p:spPr>
          <a:xfrm>
            <a:off x="4239025" y="4410417"/>
            <a:ext cx="4604171" cy="1231187"/>
          </a:xfrm>
          <a:prstGeom prst="rect">
            <a:avLst/>
          </a:prstGeom>
          <a:ln w="76200">
            <a:solidFill>
              <a:srgbClr val="00B0F0"/>
            </a:solid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8B27EE47-9B3B-450E-9509-011E1AD3B158}"/>
              </a:ext>
            </a:extLst>
          </p:cNvPr>
          <p:cNvSpPr/>
          <p:nvPr/>
        </p:nvSpPr>
        <p:spPr>
          <a:xfrm>
            <a:off x="4415074" y="2877940"/>
            <a:ext cx="630067" cy="75579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dirty="0"/>
          </a:p>
        </p:txBody>
      </p:sp>
      <p:sp>
        <p:nvSpPr>
          <p:cNvPr id="14" name="Arrow: Right 13">
            <a:extLst>
              <a:ext uri="{FF2B5EF4-FFF2-40B4-BE49-F238E27FC236}">
                <a16:creationId xmlns:a16="http://schemas.microsoft.com/office/drawing/2014/main" id="{305749F7-DF9A-4D29-B6E6-51477700D1D1}"/>
              </a:ext>
            </a:extLst>
          </p:cNvPr>
          <p:cNvSpPr/>
          <p:nvPr/>
        </p:nvSpPr>
        <p:spPr>
          <a:xfrm rot="10800000" flipH="1">
            <a:off x="3721863" y="4723618"/>
            <a:ext cx="630067" cy="720630"/>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5" name="TextBox 14">
            <a:extLst>
              <a:ext uri="{FF2B5EF4-FFF2-40B4-BE49-F238E27FC236}">
                <a16:creationId xmlns:a16="http://schemas.microsoft.com/office/drawing/2014/main" id="{886F913C-290D-4D34-BEBF-94EBE4B75731}"/>
              </a:ext>
            </a:extLst>
          </p:cNvPr>
          <p:cNvSpPr txBox="1"/>
          <p:nvPr/>
        </p:nvSpPr>
        <p:spPr>
          <a:xfrm>
            <a:off x="316013" y="4535346"/>
            <a:ext cx="3405849" cy="1200329"/>
          </a:xfrm>
          <a:prstGeom prst="rect">
            <a:avLst/>
          </a:prstGeom>
          <a:solidFill>
            <a:schemeClr val="bg1"/>
          </a:solidFill>
          <a:ln w="57150">
            <a:solidFill>
              <a:srgbClr val="00B0F0"/>
            </a:solidFill>
          </a:ln>
        </p:spPr>
        <p:txBody>
          <a:bodyPr wrap="square">
            <a:spAutoFit/>
          </a:bodyPr>
          <a:lstStyle/>
          <a:p>
            <a:pPr algn="just">
              <a:spcBef>
                <a:spcPct val="50000"/>
              </a:spcBef>
            </a:pPr>
            <a:r>
              <a:rPr lang="en-US" b="1" dirty="0">
                <a:latin typeface="Comic Sans MS" panose="030F0702030302020204" pitchFamily="66" charset="0"/>
              </a:rPr>
              <a:t>Medulla</a:t>
            </a:r>
            <a:r>
              <a:rPr lang="en-US" dirty="0">
                <a:latin typeface="Comic Sans MS" panose="030F0702030302020204" pitchFamily="66" charset="0"/>
              </a:rPr>
              <a:t> – Examine the center of each strand to find the patterns shown in this image.  Did you find other patterns?</a:t>
            </a:r>
          </a:p>
        </p:txBody>
      </p:sp>
      <p:sp>
        <p:nvSpPr>
          <p:cNvPr id="13" name="TextBox 12">
            <a:extLst>
              <a:ext uri="{FF2B5EF4-FFF2-40B4-BE49-F238E27FC236}">
                <a16:creationId xmlns:a16="http://schemas.microsoft.com/office/drawing/2014/main" id="{090669C1-9AB0-4691-8274-7614865A0F40}"/>
              </a:ext>
            </a:extLst>
          </p:cNvPr>
          <p:cNvSpPr txBox="1"/>
          <p:nvPr/>
        </p:nvSpPr>
        <p:spPr>
          <a:xfrm>
            <a:off x="300806" y="2818355"/>
            <a:ext cx="4311986" cy="1477328"/>
          </a:xfrm>
          <a:prstGeom prst="rect">
            <a:avLst/>
          </a:prstGeom>
          <a:solidFill>
            <a:schemeClr val="bg1"/>
          </a:solidFill>
          <a:ln w="57150">
            <a:solidFill>
              <a:srgbClr val="FF0000"/>
            </a:solidFill>
          </a:ln>
        </p:spPr>
        <p:txBody>
          <a:bodyPr wrap="square">
            <a:spAutoFit/>
          </a:bodyPr>
          <a:lstStyle/>
          <a:p>
            <a:pPr algn="just">
              <a:spcBef>
                <a:spcPct val="50000"/>
              </a:spcBef>
            </a:pPr>
            <a:r>
              <a:rPr lang="en-US" b="1" dirty="0">
                <a:latin typeface="Comic Sans MS" panose="030F0702030302020204" pitchFamily="66" charset="0"/>
              </a:rPr>
              <a:t>Cuticles</a:t>
            </a:r>
            <a:r>
              <a:rPr lang="en-US" dirty="0">
                <a:latin typeface="Comic Sans MS" panose="030F0702030302020204" pitchFamily="66" charset="0"/>
              </a:rPr>
              <a:t> - Use a microscope to examine the cuticle in the animal hairs provided by your teacher. Can you find any that match the patterns shown in this image?</a:t>
            </a:r>
          </a:p>
        </p:txBody>
      </p:sp>
      <p:pic>
        <p:nvPicPr>
          <p:cNvPr id="3" name="10 Minute Countdown Timer - Black, No Sound, Stock Footage">
            <a:hlinkClick r:id="" action="ppaction://media"/>
            <a:extLst>
              <a:ext uri="{FF2B5EF4-FFF2-40B4-BE49-F238E27FC236}">
                <a16:creationId xmlns:a16="http://schemas.microsoft.com/office/drawing/2014/main" id="{847084A5-BC04-4A35-8784-6A003B37802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49496" y="5853746"/>
            <a:ext cx="2335541" cy="875828"/>
          </a:xfrm>
          <a:prstGeom prst="rect">
            <a:avLst/>
          </a:prstGeom>
        </p:spPr>
      </p:pic>
      <p:sp>
        <p:nvSpPr>
          <p:cNvPr id="16" name="Rectangle 2">
            <a:extLst>
              <a:ext uri="{FF2B5EF4-FFF2-40B4-BE49-F238E27FC236}">
                <a16:creationId xmlns:a16="http://schemas.microsoft.com/office/drawing/2014/main" id="{B5AD9702-3C9E-4B91-9063-800D164A5146}"/>
              </a:ext>
            </a:extLst>
          </p:cNvPr>
          <p:cNvSpPr txBox="1">
            <a:spLocks noChangeArrowheads="1"/>
          </p:cNvSpPr>
          <p:nvPr/>
        </p:nvSpPr>
        <p:spPr bwMode="auto">
          <a:xfrm>
            <a:off x="351610" y="6030820"/>
            <a:ext cx="5646752" cy="537320"/>
          </a:xfrm>
          <a:custGeom>
            <a:avLst/>
            <a:gdLst>
              <a:gd name="connsiteX0" fmla="*/ 0 w 5646752"/>
              <a:gd name="connsiteY0" fmla="*/ 0 h 537320"/>
              <a:gd name="connsiteX1" fmla="*/ 451740 w 5646752"/>
              <a:gd name="connsiteY1" fmla="*/ 0 h 537320"/>
              <a:gd name="connsiteX2" fmla="*/ 959948 w 5646752"/>
              <a:gd name="connsiteY2" fmla="*/ 0 h 537320"/>
              <a:gd name="connsiteX3" fmla="*/ 1637558 w 5646752"/>
              <a:gd name="connsiteY3" fmla="*/ 0 h 537320"/>
              <a:gd name="connsiteX4" fmla="*/ 2315168 w 5646752"/>
              <a:gd name="connsiteY4" fmla="*/ 0 h 537320"/>
              <a:gd name="connsiteX5" fmla="*/ 2936311 w 5646752"/>
              <a:gd name="connsiteY5" fmla="*/ 0 h 537320"/>
              <a:gd name="connsiteX6" fmla="*/ 3331584 w 5646752"/>
              <a:gd name="connsiteY6" fmla="*/ 0 h 537320"/>
              <a:gd name="connsiteX7" fmla="*/ 3726856 w 5646752"/>
              <a:gd name="connsiteY7" fmla="*/ 0 h 537320"/>
              <a:gd name="connsiteX8" fmla="*/ 4235064 w 5646752"/>
              <a:gd name="connsiteY8" fmla="*/ 0 h 537320"/>
              <a:gd name="connsiteX9" fmla="*/ 4686804 w 5646752"/>
              <a:gd name="connsiteY9" fmla="*/ 0 h 537320"/>
              <a:gd name="connsiteX10" fmla="*/ 5646752 w 5646752"/>
              <a:gd name="connsiteY10" fmla="*/ 0 h 537320"/>
              <a:gd name="connsiteX11" fmla="*/ 5646752 w 5646752"/>
              <a:gd name="connsiteY11" fmla="*/ 537320 h 537320"/>
              <a:gd name="connsiteX12" fmla="*/ 5195012 w 5646752"/>
              <a:gd name="connsiteY12" fmla="*/ 537320 h 537320"/>
              <a:gd name="connsiteX13" fmla="*/ 4799739 w 5646752"/>
              <a:gd name="connsiteY13" fmla="*/ 537320 h 537320"/>
              <a:gd name="connsiteX14" fmla="*/ 4235064 w 5646752"/>
              <a:gd name="connsiteY14" fmla="*/ 537320 h 537320"/>
              <a:gd name="connsiteX15" fmla="*/ 3670389 w 5646752"/>
              <a:gd name="connsiteY15" fmla="*/ 537320 h 537320"/>
              <a:gd name="connsiteX16" fmla="*/ 3105714 w 5646752"/>
              <a:gd name="connsiteY16" fmla="*/ 537320 h 537320"/>
              <a:gd name="connsiteX17" fmla="*/ 2428103 w 5646752"/>
              <a:gd name="connsiteY17" fmla="*/ 537320 h 537320"/>
              <a:gd name="connsiteX18" fmla="*/ 1863428 w 5646752"/>
              <a:gd name="connsiteY18" fmla="*/ 537320 h 537320"/>
              <a:gd name="connsiteX19" fmla="*/ 1185818 w 5646752"/>
              <a:gd name="connsiteY19" fmla="*/ 537320 h 537320"/>
              <a:gd name="connsiteX20" fmla="*/ 790545 w 5646752"/>
              <a:gd name="connsiteY20" fmla="*/ 537320 h 537320"/>
              <a:gd name="connsiteX21" fmla="*/ 0 w 5646752"/>
              <a:gd name="connsiteY21" fmla="*/ 537320 h 537320"/>
              <a:gd name="connsiteX22" fmla="*/ 0 w 5646752"/>
              <a:gd name="connsiteY22" fmla="*/ 0 h 53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6752" h="537320" fill="none" extrusionOk="0">
                <a:moveTo>
                  <a:pt x="0" y="0"/>
                </a:moveTo>
                <a:cubicBezTo>
                  <a:pt x="186332" y="-20617"/>
                  <a:pt x="279545" y="51982"/>
                  <a:pt x="451740" y="0"/>
                </a:cubicBezTo>
                <a:cubicBezTo>
                  <a:pt x="623935" y="-51982"/>
                  <a:pt x="737496" y="41585"/>
                  <a:pt x="959948" y="0"/>
                </a:cubicBezTo>
                <a:cubicBezTo>
                  <a:pt x="1182400" y="-41585"/>
                  <a:pt x="1444488" y="14652"/>
                  <a:pt x="1637558" y="0"/>
                </a:cubicBezTo>
                <a:cubicBezTo>
                  <a:pt x="1830628" y="-14652"/>
                  <a:pt x="2116213" y="34058"/>
                  <a:pt x="2315168" y="0"/>
                </a:cubicBezTo>
                <a:cubicBezTo>
                  <a:pt x="2514123" y="-34058"/>
                  <a:pt x="2785927" y="26767"/>
                  <a:pt x="2936311" y="0"/>
                </a:cubicBezTo>
                <a:cubicBezTo>
                  <a:pt x="3086695" y="-26767"/>
                  <a:pt x="3190572" y="3424"/>
                  <a:pt x="3331584" y="0"/>
                </a:cubicBezTo>
                <a:cubicBezTo>
                  <a:pt x="3472596" y="-3424"/>
                  <a:pt x="3614294" y="18867"/>
                  <a:pt x="3726856" y="0"/>
                </a:cubicBezTo>
                <a:cubicBezTo>
                  <a:pt x="3839418" y="-18867"/>
                  <a:pt x="4104008" y="34814"/>
                  <a:pt x="4235064" y="0"/>
                </a:cubicBezTo>
                <a:cubicBezTo>
                  <a:pt x="4366120" y="-34814"/>
                  <a:pt x="4515600" y="37057"/>
                  <a:pt x="4686804" y="0"/>
                </a:cubicBezTo>
                <a:cubicBezTo>
                  <a:pt x="4858008" y="-37057"/>
                  <a:pt x="5442739" y="44016"/>
                  <a:pt x="5646752" y="0"/>
                </a:cubicBezTo>
                <a:cubicBezTo>
                  <a:pt x="5682753" y="219513"/>
                  <a:pt x="5615579" y="337924"/>
                  <a:pt x="5646752" y="537320"/>
                </a:cubicBezTo>
                <a:cubicBezTo>
                  <a:pt x="5460680" y="576240"/>
                  <a:pt x="5326828" y="501201"/>
                  <a:pt x="5195012" y="537320"/>
                </a:cubicBezTo>
                <a:cubicBezTo>
                  <a:pt x="5063196" y="573439"/>
                  <a:pt x="4920085" y="512363"/>
                  <a:pt x="4799739" y="537320"/>
                </a:cubicBezTo>
                <a:cubicBezTo>
                  <a:pt x="4679393" y="562277"/>
                  <a:pt x="4419005" y="528555"/>
                  <a:pt x="4235064" y="537320"/>
                </a:cubicBezTo>
                <a:cubicBezTo>
                  <a:pt x="4051123" y="546085"/>
                  <a:pt x="3809031" y="515892"/>
                  <a:pt x="3670389" y="537320"/>
                </a:cubicBezTo>
                <a:cubicBezTo>
                  <a:pt x="3531747" y="558748"/>
                  <a:pt x="3368991" y="520142"/>
                  <a:pt x="3105714" y="537320"/>
                </a:cubicBezTo>
                <a:cubicBezTo>
                  <a:pt x="2842437" y="554498"/>
                  <a:pt x="2570208" y="534072"/>
                  <a:pt x="2428103" y="537320"/>
                </a:cubicBezTo>
                <a:cubicBezTo>
                  <a:pt x="2285998" y="540568"/>
                  <a:pt x="2093104" y="495912"/>
                  <a:pt x="1863428" y="537320"/>
                </a:cubicBezTo>
                <a:cubicBezTo>
                  <a:pt x="1633753" y="578728"/>
                  <a:pt x="1403072" y="535467"/>
                  <a:pt x="1185818" y="537320"/>
                </a:cubicBezTo>
                <a:cubicBezTo>
                  <a:pt x="968564" y="539173"/>
                  <a:pt x="876035" y="493189"/>
                  <a:pt x="790545" y="537320"/>
                </a:cubicBezTo>
                <a:cubicBezTo>
                  <a:pt x="705055" y="581451"/>
                  <a:pt x="332382" y="504062"/>
                  <a:pt x="0" y="537320"/>
                </a:cubicBezTo>
                <a:cubicBezTo>
                  <a:pt x="-7" y="354517"/>
                  <a:pt x="44104" y="174199"/>
                  <a:pt x="0" y="0"/>
                </a:cubicBezTo>
                <a:close/>
              </a:path>
              <a:path w="5646752" h="537320" stroke="0" extrusionOk="0">
                <a:moveTo>
                  <a:pt x="0" y="0"/>
                </a:moveTo>
                <a:cubicBezTo>
                  <a:pt x="200428" y="-64581"/>
                  <a:pt x="432667" y="19858"/>
                  <a:pt x="621143" y="0"/>
                </a:cubicBezTo>
                <a:cubicBezTo>
                  <a:pt x="809619" y="-19858"/>
                  <a:pt x="1079940" y="11575"/>
                  <a:pt x="1298753" y="0"/>
                </a:cubicBezTo>
                <a:cubicBezTo>
                  <a:pt x="1517566" y="-11575"/>
                  <a:pt x="1544409" y="13609"/>
                  <a:pt x="1750493" y="0"/>
                </a:cubicBezTo>
                <a:cubicBezTo>
                  <a:pt x="1956577" y="-13609"/>
                  <a:pt x="2191273" y="62309"/>
                  <a:pt x="2428103" y="0"/>
                </a:cubicBezTo>
                <a:cubicBezTo>
                  <a:pt x="2664933" y="-62309"/>
                  <a:pt x="2736145" y="29069"/>
                  <a:pt x="2823376" y="0"/>
                </a:cubicBezTo>
                <a:cubicBezTo>
                  <a:pt x="2910607" y="-29069"/>
                  <a:pt x="3353133" y="28701"/>
                  <a:pt x="3500986" y="0"/>
                </a:cubicBezTo>
                <a:cubicBezTo>
                  <a:pt x="3648839" y="-28701"/>
                  <a:pt x="4016910" y="40925"/>
                  <a:pt x="4178596" y="0"/>
                </a:cubicBezTo>
                <a:cubicBezTo>
                  <a:pt x="4340282" y="-40925"/>
                  <a:pt x="4522089" y="34242"/>
                  <a:pt x="4743272" y="0"/>
                </a:cubicBezTo>
                <a:cubicBezTo>
                  <a:pt x="4964455" y="-34242"/>
                  <a:pt x="5405404" y="90838"/>
                  <a:pt x="5646752" y="0"/>
                </a:cubicBezTo>
                <a:cubicBezTo>
                  <a:pt x="5665557" y="181582"/>
                  <a:pt x="5641444" y="321191"/>
                  <a:pt x="5646752" y="537320"/>
                </a:cubicBezTo>
                <a:cubicBezTo>
                  <a:pt x="5402923" y="569732"/>
                  <a:pt x="5266899" y="514397"/>
                  <a:pt x="5025609" y="537320"/>
                </a:cubicBezTo>
                <a:cubicBezTo>
                  <a:pt x="4784319" y="560243"/>
                  <a:pt x="4693762" y="484341"/>
                  <a:pt x="4460934" y="537320"/>
                </a:cubicBezTo>
                <a:cubicBezTo>
                  <a:pt x="4228107" y="590299"/>
                  <a:pt x="3949172" y="473768"/>
                  <a:pt x="3783324" y="537320"/>
                </a:cubicBezTo>
                <a:cubicBezTo>
                  <a:pt x="3617476" y="600872"/>
                  <a:pt x="3494106" y="508823"/>
                  <a:pt x="3388051" y="537320"/>
                </a:cubicBezTo>
                <a:cubicBezTo>
                  <a:pt x="3281996" y="565817"/>
                  <a:pt x="2909653" y="522331"/>
                  <a:pt x="2710441" y="537320"/>
                </a:cubicBezTo>
                <a:cubicBezTo>
                  <a:pt x="2511229" y="552309"/>
                  <a:pt x="2399208" y="522390"/>
                  <a:pt x="2145766" y="537320"/>
                </a:cubicBezTo>
                <a:cubicBezTo>
                  <a:pt x="1892324" y="552250"/>
                  <a:pt x="1872674" y="510023"/>
                  <a:pt x="1750493" y="537320"/>
                </a:cubicBezTo>
                <a:cubicBezTo>
                  <a:pt x="1628312" y="564617"/>
                  <a:pt x="1453756" y="529088"/>
                  <a:pt x="1298753" y="537320"/>
                </a:cubicBezTo>
                <a:cubicBezTo>
                  <a:pt x="1143750" y="545552"/>
                  <a:pt x="856627" y="531394"/>
                  <a:pt x="734078" y="537320"/>
                </a:cubicBezTo>
                <a:cubicBezTo>
                  <a:pt x="611530" y="543246"/>
                  <a:pt x="259634" y="528049"/>
                  <a:pt x="0" y="537320"/>
                </a:cubicBezTo>
                <a:cubicBezTo>
                  <a:pt x="-61445" y="285429"/>
                  <a:pt x="17402" y="174827"/>
                  <a:pt x="0" y="0"/>
                </a:cubicBezTo>
                <a:close/>
              </a:path>
            </a:pathLst>
          </a:custGeom>
          <a:solidFill>
            <a:schemeClr val="tx1"/>
          </a:solidFill>
          <a:ln w="9525">
            <a:solidFill>
              <a:schemeClr val="tx1"/>
            </a:solidFill>
            <a:miter lim="800000"/>
            <a:headEnd/>
            <a:tailEnd/>
            <a:extLst>
              <a:ext uri="{C807C97D-BFC1-408E-A445-0C87EB9F89A2}">
                <ask:lineSketchStyleProps xmlns:ask="http://schemas.microsoft.com/office/drawing/2018/sketchyshapes" sd="2123766010">
                  <a:prstGeom prst="rect">
                    <a:avLst/>
                  </a:prstGeom>
                  <ask:type>
                    <ask:lineSketchScribble/>
                  </ask:type>
                </ask:lineSketchStyleProps>
              </a:ext>
            </a:extLst>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106" b="1" kern="0" dirty="0">
                <a:solidFill>
                  <a:schemeClr val="bg1"/>
                </a:solidFill>
                <a:latin typeface="Comic Sans MS" panose="030F0702030302020204" pitchFamily="66" charset="0"/>
              </a:rPr>
              <a:t>Micro Challenge begins in</a:t>
            </a:r>
          </a:p>
        </p:txBody>
      </p:sp>
    </p:spTree>
    <p:extLst>
      <p:ext uri="{BB962C8B-B14F-4D97-AF65-F5344CB8AC3E}">
        <p14:creationId xmlns:p14="http://schemas.microsoft.com/office/powerpoint/2010/main" val="168106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Rectangle 16"/>
          <p:cNvSpPr>
            <a:spLocks noChangeArrowheads="1"/>
          </p:cNvSpPr>
          <p:nvPr/>
        </p:nvSpPr>
        <p:spPr bwMode="auto">
          <a:xfrm>
            <a:off x="0" y="123110"/>
            <a:ext cx="9144000" cy="584775"/>
          </a:xfrm>
          <a:prstGeom prst="rect">
            <a:avLst/>
          </a:prstGeom>
          <a:solidFill>
            <a:schemeClr val="tx1"/>
          </a:solidFill>
          <a:ln w="9525">
            <a:noFill/>
            <a:miter lim="800000"/>
            <a:headEnd/>
            <a:tailEnd/>
          </a:ln>
        </p:spPr>
        <p:txBody>
          <a:bodyPr wrap="square" anchor="ctr">
            <a:spAutoFit/>
          </a:bodyPr>
          <a:lstStyle/>
          <a:p>
            <a:pPr algn="ctr"/>
            <a:r>
              <a:rPr lang="en-US" sz="3200" b="1" dirty="0">
                <a:solidFill>
                  <a:srgbClr val="FFFF00"/>
                </a:solidFill>
                <a:latin typeface="Times New Roman" pitchFamily="18" charset="0"/>
                <a:cs typeface="Times New Roman" pitchFamily="18" charset="0"/>
              </a:rPr>
              <a:t>Time to pull some </a:t>
            </a:r>
            <a:r>
              <a:rPr lang="en-US" sz="3200" b="1">
                <a:solidFill>
                  <a:srgbClr val="FFFF00"/>
                </a:solidFill>
                <a:latin typeface="Times New Roman" pitchFamily="18" charset="0"/>
                <a:cs typeface="Times New Roman" pitchFamily="18" charset="0"/>
              </a:rPr>
              <a:t>hair ...</a:t>
            </a:r>
            <a:endParaRPr lang="en-US" sz="3200" b="1" dirty="0">
              <a:solidFill>
                <a:srgbClr val="FFFF00"/>
              </a:solidFill>
              <a:latin typeface="Times New Roman" pitchFamily="18" charset="0"/>
              <a:cs typeface="Times New Roman" pitchFamily="18" charset="0"/>
            </a:endParaRPr>
          </a:p>
        </p:txBody>
      </p:sp>
      <p:sp>
        <p:nvSpPr>
          <p:cNvPr id="5" name="TextBox 4"/>
          <p:cNvSpPr txBox="1"/>
          <p:nvPr/>
        </p:nvSpPr>
        <p:spPr>
          <a:xfrm>
            <a:off x="114300" y="797813"/>
            <a:ext cx="8915400" cy="2862322"/>
          </a:xfrm>
          <a:prstGeom prst="rect">
            <a:avLst/>
          </a:prstGeom>
          <a:solidFill>
            <a:srgbClr val="FFFF00"/>
          </a:solidFill>
        </p:spPr>
        <p:txBody>
          <a:bodyPr wrap="square" rtlCol="0">
            <a:spAutoFit/>
          </a:bodyPr>
          <a:lstStyle/>
          <a:p>
            <a:pPr algn="just">
              <a:spcBef>
                <a:spcPts val="1200"/>
              </a:spcBef>
              <a:spcAft>
                <a:spcPts val="1200"/>
              </a:spcAft>
            </a:pPr>
            <a:r>
              <a:rPr lang="en-US" sz="2800" dirty="0">
                <a:latin typeface="Times New Roman" pitchFamily="18" charset="0"/>
                <a:cs typeface="Times New Roman" pitchFamily="18" charset="0"/>
              </a:rPr>
              <a:t>1- Use a permanent marker to write your name on the plastic sheet from your teacher.</a:t>
            </a:r>
          </a:p>
          <a:p>
            <a:pPr algn="just">
              <a:spcBef>
                <a:spcPts val="1200"/>
              </a:spcBef>
              <a:spcAft>
                <a:spcPts val="1200"/>
              </a:spcAft>
            </a:pPr>
            <a:r>
              <a:rPr lang="en-US" sz="2800" dirty="0">
                <a:latin typeface="Times New Roman" pitchFamily="18" charset="0"/>
                <a:cs typeface="Times New Roman" pitchFamily="18" charset="0"/>
              </a:rPr>
              <a:t>2 – Pull out a strand (or 2) of hair and place it </a:t>
            </a:r>
            <a:r>
              <a:rPr lang="en-US" sz="2800" u="sng" dirty="0">
                <a:latin typeface="Times New Roman" pitchFamily="18" charset="0"/>
                <a:cs typeface="Times New Roman" pitchFamily="18" charset="0"/>
              </a:rPr>
              <a:t>inside</a:t>
            </a:r>
            <a:r>
              <a:rPr lang="en-US" sz="2800" dirty="0">
                <a:latin typeface="Times New Roman" pitchFamily="18" charset="0"/>
                <a:cs typeface="Times New Roman" pitchFamily="18" charset="0"/>
              </a:rPr>
              <a:t> the plastic sheet. Make sure it fits all the way inside the plastic.</a:t>
            </a:r>
          </a:p>
          <a:p>
            <a:pPr algn="just">
              <a:spcBef>
                <a:spcPts val="1200"/>
              </a:spcBef>
              <a:spcAft>
                <a:spcPts val="1200"/>
              </a:spcAft>
            </a:pPr>
            <a:r>
              <a:rPr lang="en-US" sz="2800" dirty="0">
                <a:latin typeface="Times New Roman" pitchFamily="18" charset="0"/>
                <a:cs typeface="Times New Roman" pitchFamily="18" charset="0"/>
              </a:rPr>
              <a:t>3 – Listen for your  table group to have it laminated.</a:t>
            </a:r>
          </a:p>
        </p:txBody>
      </p:sp>
      <p:sp>
        <p:nvSpPr>
          <p:cNvPr id="6" name="TextBox 5">
            <a:extLst>
              <a:ext uri="{FF2B5EF4-FFF2-40B4-BE49-F238E27FC236}">
                <a16:creationId xmlns:a16="http://schemas.microsoft.com/office/drawing/2014/main" id="{AAD743F6-540B-488C-93BB-8285C3B05799}"/>
              </a:ext>
            </a:extLst>
          </p:cNvPr>
          <p:cNvSpPr txBox="1"/>
          <p:nvPr/>
        </p:nvSpPr>
        <p:spPr>
          <a:xfrm>
            <a:off x="304800" y="4724400"/>
            <a:ext cx="6705600" cy="830997"/>
          </a:xfrm>
          <a:prstGeom prst="rect">
            <a:avLst/>
          </a:prstGeom>
          <a:noFill/>
        </p:spPr>
        <p:txBody>
          <a:bodyPr wrap="square">
            <a:spAutoFit/>
          </a:bodyPr>
          <a:lstStyle/>
          <a:p>
            <a:pPr algn="just"/>
            <a:r>
              <a:rPr lang="en-US" sz="2400" b="1" dirty="0">
                <a:latin typeface="Times New Roman" pitchFamily="18" charset="0"/>
                <a:cs typeface="Times New Roman" pitchFamily="18" charset="0"/>
              </a:rPr>
              <a:t>We will be going over notes while I laminate the hair samples.  We’ll look over them after notes!</a:t>
            </a:r>
          </a:p>
        </p:txBody>
      </p:sp>
      <p:pic>
        <p:nvPicPr>
          <p:cNvPr id="7" name="Picture 2" descr="C:\Users\Tracy\AppData\Local\Microsoft\Windows\Temporary Internet Files\Content.IE5\2JOTX2OH\MC900241501[1].wmf">
            <a:extLst>
              <a:ext uri="{FF2B5EF4-FFF2-40B4-BE49-F238E27FC236}">
                <a16:creationId xmlns:a16="http://schemas.microsoft.com/office/drawing/2014/main" id="{34752637-6590-4443-8C76-B5F6B3943F7D}"/>
              </a:ext>
            </a:extLst>
          </p:cNvPr>
          <p:cNvPicPr>
            <a:picLocks noChangeAspect="1" noChangeArrowheads="1"/>
          </p:cNvPicPr>
          <p:nvPr/>
        </p:nvPicPr>
        <p:blipFill>
          <a:blip r:embed="rId2" cstate="print"/>
          <a:srcRect/>
          <a:stretch>
            <a:fillRect/>
          </a:stretch>
        </p:blipFill>
        <p:spPr bwMode="auto">
          <a:xfrm>
            <a:off x="7021286" y="4191000"/>
            <a:ext cx="1257300" cy="160318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p:cNvPicPr>
            <a:picLocks noChangeAspect="1" noChangeArrowheads="1"/>
          </p:cNvPicPr>
          <p:nvPr/>
        </p:nvPicPr>
        <p:blipFill>
          <a:blip r:embed="rId2" cstate="print">
            <a:grayscl/>
          </a:blip>
          <a:srcRect/>
          <a:stretch>
            <a:fillRect/>
          </a:stretch>
        </p:blipFill>
        <p:spPr bwMode="auto">
          <a:xfrm>
            <a:off x="615203" y="544607"/>
            <a:ext cx="7913594" cy="5747217"/>
          </a:xfrm>
          <a:prstGeom prst="rect">
            <a:avLst/>
          </a:prstGeom>
          <a:noFill/>
          <a:ln w="9525">
            <a:noFill/>
            <a:miter lim="800000"/>
            <a:headEnd/>
            <a:tailEnd/>
          </a:ln>
        </p:spPr>
      </p:pic>
      <p:sp>
        <p:nvSpPr>
          <p:cNvPr id="8208" name="Rectangle 16"/>
          <p:cNvSpPr>
            <a:spLocks noChangeArrowheads="1"/>
          </p:cNvSpPr>
          <p:nvPr/>
        </p:nvSpPr>
        <p:spPr bwMode="auto">
          <a:xfrm>
            <a:off x="726141" y="931005"/>
            <a:ext cx="7691718" cy="2243435"/>
          </a:xfrm>
          <a:prstGeom prst="rect">
            <a:avLst/>
          </a:prstGeom>
          <a:noFill/>
          <a:ln w="9525">
            <a:noFill/>
            <a:miter lim="800000"/>
            <a:headEnd/>
            <a:tailEnd/>
          </a:ln>
        </p:spPr>
        <p:txBody>
          <a:bodyPr anchor="ctr">
            <a:spAutoFit/>
          </a:bodyPr>
          <a:lstStyle/>
          <a:p>
            <a:pPr algn="ctr"/>
            <a:r>
              <a:rPr lang="en-US" sz="6989" dirty="0">
                <a:solidFill>
                  <a:srgbClr val="FFFF00"/>
                </a:solidFill>
                <a:latin typeface="Cooper Black" pitchFamily="18" charset="0"/>
              </a:rPr>
              <a:t>Animal Hair Challenge</a:t>
            </a:r>
          </a:p>
        </p:txBody>
      </p:sp>
      <p:sp>
        <p:nvSpPr>
          <p:cNvPr id="15364" name="Text Box 18"/>
          <p:cNvSpPr txBox="1">
            <a:spLocks noChangeArrowheads="1"/>
          </p:cNvSpPr>
          <p:nvPr/>
        </p:nvSpPr>
        <p:spPr bwMode="auto">
          <a:xfrm>
            <a:off x="948018" y="6461312"/>
            <a:ext cx="7100047" cy="241733"/>
          </a:xfrm>
          <a:prstGeom prst="rect">
            <a:avLst/>
          </a:prstGeom>
          <a:noFill/>
          <a:ln w="9525">
            <a:noFill/>
            <a:miter lim="800000"/>
            <a:headEnd/>
            <a:tailEnd/>
          </a:ln>
        </p:spPr>
        <p:txBody>
          <a:bodyPr>
            <a:spAutoFit/>
          </a:bodyPr>
          <a:lstStyle/>
          <a:p>
            <a:pPr algn="ctr">
              <a:spcBef>
                <a:spcPct val="50000"/>
              </a:spcBef>
            </a:pPr>
            <a:r>
              <a:rPr lang="en-US" sz="971" dirty="0"/>
              <a:t>http://micro.magnet.fsu.edu/primer/techniques/polarized/gallery/images/humansmall.jpg</a:t>
            </a:r>
          </a:p>
        </p:txBody>
      </p:sp>
      <p:sp>
        <p:nvSpPr>
          <p:cNvPr id="5" name="TextBox 4"/>
          <p:cNvSpPr txBox="1"/>
          <p:nvPr/>
        </p:nvSpPr>
        <p:spPr>
          <a:xfrm>
            <a:off x="960120" y="3970922"/>
            <a:ext cx="7247965" cy="1167756"/>
          </a:xfrm>
          <a:prstGeom prst="rect">
            <a:avLst/>
          </a:prstGeom>
          <a:solidFill>
            <a:srgbClr val="FFFF00"/>
          </a:solidFill>
        </p:spPr>
        <p:txBody>
          <a:bodyPr wrap="square" rtlCol="0">
            <a:spAutoFit/>
          </a:bodyPr>
          <a:lstStyle/>
          <a:p>
            <a:pPr algn="just"/>
            <a:r>
              <a:rPr lang="en-US" sz="3494" i="1" dirty="0">
                <a:latin typeface="Arial Narrow" panose="020B0606020202030204" pitchFamily="34" charset="0"/>
              </a:rPr>
              <a:t>Work with your table mates to examine the hair slides to identify the mystery hairs.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208"/>
                                        </p:tgtEl>
                                        <p:attrNameLst>
                                          <p:attrName>style.visibility</p:attrName>
                                        </p:attrNameLst>
                                      </p:cBhvr>
                                      <p:to>
                                        <p:strVal val="visible"/>
                                      </p:to>
                                    </p:set>
                                    <p:anim calcmode="lin" valueType="num">
                                      <p:cBhvr>
                                        <p:cTn id="7" dur="500" fill="hold"/>
                                        <p:tgtEl>
                                          <p:spTgt spid="8208"/>
                                        </p:tgtEl>
                                        <p:attrNameLst>
                                          <p:attrName>ppt_w</p:attrName>
                                        </p:attrNameLst>
                                      </p:cBhvr>
                                      <p:tavLst>
                                        <p:tav tm="0">
                                          <p:val>
                                            <p:fltVal val="0"/>
                                          </p:val>
                                        </p:tav>
                                        <p:tav tm="100000">
                                          <p:val>
                                            <p:strVal val="#ppt_w"/>
                                          </p:val>
                                        </p:tav>
                                      </p:tavLst>
                                    </p:anim>
                                    <p:anim calcmode="lin" valueType="num">
                                      <p:cBhvr>
                                        <p:cTn id="8" dur="500" fill="hold"/>
                                        <p:tgtEl>
                                          <p:spTgt spid="8208"/>
                                        </p:tgtEl>
                                        <p:attrNameLst>
                                          <p:attrName>ppt_h</p:attrName>
                                        </p:attrNameLst>
                                      </p:cBhvr>
                                      <p:tavLst>
                                        <p:tav tm="0">
                                          <p:val>
                                            <p:fltVal val="0"/>
                                          </p:val>
                                        </p:tav>
                                        <p:tav tm="100000">
                                          <p:val>
                                            <p:strVal val="#ppt_h"/>
                                          </p:val>
                                        </p:tav>
                                      </p:tavLst>
                                    </p:anim>
                                    <p:animEffect transition="in" filter="fade">
                                      <p:cBhvr>
                                        <p:cTn id="9"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Rectangle 16"/>
          <p:cNvSpPr>
            <a:spLocks noChangeArrowheads="1"/>
          </p:cNvSpPr>
          <p:nvPr/>
        </p:nvSpPr>
        <p:spPr bwMode="auto">
          <a:xfrm>
            <a:off x="134471" y="386"/>
            <a:ext cx="8875059" cy="809324"/>
          </a:xfrm>
          <a:prstGeom prst="rect">
            <a:avLst/>
          </a:prstGeom>
          <a:solidFill>
            <a:schemeClr val="tx1"/>
          </a:solidFill>
          <a:ln w="9525">
            <a:noFill/>
            <a:miter lim="800000"/>
            <a:headEnd/>
            <a:tailEnd/>
          </a:ln>
        </p:spPr>
        <p:txBody>
          <a:bodyPr wrap="square" anchor="ctr">
            <a:spAutoFit/>
          </a:bodyPr>
          <a:lstStyle/>
          <a:p>
            <a:pPr algn="ctr"/>
            <a:r>
              <a:rPr lang="en-US" sz="4659" b="1" dirty="0">
                <a:solidFill>
                  <a:srgbClr val="FFFF00"/>
                </a:solidFill>
                <a:latin typeface="Times New Roman" pitchFamily="18" charset="0"/>
                <a:cs typeface="Times New Roman" pitchFamily="18" charset="0"/>
              </a:rPr>
              <a:t>Challenge Rules</a:t>
            </a:r>
          </a:p>
        </p:txBody>
      </p:sp>
      <p:sp>
        <p:nvSpPr>
          <p:cNvPr id="5" name="Rectangle 8"/>
          <p:cNvSpPr>
            <a:spLocks noChangeArrowheads="1"/>
          </p:cNvSpPr>
          <p:nvPr/>
        </p:nvSpPr>
        <p:spPr bwMode="auto">
          <a:xfrm>
            <a:off x="243202" y="803698"/>
            <a:ext cx="8657582" cy="4481967"/>
          </a:xfrm>
          <a:prstGeom prst="rect">
            <a:avLst/>
          </a:prstGeom>
          <a:solidFill>
            <a:srgbClr val="FFFF00"/>
          </a:solidFill>
          <a:ln w="9525">
            <a:noFill/>
            <a:miter lim="800000"/>
            <a:headEnd/>
            <a:tailEnd/>
          </a:ln>
        </p:spPr>
        <p:txBody>
          <a:bodyPr wrap="square" lIns="88741" tIns="44372" rIns="88741" bIns="44372" anchor="ctr">
            <a:spAutoFit/>
          </a:bodyPr>
          <a:lstStyle/>
          <a:p>
            <a:pPr algn="just"/>
            <a:r>
              <a:rPr lang="en-US" sz="2330" dirty="0">
                <a:latin typeface="Times New Roman" pitchFamily="18" charset="0"/>
              </a:rPr>
              <a:t>Your investigative team (table group) must examine the hair samples to identify the </a:t>
            </a:r>
            <a:r>
              <a:rPr lang="en-US" sz="2330" b="1" dirty="0">
                <a:latin typeface="Times New Roman" pitchFamily="18" charset="0"/>
              </a:rPr>
              <a:t>NINE</a:t>
            </a:r>
            <a:r>
              <a:rPr lang="en-US" sz="2330" dirty="0">
                <a:latin typeface="Times New Roman" pitchFamily="18" charset="0"/>
              </a:rPr>
              <a:t> mystery hairs show on the next slide.  </a:t>
            </a:r>
          </a:p>
          <a:p>
            <a:pPr algn="just"/>
            <a:endParaRPr lang="en-US" sz="1359" dirty="0">
              <a:latin typeface="Times New Roman" pitchFamily="18" charset="0"/>
            </a:endParaRPr>
          </a:p>
          <a:p>
            <a:pPr algn="just"/>
            <a:r>
              <a:rPr lang="en-US" sz="2330" dirty="0">
                <a:latin typeface="Times New Roman" pitchFamily="18" charset="0"/>
              </a:rPr>
              <a:t>Your team may use only </a:t>
            </a:r>
            <a:r>
              <a:rPr lang="en-US" sz="2330" b="1" dirty="0">
                <a:latin typeface="Times New Roman" pitchFamily="18" charset="0"/>
              </a:rPr>
              <a:t>TWO</a:t>
            </a:r>
            <a:r>
              <a:rPr lang="en-US" sz="2330" dirty="0">
                <a:latin typeface="Times New Roman" pitchFamily="18" charset="0"/>
              </a:rPr>
              <a:t> microscopes.</a:t>
            </a:r>
          </a:p>
          <a:p>
            <a:pPr algn="just"/>
            <a:endParaRPr lang="en-US" sz="1359" dirty="0">
              <a:latin typeface="Times New Roman" pitchFamily="18" charset="0"/>
            </a:endParaRPr>
          </a:p>
          <a:p>
            <a:pPr algn="just"/>
            <a:r>
              <a:rPr lang="en-US" sz="2330" dirty="0">
                <a:latin typeface="Times New Roman" pitchFamily="18" charset="0"/>
              </a:rPr>
              <a:t>Your team must make a guess on </a:t>
            </a:r>
            <a:r>
              <a:rPr lang="en-US" sz="2330" b="1" u="sng" dirty="0">
                <a:latin typeface="Times New Roman" pitchFamily="18" charset="0"/>
              </a:rPr>
              <a:t>all</a:t>
            </a:r>
            <a:r>
              <a:rPr lang="en-US" sz="2330" dirty="0">
                <a:latin typeface="Times New Roman" pitchFamily="18" charset="0"/>
              </a:rPr>
              <a:t> the samples before getting it checked by the teacher. </a:t>
            </a:r>
          </a:p>
          <a:p>
            <a:pPr algn="just"/>
            <a:endParaRPr lang="en-US" sz="1359" dirty="0">
              <a:latin typeface="Times New Roman" pitchFamily="18" charset="0"/>
            </a:endParaRPr>
          </a:p>
          <a:p>
            <a:pPr algn="just"/>
            <a:r>
              <a:rPr lang="en-US" sz="2330" b="1" dirty="0">
                <a:latin typeface="Times New Roman" pitchFamily="18" charset="0"/>
              </a:rPr>
              <a:t>ONE</a:t>
            </a:r>
            <a:r>
              <a:rPr lang="en-US" sz="2330" dirty="0">
                <a:latin typeface="Times New Roman" pitchFamily="18" charset="0"/>
              </a:rPr>
              <a:t> person in your group will need to take the answer slip to get checked. After it is checked, return to your spot and fix the ones you missed.  </a:t>
            </a:r>
            <a:r>
              <a:rPr lang="en-US" sz="2330" u="sng" dirty="0">
                <a:latin typeface="Times New Roman" pitchFamily="18" charset="0"/>
              </a:rPr>
              <a:t>Keep checking the answers until you have it all correct. </a:t>
            </a:r>
          </a:p>
          <a:p>
            <a:pPr algn="just"/>
            <a:endParaRPr lang="en-US" sz="1165" u="sng" dirty="0">
              <a:latin typeface="Times New Roman" pitchFamily="18" charset="0"/>
            </a:endParaRPr>
          </a:p>
          <a:p>
            <a:pPr algn="just"/>
            <a:r>
              <a:rPr lang="en-US" sz="2330" dirty="0">
                <a:latin typeface="Times New Roman" pitchFamily="18" charset="0"/>
              </a:rPr>
              <a:t>The </a:t>
            </a:r>
            <a:r>
              <a:rPr lang="en-US" sz="2330" b="1" dirty="0">
                <a:latin typeface="Times New Roman" pitchFamily="18" charset="0"/>
              </a:rPr>
              <a:t>FIRST</a:t>
            </a:r>
            <a:r>
              <a:rPr lang="en-US" sz="2330" dirty="0">
                <a:latin typeface="Times New Roman" pitchFamily="18" charset="0"/>
              </a:rPr>
              <a:t> team with all of them correct will win soda (for tomorrow) and candy!  All other teams done before the bell rings will win candy.  </a:t>
            </a:r>
          </a:p>
        </p:txBody>
      </p:sp>
      <p:sp>
        <p:nvSpPr>
          <p:cNvPr id="6" name="Rectangle 16">
            <a:extLst>
              <a:ext uri="{FF2B5EF4-FFF2-40B4-BE49-F238E27FC236}">
                <a16:creationId xmlns:a16="http://schemas.microsoft.com/office/drawing/2014/main" id="{E2A91CC3-0789-4CDC-9AC3-B9B5D3B43261}"/>
              </a:ext>
            </a:extLst>
          </p:cNvPr>
          <p:cNvSpPr>
            <a:spLocks noChangeArrowheads="1"/>
          </p:cNvSpPr>
          <p:nvPr/>
        </p:nvSpPr>
        <p:spPr bwMode="auto">
          <a:xfrm>
            <a:off x="1431077" y="5518662"/>
            <a:ext cx="6281832" cy="570284"/>
          </a:xfrm>
          <a:prstGeom prst="rect">
            <a:avLst/>
          </a:prstGeom>
          <a:solidFill>
            <a:schemeClr val="tx1"/>
          </a:solidFill>
          <a:ln w="9525">
            <a:noFill/>
            <a:miter lim="800000"/>
            <a:headEnd/>
            <a:tailEnd/>
          </a:ln>
        </p:spPr>
        <p:txBody>
          <a:bodyPr wrap="square" anchor="ctr">
            <a:spAutoFit/>
          </a:bodyPr>
          <a:lstStyle/>
          <a:p>
            <a:pPr algn="ctr"/>
            <a:r>
              <a:rPr lang="en-US" sz="3106" b="1" dirty="0">
                <a:solidFill>
                  <a:srgbClr val="FFFF00"/>
                </a:solidFill>
                <a:latin typeface="Times New Roman" pitchFamily="18" charset="0"/>
                <a:cs typeface="Times New Roman" pitchFamily="18" charset="0"/>
              </a:rPr>
              <a:t>No Googling or sharing of answers!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34471" y="100854"/>
            <a:ext cx="8875059" cy="768864"/>
          </a:xfrm>
          <a:solidFill>
            <a:srgbClr val="FFFF00"/>
          </a:solidFill>
        </p:spPr>
        <p:txBody>
          <a:bodyPr/>
          <a:lstStyle/>
          <a:p>
            <a:pPr eaLnBrk="1" hangingPunct="1"/>
            <a:r>
              <a:rPr lang="en-US" sz="3494" b="1" dirty="0">
                <a:latin typeface="Times New Roman" pitchFamily="18" charset="0"/>
                <a:cs typeface="Times New Roman" pitchFamily="18" charset="0"/>
              </a:rPr>
              <a:t>Can you identify these mystery hairs?</a:t>
            </a:r>
          </a:p>
        </p:txBody>
      </p:sp>
      <p:sp>
        <p:nvSpPr>
          <p:cNvPr id="23" name="TextBox 24"/>
          <p:cNvSpPr txBox="1">
            <a:spLocks noChangeArrowheads="1"/>
          </p:cNvSpPr>
          <p:nvPr/>
        </p:nvSpPr>
        <p:spPr bwMode="auto">
          <a:xfrm>
            <a:off x="393327" y="6314283"/>
            <a:ext cx="8357347" cy="361189"/>
          </a:xfrm>
          <a:prstGeom prst="rect">
            <a:avLst/>
          </a:prstGeom>
          <a:noFill/>
          <a:ln w="9525">
            <a:noFill/>
            <a:miter lim="800000"/>
            <a:headEnd/>
            <a:tailEnd/>
          </a:ln>
        </p:spPr>
        <p:txBody>
          <a:bodyPr wrap="square">
            <a:spAutoFit/>
          </a:bodyPr>
          <a:lstStyle/>
          <a:p>
            <a:pPr algn="ctr">
              <a:defRPr/>
            </a:pPr>
            <a:r>
              <a:rPr lang="en-US" sz="1747" b="1" dirty="0">
                <a:latin typeface="Times New Roman" pitchFamily="18" charset="0"/>
                <a:cs typeface="Times New Roman" pitchFamily="18" charset="0"/>
              </a:rPr>
              <a:t>NOTE: There are 2 human samples.  You do not have to tell if it is dyed, blonde, etc.</a:t>
            </a:r>
          </a:p>
        </p:txBody>
      </p:sp>
      <p:pic>
        <p:nvPicPr>
          <p:cNvPr id="26" name="Picture 2" descr="cat.JPG">
            <a:extLst>
              <a:ext uri="{FF2B5EF4-FFF2-40B4-BE49-F238E27FC236}">
                <a16:creationId xmlns:a16="http://schemas.microsoft.com/office/drawing/2014/main" id="{EE8D0309-4811-40DF-B9BE-69D58D0D85AC}"/>
              </a:ext>
            </a:extLst>
          </p:cNvPr>
          <p:cNvPicPr>
            <a:picLocks noChangeAspect="1"/>
          </p:cNvPicPr>
          <p:nvPr/>
        </p:nvPicPr>
        <p:blipFill>
          <a:blip r:embed="rId3" cstate="print"/>
          <a:srcRect l="24445" t="23611" r="30000" b="24190"/>
          <a:stretch>
            <a:fillRect/>
          </a:stretch>
        </p:blipFill>
        <p:spPr bwMode="auto">
          <a:xfrm flipH="1">
            <a:off x="1663013" y="1002620"/>
            <a:ext cx="1859755" cy="1597819"/>
          </a:xfrm>
          <a:prstGeom prst="rect">
            <a:avLst/>
          </a:prstGeom>
          <a:noFill/>
          <a:ln w="9525">
            <a:noFill/>
            <a:miter lim="800000"/>
            <a:headEnd/>
            <a:tailEnd/>
          </a:ln>
        </p:spPr>
      </p:pic>
      <p:pic>
        <p:nvPicPr>
          <p:cNvPr id="27" name="Picture 5" descr="deer2.JPG">
            <a:extLst>
              <a:ext uri="{FF2B5EF4-FFF2-40B4-BE49-F238E27FC236}">
                <a16:creationId xmlns:a16="http://schemas.microsoft.com/office/drawing/2014/main" id="{0811FCB0-7C3F-48D9-B906-A5EA34EC54C9}"/>
              </a:ext>
            </a:extLst>
          </p:cNvPr>
          <p:cNvPicPr>
            <a:picLocks noChangeAspect="1"/>
          </p:cNvPicPr>
          <p:nvPr/>
        </p:nvPicPr>
        <p:blipFill>
          <a:blip r:embed="rId4" cstate="print"/>
          <a:srcRect l="15556" t="13889" r="22626" b="15279"/>
          <a:stretch>
            <a:fillRect/>
          </a:stretch>
        </p:blipFill>
        <p:spPr bwMode="auto">
          <a:xfrm>
            <a:off x="3702927" y="2727555"/>
            <a:ext cx="1742655" cy="1597819"/>
          </a:xfrm>
          <a:prstGeom prst="rect">
            <a:avLst/>
          </a:prstGeom>
          <a:noFill/>
          <a:ln w="9525">
            <a:noFill/>
            <a:miter lim="800000"/>
            <a:headEnd/>
            <a:tailEnd/>
          </a:ln>
        </p:spPr>
      </p:pic>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5" cstate="print"/>
          <a:srcRect l="14444" t="15279" r="21555" b="12500"/>
          <a:stretch>
            <a:fillRect/>
          </a:stretch>
        </p:blipFill>
        <p:spPr bwMode="auto">
          <a:xfrm flipH="1">
            <a:off x="5745388" y="2727555"/>
            <a:ext cx="1978399" cy="1597819"/>
          </a:xfrm>
          <a:prstGeom prst="rect">
            <a:avLst/>
          </a:prstGeom>
          <a:noFill/>
          <a:ln w="9525">
            <a:noFill/>
            <a:miter lim="800000"/>
            <a:headEnd/>
            <a:tailEnd/>
          </a:ln>
        </p:spPr>
      </p:pic>
      <p:pic>
        <p:nvPicPr>
          <p:cNvPr id="29" name="Picture 11" descr="horse1.JPG">
            <a:extLst>
              <a:ext uri="{FF2B5EF4-FFF2-40B4-BE49-F238E27FC236}">
                <a16:creationId xmlns:a16="http://schemas.microsoft.com/office/drawing/2014/main" id="{C72F72CE-3DF9-48A9-B2A1-5B136B175B16}"/>
              </a:ext>
            </a:extLst>
          </p:cNvPr>
          <p:cNvPicPr>
            <a:picLocks noChangeAspect="1"/>
          </p:cNvPicPr>
          <p:nvPr/>
        </p:nvPicPr>
        <p:blipFill>
          <a:blip r:embed="rId6" cstate="print"/>
          <a:srcRect l="12222" t="8333" r="16667" b="15279"/>
          <a:stretch>
            <a:fillRect/>
          </a:stretch>
        </p:blipFill>
        <p:spPr bwMode="auto">
          <a:xfrm>
            <a:off x="3644376" y="1002620"/>
            <a:ext cx="1859756" cy="1597819"/>
          </a:xfrm>
          <a:prstGeom prst="rect">
            <a:avLst/>
          </a:prstGeom>
          <a:noFill/>
          <a:ln w="9525">
            <a:noFill/>
            <a:miter lim="800000"/>
            <a:headEnd/>
            <a:tailEnd/>
          </a:ln>
        </p:spPr>
      </p:pic>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702925" y="4453986"/>
            <a:ext cx="1742656" cy="1597819"/>
          </a:xfrm>
          <a:prstGeom prst="rect">
            <a:avLst/>
          </a:prstGeom>
          <a:noFill/>
          <a:ln w="9525">
            <a:noFill/>
            <a:miter lim="800000"/>
            <a:headEnd/>
            <a:tailEnd/>
          </a:ln>
        </p:spPr>
      </p:pic>
      <p:pic>
        <p:nvPicPr>
          <p:cNvPr id="31" name="Picture 19" descr="rabbit3.JPG">
            <a:extLst>
              <a:ext uri="{FF2B5EF4-FFF2-40B4-BE49-F238E27FC236}">
                <a16:creationId xmlns:a16="http://schemas.microsoft.com/office/drawing/2014/main" id="{4B6CA35E-C830-4960-A1C0-5DC158AFEF69}"/>
              </a:ext>
            </a:extLst>
          </p:cNvPr>
          <p:cNvPicPr>
            <a:picLocks noChangeAspect="1"/>
          </p:cNvPicPr>
          <p:nvPr/>
        </p:nvPicPr>
        <p:blipFill rotWithShape="1">
          <a:blip r:embed="rId8" cstate="print"/>
          <a:srcRect l="30406" t="24625" r="31055" b="38973"/>
          <a:stretch/>
        </p:blipFill>
        <p:spPr bwMode="auto">
          <a:xfrm rot="16200000">
            <a:off x="1794134" y="4308482"/>
            <a:ext cx="1597511" cy="1888521"/>
          </a:xfrm>
          <a:prstGeom prst="rect">
            <a:avLst/>
          </a:prstGeom>
          <a:noFill/>
          <a:ln w="9525">
            <a:noFill/>
            <a:miter lim="800000"/>
            <a:headEnd/>
            <a:tailEnd/>
          </a:ln>
        </p:spPr>
      </p:pic>
      <p:pic>
        <p:nvPicPr>
          <p:cNvPr id="32" name="Picture 17" descr="pig3.JPG">
            <a:extLst>
              <a:ext uri="{FF2B5EF4-FFF2-40B4-BE49-F238E27FC236}">
                <a16:creationId xmlns:a16="http://schemas.microsoft.com/office/drawing/2014/main" id="{2C57310C-40F8-40AB-9503-3A0BECEFE648}"/>
              </a:ext>
            </a:extLst>
          </p:cNvPr>
          <p:cNvPicPr>
            <a:picLocks noChangeAspect="1"/>
          </p:cNvPicPr>
          <p:nvPr/>
        </p:nvPicPr>
        <p:blipFill>
          <a:blip r:embed="rId9" cstate="print"/>
          <a:srcRect l="10001" t="9721" r="4443" b="11111"/>
          <a:stretch>
            <a:fillRect/>
          </a:stretch>
        </p:blipFill>
        <p:spPr bwMode="auto">
          <a:xfrm>
            <a:off x="5745388" y="1002620"/>
            <a:ext cx="1978399" cy="1597819"/>
          </a:xfrm>
          <a:prstGeom prst="rect">
            <a:avLst/>
          </a:prstGeom>
          <a:noFill/>
          <a:ln w="9525">
            <a:noFill/>
            <a:miter lim="800000"/>
            <a:headEnd/>
            <a:tailEnd/>
          </a:ln>
        </p:spPr>
      </p:pic>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a:blip r:embed="rId10" cstate="print"/>
          <a:srcRect l="23334" t="11111" r="6667" b="12500"/>
          <a:stretch>
            <a:fillRect/>
          </a:stretch>
        </p:blipFill>
        <p:spPr bwMode="auto">
          <a:xfrm>
            <a:off x="1678420" y="2727555"/>
            <a:ext cx="1828940" cy="1597819"/>
          </a:xfrm>
          <a:prstGeom prst="rect">
            <a:avLst/>
          </a:prstGeom>
          <a:noFill/>
          <a:ln w="9525">
            <a:noFill/>
            <a:miter lim="800000"/>
            <a:headEnd/>
            <a:tailEnd/>
          </a:ln>
        </p:spPr>
      </p:pic>
      <p:pic>
        <p:nvPicPr>
          <p:cNvPr id="34" name="Picture 14" descr="human2.JPG">
            <a:extLst>
              <a:ext uri="{FF2B5EF4-FFF2-40B4-BE49-F238E27FC236}">
                <a16:creationId xmlns:a16="http://schemas.microsoft.com/office/drawing/2014/main" id="{775B6E4C-DA98-4CC5-A0F8-EC926ED8148F}"/>
              </a:ext>
            </a:extLst>
          </p:cNvPr>
          <p:cNvPicPr>
            <a:picLocks noChangeAspect="1"/>
          </p:cNvPicPr>
          <p:nvPr/>
        </p:nvPicPr>
        <p:blipFill rotWithShape="1">
          <a:blip r:embed="rId11" cstate="print"/>
          <a:srcRect l="22424" t="34908" r="18056" b="4444"/>
          <a:stretch/>
        </p:blipFill>
        <p:spPr bwMode="auto">
          <a:xfrm rot="16200000">
            <a:off x="5935832" y="4235100"/>
            <a:ext cx="1597511" cy="2035285"/>
          </a:xfrm>
          <a:prstGeom prst="rect">
            <a:avLst/>
          </a:prstGeom>
          <a:noFill/>
          <a:ln w="9525">
            <a:noFill/>
            <a:miter lim="800000"/>
            <a:headEnd/>
            <a:tailEnd/>
          </a:ln>
        </p:spPr>
      </p:pic>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597055" y="904779"/>
            <a:ext cx="764953" cy="988604"/>
          </a:xfrm>
          <a:prstGeom prst="rect">
            <a:avLst/>
          </a:prstGeom>
          <a:noFill/>
          <a:ln w="9525">
            <a:noFill/>
            <a:miter lim="800000"/>
            <a:headEnd/>
            <a:tailEnd/>
          </a:ln>
        </p:spPr>
        <p:txBody>
          <a:bodyPr wrap="none">
            <a:spAutoFit/>
          </a:bodyPr>
          <a:lstStyle/>
          <a:p>
            <a:pPr algn="ctr"/>
            <a:r>
              <a:rPr lang="en-US" sz="5824" b="1" dirty="0">
                <a:solidFill>
                  <a:srgbClr val="FFFF00"/>
                </a:solidFill>
                <a:latin typeface="Arial Black" panose="020B0A04020102020204" pitchFamily="34" charset="0"/>
              </a:rPr>
              <a:t>A</a:t>
            </a:r>
          </a:p>
        </p:txBody>
      </p:sp>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3547743" y="840441"/>
            <a:ext cx="764953" cy="988604"/>
          </a:xfrm>
          <a:prstGeom prst="rect">
            <a:avLst/>
          </a:prstGeom>
          <a:noFill/>
          <a:ln w="9525">
            <a:noFill/>
            <a:miter lim="800000"/>
            <a:headEnd/>
            <a:tailEnd/>
          </a:ln>
        </p:spPr>
        <p:txBody>
          <a:bodyPr wrap="none">
            <a:spAutoFit/>
          </a:bodyPr>
          <a:lstStyle/>
          <a:p>
            <a:pPr algn="ctr"/>
            <a:r>
              <a:rPr lang="en-US" sz="5824" b="1" dirty="0">
                <a:solidFill>
                  <a:srgbClr val="FFFF00"/>
                </a:solidFill>
                <a:latin typeface="Arial Black" panose="020B0A04020102020204" pitchFamily="34" charset="0"/>
              </a:rPr>
              <a:t>B</a:t>
            </a:r>
          </a:p>
        </p:txBody>
      </p:sp>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5666513" y="861243"/>
            <a:ext cx="764953" cy="988604"/>
          </a:xfrm>
          <a:prstGeom prst="rect">
            <a:avLst/>
          </a:prstGeom>
          <a:noFill/>
          <a:ln w="9525">
            <a:noFill/>
            <a:miter lim="800000"/>
            <a:headEnd/>
            <a:tailEnd/>
          </a:ln>
        </p:spPr>
        <p:txBody>
          <a:bodyPr wrap="none">
            <a:spAutoFit/>
          </a:bodyPr>
          <a:lstStyle/>
          <a:p>
            <a:pPr algn="ctr"/>
            <a:r>
              <a:rPr lang="en-US" sz="5824" b="1" dirty="0">
                <a:solidFill>
                  <a:srgbClr val="FFFF00"/>
                </a:solidFill>
                <a:latin typeface="Arial Black" panose="020B0A04020102020204" pitchFamily="34" charset="0"/>
              </a:rPr>
              <a:t>C</a:t>
            </a:r>
          </a:p>
        </p:txBody>
      </p:sp>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1577024" y="2629713"/>
            <a:ext cx="764953" cy="988604"/>
          </a:xfrm>
          <a:prstGeom prst="rect">
            <a:avLst/>
          </a:prstGeom>
          <a:noFill/>
          <a:ln w="9525">
            <a:noFill/>
            <a:miter lim="800000"/>
            <a:headEnd/>
            <a:tailEnd/>
          </a:ln>
        </p:spPr>
        <p:txBody>
          <a:bodyPr wrap="none">
            <a:spAutoFit/>
          </a:bodyPr>
          <a:lstStyle/>
          <a:p>
            <a:pPr algn="ctr"/>
            <a:r>
              <a:rPr lang="en-US" sz="5824" b="1" dirty="0">
                <a:solidFill>
                  <a:srgbClr val="FFFF00"/>
                </a:solidFill>
                <a:latin typeface="Arial Black" panose="020B0A04020102020204" pitchFamily="34" charset="0"/>
              </a:rPr>
              <a:t>D</a:t>
            </a:r>
          </a:p>
        </p:txBody>
      </p:sp>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3643932" y="2629713"/>
            <a:ext cx="723276" cy="988604"/>
          </a:xfrm>
          <a:prstGeom prst="rect">
            <a:avLst/>
          </a:prstGeom>
          <a:noFill/>
          <a:ln w="9525">
            <a:noFill/>
            <a:miter lim="800000"/>
            <a:headEnd/>
            <a:tailEnd/>
          </a:ln>
        </p:spPr>
        <p:txBody>
          <a:bodyPr wrap="none">
            <a:spAutoFit/>
          </a:bodyPr>
          <a:lstStyle/>
          <a:p>
            <a:pPr algn="ctr"/>
            <a:r>
              <a:rPr lang="en-US" sz="5824" b="1" dirty="0">
                <a:solidFill>
                  <a:srgbClr val="FFFF00"/>
                </a:solidFill>
                <a:latin typeface="Arial Black" panose="020B0A04020102020204" pitchFamily="34" charset="0"/>
              </a:rPr>
              <a:t>E</a:t>
            </a:r>
          </a:p>
        </p:txBody>
      </p:sp>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5712537" y="2629713"/>
            <a:ext cx="683200" cy="988604"/>
          </a:xfrm>
          <a:prstGeom prst="rect">
            <a:avLst/>
          </a:prstGeom>
          <a:noFill/>
          <a:ln w="9525">
            <a:noFill/>
            <a:miter lim="800000"/>
            <a:headEnd/>
            <a:tailEnd/>
          </a:ln>
        </p:spPr>
        <p:txBody>
          <a:bodyPr wrap="none">
            <a:spAutoFit/>
          </a:bodyPr>
          <a:lstStyle/>
          <a:p>
            <a:pPr algn="ctr"/>
            <a:r>
              <a:rPr lang="en-US" sz="5824" b="1" dirty="0">
                <a:solidFill>
                  <a:srgbClr val="FFFF00"/>
                </a:solidFill>
                <a:latin typeface="Arial Black" panose="020B0A04020102020204" pitchFamily="34" charset="0"/>
              </a:rPr>
              <a:t>F</a:t>
            </a:r>
          </a:p>
        </p:txBody>
      </p:sp>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1530109" y="4330766"/>
            <a:ext cx="806632" cy="988604"/>
          </a:xfrm>
          <a:prstGeom prst="rect">
            <a:avLst/>
          </a:prstGeom>
          <a:noFill/>
          <a:ln w="9525">
            <a:noFill/>
            <a:miter lim="800000"/>
            <a:headEnd/>
            <a:tailEnd/>
          </a:ln>
        </p:spPr>
        <p:txBody>
          <a:bodyPr wrap="none">
            <a:spAutoFit/>
          </a:bodyPr>
          <a:lstStyle/>
          <a:p>
            <a:pPr algn="ctr"/>
            <a:r>
              <a:rPr lang="en-US" sz="5824" b="1" dirty="0">
                <a:solidFill>
                  <a:srgbClr val="FFFF00"/>
                </a:solidFill>
                <a:latin typeface="Arial Black" panose="020B0A04020102020204" pitchFamily="34" charset="0"/>
              </a:rPr>
              <a:t>G</a:t>
            </a:r>
          </a:p>
        </p:txBody>
      </p:sp>
      <p:sp>
        <p:nvSpPr>
          <p:cNvPr id="42" name="Rectangle 37">
            <a:extLst>
              <a:ext uri="{FF2B5EF4-FFF2-40B4-BE49-F238E27FC236}">
                <a16:creationId xmlns:a16="http://schemas.microsoft.com/office/drawing/2014/main" id="{FD1AE87E-A662-4CAD-96EE-B2641649B5FB}"/>
              </a:ext>
            </a:extLst>
          </p:cNvPr>
          <p:cNvSpPr>
            <a:spLocks noChangeArrowheads="1"/>
          </p:cNvSpPr>
          <p:nvPr/>
        </p:nvSpPr>
        <p:spPr bwMode="auto">
          <a:xfrm>
            <a:off x="5733673" y="4330766"/>
            <a:ext cx="502107" cy="988604"/>
          </a:xfrm>
          <a:prstGeom prst="rect">
            <a:avLst/>
          </a:prstGeom>
          <a:noFill/>
          <a:ln w="9525">
            <a:noFill/>
            <a:miter lim="800000"/>
            <a:headEnd/>
            <a:tailEnd/>
          </a:ln>
        </p:spPr>
        <p:txBody>
          <a:bodyPr wrap="square">
            <a:spAutoFit/>
          </a:bodyPr>
          <a:lstStyle/>
          <a:p>
            <a:pPr algn="ctr"/>
            <a:r>
              <a:rPr lang="en-US" sz="5824" b="1" dirty="0">
                <a:solidFill>
                  <a:srgbClr val="FFFF00"/>
                </a:solidFill>
                <a:latin typeface="Arial Black" panose="020B0A04020102020204" pitchFamily="34" charset="0"/>
              </a:rPr>
              <a:t>I</a:t>
            </a:r>
          </a:p>
        </p:txBody>
      </p:sp>
      <p:sp>
        <p:nvSpPr>
          <p:cNvPr id="43" name="Rectangle 38">
            <a:extLst>
              <a:ext uri="{FF2B5EF4-FFF2-40B4-BE49-F238E27FC236}">
                <a16:creationId xmlns:a16="http://schemas.microsoft.com/office/drawing/2014/main" id="{35D72E79-95E9-4ABE-9B56-619B50E6DE1C}"/>
              </a:ext>
            </a:extLst>
          </p:cNvPr>
          <p:cNvSpPr>
            <a:spLocks noChangeArrowheads="1"/>
          </p:cNvSpPr>
          <p:nvPr/>
        </p:nvSpPr>
        <p:spPr bwMode="auto">
          <a:xfrm>
            <a:off x="3661244" y="4330766"/>
            <a:ext cx="806632" cy="988604"/>
          </a:xfrm>
          <a:prstGeom prst="rect">
            <a:avLst/>
          </a:prstGeom>
          <a:noFill/>
          <a:ln w="9525">
            <a:noFill/>
            <a:miter lim="800000"/>
            <a:headEnd/>
            <a:tailEnd/>
          </a:ln>
        </p:spPr>
        <p:txBody>
          <a:bodyPr wrap="none">
            <a:spAutoFit/>
          </a:bodyPr>
          <a:lstStyle/>
          <a:p>
            <a:pPr algn="ctr"/>
            <a:r>
              <a:rPr lang="en-US" sz="5824" b="1" dirty="0">
                <a:solidFill>
                  <a:srgbClr val="FFFF00"/>
                </a:solidFill>
                <a:latin typeface="Arial Black" panose="020B0A04020102020204" pitchFamily="34" charset="0"/>
              </a:rPr>
              <a:t>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p:cNvPicPr>
            <a:picLocks noChangeAspect="1" noChangeArrowheads="1"/>
          </p:cNvPicPr>
          <p:nvPr/>
        </p:nvPicPr>
        <p:blipFill>
          <a:blip r:embed="rId2" cstate="print">
            <a:grayscl/>
          </a:blip>
          <a:srcRect/>
          <a:stretch>
            <a:fillRect/>
          </a:stretch>
        </p:blipFill>
        <p:spPr bwMode="auto">
          <a:xfrm>
            <a:off x="533400" y="533400"/>
            <a:ext cx="8153400" cy="5921375"/>
          </a:xfrm>
          <a:prstGeom prst="rect">
            <a:avLst/>
          </a:prstGeom>
          <a:noFill/>
          <a:ln w="9525">
            <a:noFill/>
            <a:miter lim="800000"/>
            <a:headEnd/>
            <a:tailEnd/>
          </a:ln>
        </p:spPr>
      </p:pic>
      <p:sp>
        <p:nvSpPr>
          <p:cNvPr id="8208" name="Rectangle 16"/>
          <p:cNvSpPr>
            <a:spLocks noChangeArrowheads="1"/>
          </p:cNvSpPr>
          <p:nvPr/>
        </p:nvSpPr>
        <p:spPr bwMode="auto">
          <a:xfrm>
            <a:off x="609600" y="2719576"/>
            <a:ext cx="7924800" cy="1569660"/>
          </a:xfrm>
          <a:prstGeom prst="rect">
            <a:avLst/>
          </a:prstGeom>
          <a:noFill/>
          <a:ln w="9525">
            <a:noFill/>
            <a:miter lim="800000"/>
            <a:headEnd/>
            <a:tailEnd/>
          </a:ln>
        </p:spPr>
        <p:txBody>
          <a:bodyPr anchor="ctr">
            <a:spAutoFit/>
          </a:bodyPr>
          <a:lstStyle/>
          <a:p>
            <a:pPr algn="ctr"/>
            <a:r>
              <a:rPr lang="en-US" sz="9600" dirty="0">
                <a:solidFill>
                  <a:srgbClr val="FFFF00"/>
                </a:solidFill>
                <a:latin typeface="Cooper Black" pitchFamily="18" charset="0"/>
              </a:rPr>
              <a:t>Answer Key</a:t>
            </a:r>
          </a:p>
        </p:txBody>
      </p:sp>
      <p:sp>
        <p:nvSpPr>
          <p:cNvPr id="15364" name="Text Box 18"/>
          <p:cNvSpPr txBox="1">
            <a:spLocks noChangeArrowheads="1"/>
          </p:cNvSpPr>
          <p:nvPr/>
        </p:nvSpPr>
        <p:spPr bwMode="auto">
          <a:xfrm>
            <a:off x="838200" y="6553200"/>
            <a:ext cx="7315200" cy="244475"/>
          </a:xfrm>
          <a:prstGeom prst="rect">
            <a:avLst/>
          </a:prstGeom>
          <a:noFill/>
          <a:ln w="9525">
            <a:noFill/>
            <a:miter lim="800000"/>
            <a:headEnd/>
            <a:tailEnd/>
          </a:ln>
        </p:spPr>
        <p:txBody>
          <a:bodyPr>
            <a:spAutoFit/>
          </a:bodyPr>
          <a:lstStyle/>
          <a:p>
            <a:pPr algn="ctr">
              <a:spcBef>
                <a:spcPct val="50000"/>
              </a:spcBef>
            </a:pPr>
            <a:r>
              <a:rPr lang="en-US" sz="1000"/>
              <a:t>http://micro.magnet.fsu.edu/primer/techniques/polarized/gallery/images/humansmall.jpg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208"/>
                                        </p:tgtEl>
                                        <p:attrNameLst>
                                          <p:attrName>style.visibility</p:attrName>
                                        </p:attrNameLst>
                                      </p:cBhvr>
                                      <p:to>
                                        <p:strVal val="visible"/>
                                      </p:to>
                                    </p:set>
                                    <p:anim calcmode="lin" valueType="num">
                                      <p:cBhvr>
                                        <p:cTn id="7" dur="500" fill="hold"/>
                                        <p:tgtEl>
                                          <p:spTgt spid="8208"/>
                                        </p:tgtEl>
                                        <p:attrNameLst>
                                          <p:attrName>ppt_w</p:attrName>
                                        </p:attrNameLst>
                                      </p:cBhvr>
                                      <p:tavLst>
                                        <p:tav tm="0">
                                          <p:val>
                                            <p:fltVal val="0"/>
                                          </p:val>
                                        </p:tav>
                                        <p:tav tm="100000">
                                          <p:val>
                                            <p:strVal val="#ppt_w"/>
                                          </p:val>
                                        </p:tav>
                                      </p:tavLst>
                                    </p:anim>
                                    <p:anim calcmode="lin" valueType="num">
                                      <p:cBhvr>
                                        <p:cTn id="8" dur="500" fill="hold"/>
                                        <p:tgtEl>
                                          <p:spTgt spid="8208"/>
                                        </p:tgtEl>
                                        <p:attrNameLst>
                                          <p:attrName>ppt_h</p:attrName>
                                        </p:attrNameLst>
                                      </p:cBhvr>
                                      <p:tavLst>
                                        <p:tav tm="0">
                                          <p:val>
                                            <p:fltVal val="0"/>
                                          </p:val>
                                        </p:tav>
                                        <p:tav tm="100000">
                                          <p:val>
                                            <p:strVal val="#ppt_h"/>
                                          </p:val>
                                        </p:tav>
                                      </p:tavLst>
                                    </p:anim>
                                    <p:animEffect transition="in" filter="fade">
                                      <p:cBhvr>
                                        <p:cTn id="9"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792163"/>
          </a:xfrm>
          <a:solidFill>
            <a:srgbClr val="FFFF00"/>
          </a:solidFill>
        </p:spPr>
        <p:txBody>
          <a:bodyPr/>
          <a:lstStyle/>
          <a:p>
            <a:pPr eaLnBrk="1" hangingPunct="1"/>
            <a:r>
              <a:rPr lang="en-US" sz="3600" b="1">
                <a:latin typeface="Times New Roman" pitchFamily="18" charset="0"/>
                <a:cs typeface="Times New Roman" pitchFamily="18" charset="0"/>
              </a:rPr>
              <a:t>Can you identify the animal hairs shown?</a:t>
            </a:r>
          </a:p>
        </p:txBody>
      </p:sp>
      <p:sp>
        <p:nvSpPr>
          <p:cNvPr id="23" name="TextBox 24"/>
          <p:cNvSpPr txBox="1">
            <a:spLocks noChangeArrowheads="1"/>
          </p:cNvSpPr>
          <p:nvPr/>
        </p:nvSpPr>
        <p:spPr bwMode="auto">
          <a:xfrm>
            <a:off x="6785819" y="944022"/>
            <a:ext cx="2133600" cy="5755422"/>
          </a:xfrm>
          <a:prstGeom prst="rect">
            <a:avLst/>
          </a:prstGeom>
          <a:noFill/>
          <a:ln w="9525">
            <a:noFill/>
            <a:miter lim="800000"/>
            <a:headEnd/>
            <a:tailEnd/>
          </a:ln>
        </p:spPr>
        <p:txBody>
          <a:bodyPr wrap="square">
            <a:spAutoFit/>
          </a:bodyPr>
          <a:lstStyle/>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Pig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p:txBody>
      </p:sp>
      <p:pic>
        <p:nvPicPr>
          <p:cNvPr id="26" name="Picture 2" descr="cat.JPG">
            <a:extLst>
              <a:ext uri="{FF2B5EF4-FFF2-40B4-BE49-F238E27FC236}">
                <a16:creationId xmlns:a16="http://schemas.microsoft.com/office/drawing/2014/main" id="{EE8D0309-4811-40DF-B9BE-69D58D0D85AC}"/>
              </a:ext>
            </a:extLst>
          </p:cNvPr>
          <p:cNvPicPr>
            <a:picLocks noChangeAspect="1"/>
          </p:cNvPicPr>
          <p:nvPr/>
        </p:nvPicPr>
        <p:blipFill>
          <a:blip r:embed="rId3" cstate="print"/>
          <a:srcRect l="24445" t="23611" r="30000" b="24190"/>
          <a:stretch>
            <a:fillRect/>
          </a:stretch>
        </p:blipFill>
        <p:spPr bwMode="auto">
          <a:xfrm flipH="1">
            <a:off x="320796" y="1143000"/>
            <a:ext cx="1916111" cy="1646238"/>
          </a:xfrm>
          <a:prstGeom prst="rect">
            <a:avLst/>
          </a:prstGeom>
          <a:noFill/>
          <a:ln w="9525">
            <a:noFill/>
            <a:miter lim="800000"/>
            <a:headEnd/>
            <a:tailEnd/>
          </a:ln>
        </p:spPr>
      </p:pic>
      <p:pic>
        <p:nvPicPr>
          <p:cNvPr id="27" name="Picture 5" descr="deer2.JPG">
            <a:extLst>
              <a:ext uri="{FF2B5EF4-FFF2-40B4-BE49-F238E27FC236}">
                <a16:creationId xmlns:a16="http://schemas.microsoft.com/office/drawing/2014/main" id="{0811FCB0-7C3F-48D9-B906-A5EA34EC54C9}"/>
              </a:ext>
            </a:extLst>
          </p:cNvPr>
          <p:cNvPicPr>
            <a:picLocks noChangeAspect="1"/>
          </p:cNvPicPr>
          <p:nvPr/>
        </p:nvPicPr>
        <p:blipFill>
          <a:blip r:embed="rId4" cstate="print"/>
          <a:srcRect l="15556" t="13889" r="22626" b="15279"/>
          <a:stretch>
            <a:fillRect/>
          </a:stretch>
        </p:blipFill>
        <p:spPr bwMode="auto">
          <a:xfrm>
            <a:off x="2422525" y="2998614"/>
            <a:ext cx="1795463" cy="1646238"/>
          </a:xfrm>
          <a:prstGeom prst="rect">
            <a:avLst/>
          </a:prstGeom>
          <a:noFill/>
          <a:ln w="9525">
            <a:noFill/>
            <a:miter lim="800000"/>
            <a:headEnd/>
            <a:tailEnd/>
          </a:ln>
        </p:spPr>
      </p:pic>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5" cstate="print"/>
          <a:srcRect l="14444" t="15279" r="21555" b="12500"/>
          <a:stretch>
            <a:fillRect/>
          </a:stretch>
        </p:blipFill>
        <p:spPr bwMode="auto">
          <a:xfrm flipH="1">
            <a:off x="4526880" y="2998614"/>
            <a:ext cx="2038350" cy="1646238"/>
          </a:xfrm>
          <a:prstGeom prst="rect">
            <a:avLst/>
          </a:prstGeom>
          <a:noFill/>
          <a:ln w="9525">
            <a:noFill/>
            <a:miter lim="800000"/>
            <a:headEnd/>
            <a:tailEnd/>
          </a:ln>
        </p:spPr>
      </p:pic>
      <p:pic>
        <p:nvPicPr>
          <p:cNvPr id="29" name="Picture 11" descr="horse1.JPG">
            <a:extLst>
              <a:ext uri="{FF2B5EF4-FFF2-40B4-BE49-F238E27FC236}">
                <a16:creationId xmlns:a16="http://schemas.microsoft.com/office/drawing/2014/main" id="{C72F72CE-3DF9-48A9-B2A1-5B136B175B16}"/>
              </a:ext>
            </a:extLst>
          </p:cNvPr>
          <p:cNvPicPr>
            <a:picLocks noChangeAspect="1"/>
          </p:cNvPicPr>
          <p:nvPr/>
        </p:nvPicPr>
        <p:blipFill>
          <a:blip r:embed="rId6" cstate="print"/>
          <a:srcRect l="12222" t="8333" r="16667" b="15279"/>
          <a:stretch>
            <a:fillRect/>
          </a:stretch>
        </p:blipFill>
        <p:spPr bwMode="auto">
          <a:xfrm>
            <a:off x="2362200" y="1143000"/>
            <a:ext cx="1916113" cy="1646238"/>
          </a:xfrm>
          <a:prstGeom prst="rect">
            <a:avLst/>
          </a:prstGeom>
          <a:noFill/>
          <a:ln w="9525">
            <a:noFill/>
            <a:miter lim="800000"/>
            <a:headEnd/>
            <a:tailEnd/>
          </a:ln>
        </p:spPr>
      </p:pic>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2422524" y="4880276"/>
            <a:ext cx="1795464" cy="1646238"/>
          </a:xfrm>
          <a:prstGeom prst="rect">
            <a:avLst/>
          </a:prstGeom>
          <a:noFill/>
          <a:ln w="9525">
            <a:noFill/>
            <a:miter lim="800000"/>
            <a:headEnd/>
            <a:tailEnd/>
          </a:ln>
        </p:spPr>
      </p:pic>
      <p:pic>
        <p:nvPicPr>
          <p:cNvPr id="31" name="Picture 19" descr="rabbit3.JPG">
            <a:extLst>
              <a:ext uri="{FF2B5EF4-FFF2-40B4-BE49-F238E27FC236}">
                <a16:creationId xmlns:a16="http://schemas.microsoft.com/office/drawing/2014/main" id="{4B6CA35E-C830-4960-A1C0-5DC158AFEF69}"/>
              </a:ext>
            </a:extLst>
          </p:cNvPr>
          <p:cNvPicPr>
            <a:picLocks noChangeAspect="1"/>
          </p:cNvPicPr>
          <p:nvPr/>
        </p:nvPicPr>
        <p:blipFill rotWithShape="1">
          <a:blip r:embed="rId8" cstate="print"/>
          <a:srcRect l="30406" t="24625" r="31055" b="38973"/>
          <a:stretch/>
        </p:blipFill>
        <p:spPr bwMode="auto">
          <a:xfrm rot="16200000">
            <a:off x="455891" y="4730362"/>
            <a:ext cx="1645920" cy="1945749"/>
          </a:xfrm>
          <a:prstGeom prst="rect">
            <a:avLst/>
          </a:prstGeom>
          <a:noFill/>
          <a:ln w="9525">
            <a:noFill/>
            <a:miter lim="800000"/>
            <a:headEnd/>
            <a:tailEnd/>
          </a:ln>
        </p:spPr>
      </p:pic>
      <p:pic>
        <p:nvPicPr>
          <p:cNvPr id="32" name="Picture 17" descr="pig3.JPG">
            <a:extLst>
              <a:ext uri="{FF2B5EF4-FFF2-40B4-BE49-F238E27FC236}">
                <a16:creationId xmlns:a16="http://schemas.microsoft.com/office/drawing/2014/main" id="{2C57310C-40F8-40AB-9503-3A0BECEFE648}"/>
              </a:ext>
            </a:extLst>
          </p:cNvPr>
          <p:cNvPicPr>
            <a:picLocks noChangeAspect="1"/>
          </p:cNvPicPr>
          <p:nvPr/>
        </p:nvPicPr>
        <p:blipFill>
          <a:blip r:embed="rId9" cstate="print"/>
          <a:srcRect l="10001" t="9721" r="4443" b="11111"/>
          <a:stretch>
            <a:fillRect/>
          </a:stretch>
        </p:blipFill>
        <p:spPr bwMode="auto">
          <a:xfrm>
            <a:off x="4526880" y="1143000"/>
            <a:ext cx="2038350" cy="1646238"/>
          </a:xfrm>
          <a:prstGeom prst="rect">
            <a:avLst/>
          </a:prstGeom>
          <a:noFill/>
          <a:ln w="9525">
            <a:noFill/>
            <a:miter lim="800000"/>
            <a:headEnd/>
            <a:tailEnd/>
          </a:ln>
        </p:spPr>
      </p:pic>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a:blip r:embed="rId10" cstate="print"/>
          <a:srcRect l="23334" t="11111" r="6667" b="12500"/>
          <a:stretch>
            <a:fillRect/>
          </a:stretch>
        </p:blipFill>
        <p:spPr bwMode="auto">
          <a:xfrm>
            <a:off x="336670" y="2998614"/>
            <a:ext cx="1884363" cy="1646238"/>
          </a:xfrm>
          <a:prstGeom prst="rect">
            <a:avLst/>
          </a:prstGeom>
          <a:noFill/>
          <a:ln w="9525">
            <a:noFill/>
            <a:miter lim="800000"/>
            <a:headEnd/>
            <a:tailEnd/>
          </a:ln>
        </p:spPr>
      </p:pic>
      <p:pic>
        <p:nvPicPr>
          <p:cNvPr id="34" name="Picture 14" descr="human2.JPG">
            <a:extLst>
              <a:ext uri="{FF2B5EF4-FFF2-40B4-BE49-F238E27FC236}">
                <a16:creationId xmlns:a16="http://schemas.microsoft.com/office/drawing/2014/main" id="{775B6E4C-DA98-4CC5-A0F8-EC926ED8148F}"/>
              </a:ext>
            </a:extLst>
          </p:cNvPr>
          <p:cNvPicPr>
            <a:picLocks noChangeAspect="1"/>
          </p:cNvPicPr>
          <p:nvPr/>
        </p:nvPicPr>
        <p:blipFill rotWithShape="1">
          <a:blip r:embed="rId11" cstate="print"/>
          <a:srcRect l="22424" t="34908" r="18056" b="4444"/>
          <a:stretch/>
        </p:blipFill>
        <p:spPr bwMode="auto">
          <a:xfrm rot="16200000">
            <a:off x="4723095" y="4654757"/>
            <a:ext cx="1645920" cy="2096960"/>
          </a:xfrm>
          <a:prstGeom prst="rect">
            <a:avLst/>
          </a:prstGeom>
          <a:noFill/>
          <a:ln w="9525">
            <a:noFill/>
            <a:miter lim="800000"/>
            <a:headEnd/>
            <a:tailEnd/>
          </a:ln>
        </p:spPr>
      </p:pic>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255613" y="1042194"/>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65413" y="975907"/>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4448388" y="997340"/>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234975" y="289780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2363885" y="2897808"/>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4496171" y="2897808"/>
            <a:ext cx="69762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186468" y="4753323"/>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sp>
        <p:nvSpPr>
          <p:cNvPr id="42" name="Rectangle 37">
            <a:extLst>
              <a:ext uri="{FF2B5EF4-FFF2-40B4-BE49-F238E27FC236}">
                <a16:creationId xmlns:a16="http://schemas.microsoft.com/office/drawing/2014/main" id="{FD1AE87E-A662-4CAD-96EE-B2641649B5FB}"/>
              </a:ext>
            </a:extLst>
          </p:cNvPr>
          <p:cNvSpPr>
            <a:spLocks noChangeArrowheads="1"/>
          </p:cNvSpPr>
          <p:nvPr/>
        </p:nvSpPr>
        <p:spPr bwMode="auto">
          <a:xfrm>
            <a:off x="4514809" y="4753323"/>
            <a:ext cx="517323" cy="1015663"/>
          </a:xfrm>
          <a:prstGeom prst="rect">
            <a:avLst/>
          </a:prstGeom>
          <a:noFill/>
          <a:ln w="9525">
            <a:noFill/>
            <a:miter lim="800000"/>
            <a:headEnd/>
            <a:tailEnd/>
          </a:ln>
        </p:spPr>
        <p:txBody>
          <a:bodyPr wrap="square">
            <a:spAutoFit/>
          </a:bodyPr>
          <a:lstStyle/>
          <a:p>
            <a:pPr algn="ctr"/>
            <a:r>
              <a:rPr lang="en-US" sz="6000" b="1" dirty="0">
                <a:solidFill>
                  <a:srgbClr val="FFFF00"/>
                </a:solidFill>
                <a:latin typeface="Arial Black" panose="020B0A04020102020204" pitchFamily="34" charset="0"/>
              </a:rPr>
              <a:t>I</a:t>
            </a:r>
          </a:p>
        </p:txBody>
      </p:sp>
      <p:sp>
        <p:nvSpPr>
          <p:cNvPr id="43" name="Rectangle 38">
            <a:extLst>
              <a:ext uri="{FF2B5EF4-FFF2-40B4-BE49-F238E27FC236}">
                <a16:creationId xmlns:a16="http://schemas.microsoft.com/office/drawing/2014/main" id="{35D72E79-95E9-4ABE-9B56-619B50E6DE1C}"/>
              </a:ext>
            </a:extLst>
          </p:cNvPr>
          <p:cNvSpPr>
            <a:spLocks noChangeArrowheads="1"/>
          </p:cNvSpPr>
          <p:nvPr/>
        </p:nvSpPr>
        <p:spPr bwMode="auto">
          <a:xfrm>
            <a:off x="2382183" y="4753323"/>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H</a:t>
            </a:r>
          </a:p>
        </p:txBody>
      </p:sp>
    </p:spTree>
    <p:extLst>
      <p:ext uri="{BB962C8B-B14F-4D97-AF65-F5344CB8AC3E}">
        <p14:creationId xmlns:p14="http://schemas.microsoft.com/office/powerpoint/2010/main" val="793697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0044"/>
            <a:ext cx="9143999" cy="694905"/>
          </a:xfrm>
          <a:solidFill>
            <a:srgbClr val="FFFF00"/>
          </a:solidFill>
        </p:spPr>
        <p:txBody>
          <a:bodyPr/>
          <a:lstStyle/>
          <a:p>
            <a:pPr algn="l" eaLnBrk="1" hangingPunct="1"/>
            <a:r>
              <a:rPr lang="en-US" sz="3494" b="1" dirty="0">
                <a:latin typeface="Times New Roman" pitchFamily="18" charset="0"/>
              </a:rPr>
              <a:t>Part A:  Microscopic Evidence</a:t>
            </a:r>
          </a:p>
        </p:txBody>
      </p:sp>
      <p:sp>
        <p:nvSpPr>
          <p:cNvPr id="3075" name="Text Box 7"/>
          <p:cNvSpPr txBox="1">
            <a:spLocks noChangeArrowheads="1"/>
          </p:cNvSpPr>
          <p:nvPr/>
        </p:nvSpPr>
        <p:spPr bwMode="auto">
          <a:xfrm>
            <a:off x="134471" y="6619028"/>
            <a:ext cx="8875059" cy="239011"/>
          </a:xfrm>
          <a:prstGeom prst="rect">
            <a:avLst/>
          </a:prstGeom>
          <a:noFill/>
          <a:ln w="9525">
            <a:noFill/>
            <a:miter lim="800000"/>
            <a:headEnd/>
            <a:tailEnd/>
          </a:ln>
        </p:spPr>
        <p:txBody>
          <a:bodyPr wrap="square" lIns="88741" tIns="44372" rIns="88741" bIns="44372">
            <a:spAutoFit/>
          </a:bodyPr>
          <a:lstStyle/>
          <a:p>
            <a:pPr algn="ctr">
              <a:spcBef>
                <a:spcPct val="50000"/>
              </a:spcBef>
            </a:pPr>
            <a:r>
              <a:rPr lang="en-US" sz="971" dirty="0">
                <a:latin typeface="Times New Roman" pitchFamily="18" charset="0"/>
              </a:rPr>
              <a:t>Source: http://www.virtualsciencefair.org/2004/fren4j0/public_html/trace_evidence.htm</a:t>
            </a:r>
          </a:p>
        </p:txBody>
      </p:sp>
      <p:sp>
        <p:nvSpPr>
          <p:cNvPr id="3076" name="Text Box 9"/>
          <p:cNvSpPr txBox="1">
            <a:spLocks noChangeArrowheads="1"/>
          </p:cNvSpPr>
          <p:nvPr/>
        </p:nvSpPr>
        <p:spPr bwMode="auto">
          <a:xfrm>
            <a:off x="416250" y="910136"/>
            <a:ext cx="6360459" cy="570284"/>
          </a:xfrm>
          <a:prstGeom prst="rect">
            <a:avLst/>
          </a:prstGeom>
          <a:noFill/>
          <a:ln w="9525">
            <a:noFill/>
            <a:miter lim="800000"/>
            <a:headEnd/>
            <a:tailEnd/>
          </a:ln>
        </p:spPr>
        <p:txBody>
          <a:bodyPr>
            <a:spAutoFit/>
          </a:bodyPr>
          <a:lstStyle/>
          <a:p>
            <a:pPr algn="ctr">
              <a:spcBef>
                <a:spcPct val="50000"/>
              </a:spcBef>
            </a:pPr>
            <a:r>
              <a:rPr lang="en-US" sz="3106" dirty="0">
                <a:latin typeface="Comic Sans MS" panose="030F0702030302020204" pitchFamily="66" charset="0"/>
              </a:rPr>
              <a:t>"Every Contact Leaves a Trace"</a:t>
            </a:r>
          </a:p>
        </p:txBody>
      </p:sp>
      <p:grpSp>
        <p:nvGrpSpPr>
          <p:cNvPr id="2" name="Group 12"/>
          <p:cNvGrpSpPr>
            <a:grpSpLocks/>
          </p:cNvGrpSpPr>
          <p:nvPr/>
        </p:nvGrpSpPr>
        <p:grpSpPr bwMode="auto">
          <a:xfrm>
            <a:off x="371756" y="1072649"/>
            <a:ext cx="8489857" cy="2813517"/>
            <a:chOff x="178" y="937"/>
            <a:chExt cx="5510" cy="1826"/>
          </a:xfrm>
        </p:grpSpPr>
        <p:sp>
          <p:nvSpPr>
            <p:cNvPr id="3080" name="Text Box 8"/>
            <p:cNvSpPr txBox="1">
              <a:spLocks noChangeArrowheads="1"/>
            </p:cNvSpPr>
            <p:nvPr/>
          </p:nvSpPr>
          <p:spPr bwMode="auto">
            <a:xfrm>
              <a:off x="178" y="1380"/>
              <a:ext cx="4344" cy="1318"/>
            </a:xfrm>
            <a:prstGeom prst="rect">
              <a:avLst/>
            </a:prstGeom>
            <a:noFill/>
            <a:ln w="9525">
              <a:noFill/>
              <a:miter lim="800000"/>
              <a:headEnd/>
              <a:tailEnd/>
            </a:ln>
          </p:spPr>
          <p:txBody>
            <a:bodyPr wrap="square" lIns="88741" tIns="44372" rIns="88741" bIns="44372">
              <a:spAutoFit/>
            </a:bodyPr>
            <a:lstStyle/>
            <a:p>
              <a:pPr algn="just">
                <a:spcBef>
                  <a:spcPct val="50000"/>
                </a:spcBef>
              </a:pPr>
              <a:r>
                <a:rPr lang="en-US" sz="1941" dirty="0">
                  <a:latin typeface="Comic Sans MS" panose="030F0702030302020204" pitchFamily="66" charset="0"/>
                </a:rPr>
                <a:t>The </a:t>
              </a:r>
              <a:r>
                <a:rPr lang="en-US" sz="1941" dirty="0" err="1">
                  <a:latin typeface="Comic Sans MS" panose="030F0702030302020204" pitchFamily="66" charset="0"/>
                </a:rPr>
                <a:t>Locard’s</a:t>
              </a:r>
              <a:r>
                <a:rPr lang="en-US" sz="1941" dirty="0">
                  <a:latin typeface="Comic Sans MS" panose="030F0702030302020204" pitchFamily="66" charset="0"/>
                </a:rPr>
                <a:t> Exchange Principle states that "with contact between two items, there will be an exchange." </a:t>
              </a:r>
            </a:p>
            <a:p>
              <a:pPr algn="just">
                <a:spcBef>
                  <a:spcPct val="50000"/>
                </a:spcBef>
              </a:pPr>
              <a:r>
                <a:rPr lang="en-US" sz="1941" dirty="0">
                  <a:latin typeface="Comic Sans MS" panose="030F0702030302020204" pitchFamily="66" charset="0"/>
                </a:rPr>
                <a:t>The value of trace (or contact) forensic evidence was first recognized by Edmund </a:t>
              </a:r>
              <a:r>
                <a:rPr lang="en-US" sz="1941" dirty="0" err="1">
                  <a:latin typeface="Comic Sans MS" panose="030F0702030302020204" pitchFamily="66" charset="0"/>
                </a:rPr>
                <a:t>Locard</a:t>
              </a:r>
              <a:r>
                <a:rPr lang="en-US" sz="1941" dirty="0">
                  <a:latin typeface="Comic Sans MS" panose="030F0702030302020204" pitchFamily="66" charset="0"/>
                </a:rPr>
                <a:t> in 1910. He was the director of the very first crime laboratory in existence, located in Lyon, France. </a:t>
              </a:r>
            </a:p>
          </p:txBody>
        </p:sp>
        <p:pic>
          <p:nvPicPr>
            <p:cNvPr id="3081" name="Picture 10"/>
            <p:cNvPicPr>
              <a:picLocks noChangeAspect="1" noChangeArrowheads="1"/>
            </p:cNvPicPr>
            <p:nvPr/>
          </p:nvPicPr>
          <p:blipFill>
            <a:blip r:embed="rId2" cstate="print"/>
            <a:srcRect/>
            <a:stretch>
              <a:fillRect/>
            </a:stretch>
          </p:blipFill>
          <p:spPr bwMode="auto">
            <a:xfrm>
              <a:off x="4584" y="937"/>
              <a:ext cx="1104" cy="1826"/>
            </a:xfrm>
            <a:prstGeom prst="rect">
              <a:avLst/>
            </a:prstGeom>
            <a:noFill/>
            <a:ln w="9525">
              <a:noFill/>
              <a:miter lim="800000"/>
              <a:headEnd/>
              <a:tailEnd/>
            </a:ln>
          </p:spPr>
        </p:pic>
      </p:grpSp>
      <p:sp>
        <p:nvSpPr>
          <p:cNvPr id="10251" name="Text Box 11"/>
          <p:cNvSpPr txBox="1">
            <a:spLocks noChangeArrowheads="1"/>
          </p:cNvSpPr>
          <p:nvPr/>
        </p:nvSpPr>
        <p:spPr bwMode="auto">
          <a:xfrm>
            <a:off x="393327" y="3839175"/>
            <a:ext cx="8357347" cy="1134961"/>
          </a:xfrm>
          <a:prstGeom prst="rect">
            <a:avLst/>
          </a:prstGeom>
          <a:noFill/>
          <a:ln w="9525">
            <a:noFill/>
            <a:miter lim="800000"/>
            <a:headEnd/>
            <a:tailEnd/>
          </a:ln>
        </p:spPr>
        <p:txBody>
          <a:bodyPr lIns="88741" tIns="44372" rIns="88741" bIns="44372">
            <a:spAutoFit/>
          </a:bodyPr>
          <a:lstStyle/>
          <a:p>
            <a:pPr algn="just">
              <a:spcBef>
                <a:spcPct val="50000"/>
              </a:spcBef>
            </a:pPr>
            <a:r>
              <a:rPr lang="en-US" sz="1941" dirty="0">
                <a:latin typeface="Comic Sans MS" panose="030F0702030302020204" pitchFamily="66" charset="0"/>
              </a:rPr>
              <a:t>Example:</a:t>
            </a:r>
          </a:p>
          <a:p>
            <a:pPr algn="just">
              <a:spcBef>
                <a:spcPct val="50000"/>
              </a:spcBef>
            </a:pPr>
            <a:r>
              <a:rPr lang="en-US" sz="1941" dirty="0">
                <a:latin typeface="Comic Sans MS" panose="030F0702030302020204" pitchFamily="66" charset="0"/>
              </a:rPr>
              <a:t>Burglars will may leave hairs from their body or fibers from their clothing behind and they may take carpet fibers away with them. </a:t>
            </a:r>
          </a:p>
        </p:txBody>
      </p:sp>
      <p:pic>
        <p:nvPicPr>
          <p:cNvPr id="10" name="Picture 9" descr="A picture containing text, clipart&#10;&#10;Description automatically generated">
            <a:hlinkClick r:id="rId3"/>
            <a:extLst>
              <a:ext uri="{FF2B5EF4-FFF2-40B4-BE49-F238E27FC236}">
                <a16:creationId xmlns:a16="http://schemas.microsoft.com/office/drawing/2014/main" id="{AD80FD18-6C8F-4226-88B7-B216F06D30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490" y="5401170"/>
            <a:ext cx="1123654" cy="824677"/>
          </a:xfrm>
          <a:prstGeom prst="rect">
            <a:avLst/>
          </a:prstGeom>
        </p:spPr>
      </p:pic>
      <p:sp>
        <p:nvSpPr>
          <p:cNvPr id="11" name="Text Box 9">
            <a:extLst>
              <a:ext uri="{FF2B5EF4-FFF2-40B4-BE49-F238E27FC236}">
                <a16:creationId xmlns:a16="http://schemas.microsoft.com/office/drawing/2014/main" id="{1A5A5601-4CC1-4010-AA60-148A5D6FC03F}"/>
              </a:ext>
            </a:extLst>
          </p:cNvPr>
          <p:cNvSpPr txBox="1">
            <a:spLocks noChangeArrowheads="1"/>
          </p:cNvSpPr>
          <p:nvPr/>
        </p:nvSpPr>
        <p:spPr bwMode="auto">
          <a:xfrm>
            <a:off x="2684774" y="5389864"/>
            <a:ext cx="5699931" cy="858312"/>
          </a:xfrm>
          <a:prstGeom prst="rect">
            <a:avLst/>
          </a:prstGeom>
          <a:noFill/>
          <a:ln w="9525">
            <a:noFill/>
            <a:miter lim="800000"/>
            <a:headEnd/>
            <a:tailEnd/>
          </a:ln>
        </p:spPr>
        <p:txBody>
          <a:bodyPr wrap="square">
            <a:spAutoFit/>
          </a:bodyPr>
          <a:lstStyle/>
          <a:p>
            <a:pPr marL="403433" indent="-403433">
              <a:spcBef>
                <a:spcPct val="50000"/>
              </a:spcBef>
              <a:buFont typeface="Wingdings" panose="05000000000000000000" pitchFamily="2" charset="2"/>
              <a:buChar char="ß"/>
            </a:pPr>
            <a:r>
              <a:rPr lang="en-US" sz="2330" b="1" i="1" dirty="0">
                <a:latin typeface="Times New Roman" pitchFamily="18" charset="0"/>
              </a:rPr>
              <a:t>Watch the video to finish Part A</a:t>
            </a:r>
          </a:p>
          <a:p>
            <a:pPr>
              <a:spcBef>
                <a:spcPct val="50000"/>
              </a:spcBef>
            </a:pPr>
            <a:r>
              <a:rPr lang="en-US" sz="1765" b="1" i="1" dirty="0">
                <a:latin typeface="Times New Roman" pitchFamily="18" charset="0"/>
              </a:rPr>
              <a:t>You will have to come back to these notes to finish Part B!</a:t>
            </a:r>
          </a:p>
        </p:txBody>
      </p:sp>
      <p:grpSp>
        <p:nvGrpSpPr>
          <p:cNvPr id="5" name="Group 4">
            <a:extLst>
              <a:ext uri="{FF2B5EF4-FFF2-40B4-BE49-F238E27FC236}">
                <a16:creationId xmlns:a16="http://schemas.microsoft.com/office/drawing/2014/main" id="{2C318E4F-B748-41B1-A664-5834D96A0F03}"/>
              </a:ext>
            </a:extLst>
          </p:cNvPr>
          <p:cNvGrpSpPr/>
          <p:nvPr/>
        </p:nvGrpSpPr>
        <p:grpSpPr>
          <a:xfrm>
            <a:off x="3801420" y="3089888"/>
            <a:ext cx="983608" cy="1132171"/>
            <a:chOff x="4155876" y="3670033"/>
            <a:chExt cx="1114756" cy="1283127"/>
          </a:xfrm>
        </p:grpSpPr>
        <p:grpSp>
          <p:nvGrpSpPr>
            <p:cNvPr id="12" name="Group 11">
              <a:extLst>
                <a:ext uri="{FF2B5EF4-FFF2-40B4-BE49-F238E27FC236}">
                  <a16:creationId xmlns:a16="http://schemas.microsoft.com/office/drawing/2014/main" id="{7B4B4555-CD56-4EFE-8190-6FE5EC1A36FE}"/>
                </a:ext>
              </a:extLst>
            </p:cNvPr>
            <p:cNvGrpSpPr/>
            <p:nvPr/>
          </p:nvGrpSpPr>
          <p:grpSpPr>
            <a:xfrm>
              <a:off x="4155876" y="3670033"/>
              <a:ext cx="1114756" cy="1283127"/>
              <a:chOff x="4724003" y="1295400"/>
              <a:chExt cx="1013415" cy="1166480"/>
            </a:xfrm>
          </p:grpSpPr>
          <p:cxnSp>
            <p:nvCxnSpPr>
              <p:cNvPr id="16" name="Straight Connector 15">
                <a:extLst>
                  <a:ext uri="{FF2B5EF4-FFF2-40B4-BE49-F238E27FC236}">
                    <a16:creationId xmlns:a16="http://schemas.microsoft.com/office/drawing/2014/main" id="{1CC6A365-59BC-4CEF-ABE3-D624DF0C7F5E}"/>
                  </a:ext>
                </a:extLst>
              </p:cNvPr>
              <p:cNvCxnSpPr/>
              <p:nvPr/>
            </p:nvCxnSpPr>
            <p:spPr>
              <a:xfrm>
                <a:off x="4724003" y="1295400"/>
                <a:ext cx="8312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2">
                <a:extLst>
                  <a:ext uri="{FF2B5EF4-FFF2-40B4-BE49-F238E27FC236}">
                    <a16:creationId xmlns:a16="http://schemas.microsoft.com/office/drawing/2014/main" id="{D0CFCC82-A990-4CEC-8B75-A81BB79F6D5D}"/>
                  </a:ext>
                </a:extLst>
              </p:cNvPr>
              <p:cNvSpPr txBox="1">
                <a:spLocks noChangeArrowheads="1"/>
              </p:cNvSpPr>
              <p:nvPr/>
            </p:nvSpPr>
            <p:spPr bwMode="auto">
              <a:xfrm>
                <a:off x="4838059" y="1746559"/>
                <a:ext cx="899359" cy="71532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#1</a:t>
                </a:r>
              </a:p>
            </p:txBody>
          </p:sp>
        </p:grpSp>
        <p:cxnSp>
          <p:nvCxnSpPr>
            <p:cNvPr id="4" name="Straight Arrow Connector 3">
              <a:extLst>
                <a:ext uri="{FF2B5EF4-FFF2-40B4-BE49-F238E27FC236}">
                  <a16:creationId xmlns:a16="http://schemas.microsoft.com/office/drawing/2014/main" id="{85E86FFD-0209-446D-93D8-F44CDD767B86}"/>
                </a:ext>
              </a:extLst>
            </p:cNvPr>
            <p:cNvCxnSpPr/>
            <p:nvPr/>
          </p:nvCxnSpPr>
          <p:spPr>
            <a:xfrm flipV="1">
              <a:off x="4575630" y="3773214"/>
              <a:ext cx="0" cy="5710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
            <a:extLst>
              <a:ext uri="{FF2B5EF4-FFF2-40B4-BE49-F238E27FC236}">
                <a16:creationId xmlns:a16="http://schemas.microsoft.com/office/drawing/2014/main" id="{5E9F0231-8172-461C-9BB4-78FC219A3242}"/>
              </a:ext>
            </a:extLst>
          </p:cNvPr>
          <p:cNvSpPr txBox="1">
            <a:spLocks noChangeArrowheads="1"/>
          </p:cNvSpPr>
          <p:nvPr/>
        </p:nvSpPr>
        <p:spPr bwMode="auto">
          <a:xfrm>
            <a:off x="5000221" y="1209467"/>
            <a:ext cx="2012422" cy="69428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of evidence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4471" y="314258"/>
            <a:ext cx="8875059" cy="962000"/>
          </a:xfrm>
          <a:noFill/>
        </p:spPr>
        <p:txBody>
          <a:bodyPr>
            <a:normAutofit fontScale="90000"/>
          </a:bodyPr>
          <a:lstStyle/>
          <a:p>
            <a:pPr algn="l" eaLnBrk="1" hangingPunct="1"/>
            <a:r>
              <a:rPr lang="en-US" sz="2330" b="1" dirty="0">
                <a:latin typeface="Comic Sans MS" panose="030F0702030302020204" pitchFamily="66" charset="0"/>
              </a:rPr>
              <a:t>#2 - Microscopic evidence is also called _______ evidence.</a:t>
            </a:r>
            <a:br>
              <a:rPr lang="en-US" sz="2330" b="1" dirty="0">
                <a:latin typeface="Comic Sans MS" panose="030F0702030302020204" pitchFamily="66" charset="0"/>
              </a:rPr>
            </a:br>
            <a:br>
              <a:rPr lang="en-US" sz="2330" b="1" dirty="0">
                <a:latin typeface="Comic Sans MS" panose="030F0702030302020204" pitchFamily="66" charset="0"/>
              </a:rPr>
            </a:br>
            <a:endParaRPr lang="en-US" sz="2330" b="1" dirty="0">
              <a:latin typeface="Comic Sans MS" panose="030F0702030302020204" pitchFamily="66" charset="0"/>
            </a:endParaRPr>
          </a:p>
        </p:txBody>
      </p:sp>
      <p:sp>
        <p:nvSpPr>
          <p:cNvPr id="32" name="Rectangle 2">
            <a:extLst>
              <a:ext uri="{FF2B5EF4-FFF2-40B4-BE49-F238E27FC236}">
                <a16:creationId xmlns:a16="http://schemas.microsoft.com/office/drawing/2014/main" id="{2145754A-CEF3-4C8C-BB4F-6BE0488C1ECF}"/>
              </a:ext>
            </a:extLst>
          </p:cNvPr>
          <p:cNvSpPr txBox="1">
            <a:spLocks noChangeArrowheads="1"/>
          </p:cNvSpPr>
          <p:nvPr/>
        </p:nvSpPr>
        <p:spPr bwMode="auto">
          <a:xfrm>
            <a:off x="5602396" y="72334"/>
            <a:ext cx="1480939"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TRACE</a:t>
            </a:r>
          </a:p>
        </p:txBody>
      </p:sp>
      <p:pic>
        <p:nvPicPr>
          <p:cNvPr id="12" name="Picture 7">
            <a:extLst>
              <a:ext uri="{FF2B5EF4-FFF2-40B4-BE49-F238E27FC236}">
                <a16:creationId xmlns:a16="http://schemas.microsoft.com/office/drawing/2014/main" id="{6E89E00F-2BED-4EFA-AEEB-CBD5EC63B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75" y="2091598"/>
            <a:ext cx="1960517" cy="17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a:extLst>
              <a:ext uri="{FF2B5EF4-FFF2-40B4-BE49-F238E27FC236}">
                <a16:creationId xmlns:a16="http://schemas.microsoft.com/office/drawing/2014/main" id="{D0F98BF2-C23A-444E-9B97-22F2E5AF02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467" t="2875" r="5173" b="5173"/>
          <a:stretch>
            <a:fillRect/>
          </a:stretch>
        </p:blipFill>
        <p:spPr bwMode="auto">
          <a:xfrm>
            <a:off x="2844234" y="4433361"/>
            <a:ext cx="1752396" cy="136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a:extLst>
              <a:ext uri="{FF2B5EF4-FFF2-40B4-BE49-F238E27FC236}">
                <a16:creationId xmlns:a16="http://schemas.microsoft.com/office/drawing/2014/main" id="{235976E5-E97E-4248-82D1-00FDE0624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116" y="2031259"/>
            <a:ext cx="1664074" cy="17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C5F8935F-9F04-4639-B899-3966B4270F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5684" b="43238"/>
          <a:stretch/>
        </p:blipFill>
        <p:spPr bwMode="auto">
          <a:xfrm>
            <a:off x="2920054" y="2031259"/>
            <a:ext cx="1500948" cy="17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a:extLst>
              <a:ext uri="{FF2B5EF4-FFF2-40B4-BE49-F238E27FC236}">
                <a16:creationId xmlns:a16="http://schemas.microsoft.com/office/drawing/2014/main" id="{4074F6DA-8A8D-44BD-9CC9-D325DF596E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650"/>
          <a:stretch/>
        </p:blipFill>
        <p:spPr bwMode="auto">
          <a:xfrm>
            <a:off x="4771384" y="4406581"/>
            <a:ext cx="16736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a:extLst>
              <a:ext uri="{FF2B5EF4-FFF2-40B4-BE49-F238E27FC236}">
                <a16:creationId xmlns:a16="http://schemas.microsoft.com/office/drawing/2014/main" id="{BAED49A2-476B-4A87-9B9A-D5EED8AFC3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68" t="50000" r="63359" b="17092"/>
          <a:stretch/>
        </p:blipFill>
        <p:spPr bwMode="auto">
          <a:xfrm>
            <a:off x="6577314" y="1940135"/>
            <a:ext cx="1479331" cy="17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a:extLst>
              <a:ext uri="{FF2B5EF4-FFF2-40B4-BE49-F238E27FC236}">
                <a16:creationId xmlns:a16="http://schemas.microsoft.com/office/drawing/2014/main" id="{610EDB55-C1A7-452F-A410-CDDF412CA9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4671" y="4406581"/>
            <a:ext cx="188883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E84ACB62-8AFC-4EBE-A50F-864D7B280E87}"/>
              </a:ext>
            </a:extLst>
          </p:cNvPr>
          <p:cNvPicPr>
            <a:picLocks noChangeAspect="1"/>
          </p:cNvPicPr>
          <p:nvPr/>
        </p:nvPicPr>
        <p:blipFill>
          <a:blip r:embed="rId9"/>
          <a:stretch>
            <a:fillRect/>
          </a:stretch>
        </p:blipFill>
        <p:spPr>
          <a:xfrm>
            <a:off x="650936" y="4429471"/>
            <a:ext cx="1964053" cy="1371600"/>
          </a:xfrm>
          <a:prstGeom prst="rect">
            <a:avLst/>
          </a:prstGeom>
        </p:spPr>
      </p:pic>
      <p:grpSp>
        <p:nvGrpSpPr>
          <p:cNvPr id="2" name="Group 1">
            <a:extLst>
              <a:ext uri="{FF2B5EF4-FFF2-40B4-BE49-F238E27FC236}">
                <a16:creationId xmlns:a16="http://schemas.microsoft.com/office/drawing/2014/main" id="{F9811B5D-1DD5-4071-B4C7-252AB822C847}"/>
              </a:ext>
            </a:extLst>
          </p:cNvPr>
          <p:cNvGrpSpPr/>
          <p:nvPr/>
        </p:nvGrpSpPr>
        <p:grpSpPr>
          <a:xfrm>
            <a:off x="134471" y="1163573"/>
            <a:ext cx="8403151" cy="5293254"/>
            <a:chOff x="0" y="1318715"/>
            <a:chExt cx="9523571" cy="5999022"/>
          </a:xfrm>
        </p:grpSpPr>
        <p:sp>
          <p:nvSpPr>
            <p:cNvPr id="13" name="Text Box 6">
              <a:extLst>
                <a:ext uri="{FF2B5EF4-FFF2-40B4-BE49-F238E27FC236}">
                  <a16:creationId xmlns:a16="http://schemas.microsoft.com/office/drawing/2014/main" id="{8203C8F4-137F-48C1-BDFE-A79F3876AF45}"/>
                </a:ext>
              </a:extLst>
            </p:cNvPr>
            <p:cNvSpPr txBox="1">
              <a:spLocks noChangeArrowheads="1"/>
            </p:cNvSpPr>
            <p:nvPr/>
          </p:nvSpPr>
          <p:spPr bwMode="auto">
            <a:xfrm>
              <a:off x="383538" y="4210500"/>
              <a:ext cx="2666815" cy="50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30" b="1" dirty="0">
                  <a:latin typeface="Times New Roman" panose="02020603050405020304" pitchFamily="18" charset="0"/>
                </a:rPr>
                <a:t>Hairs &amp; Fibers</a:t>
              </a:r>
            </a:p>
          </p:txBody>
        </p:sp>
        <p:sp>
          <p:nvSpPr>
            <p:cNvPr id="18" name="Text Box 6">
              <a:extLst>
                <a:ext uri="{FF2B5EF4-FFF2-40B4-BE49-F238E27FC236}">
                  <a16:creationId xmlns:a16="http://schemas.microsoft.com/office/drawing/2014/main" id="{1B19DD4C-1123-407E-9E40-1B473D371CDC}"/>
                </a:ext>
              </a:extLst>
            </p:cNvPr>
            <p:cNvSpPr txBox="1">
              <a:spLocks noChangeArrowheads="1"/>
            </p:cNvSpPr>
            <p:nvPr/>
          </p:nvSpPr>
          <p:spPr bwMode="auto">
            <a:xfrm>
              <a:off x="3041188" y="6532866"/>
              <a:ext cx="2113834" cy="50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30" b="1" dirty="0">
                  <a:latin typeface="Times New Roman" panose="02020603050405020304" pitchFamily="18" charset="0"/>
                </a:rPr>
                <a:t>Dirt/Sand</a:t>
              </a:r>
            </a:p>
          </p:txBody>
        </p:sp>
        <p:sp>
          <p:nvSpPr>
            <p:cNvPr id="22" name="Text Box 6">
              <a:extLst>
                <a:ext uri="{FF2B5EF4-FFF2-40B4-BE49-F238E27FC236}">
                  <a16:creationId xmlns:a16="http://schemas.microsoft.com/office/drawing/2014/main" id="{DEC58B45-598E-4669-9D51-114F1231DD91}"/>
                </a:ext>
              </a:extLst>
            </p:cNvPr>
            <p:cNvSpPr txBox="1">
              <a:spLocks noChangeArrowheads="1"/>
            </p:cNvSpPr>
            <p:nvPr/>
          </p:nvSpPr>
          <p:spPr bwMode="auto">
            <a:xfrm>
              <a:off x="4661730" y="4210500"/>
              <a:ext cx="2666815" cy="50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30" b="1" dirty="0">
                  <a:latin typeface="Times New Roman" panose="02020603050405020304" pitchFamily="18" charset="0"/>
                </a:rPr>
                <a:t>Ballistics</a:t>
              </a:r>
            </a:p>
          </p:txBody>
        </p:sp>
        <p:sp>
          <p:nvSpPr>
            <p:cNvPr id="23" name="Text Box 6">
              <a:extLst>
                <a:ext uri="{FF2B5EF4-FFF2-40B4-BE49-F238E27FC236}">
                  <a16:creationId xmlns:a16="http://schemas.microsoft.com/office/drawing/2014/main" id="{C2E37D45-10B7-40AC-BF7C-F960BFB81F8F}"/>
                </a:ext>
              </a:extLst>
            </p:cNvPr>
            <p:cNvSpPr txBox="1">
              <a:spLocks noChangeArrowheads="1"/>
            </p:cNvSpPr>
            <p:nvPr/>
          </p:nvSpPr>
          <p:spPr bwMode="auto">
            <a:xfrm>
              <a:off x="2882672" y="4210500"/>
              <a:ext cx="2317661" cy="50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30" b="1" dirty="0">
                  <a:latin typeface="Times New Roman" panose="02020603050405020304" pitchFamily="18" charset="0"/>
                </a:rPr>
                <a:t>Explosives </a:t>
              </a:r>
            </a:p>
          </p:txBody>
        </p:sp>
        <p:sp>
          <p:nvSpPr>
            <p:cNvPr id="27" name="Text Box 5">
              <a:extLst>
                <a:ext uri="{FF2B5EF4-FFF2-40B4-BE49-F238E27FC236}">
                  <a16:creationId xmlns:a16="http://schemas.microsoft.com/office/drawing/2014/main" id="{0E01CEDD-50B8-4ACC-8B1A-BBCD78C4DC4F}"/>
                </a:ext>
              </a:extLst>
            </p:cNvPr>
            <p:cNvSpPr txBox="1">
              <a:spLocks noChangeArrowheads="1"/>
            </p:cNvSpPr>
            <p:nvPr/>
          </p:nvSpPr>
          <p:spPr bwMode="auto">
            <a:xfrm>
              <a:off x="7337476" y="4210500"/>
              <a:ext cx="1599637" cy="50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330" b="1" dirty="0">
                  <a:latin typeface="Times New Roman" panose="02020603050405020304" pitchFamily="18" charset="0"/>
                </a:rPr>
                <a:t>Paint</a:t>
              </a:r>
            </a:p>
          </p:txBody>
        </p:sp>
        <p:sp>
          <p:nvSpPr>
            <p:cNvPr id="29" name="Text Box 6">
              <a:extLst>
                <a:ext uri="{FF2B5EF4-FFF2-40B4-BE49-F238E27FC236}">
                  <a16:creationId xmlns:a16="http://schemas.microsoft.com/office/drawing/2014/main" id="{8F41355D-2012-42DE-A611-765F3D48CC59}"/>
                </a:ext>
              </a:extLst>
            </p:cNvPr>
            <p:cNvSpPr txBox="1">
              <a:spLocks noChangeArrowheads="1"/>
            </p:cNvSpPr>
            <p:nvPr/>
          </p:nvSpPr>
          <p:spPr bwMode="auto">
            <a:xfrm>
              <a:off x="7136329" y="6532866"/>
              <a:ext cx="2387242" cy="50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30" b="1" dirty="0">
                  <a:latin typeface="Times New Roman" panose="02020603050405020304" pitchFamily="18" charset="0"/>
                </a:rPr>
                <a:t>Toolmarks</a:t>
              </a:r>
            </a:p>
          </p:txBody>
        </p:sp>
        <p:sp>
          <p:nvSpPr>
            <p:cNvPr id="30" name="Text Box 5">
              <a:extLst>
                <a:ext uri="{FF2B5EF4-FFF2-40B4-BE49-F238E27FC236}">
                  <a16:creationId xmlns:a16="http://schemas.microsoft.com/office/drawing/2014/main" id="{3BFD1A7B-1E57-43C2-A17C-660484331306}"/>
                </a:ext>
              </a:extLst>
            </p:cNvPr>
            <p:cNvSpPr txBox="1">
              <a:spLocks noChangeArrowheads="1"/>
            </p:cNvSpPr>
            <p:nvPr/>
          </p:nvSpPr>
          <p:spPr bwMode="auto">
            <a:xfrm>
              <a:off x="5328745" y="6532866"/>
              <a:ext cx="1707436" cy="50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330" b="1" dirty="0">
                  <a:latin typeface="Times New Roman" panose="02020603050405020304" pitchFamily="18" charset="0"/>
                </a:rPr>
                <a:t>Glass</a:t>
              </a:r>
            </a:p>
          </p:txBody>
        </p:sp>
        <p:sp>
          <p:nvSpPr>
            <p:cNvPr id="34" name="TextBox 33">
              <a:extLst>
                <a:ext uri="{FF2B5EF4-FFF2-40B4-BE49-F238E27FC236}">
                  <a16:creationId xmlns:a16="http://schemas.microsoft.com/office/drawing/2014/main" id="{1981AB7E-3AB2-4639-9291-F9A1A010700A}"/>
                </a:ext>
              </a:extLst>
            </p:cNvPr>
            <p:cNvSpPr txBox="1"/>
            <p:nvPr/>
          </p:nvSpPr>
          <p:spPr>
            <a:xfrm>
              <a:off x="0" y="1318715"/>
              <a:ext cx="9405569" cy="474024"/>
            </a:xfrm>
            <a:prstGeom prst="rect">
              <a:avLst/>
            </a:prstGeom>
            <a:noFill/>
          </p:spPr>
          <p:txBody>
            <a:bodyPr wrap="square">
              <a:spAutoFit/>
            </a:bodyPr>
            <a:lstStyle/>
            <a:p>
              <a:r>
                <a:rPr lang="en-US" sz="2118" b="1" dirty="0">
                  <a:latin typeface="Comic Sans MS" panose="030F0702030302020204" pitchFamily="66" charset="0"/>
                </a:rPr>
                <a:t>#3 – Examples of trace evidence includes:</a:t>
              </a:r>
              <a:endParaRPr lang="en-US" sz="2118" b="1" dirty="0"/>
            </a:p>
          </p:txBody>
        </p:sp>
        <p:sp>
          <p:nvSpPr>
            <p:cNvPr id="33" name="Text Box 6">
              <a:extLst>
                <a:ext uri="{FF2B5EF4-FFF2-40B4-BE49-F238E27FC236}">
                  <a16:creationId xmlns:a16="http://schemas.microsoft.com/office/drawing/2014/main" id="{CD619522-38A7-4B65-B927-67D17A42D601}"/>
                </a:ext>
              </a:extLst>
            </p:cNvPr>
            <p:cNvSpPr txBox="1">
              <a:spLocks noChangeArrowheads="1"/>
            </p:cNvSpPr>
            <p:nvPr/>
          </p:nvSpPr>
          <p:spPr bwMode="auto">
            <a:xfrm>
              <a:off x="227606" y="6532866"/>
              <a:ext cx="2979556" cy="78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30" b="1" dirty="0">
                  <a:latin typeface="Times New Roman" panose="02020603050405020304" pitchFamily="18" charset="0"/>
                </a:rPr>
                <a:t>Biological material </a:t>
              </a:r>
              <a:r>
                <a:rPr lang="en-US" altLang="en-US" sz="1588" b="1" dirty="0">
                  <a:latin typeface="Times New Roman" panose="02020603050405020304" pitchFamily="18" charset="0"/>
                </a:rPr>
                <a:t>(skin, blood, etc.)</a:t>
              </a:r>
              <a:endParaRPr lang="en-US" altLang="en-US" sz="2330" b="1" dirty="0">
                <a:latin typeface="Times New Roman" panose="02020603050405020304" pitchFamily="18" charset="0"/>
              </a:endParaRPr>
            </a:p>
          </p:txBody>
        </p:sp>
      </p:grpSp>
    </p:spTree>
    <p:extLst>
      <p:ext uri="{BB962C8B-B14F-4D97-AF65-F5344CB8AC3E}">
        <p14:creationId xmlns:p14="http://schemas.microsoft.com/office/powerpoint/2010/main" val="367221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4471" y="71578"/>
            <a:ext cx="8875059" cy="694282"/>
          </a:xfrm>
          <a:noFill/>
        </p:spPr>
        <p:txBody>
          <a:bodyPr/>
          <a:lstStyle/>
          <a:p>
            <a:pPr algn="l" eaLnBrk="1" hangingPunct="1"/>
            <a:r>
              <a:rPr lang="en-US" sz="2330" b="1" dirty="0">
                <a:latin typeface="Comic Sans MS" panose="030F0702030302020204" pitchFamily="66" charset="0"/>
              </a:rPr>
              <a:t>#4 - Collecting Trace Evidence</a:t>
            </a:r>
          </a:p>
        </p:txBody>
      </p:sp>
      <p:sp>
        <p:nvSpPr>
          <p:cNvPr id="13" name="Text Box 6">
            <a:extLst>
              <a:ext uri="{FF2B5EF4-FFF2-40B4-BE49-F238E27FC236}">
                <a16:creationId xmlns:a16="http://schemas.microsoft.com/office/drawing/2014/main" id="{8203C8F4-137F-48C1-BDFE-A79F3876AF45}"/>
              </a:ext>
            </a:extLst>
          </p:cNvPr>
          <p:cNvSpPr txBox="1">
            <a:spLocks noChangeArrowheads="1"/>
          </p:cNvSpPr>
          <p:nvPr/>
        </p:nvSpPr>
        <p:spPr bwMode="auto">
          <a:xfrm>
            <a:off x="3536576" y="1254335"/>
            <a:ext cx="5001634" cy="8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30" b="1" u="sng" dirty="0">
                <a:latin typeface="Times New Roman" panose="02020603050405020304" pitchFamily="18" charset="0"/>
              </a:rPr>
              <a:t>Visually examine </a:t>
            </a:r>
            <a:r>
              <a:rPr lang="en-US" altLang="en-US" sz="2330" b="1" dirty="0">
                <a:latin typeface="Times New Roman" panose="02020603050405020304" pitchFamily="18" charset="0"/>
              </a:rPr>
              <a:t>the item to identify possible evidence. </a:t>
            </a:r>
          </a:p>
        </p:txBody>
      </p:sp>
      <p:pic>
        <p:nvPicPr>
          <p:cNvPr id="4" name="Picture 3">
            <a:extLst>
              <a:ext uri="{FF2B5EF4-FFF2-40B4-BE49-F238E27FC236}">
                <a16:creationId xmlns:a16="http://schemas.microsoft.com/office/drawing/2014/main" id="{875D166A-358A-4EE5-9612-4DDD743B2D75}"/>
              </a:ext>
            </a:extLst>
          </p:cNvPr>
          <p:cNvPicPr>
            <a:picLocks noChangeAspect="1"/>
          </p:cNvPicPr>
          <p:nvPr/>
        </p:nvPicPr>
        <p:blipFill rotWithShape="1">
          <a:blip r:embed="rId2"/>
          <a:srcRect t="14045" b="8521"/>
          <a:stretch/>
        </p:blipFill>
        <p:spPr>
          <a:xfrm>
            <a:off x="403792" y="765860"/>
            <a:ext cx="2884394" cy="2196576"/>
          </a:xfrm>
          <a:prstGeom prst="rect">
            <a:avLst/>
          </a:prstGeom>
        </p:spPr>
      </p:pic>
      <p:pic>
        <p:nvPicPr>
          <p:cNvPr id="6" name="Picture 5">
            <a:extLst>
              <a:ext uri="{FF2B5EF4-FFF2-40B4-BE49-F238E27FC236}">
                <a16:creationId xmlns:a16="http://schemas.microsoft.com/office/drawing/2014/main" id="{E8065F30-E3A4-4B04-B6FF-559DA6CCDE50}"/>
              </a:ext>
            </a:extLst>
          </p:cNvPr>
          <p:cNvPicPr>
            <a:picLocks noChangeAspect="1"/>
          </p:cNvPicPr>
          <p:nvPr/>
        </p:nvPicPr>
        <p:blipFill>
          <a:blip r:embed="rId3"/>
          <a:stretch>
            <a:fillRect/>
          </a:stretch>
        </p:blipFill>
        <p:spPr>
          <a:xfrm>
            <a:off x="551711" y="2821252"/>
            <a:ext cx="3105505" cy="2196576"/>
          </a:xfrm>
          <a:prstGeom prst="rect">
            <a:avLst/>
          </a:prstGeom>
        </p:spPr>
      </p:pic>
      <p:sp>
        <p:nvSpPr>
          <p:cNvPr id="30" name="Text Box 6">
            <a:extLst>
              <a:ext uri="{FF2B5EF4-FFF2-40B4-BE49-F238E27FC236}">
                <a16:creationId xmlns:a16="http://schemas.microsoft.com/office/drawing/2014/main" id="{5F1C2B21-95D5-4781-9C44-D11AD7B9BCB5}"/>
              </a:ext>
            </a:extLst>
          </p:cNvPr>
          <p:cNvSpPr txBox="1">
            <a:spLocks noChangeArrowheads="1"/>
          </p:cNvSpPr>
          <p:nvPr/>
        </p:nvSpPr>
        <p:spPr bwMode="auto">
          <a:xfrm>
            <a:off x="3798853" y="2836219"/>
            <a:ext cx="5001634" cy="116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30" b="1" dirty="0">
                <a:latin typeface="Times New Roman" panose="02020603050405020304" pitchFamily="18" charset="0"/>
              </a:rPr>
              <a:t>Use methods to collect microscopic items, such as </a:t>
            </a:r>
            <a:r>
              <a:rPr lang="en-US" altLang="en-US" sz="2330" b="1" u="sng" dirty="0">
                <a:latin typeface="Times New Roman" panose="02020603050405020304" pitchFamily="18" charset="0"/>
              </a:rPr>
              <a:t>scraping clothing </a:t>
            </a:r>
            <a:r>
              <a:rPr lang="en-US" altLang="en-US" sz="2330" b="1" dirty="0">
                <a:latin typeface="Times New Roman" panose="02020603050405020304" pitchFamily="18" charset="0"/>
              </a:rPr>
              <a:t>or </a:t>
            </a:r>
            <a:r>
              <a:rPr lang="en-US" altLang="en-US" sz="2330" b="1" u="sng" dirty="0">
                <a:latin typeface="Times New Roman" panose="02020603050405020304" pitchFamily="18" charset="0"/>
              </a:rPr>
              <a:t>using tape </a:t>
            </a:r>
            <a:r>
              <a:rPr lang="en-US" altLang="en-US" sz="2330" b="1" dirty="0">
                <a:latin typeface="Times New Roman" panose="02020603050405020304" pitchFamily="18" charset="0"/>
              </a:rPr>
              <a:t>to lift hairs and fibers.</a:t>
            </a:r>
          </a:p>
        </p:txBody>
      </p:sp>
      <p:pic>
        <p:nvPicPr>
          <p:cNvPr id="8" name="Picture 7">
            <a:extLst>
              <a:ext uri="{FF2B5EF4-FFF2-40B4-BE49-F238E27FC236}">
                <a16:creationId xmlns:a16="http://schemas.microsoft.com/office/drawing/2014/main" id="{20E16C07-E777-40A1-883E-2655F47E3C11}"/>
              </a:ext>
            </a:extLst>
          </p:cNvPr>
          <p:cNvPicPr>
            <a:picLocks noChangeAspect="1"/>
          </p:cNvPicPr>
          <p:nvPr/>
        </p:nvPicPr>
        <p:blipFill rotWithShape="1">
          <a:blip r:embed="rId4"/>
          <a:srcRect b="22532"/>
          <a:stretch/>
        </p:blipFill>
        <p:spPr>
          <a:xfrm>
            <a:off x="2971835" y="4509005"/>
            <a:ext cx="2514951" cy="2034235"/>
          </a:xfrm>
          <a:prstGeom prst="rect">
            <a:avLst/>
          </a:prstGeom>
        </p:spPr>
      </p:pic>
      <p:sp>
        <p:nvSpPr>
          <p:cNvPr id="31" name="Text Box 6">
            <a:extLst>
              <a:ext uri="{FF2B5EF4-FFF2-40B4-BE49-F238E27FC236}">
                <a16:creationId xmlns:a16="http://schemas.microsoft.com/office/drawing/2014/main" id="{573275C6-0B67-48DB-BAEC-7210A1A27CF8}"/>
              </a:ext>
            </a:extLst>
          </p:cNvPr>
          <p:cNvSpPr txBox="1">
            <a:spLocks noChangeArrowheads="1"/>
          </p:cNvSpPr>
          <p:nvPr/>
        </p:nvSpPr>
        <p:spPr bwMode="auto">
          <a:xfrm>
            <a:off x="5618806" y="5017826"/>
            <a:ext cx="2973484" cy="8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30" b="1" u="sng" dirty="0">
                <a:latin typeface="Times New Roman" panose="02020603050405020304" pitchFamily="18" charset="0"/>
              </a:rPr>
              <a:t>Collect all evidence </a:t>
            </a:r>
            <a:r>
              <a:rPr lang="en-US" altLang="en-US" sz="2330" b="1" dirty="0">
                <a:latin typeface="Times New Roman" panose="02020603050405020304" pitchFamily="18" charset="0"/>
              </a:rPr>
              <a:t>for later examination.</a:t>
            </a:r>
          </a:p>
        </p:txBody>
      </p:sp>
    </p:spTree>
    <p:extLst>
      <p:ext uri="{BB962C8B-B14F-4D97-AF65-F5344CB8AC3E}">
        <p14:creationId xmlns:p14="http://schemas.microsoft.com/office/powerpoint/2010/main" val="915254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7"/>
          <p:cNvSpPr txBox="1">
            <a:spLocks noChangeArrowheads="1"/>
          </p:cNvSpPr>
          <p:nvPr/>
        </p:nvSpPr>
        <p:spPr bwMode="auto">
          <a:xfrm>
            <a:off x="2944906" y="6519863"/>
            <a:ext cx="6064624" cy="239011"/>
          </a:xfrm>
          <a:prstGeom prst="rect">
            <a:avLst/>
          </a:prstGeom>
          <a:noFill/>
          <a:ln w="9525">
            <a:noFill/>
            <a:miter lim="800000"/>
            <a:headEnd/>
            <a:tailEnd/>
          </a:ln>
        </p:spPr>
        <p:txBody>
          <a:bodyPr lIns="88741" tIns="44372" rIns="88741" bIns="44372">
            <a:spAutoFit/>
          </a:bodyPr>
          <a:lstStyle/>
          <a:p>
            <a:pPr algn="r">
              <a:spcBef>
                <a:spcPct val="50000"/>
              </a:spcBef>
            </a:pPr>
            <a:r>
              <a:rPr lang="en-US" sz="971" dirty="0">
                <a:latin typeface="Times New Roman" pitchFamily="18" charset="0"/>
              </a:rPr>
              <a:t>Source: https://rsscience.com/hair-under-a-microscope/</a:t>
            </a:r>
          </a:p>
        </p:txBody>
      </p:sp>
      <p:pic>
        <p:nvPicPr>
          <p:cNvPr id="6" name="Picture 5">
            <a:extLst>
              <a:ext uri="{FF2B5EF4-FFF2-40B4-BE49-F238E27FC236}">
                <a16:creationId xmlns:a16="http://schemas.microsoft.com/office/drawing/2014/main" id="{34A9898A-7149-436A-BDA5-57BEA75A8CEE}"/>
              </a:ext>
            </a:extLst>
          </p:cNvPr>
          <p:cNvPicPr>
            <a:picLocks noChangeAspect="1"/>
          </p:cNvPicPr>
          <p:nvPr/>
        </p:nvPicPr>
        <p:blipFill>
          <a:blip r:embed="rId2"/>
          <a:stretch>
            <a:fillRect/>
          </a:stretch>
        </p:blipFill>
        <p:spPr>
          <a:xfrm>
            <a:off x="212630" y="1540007"/>
            <a:ext cx="6609105" cy="4723331"/>
          </a:xfrm>
          <a:prstGeom prst="rect">
            <a:avLst/>
          </a:prstGeom>
          <a:ln>
            <a:noFill/>
          </a:ln>
          <a:effectLst>
            <a:outerShdw blurRad="292100" dist="139700" dir="2700000" algn="tl" rotWithShape="0">
              <a:srgbClr val="333333">
                <a:alpha val="65000"/>
              </a:srgbClr>
            </a:outerShdw>
          </a:effectLst>
        </p:spPr>
      </p:pic>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237916" y="229162"/>
            <a:ext cx="8756822" cy="412934"/>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chemeClr val="tx1"/>
                </a:solidFill>
                <a:latin typeface="Comic Sans MS" panose="030F0702030302020204" pitchFamily="66" charset="0"/>
              </a:rPr>
              <a:t>#5 – Comparison Microscope</a:t>
            </a:r>
            <a:endParaRPr lang="en-US" sz="2330" b="1" kern="0" dirty="0">
              <a:solidFill>
                <a:srgbClr val="FF0000"/>
              </a:solidFill>
              <a:latin typeface="Comic Sans MS" panose="030F0702030302020204" pitchFamily="66" charset="0"/>
            </a:endParaRPr>
          </a:p>
        </p:txBody>
      </p:sp>
      <p:grpSp>
        <p:nvGrpSpPr>
          <p:cNvPr id="11" name="Group 10">
            <a:extLst>
              <a:ext uri="{FF2B5EF4-FFF2-40B4-BE49-F238E27FC236}">
                <a16:creationId xmlns:a16="http://schemas.microsoft.com/office/drawing/2014/main" id="{C6F12162-8840-4A04-B376-DBCDD17E9E30}"/>
              </a:ext>
            </a:extLst>
          </p:cNvPr>
          <p:cNvGrpSpPr/>
          <p:nvPr/>
        </p:nvGrpSpPr>
        <p:grpSpPr>
          <a:xfrm>
            <a:off x="5977218" y="2928790"/>
            <a:ext cx="2931092" cy="1614302"/>
            <a:chOff x="6019799" y="2913632"/>
            <a:chExt cx="3019913" cy="1663220"/>
          </a:xfrm>
        </p:grpSpPr>
        <p:sp>
          <p:nvSpPr>
            <p:cNvPr id="20" name="Arrow: Right 19">
              <a:extLst>
                <a:ext uri="{FF2B5EF4-FFF2-40B4-BE49-F238E27FC236}">
                  <a16:creationId xmlns:a16="http://schemas.microsoft.com/office/drawing/2014/main" id="{A794E04F-7D27-4B04-A362-C50A02F364A8}"/>
                </a:ext>
              </a:extLst>
            </p:cNvPr>
            <p:cNvSpPr/>
            <p:nvPr/>
          </p:nvSpPr>
          <p:spPr>
            <a:xfrm rot="12339771">
              <a:off x="6019799" y="2913632"/>
              <a:ext cx="1016728" cy="6096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5" name="Arrow: Right 14">
              <a:extLst>
                <a:ext uri="{FF2B5EF4-FFF2-40B4-BE49-F238E27FC236}">
                  <a16:creationId xmlns:a16="http://schemas.microsoft.com/office/drawing/2014/main" id="{26C81198-DB9B-458A-B48D-578D02732922}"/>
                </a:ext>
              </a:extLst>
            </p:cNvPr>
            <p:cNvSpPr/>
            <p:nvPr/>
          </p:nvSpPr>
          <p:spPr>
            <a:xfrm rot="10245994">
              <a:off x="6059311" y="3967252"/>
              <a:ext cx="1450236" cy="6096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6" name="Text Box 11">
              <a:extLst>
                <a:ext uri="{FF2B5EF4-FFF2-40B4-BE49-F238E27FC236}">
                  <a16:creationId xmlns:a16="http://schemas.microsoft.com/office/drawing/2014/main" id="{34E682FF-40C7-44A0-AFCF-212459A63612}"/>
                </a:ext>
              </a:extLst>
            </p:cNvPr>
            <p:cNvSpPr txBox="1">
              <a:spLocks noChangeArrowheads="1"/>
            </p:cNvSpPr>
            <p:nvPr/>
          </p:nvSpPr>
          <p:spPr bwMode="auto">
            <a:xfrm>
              <a:off x="6889907" y="3124200"/>
              <a:ext cx="2149805" cy="1323215"/>
            </a:xfrm>
            <a:prstGeom prst="rect">
              <a:avLst/>
            </a:prstGeom>
            <a:solidFill>
              <a:schemeClr val="bg1"/>
            </a:solidFill>
            <a:ln w="28575">
              <a:solidFill>
                <a:srgbClr val="00B0F0"/>
              </a:solidFill>
              <a:miter lim="800000"/>
              <a:headEnd/>
              <a:tailEnd/>
            </a:ln>
          </p:spPr>
          <p:txBody>
            <a:bodyPr wrap="square" lIns="88741" tIns="44372" rIns="88741" bIns="44372">
              <a:spAutoFit/>
            </a:bodyPr>
            <a:lstStyle/>
            <a:p>
              <a:pPr algn="ctr">
                <a:spcBef>
                  <a:spcPct val="50000"/>
                </a:spcBef>
              </a:pPr>
              <a:r>
                <a:rPr lang="en-US" sz="1941" dirty="0">
                  <a:latin typeface="Comic Sans MS" panose="030F0702030302020204" pitchFamily="66" charset="0"/>
                </a:rPr>
                <a:t>Evidence from a crime scene compared to known samples.</a:t>
              </a:r>
            </a:p>
          </p:txBody>
        </p:sp>
      </p:grpSp>
      <p:sp>
        <p:nvSpPr>
          <p:cNvPr id="19" name="TextBox 18">
            <a:extLst>
              <a:ext uri="{FF2B5EF4-FFF2-40B4-BE49-F238E27FC236}">
                <a16:creationId xmlns:a16="http://schemas.microsoft.com/office/drawing/2014/main" id="{FF6E8645-49E1-491D-916A-CC533FC408E6}"/>
              </a:ext>
            </a:extLst>
          </p:cNvPr>
          <p:cNvSpPr txBox="1"/>
          <p:nvPr/>
        </p:nvSpPr>
        <p:spPr>
          <a:xfrm>
            <a:off x="504265" y="654092"/>
            <a:ext cx="8283388" cy="809452"/>
          </a:xfrm>
          <a:prstGeom prst="rect">
            <a:avLst/>
          </a:prstGeom>
          <a:noFill/>
        </p:spPr>
        <p:txBody>
          <a:bodyPr wrap="square">
            <a:spAutoFit/>
          </a:bodyPr>
          <a:lstStyle/>
          <a:p>
            <a:r>
              <a:rPr lang="en-US" sz="2330" b="1" kern="0" dirty="0">
                <a:solidFill>
                  <a:srgbClr val="FF0000"/>
                </a:solidFill>
                <a:latin typeface="Comic Sans MS" panose="030F0702030302020204" pitchFamily="66" charset="0"/>
              </a:rPr>
              <a:t>Two compound microscopes connected to a grid allowing scientists to view two things side by side.</a:t>
            </a:r>
            <a:endParaRPr lang="en-US" sz="2330" dirty="0"/>
          </a:p>
        </p:txBody>
      </p:sp>
    </p:spTree>
    <p:extLst>
      <p:ext uri="{BB962C8B-B14F-4D97-AF65-F5344CB8AC3E}">
        <p14:creationId xmlns:p14="http://schemas.microsoft.com/office/powerpoint/2010/main" val="13836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66" name="Group 10"/>
          <p:cNvGrpSpPr>
            <a:grpSpLocks/>
          </p:cNvGrpSpPr>
          <p:nvPr/>
        </p:nvGrpSpPr>
        <p:grpSpPr bwMode="auto">
          <a:xfrm>
            <a:off x="395585" y="4688066"/>
            <a:ext cx="5473725" cy="2007674"/>
            <a:chOff x="280" y="809"/>
            <a:chExt cx="3857" cy="1303"/>
          </a:xfrm>
        </p:grpSpPr>
        <p:pic>
          <p:nvPicPr>
            <p:cNvPr id="19460" name="Picture 4"/>
            <p:cNvPicPr>
              <a:picLocks noChangeAspect="1" noChangeArrowheads="1"/>
            </p:cNvPicPr>
            <p:nvPr/>
          </p:nvPicPr>
          <p:blipFill>
            <a:blip r:embed="rId2" cstate="print"/>
            <a:srcRect b="4482"/>
            <a:stretch>
              <a:fillRect/>
            </a:stretch>
          </p:blipFill>
          <p:spPr bwMode="auto">
            <a:xfrm>
              <a:off x="280" y="817"/>
              <a:ext cx="3648" cy="1295"/>
            </a:xfrm>
            <a:prstGeom prst="rect">
              <a:avLst/>
            </a:prstGeom>
            <a:noFill/>
            <a:ln w="9525">
              <a:noFill/>
              <a:miter lim="800000"/>
              <a:headEnd/>
              <a:tailEnd/>
            </a:ln>
            <a:effectLst/>
          </p:spPr>
        </p:pic>
        <p:sp>
          <p:nvSpPr>
            <p:cNvPr id="19461" name="Text Box 5"/>
            <p:cNvSpPr txBox="1">
              <a:spLocks noChangeArrowheads="1"/>
            </p:cNvSpPr>
            <p:nvPr/>
          </p:nvSpPr>
          <p:spPr bwMode="auto">
            <a:xfrm>
              <a:off x="1583" y="809"/>
              <a:ext cx="2554" cy="777"/>
            </a:xfrm>
            <a:prstGeom prst="rect">
              <a:avLst/>
            </a:prstGeom>
            <a:noFill/>
            <a:ln w="9525">
              <a:noFill/>
              <a:miter lim="800000"/>
              <a:headEnd/>
              <a:tailEnd/>
            </a:ln>
            <a:effectLst/>
          </p:spPr>
          <p:txBody>
            <a:bodyPr wrap="square">
              <a:spAutoFit/>
            </a:bodyPr>
            <a:lstStyle/>
            <a:p>
              <a:pPr algn="just"/>
              <a:r>
                <a:rPr lang="en-US" sz="1747" b="1" dirty="0">
                  <a:latin typeface="Times New Roman" pitchFamily="18" charset="0"/>
                </a:rPr>
                <a:t>Gas Chromatography</a:t>
              </a:r>
              <a:endParaRPr lang="en-US" sz="1747" dirty="0">
                <a:latin typeface="Times New Roman" pitchFamily="18" charset="0"/>
              </a:endParaRPr>
            </a:p>
            <a:p>
              <a:pPr algn="just"/>
              <a:r>
                <a:rPr lang="en-US" sz="1359" dirty="0">
                  <a:latin typeface="Times New Roman" pitchFamily="18" charset="0"/>
                </a:rPr>
                <a:t>Used to determine the chemical composition of unknown substances, such as the different compounds in gasoline shown by each separate peak in the graph below.</a:t>
              </a:r>
            </a:p>
          </p:txBody>
        </p:sp>
      </p:grpSp>
      <p:grpSp>
        <p:nvGrpSpPr>
          <p:cNvPr id="19465" name="Group 9"/>
          <p:cNvGrpSpPr>
            <a:grpSpLocks/>
          </p:cNvGrpSpPr>
          <p:nvPr/>
        </p:nvGrpSpPr>
        <p:grpSpPr bwMode="auto">
          <a:xfrm>
            <a:off x="6088162" y="1425680"/>
            <a:ext cx="2699167" cy="4970931"/>
            <a:chOff x="4560" y="240"/>
            <a:chExt cx="2289" cy="3668"/>
          </a:xfrm>
        </p:grpSpPr>
        <p:pic>
          <p:nvPicPr>
            <p:cNvPr id="19463" name="Picture 7"/>
            <p:cNvPicPr>
              <a:picLocks noChangeAspect="1" noChangeArrowheads="1"/>
            </p:cNvPicPr>
            <p:nvPr/>
          </p:nvPicPr>
          <p:blipFill>
            <a:blip r:embed="rId3" cstate="print"/>
            <a:srcRect/>
            <a:stretch>
              <a:fillRect/>
            </a:stretch>
          </p:blipFill>
          <p:spPr bwMode="auto">
            <a:xfrm>
              <a:off x="4656" y="240"/>
              <a:ext cx="2160" cy="2754"/>
            </a:xfrm>
            <a:prstGeom prst="rect">
              <a:avLst/>
            </a:prstGeom>
            <a:noFill/>
            <a:ln w="9525">
              <a:noFill/>
              <a:miter lim="800000"/>
              <a:headEnd/>
              <a:tailEnd/>
            </a:ln>
            <a:effectLst/>
          </p:spPr>
        </p:pic>
        <p:sp>
          <p:nvSpPr>
            <p:cNvPr id="19464" name="Text Box 8"/>
            <p:cNvSpPr txBox="1">
              <a:spLocks noChangeArrowheads="1"/>
            </p:cNvSpPr>
            <p:nvPr/>
          </p:nvSpPr>
          <p:spPr bwMode="auto">
            <a:xfrm>
              <a:off x="4560" y="3024"/>
              <a:ext cx="2289" cy="884"/>
            </a:xfrm>
            <a:prstGeom prst="rect">
              <a:avLst/>
            </a:prstGeom>
            <a:noFill/>
            <a:ln w="9525">
              <a:noFill/>
              <a:miter lim="800000"/>
              <a:headEnd/>
              <a:tailEnd/>
            </a:ln>
            <a:effectLst/>
          </p:spPr>
          <p:txBody>
            <a:bodyPr wrap="square">
              <a:spAutoFit/>
            </a:bodyPr>
            <a:lstStyle/>
            <a:p>
              <a:pPr algn="just"/>
              <a:r>
                <a:rPr lang="en-US" sz="1747" b="1" dirty="0">
                  <a:latin typeface="Times New Roman" pitchFamily="18" charset="0"/>
                </a:rPr>
                <a:t>Paper Chromatography</a:t>
              </a:r>
            </a:p>
            <a:p>
              <a:pPr algn="just"/>
              <a:r>
                <a:rPr lang="en-US" sz="1359" dirty="0">
                  <a:latin typeface="Times New Roman" pitchFamily="18" charset="0"/>
                </a:rPr>
                <a:t>Can be used to separate the components of inks, dyes, plant compounds (chlorophyll), make-up, and many other substances</a:t>
              </a:r>
            </a:p>
          </p:txBody>
        </p:sp>
      </p:grpSp>
      <p:grpSp>
        <p:nvGrpSpPr>
          <p:cNvPr id="19473" name="Group 17"/>
          <p:cNvGrpSpPr>
            <a:grpSpLocks/>
          </p:cNvGrpSpPr>
          <p:nvPr/>
        </p:nvGrpSpPr>
        <p:grpSpPr bwMode="auto">
          <a:xfrm>
            <a:off x="168088" y="1315533"/>
            <a:ext cx="3808366" cy="3217209"/>
            <a:chOff x="77" y="180"/>
            <a:chExt cx="2966" cy="2088"/>
          </a:xfrm>
        </p:grpSpPr>
        <p:pic>
          <p:nvPicPr>
            <p:cNvPr id="19467" name="Picture 11"/>
            <p:cNvPicPr>
              <a:picLocks noChangeAspect="1" noChangeArrowheads="1"/>
            </p:cNvPicPr>
            <p:nvPr/>
          </p:nvPicPr>
          <p:blipFill>
            <a:blip r:embed="rId4" cstate="print"/>
            <a:srcRect/>
            <a:stretch>
              <a:fillRect/>
            </a:stretch>
          </p:blipFill>
          <p:spPr bwMode="auto">
            <a:xfrm>
              <a:off x="77" y="192"/>
              <a:ext cx="1350" cy="2076"/>
            </a:xfrm>
            <a:prstGeom prst="rect">
              <a:avLst/>
            </a:prstGeom>
            <a:noFill/>
            <a:ln w="9525">
              <a:noFill/>
              <a:miter lim="800000"/>
              <a:headEnd/>
              <a:tailEnd/>
            </a:ln>
            <a:effectLst/>
          </p:spPr>
        </p:pic>
        <p:sp>
          <p:nvSpPr>
            <p:cNvPr id="19468" name="Text Box 12"/>
            <p:cNvSpPr txBox="1">
              <a:spLocks noChangeArrowheads="1"/>
            </p:cNvSpPr>
            <p:nvPr/>
          </p:nvSpPr>
          <p:spPr bwMode="auto">
            <a:xfrm>
              <a:off x="941" y="180"/>
              <a:ext cx="2102" cy="506"/>
            </a:xfrm>
            <a:prstGeom prst="rect">
              <a:avLst/>
            </a:prstGeom>
            <a:solidFill>
              <a:schemeClr val="bg1"/>
            </a:solidFill>
            <a:ln w="9525">
              <a:noFill/>
              <a:miter lim="800000"/>
              <a:headEnd/>
              <a:tailEnd/>
            </a:ln>
            <a:effectLst/>
          </p:spPr>
          <p:txBody>
            <a:bodyPr wrap="square">
              <a:spAutoFit/>
            </a:bodyPr>
            <a:lstStyle/>
            <a:p>
              <a:pPr algn="just"/>
              <a:r>
                <a:rPr lang="en-US" sz="1747" b="1" dirty="0">
                  <a:latin typeface="Times New Roman" pitchFamily="18" charset="0"/>
                </a:rPr>
                <a:t>Liquid Chromatography</a:t>
              </a:r>
              <a:endParaRPr lang="en-US" sz="1747" dirty="0">
                <a:latin typeface="Times New Roman" pitchFamily="18" charset="0"/>
              </a:endParaRPr>
            </a:p>
            <a:p>
              <a:pPr algn="just"/>
              <a:r>
                <a:rPr lang="en-US" sz="1359" dirty="0">
                  <a:latin typeface="Times New Roman" pitchFamily="18" charset="0"/>
                </a:rPr>
                <a:t>Used to identify unknown plant pigments &amp; other compounds.</a:t>
              </a:r>
            </a:p>
          </p:txBody>
        </p:sp>
      </p:grpSp>
      <p:grpSp>
        <p:nvGrpSpPr>
          <p:cNvPr id="19472" name="Group 16"/>
          <p:cNvGrpSpPr>
            <a:grpSpLocks/>
          </p:cNvGrpSpPr>
          <p:nvPr/>
        </p:nvGrpSpPr>
        <p:grpSpPr bwMode="auto">
          <a:xfrm>
            <a:off x="2184711" y="2259750"/>
            <a:ext cx="3583486" cy="2144312"/>
            <a:chOff x="1036" y="1478"/>
            <a:chExt cx="2911" cy="1587"/>
          </a:xfrm>
        </p:grpSpPr>
        <p:pic>
          <p:nvPicPr>
            <p:cNvPr id="19471" name="Picture 15"/>
            <p:cNvPicPr>
              <a:picLocks noChangeAspect="1" noChangeArrowheads="1"/>
            </p:cNvPicPr>
            <p:nvPr/>
          </p:nvPicPr>
          <p:blipFill>
            <a:blip r:embed="rId5" cstate="print"/>
            <a:srcRect l="16667" t="8333" r="22223" b="13268"/>
            <a:stretch>
              <a:fillRect/>
            </a:stretch>
          </p:blipFill>
          <p:spPr bwMode="auto">
            <a:xfrm>
              <a:off x="1036" y="1478"/>
              <a:ext cx="928" cy="1587"/>
            </a:xfrm>
            <a:prstGeom prst="rect">
              <a:avLst/>
            </a:prstGeom>
            <a:noFill/>
            <a:ln w="9525">
              <a:noFill/>
              <a:miter lim="800000"/>
              <a:headEnd/>
              <a:tailEnd/>
            </a:ln>
            <a:effectLst/>
          </p:spPr>
        </p:pic>
        <p:sp>
          <p:nvSpPr>
            <p:cNvPr id="19470" name="Text Box 14"/>
            <p:cNvSpPr txBox="1">
              <a:spLocks noChangeArrowheads="1"/>
            </p:cNvSpPr>
            <p:nvPr/>
          </p:nvSpPr>
          <p:spPr bwMode="auto">
            <a:xfrm>
              <a:off x="1911" y="1700"/>
              <a:ext cx="2036" cy="1085"/>
            </a:xfrm>
            <a:prstGeom prst="rect">
              <a:avLst/>
            </a:prstGeom>
            <a:noFill/>
            <a:ln w="9525">
              <a:noFill/>
              <a:miter lim="800000"/>
              <a:headEnd/>
              <a:tailEnd/>
            </a:ln>
            <a:effectLst/>
          </p:spPr>
          <p:txBody>
            <a:bodyPr wrap="square">
              <a:spAutoFit/>
            </a:bodyPr>
            <a:lstStyle/>
            <a:p>
              <a:pPr algn="just">
                <a:spcBef>
                  <a:spcPct val="50000"/>
                </a:spcBef>
              </a:pPr>
              <a:r>
                <a:rPr lang="en-US" sz="1747" b="1" dirty="0">
                  <a:latin typeface="Times New Roman" pitchFamily="18" charset="0"/>
                </a:rPr>
                <a:t>Thin-Layer Chromatography</a:t>
              </a:r>
              <a:endParaRPr lang="en-US" sz="1747" dirty="0">
                <a:latin typeface="Times New Roman" pitchFamily="18" charset="0"/>
              </a:endParaRPr>
            </a:p>
            <a:p>
              <a:pPr algn="just"/>
              <a:r>
                <a:rPr lang="en-US" sz="1359" dirty="0">
                  <a:latin typeface="Times New Roman" pitchFamily="18" charset="0"/>
                </a:rPr>
                <a:t>Uses thin plastic or glass trays to identify the composition of pigments, chemicals, and other unknown substances.</a:t>
              </a:r>
              <a:endParaRPr lang="en-US" sz="1747" dirty="0">
                <a:latin typeface="Times New Roman" pitchFamily="18" charset="0"/>
              </a:endParaRPr>
            </a:p>
          </p:txBody>
        </p:sp>
      </p:grpSp>
      <p:sp>
        <p:nvSpPr>
          <p:cNvPr id="17" name="Text Box 18"/>
          <p:cNvSpPr txBox="1">
            <a:spLocks noChangeArrowheads="1"/>
          </p:cNvSpPr>
          <p:nvPr/>
        </p:nvSpPr>
        <p:spPr bwMode="auto">
          <a:xfrm>
            <a:off x="134471" y="100854"/>
            <a:ext cx="8875059" cy="809452"/>
          </a:xfrm>
          <a:prstGeom prst="rect">
            <a:avLst/>
          </a:prstGeom>
          <a:noFill/>
          <a:ln w="28575">
            <a:noFill/>
            <a:miter lim="800000"/>
            <a:headEnd/>
            <a:tailEnd/>
          </a:ln>
          <a:effectLst/>
        </p:spPr>
        <p:txBody>
          <a:bodyPr wrap="square">
            <a:spAutoFit/>
          </a:bodyPr>
          <a:lstStyle/>
          <a:p>
            <a:pPr>
              <a:spcBef>
                <a:spcPct val="50000"/>
              </a:spcBef>
            </a:pPr>
            <a:r>
              <a:rPr lang="en-US" sz="2330" b="1" dirty="0">
                <a:solidFill>
                  <a:srgbClr val="FF0000"/>
                </a:solidFill>
                <a:latin typeface="Comic Sans MS" panose="030F0702030302020204" pitchFamily="66" charset="0"/>
              </a:rPr>
              <a:t>#6 – CHROMATOGRAPHY </a:t>
            </a:r>
            <a:r>
              <a:rPr lang="en-US" sz="2330" dirty="0">
                <a:latin typeface="Comic Sans MS" panose="030F0702030302020204" pitchFamily="66" charset="0"/>
              </a:rPr>
              <a:t>is the process is used to separate a mixture its different components.</a:t>
            </a:r>
            <a:endParaRPr lang="en-US" sz="2330" b="1" dirty="0">
              <a:solidFill>
                <a:srgbClr val="FF0000"/>
              </a:solidFill>
              <a:latin typeface="Comic Sans MS" panose="030F0702030302020204" pitchFamily="66"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186859" y="6294132"/>
            <a:ext cx="8801100" cy="239011"/>
          </a:xfrm>
          <a:prstGeom prst="rect">
            <a:avLst/>
          </a:prstGeom>
          <a:noFill/>
          <a:ln w="9525">
            <a:noFill/>
            <a:miter lim="800000"/>
            <a:headEnd/>
            <a:tailEnd/>
          </a:ln>
        </p:spPr>
        <p:txBody>
          <a:bodyPr lIns="88741" tIns="44372" rIns="88741" bIns="44372">
            <a:spAutoFit/>
          </a:bodyPr>
          <a:lstStyle/>
          <a:p>
            <a:pPr algn="ctr">
              <a:spcBef>
                <a:spcPct val="50000"/>
              </a:spcBef>
            </a:pPr>
            <a:r>
              <a:rPr lang="en-US" sz="971" dirty="0">
                <a:latin typeface="Times New Roman" pitchFamily="18" charset="0"/>
              </a:rPr>
              <a:t>Image Source: https://www.researchgate.net/figure/Sources-of-keratin-Different-sources-such-as-feathers-hair-nails-horns-hooves-and_fig3_272827545</a:t>
            </a:r>
          </a:p>
        </p:txBody>
      </p:sp>
      <p:sp>
        <p:nvSpPr>
          <p:cNvPr id="6149" name="Rectangle 5"/>
          <p:cNvSpPr>
            <a:spLocks noChangeArrowheads="1"/>
          </p:cNvSpPr>
          <p:nvPr/>
        </p:nvSpPr>
        <p:spPr bwMode="auto">
          <a:xfrm>
            <a:off x="186859" y="1000217"/>
            <a:ext cx="8801099" cy="1882409"/>
          </a:xfrm>
          <a:prstGeom prst="rect">
            <a:avLst/>
          </a:prstGeom>
          <a:noFill/>
          <a:ln w="9525">
            <a:noFill/>
            <a:miter lim="800000"/>
            <a:headEnd/>
            <a:tailEnd/>
          </a:ln>
        </p:spPr>
        <p:txBody>
          <a:bodyPr wrap="square" lIns="88741" tIns="44372" rIns="88741" bIns="44372" anchor="ctr">
            <a:spAutoFit/>
          </a:bodyPr>
          <a:lstStyle/>
          <a:p>
            <a:r>
              <a:rPr lang="en-US" sz="2330" dirty="0">
                <a:latin typeface="Comic Sans MS" panose="030F0702030302020204" pitchFamily="66" charset="0"/>
              </a:rPr>
              <a:t>Hair is composed of the protein keratin which is also the primary component of our fingernails and toenails.                 </a:t>
            </a:r>
          </a:p>
          <a:p>
            <a:pPr algn="just"/>
            <a:r>
              <a:rPr lang="en-US" sz="2330" dirty="0">
                <a:latin typeface="Comic Sans MS" panose="030F0702030302020204" pitchFamily="66" charset="0"/>
              </a:rPr>
              <a:t> </a:t>
            </a:r>
          </a:p>
          <a:p>
            <a:pPr algn="just"/>
            <a:r>
              <a:rPr lang="en-US" sz="2330" dirty="0">
                <a:latin typeface="Comic Sans MS" panose="030F0702030302020204" pitchFamily="66" charset="0"/>
              </a:rPr>
              <a:t>Keratin can also be found in other animals, such as bird feathers, horns, hooves, beaks, and fur. </a:t>
            </a:r>
          </a:p>
        </p:txBody>
      </p:sp>
      <p:pic>
        <p:nvPicPr>
          <p:cNvPr id="1026" name="Picture 2" descr="Sources of keratin. Different sources such as feathers, hair, nails, horns, hooves, and beak are shown. The hosts for these sources include human, bird, and animal. The hardness of these keratin materials is different in each case.">
            <a:extLst>
              <a:ext uri="{FF2B5EF4-FFF2-40B4-BE49-F238E27FC236}">
                <a16:creationId xmlns:a16="http://schemas.microsoft.com/office/drawing/2014/main" id="{006D4A29-754C-47D5-A9C2-244CAE008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160" y="3057777"/>
            <a:ext cx="5028431" cy="2815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962F5EE-629C-470B-95C8-6ED44D9A2C6B}"/>
              </a:ext>
            </a:extLst>
          </p:cNvPr>
          <p:cNvSpPr>
            <a:spLocks noChangeArrowheads="1"/>
          </p:cNvSpPr>
          <p:nvPr/>
        </p:nvSpPr>
        <p:spPr bwMode="auto">
          <a:xfrm>
            <a:off x="156043" y="96249"/>
            <a:ext cx="8927447" cy="672078"/>
          </a:xfrm>
          <a:prstGeom prst="rect">
            <a:avLst/>
          </a:prstGeom>
          <a:solidFill>
            <a:srgbClr val="99FF33"/>
          </a:solidFill>
          <a:ln w="9525">
            <a:noFill/>
            <a:miter lim="800000"/>
            <a:headEnd/>
            <a:tailEnd/>
          </a:ln>
        </p:spPr>
        <p:txBody>
          <a:bodyPr wrap="square" lIns="88741" tIns="44372" rIns="88741" bIns="44372" anchor="ctr">
            <a:spAutoFit/>
          </a:bodyPr>
          <a:lstStyle/>
          <a:p>
            <a:r>
              <a:rPr lang="en-US" sz="3106" b="1" dirty="0">
                <a:latin typeface="Times New Roman" pitchFamily="18" charset="0"/>
              </a:rPr>
              <a:t>Part B: Biology of Hair</a:t>
            </a:r>
          </a:p>
          <a:p>
            <a:endParaRPr lang="en-US" sz="679" dirty="0">
              <a:latin typeface="Times New Roman" pitchFamily="18" charset="0"/>
            </a:endParaRPr>
          </a:p>
        </p:txBody>
      </p:sp>
      <p:grpSp>
        <p:nvGrpSpPr>
          <p:cNvPr id="11" name="Group 10">
            <a:extLst>
              <a:ext uri="{FF2B5EF4-FFF2-40B4-BE49-F238E27FC236}">
                <a16:creationId xmlns:a16="http://schemas.microsoft.com/office/drawing/2014/main" id="{D5EF6E12-B294-4F10-BA26-FE22C7A4D8F0}"/>
              </a:ext>
            </a:extLst>
          </p:cNvPr>
          <p:cNvGrpSpPr/>
          <p:nvPr/>
        </p:nvGrpSpPr>
        <p:grpSpPr>
          <a:xfrm>
            <a:off x="3906371" y="428675"/>
            <a:ext cx="3268980" cy="1299272"/>
            <a:chOff x="3886200" y="337756"/>
            <a:chExt cx="3368040" cy="1338644"/>
          </a:xfrm>
        </p:grpSpPr>
        <p:grpSp>
          <p:nvGrpSpPr>
            <p:cNvPr id="5" name="Group 4">
              <a:extLst>
                <a:ext uri="{FF2B5EF4-FFF2-40B4-BE49-F238E27FC236}">
                  <a16:creationId xmlns:a16="http://schemas.microsoft.com/office/drawing/2014/main" id="{A19D9A1A-85A4-481C-9E64-D9AD86FCFA36}"/>
                </a:ext>
              </a:extLst>
            </p:cNvPr>
            <p:cNvGrpSpPr/>
            <p:nvPr/>
          </p:nvGrpSpPr>
          <p:grpSpPr>
            <a:xfrm>
              <a:off x="3886200" y="1295400"/>
              <a:ext cx="3368040" cy="381000"/>
              <a:chOff x="3886200" y="1295400"/>
              <a:chExt cx="3368040" cy="381000"/>
            </a:xfrm>
          </p:grpSpPr>
          <p:cxnSp>
            <p:nvCxnSpPr>
              <p:cNvPr id="4" name="Straight Connector 3">
                <a:extLst>
                  <a:ext uri="{FF2B5EF4-FFF2-40B4-BE49-F238E27FC236}">
                    <a16:creationId xmlns:a16="http://schemas.microsoft.com/office/drawing/2014/main" id="{0A3E84C1-C531-4BBB-B2E3-52DAB959EE06}"/>
                  </a:ext>
                </a:extLst>
              </p:cNvPr>
              <p:cNvCxnSpPr/>
              <p:nvPr/>
            </p:nvCxnSpPr>
            <p:spPr>
              <a:xfrm>
                <a:off x="4724003" y="1295400"/>
                <a:ext cx="10671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90EB80-2BCC-4FB5-B62E-42119112F149}"/>
                  </a:ext>
                </a:extLst>
              </p:cNvPr>
              <p:cNvCxnSpPr/>
              <p:nvPr/>
            </p:nvCxnSpPr>
            <p:spPr>
              <a:xfrm>
                <a:off x="3886200" y="1676400"/>
                <a:ext cx="14630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C2D13-BD22-4D98-A51F-B0F2BEB6C4DA}"/>
                  </a:ext>
                </a:extLst>
              </p:cNvPr>
              <p:cNvCxnSpPr/>
              <p:nvPr/>
            </p:nvCxnSpPr>
            <p:spPr>
              <a:xfrm>
                <a:off x="6156960" y="1676400"/>
                <a:ext cx="1097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angle 2">
              <a:extLst>
                <a:ext uri="{FF2B5EF4-FFF2-40B4-BE49-F238E27FC236}">
                  <a16:creationId xmlns:a16="http://schemas.microsoft.com/office/drawing/2014/main" id="{2A309622-4E76-471F-A107-1C10B7CB3CE2}"/>
                </a:ext>
              </a:extLst>
            </p:cNvPr>
            <p:cNvSpPr txBox="1">
              <a:spLocks noChangeArrowheads="1"/>
            </p:cNvSpPr>
            <p:nvPr/>
          </p:nvSpPr>
          <p:spPr bwMode="auto">
            <a:xfrm>
              <a:off x="5257601" y="337756"/>
              <a:ext cx="899359" cy="71532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#1</a:t>
              </a:r>
            </a:p>
          </p:txBody>
        </p:sp>
      </p:grpSp>
    </p:spTree>
    <p:extLst>
      <p:ext uri="{BB962C8B-B14F-4D97-AF65-F5344CB8AC3E}">
        <p14:creationId xmlns:p14="http://schemas.microsoft.com/office/powerpoint/2010/main" val="176880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17C672-8465-4A85-91F3-C87988DC323F}"/>
              </a:ext>
            </a:extLst>
          </p:cNvPr>
          <p:cNvSpPr txBox="1"/>
          <p:nvPr/>
        </p:nvSpPr>
        <p:spPr>
          <a:xfrm>
            <a:off x="270179" y="484650"/>
            <a:ext cx="6898164" cy="2243691"/>
          </a:xfrm>
          <a:prstGeom prst="rect">
            <a:avLst/>
          </a:prstGeom>
          <a:noFill/>
        </p:spPr>
        <p:txBody>
          <a:bodyPr wrap="square">
            <a:spAutoFit/>
          </a:bodyPr>
          <a:lstStyle/>
          <a:p>
            <a:pPr algn="just"/>
            <a:r>
              <a:rPr lang="en-US" sz="2330" dirty="0">
                <a:latin typeface="Comic Sans MS" panose="030F0702030302020204" pitchFamily="66" charset="0"/>
              </a:rPr>
              <a:t>Hair is produced from a structure called the hair follicle (or root.) </a:t>
            </a:r>
          </a:p>
          <a:p>
            <a:pPr algn="just"/>
            <a:endParaRPr lang="en-US" sz="2330" dirty="0">
              <a:latin typeface="Comic Sans MS" panose="030F0702030302020204" pitchFamily="66" charset="0"/>
            </a:endParaRPr>
          </a:p>
          <a:p>
            <a:pPr algn="just"/>
            <a:r>
              <a:rPr lang="en-US" sz="2330" dirty="0">
                <a:latin typeface="Comic Sans MS" panose="030F0702030302020204" pitchFamily="66" charset="0"/>
              </a:rPr>
              <a:t>Humans develop</a:t>
            </a:r>
            <a:r>
              <a:rPr lang="en-US" sz="2330" i="1" dirty="0">
                <a:latin typeface="Comic Sans MS" panose="030F0702030302020204" pitchFamily="66" charset="0"/>
              </a:rPr>
              <a:t> </a:t>
            </a:r>
            <a:r>
              <a:rPr lang="en-US" sz="2330" dirty="0">
                <a:latin typeface="Comic Sans MS" panose="030F0702030302020204" pitchFamily="66" charset="0"/>
              </a:rPr>
              <a:t>hair follicles during fetal development, and no new follicles are produced after birth. </a:t>
            </a:r>
            <a:endParaRPr lang="en-US" sz="2330" dirty="0"/>
          </a:p>
        </p:txBody>
      </p:sp>
      <p:pic>
        <p:nvPicPr>
          <p:cNvPr id="4" name="Picture 3">
            <a:extLst>
              <a:ext uri="{FF2B5EF4-FFF2-40B4-BE49-F238E27FC236}">
                <a16:creationId xmlns:a16="http://schemas.microsoft.com/office/drawing/2014/main" id="{5D3B1783-DB52-4868-823B-45B83A685F54}"/>
              </a:ext>
            </a:extLst>
          </p:cNvPr>
          <p:cNvPicPr>
            <a:picLocks noChangeAspect="1"/>
          </p:cNvPicPr>
          <p:nvPr/>
        </p:nvPicPr>
        <p:blipFill>
          <a:blip r:embed="rId3"/>
          <a:stretch>
            <a:fillRect/>
          </a:stretch>
        </p:blipFill>
        <p:spPr>
          <a:xfrm>
            <a:off x="7168342" y="173149"/>
            <a:ext cx="1552687" cy="2442304"/>
          </a:xfrm>
          <a:prstGeom prst="rect">
            <a:avLst/>
          </a:prstGeom>
        </p:spPr>
      </p:pic>
      <p:sp>
        <p:nvSpPr>
          <p:cNvPr id="10" name="TextBox 9">
            <a:extLst>
              <a:ext uri="{FF2B5EF4-FFF2-40B4-BE49-F238E27FC236}">
                <a16:creationId xmlns:a16="http://schemas.microsoft.com/office/drawing/2014/main" id="{4839C656-02B8-492C-BF91-5E3125BC48EB}"/>
              </a:ext>
            </a:extLst>
          </p:cNvPr>
          <p:cNvSpPr txBox="1"/>
          <p:nvPr/>
        </p:nvSpPr>
        <p:spPr>
          <a:xfrm>
            <a:off x="134471" y="6345449"/>
            <a:ext cx="6508376" cy="689932"/>
          </a:xfrm>
          <a:prstGeom prst="rect">
            <a:avLst/>
          </a:prstGeom>
          <a:noFill/>
        </p:spPr>
        <p:txBody>
          <a:bodyPr wrap="square">
            <a:spAutoFit/>
          </a:bodyPr>
          <a:lstStyle/>
          <a:p>
            <a:r>
              <a:rPr lang="en-US" sz="971" dirty="0">
                <a:hlinkClick r:id="rId4">
                  <a:extLst>
                    <a:ext uri="{A12FA001-AC4F-418D-AE19-62706E023703}">
                      <ahyp:hlinkClr xmlns:ahyp="http://schemas.microsoft.com/office/drawing/2018/hyperlinkcolor" val="tx"/>
                    </a:ext>
                  </a:extLst>
                </a:hlinkClick>
              </a:rPr>
              <a:t>Image 1: https://ngl.cengage.com/assets/downloads/forsci_pro0000000541/4827_fun_ch3.pdf</a:t>
            </a:r>
            <a:endParaRPr lang="en-US" sz="971" dirty="0"/>
          </a:p>
          <a:p>
            <a:r>
              <a:rPr lang="en-US" sz="971" dirty="0">
                <a:latin typeface="Times New Roman" pitchFamily="18" charset="0"/>
              </a:rPr>
              <a:t>Image 2: https://dps.mn.gov/divisions/bca/bca-divisions/forensic-science/Pages/trace-hair.aspx</a:t>
            </a:r>
          </a:p>
          <a:p>
            <a:endParaRPr lang="en-US" sz="971" dirty="0"/>
          </a:p>
          <a:p>
            <a:endParaRPr lang="en-US" sz="971" dirty="0"/>
          </a:p>
        </p:txBody>
      </p:sp>
      <p:sp>
        <p:nvSpPr>
          <p:cNvPr id="12" name="Rectangle 9">
            <a:extLst>
              <a:ext uri="{FF2B5EF4-FFF2-40B4-BE49-F238E27FC236}">
                <a16:creationId xmlns:a16="http://schemas.microsoft.com/office/drawing/2014/main" id="{140A4918-3F27-4D4E-B4CC-3A3F61F8CF30}"/>
              </a:ext>
            </a:extLst>
          </p:cNvPr>
          <p:cNvSpPr>
            <a:spLocks noChangeArrowheads="1"/>
          </p:cNvSpPr>
          <p:nvPr/>
        </p:nvSpPr>
        <p:spPr bwMode="auto">
          <a:xfrm>
            <a:off x="2335907" y="3117851"/>
            <a:ext cx="6607952" cy="2420249"/>
          </a:xfrm>
          <a:prstGeom prst="rect">
            <a:avLst/>
          </a:prstGeom>
          <a:noFill/>
          <a:ln w="9525">
            <a:noFill/>
            <a:miter lim="800000"/>
            <a:headEnd/>
            <a:tailEnd/>
          </a:ln>
        </p:spPr>
        <p:txBody>
          <a:bodyPr wrap="square" lIns="88741" tIns="44372" rIns="88741" bIns="44372" anchor="ctr">
            <a:spAutoFit/>
          </a:bodyPr>
          <a:lstStyle/>
          <a:p>
            <a:pPr algn="just"/>
            <a:r>
              <a:rPr lang="en-US" sz="2330" dirty="0">
                <a:latin typeface="Comic Sans MS" panose="030F0702030302020204" pitchFamily="66" charset="0"/>
              </a:rPr>
              <a:t>In order to test hair evidence for nuclear DNA, the root (or follicular tag) must be present. </a:t>
            </a:r>
          </a:p>
          <a:p>
            <a:pPr algn="just"/>
            <a:endParaRPr lang="en-US" sz="1165" dirty="0">
              <a:latin typeface="Comic Sans MS" panose="030F0702030302020204" pitchFamily="66" charset="0"/>
            </a:endParaRPr>
          </a:p>
          <a:p>
            <a:pPr algn="just"/>
            <a:r>
              <a:rPr lang="en-US" sz="2330" dirty="0">
                <a:latin typeface="Comic Sans MS" panose="030F0702030302020204" pitchFamily="66" charset="0"/>
              </a:rPr>
              <a:t>Hair may also be tested for mitochondrial DNA, which is the DNA that is found in the mitochondria of our cells. </a:t>
            </a:r>
          </a:p>
        </p:txBody>
      </p:sp>
      <p:sp>
        <p:nvSpPr>
          <p:cNvPr id="14" name="TextBox 13">
            <a:extLst>
              <a:ext uri="{FF2B5EF4-FFF2-40B4-BE49-F238E27FC236}">
                <a16:creationId xmlns:a16="http://schemas.microsoft.com/office/drawing/2014/main" id="{F5591808-A778-4DB2-AA0A-CDE36FD51635}"/>
              </a:ext>
            </a:extLst>
          </p:cNvPr>
          <p:cNvSpPr txBox="1"/>
          <p:nvPr/>
        </p:nvSpPr>
        <p:spPr>
          <a:xfrm>
            <a:off x="504264" y="5580157"/>
            <a:ext cx="8181027" cy="630044"/>
          </a:xfrm>
          <a:prstGeom prst="rect">
            <a:avLst/>
          </a:prstGeom>
          <a:noFill/>
        </p:spPr>
        <p:txBody>
          <a:bodyPr wrap="square">
            <a:spAutoFit/>
          </a:bodyPr>
          <a:lstStyle/>
          <a:p>
            <a:pPr algn="just"/>
            <a:r>
              <a:rPr lang="en-US" sz="1747" i="1" dirty="0">
                <a:latin typeface="Comic Sans MS" panose="030F0702030302020204" pitchFamily="66" charset="0"/>
              </a:rPr>
              <a:t>NOTE: Hair that normally falls out does not have a root attached, while hair that is pulled out by force does.</a:t>
            </a:r>
          </a:p>
        </p:txBody>
      </p:sp>
      <p:grpSp>
        <p:nvGrpSpPr>
          <p:cNvPr id="5" name="Group 4">
            <a:extLst>
              <a:ext uri="{FF2B5EF4-FFF2-40B4-BE49-F238E27FC236}">
                <a16:creationId xmlns:a16="http://schemas.microsoft.com/office/drawing/2014/main" id="{0C73F087-D5DB-430A-82EE-84183CF60521}"/>
              </a:ext>
            </a:extLst>
          </p:cNvPr>
          <p:cNvGrpSpPr/>
          <p:nvPr/>
        </p:nvGrpSpPr>
        <p:grpSpPr>
          <a:xfrm>
            <a:off x="200141" y="3294376"/>
            <a:ext cx="2337390" cy="1889095"/>
            <a:chOff x="231680" y="3832300"/>
            <a:chExt cx="2997696" cy="2059812"/>
          </a:xfrm>
        </p:grpSpPr>
        <p:pic>
          <p:nvPicPr>
            <p:cNvPr id="13" name="Picture 2" descr="https://dps.mn.gov/divisions/bca/bca-divisions/forensic-science/PublishingImages/telogen%20plus%20tissue.jpg">
              <a:extLst>
                <a:ext uri="{FF2B5EF4-FFF2-40B4-BE49-F238E27FC236}">
                  <a16:creationId xmlns:a16="http://schemas.microsoft.com/office/drawing/2014/main" id="{9C644F97-5E20-45FC-8534-6804E7DD36BC}"/>
                </a:ext>
              </a:extLst>
            </p:cNvPr>
            <p:cNvPicPr>
              <a:picLocks noChangeAspect="1" noChangeArrowheads="1"/>
            </p:cNvPicPr>
            <p:nvPr/>
          </p:nvPicPr>
          <p:blipFill>
            <a:blip r:embed="rId5" cstate="print"/>
            <a:srcRect/>
            <a:stretch>
              <a:fillRect/>
            </a:stretch>
          </p:blipFill>
          <p:spPr bwMode="auto">
            <a:xfrm>
              <a:off x="231680" y="3832300"/>
              <a:ext cx="2739112" cy="2059812"/>
            </a:xfrm>
            <a:prstGeom prst="rect">
              <a:avLst/>
            </a:prstGeom>
            <a:noFill/>
          </p:spPr>
        </p:pic>
        <p:cxnSp>
          <p:nvCxnSpPr>
            <p:cNvPr id="15" name="Straight Arrow Connector 14">
              <a:extLst>
                <a:ext uri="{FF2B5EF4-FFF2-40B4-BE49-F238E27FC236}">
                  <a16:creationId xmlns:a16="http://schemas.microsoft.com/office/drawing/2014/main" id="{64E563B1-BE6D-43F7-BD64-363127B07A0A}"/>
                </a:ext>
              </a:extLst>
            </p:cNvPr>
            <p:cNvCxnSpPr>
              <a:cxnSpLocks/>
            </p:cNvCxnSpPr>
            <p:nvPr/>
          </p:nvCxnSpPr>
          <p:spPr>
            <a:xfrm flipH="1">
              <a:off x="2104563" y="4359238"/>
              <a:ext cx="471618" cy="42743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8E4142-E4EA-4519-BD00-0BB5E01EBD2F}"/>
                </a:ext>
              </a:extLst>
            </p:cNvPr>
            <p:cNvSpPr txBox="1"/>
            <p:nvPr/>
          </p:nvSpPr>
          <p:spPr>
            <a:xfrm>
              <a:off x="1601236" y="3910118"/>
              <a:ext cx="1628140" cy="491640"/>
            </a:xfrm>
            <a:prstGeom prst="rect">
              <a:avLst/>
            </a:prstGeom>
            <a:noFill/>
          </p:spPr>
          <p:txBody>
            <a:bodyPr wrap="square">
              <a:spAutoFit/>
            </a:bodyPr>
            <a:lstStyle/>
            <a:p>
              <a:r>
                <a:rPr lang="en-US" sz="2330" b="1" dirty="0">
                  <a:solidFill>
                    <a:schemeClr val="accent1"/>
                  </a:solidFill>
                  <a:latin typeface="Comic Sans MS" panose="030F0702030302020204" pitchFamily="66" charset="0"/>
                </a:rPr>
                <a:t>ROOT</a:t>
              </a:r>
              <a:endParaRPr lang="en-US" sz="2330" b="1" dirty="0">
                <a:solidFill>
                  <a:schemeClr val="accent1"/>
                </a:solidFill>
              </a:endParaRPr>
            </a:p>
          </p:txBody>
        </p:sp>
      </p:grpSp>
      <p:sp>
        <p:nvSpPr>
          <p:cNvPr id="17" name="Rectangle 2">
            <a:extLst>
              <a:ext uri="{FF2B5EF4-FFF2-40B4-BE49-F238E27FC236}">
                <a16:creationId xmlns:a16="http://schemas.microsoft.com/office/drawing/2014/main" id="{5A32A1D4-5634-441B-A968-02A11FA4FA4E}"/>
              </a:ext>
            </a:extLst>
          </p:cNvPr>
          <p:cNvSpPr txBox="1">
            <a:spLocks noChangeArrowheads="1"/>
          </p:cNvSpPr>
          <p:nvPr/>
        </p:nvSpPr>
        <p:spPr bwMode="auto">
          <a:xfrm>
            <a:off x="3088648" y="2427327"/>
            <a:ext cx="2612960"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#2 </a:t>
            </a:r>
            <a:r>
              <a:rPr lang="en-US" sz="2330" b="1" kern="0" dirty="0">
                <a:solidFill>
                  <a:srgbClr val="FF0000"/>
                </a:solidFill>
                <a:latin typeface="Comic Sans MS" panose="030F0702030302020204" pitchFamily="66" charset="0"/>
                <a:sym typeface="Wingdings" panose="05000000000000000000" pitchFamily="2" charset="2"/>
              </a:rPr>
              <a:t> FALSE</a:t>
            </a:r>
            <a:endParaRPr lang="en-US" sz="2330" b="1" kern="0" dirty="0">
              <a:solidFill>
                <a:srgbClr val="FF0000"/>
              </a:solidFill>
              <a:latin typeface="Comic Sans MS" panose="030F0702030302020204" pitchFamily="66" charset="0"/>
            </a:endParaRPr>
          </a:p>
        </p:txBody>
      </p:sp>
      <p:cxnSp>
        <p:nvCxnSpPr>
          <p:cNvPr id="22" name="Straight Connector 21">
            <a:extLst>
              <a:ext uri="{FF2B5EF4-FFF2-40B4-BE49-F238E27FC236}">
                <a16:creationId xmlns:a16="http://schemas.microsoft.com/office/drawing/2014/main" id="{B1A4DCDD-9859-48BB-BA8E-1EF8D7596F79}"/>
              </a:ext>
            </a:extLst>
          </p:cNvPr>
          <p:cNvCxnSpPr/>
          <p:nvPr/>
        </p:nvCxnSpPr>
        <p:spPr>
          <a:xfrm>
            <a:off x="2870947" y="2263643"/>
            <a:ext cx="22187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357ACF9-C425-4D7C-A596-391528B629D9}"/>
              </a:ext>
            </a:extLst>
          </p:cNvPr>
          <p:cNvGrpSpPr/>
          <p:nvPr/>
        </p:nvGrpSpPr>
        <p:grpSpPr>
          <a:xfrm>
            <a:off x="3980330" y="3764074"/>
            <a:ext cx="3301061" cy="694282"/>
            <a:chOff x="4170651" y="3774227"/>
            <a:chExt cx="3401094" cy="715321"/>
          </a:xfrm>
        </p:grpSpPr>
        <p:sp>
          <p:nvSpPr>
            <p:cNvPr id="21" name="Rectangle 2">
              <a:extLst>
                <a:ext uri="{FF2B5EF4-FFF2-40B4-BE49-F238E27FC236}">
                  <a16:creationId xmlns:a16="http://schemas.microsoft.com/office/drawing/2014/main" id="{A1932637-FD1A-4D5F-A2E1-5CD0F95AAEAE}"/>
                </a:ext>
              </a:extLst>
            </p:cNvPr>
            <p:cNvSpPr txBox="1">
              <a:spLocks noChangeArrowheads="1"/>
            </p:cNvSpPr>
            <p:nvPr/>
          </p:nvSpPr>
          <p:spPr bwMode="auto">
            <a:xfrm>
              <a:off x="4879604" y="3774227"/>
              <a:ext cx="2692141" cy="71532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#4 </a:t>
              </a:r>
              <a:r>
                <a:rPr lang="en-US" sz="2330" b="1" kern="0" dirty="0">
                  <a:solidFill>
                    <a:srgbClr val="FF0000"/>
                  </a:solidFill>
                  <a:latin typeface="Comic Sans MS" panose="030F0702030302020204" pitchFamily="66" charset="0"/>
                  <a:sym typeface="Wingdings" panose="05000000000000000000" pitchFamily="2" charset="2"/>
                </a:rPr>
                <a:t> ROOT</a:t>
              </a:r>
              <a:endParaRPr lang="en-US" sz="2330" b="1" kern="0" dirty="0">
                <a:solidFill>
                  <a:srgbClr val="FF0000"/>
                </a:solidFill>
                <a:latin typeface="Comic Sans MS" panose="030F0702030302020204" pitchFamily="66" charset="0"/>
              </a:endParaRPr>
            </a:p>
          </p:txBody>
        </p:sp>
        <p:cxnSp>
          <p:nvCxnSpPr>
            <p:cNvPr id="23" name="Straight Connector 22">
              <a:extLst>
                <a:ext uri="{FF2B5EF4-FFF2-40B4-BE49-F238E27FC236}">
                  <a16:creationId xmlns:a16="http://schemas.microsoft.com/office/drawing/2014/main" id="{560D6A9A-A1E4-4A11-97F2-8E71D2F4AC43}"/>
                </a:ext>
              </a:extLst>
            </p:cNvPr>
            <p:cNvCxnSpPr/>
            <p:nvPr/>
          </p:nvCxnSpPr>
          <p:spPr>
            <a:xfrm>
              <a:off x="4170651" y="3886200"/>
              <a:ext cx="731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71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2532</TotalTime>
  <Words>2156</Words>
  <Application>Microsoft Office PowerPoint</Application>
  <PresentationFormat>On-screen Show (4:3)</PresentationFormat>
  <Paragraphs>219</Paragraphs>
  <Slides>24</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 Black</vt:lpstr>
      <vt:lpstr>Arial Narrow</vt:lpstr>
      <vt:lpstr>Calibri</vt:lpstr>
      <vt:lpstr>Comic Sans MS</vt:lpstr>
      <vt:lpstr>Cooper Black</vt:lpstr>
      <vt:lpstr>Times New Roman</vt:lpstr>
      <vt:lpstr>Wingdings</vt:lpstr>
      <vt:lpstr>Default Design</vt:lpstr>
      <vt:lpstr>PowerPoint Presentation</vt:lpstr>
      <vt:lpstr>PowerPoint Presentation</vt:lpstr>
      <vt:lpstr>Part A:  Microscopic Evidence</vt:lpstr>
      <vt:lpstr>#2 - Microscopic evidence is also called _______ evidence.  </vt:lpstr>
      <vt:lpstr>#4 - Collecting Trace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C: Hair Structure</vt:lpstr>
      <vt:lpstr>PowerPoint Presentation</vt:lpstr>
      <vt:lpstr>PowerPoint Presentation</vt:lpstr>
      <vt:lpstr>How is a hair like a pencil?</vt:lpstr>
      <vt:lpstr>PowerPoint Presentation</vt:lpstr>
      <vt:lpstr>PowerPoint Presentation</vt:lpstr>
      <vt:lpstr>PowerPoint Presentation</vt:lpstr>
      <vt:lpstr>PowerPoint Presentation</vt:lpstr>
      <vt:lpstr>PowerPoint Presentation</vt:lpstr>
      <vt:lpstr>Can you identify these mystery hairs?</vt:lpstr>
      <vt:lpstr>PowerPoint Presentation</vt:lpstr>
      <vt:lpstr>Can you identify the animal hairs shown?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Tracy Trimpe</dc:creator>
  <cp:lastModifiedBy>Tracy Tomm</cp:lastModifiedBy>
  <cp:revision>298</cp:revision>
  <dcterms:created xsi:type="dcterms:W3CDTF">2007-01-26T00:21:10Z</dcterms:created>
  <dcterms:modified xsi:type="dcterms:W3CDTF">2022-02-04T01:14:15Z</dcterms:modified>
</cp:coreProperties>
</file>