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357" r:id="rId2"/>
    <p:sldId id="349" r:id="rId3"/>
    <p:sldId id="422" r:id="rId4"/>
    <p:sldId id="423" r:id="rId5"/>
  </p:sldIdLst>
  <p:sldSz cx="10058400" cy="7772400"/>
  <p:notesSz cx="6858000" cy="9144000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5" autoAdjust="0"/>
    <p:restoredTop sz="94660"/>
  </p:normalViewPr>
  <p:slideViewPr>
    <p:cSldViewPr snapToGrid="0">
      <p:cViewPr>
        <p:scale>
          <a:sx n="60" d="100"/>
          <a:sy n="60" d="100"/>
        </p:scale>
        <p:origin x="1882" y="370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slide" Target="slides/slide4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754380" y="1272011"/>
            <a:ext cx="8549640" cy="2705947"/>
          </a:xfrm>
        </p:spPr>
        <p:txBody>
          <a:bodyPr anchor="b"/>
          <a:lstStyle>
            <a:lvl1pPr algn="ctr"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257300" y="4082310"/>
            <a:ext cx="7543800" cy="1876530"/>
          </a:xfrm>
        </p:spPr>
        <p:txBody>
          <a:bodyPr/>
          <a:lstStyle>
            <a:lvl1pPr marL="0" indent="0" algn="ctr">
              <a:buNone/>
              <a:defRPr sz="2640"/>
            </a:lvl1pPr>
            <a:lvl2pPr marL="502920" indent="0" algn="ctr">
              <a:buNone/>
              <a:defRPr sz="2200"/>
            </a:lvl2pPr>
            <a:lvl3pPr marL="1005840" indent="0" algn="ctr">
              <a:buNone/>
              <a:defRPr sz="1980"/>
            </a:lvl3pPr>
            <a:lvl4pPr marL="1508760" indent="0" algn="ctr">
              <a:buNone/>
              <a:defRPr sz="1760"/>
            </a:lvl4pPr>
            <a:lvl5pPr marL="2011680" indent="0" algn="ctr">
              <a:buNone/>
              <a:defRPr sz="1760"/>
            </a:lvl5pPr>
            <a:lvl6pPr marL="2514600" indent="0" algn="ctr">
              <a:buNone/>
              <a:defRPr sz="1760"/>
            </a:lvl6pPr>
            <a:lvl7pPr marL="3017520" indent="0" algn="ctr">
              <a:buNone/>
              <a:defRPr sz="1760"/>
            </a:lvl7pPr>
            <a:lvl8pPr marL="3520440" indent="0" algn="ctr">
              <a:buNone/>
              <a:defRPr sz="1760"/>
            </a:lvl8pPr>
            <a:lvl9pPr marL="4023360" indent="0" algn="ctr">
              <a:buNone/>
              <a:defRPr sz="176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BCE-BDFB-4B32-9274-B4C6E874C65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111F-C953-47B9-82EB-7C409CC1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22285429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BCE-BDFB-4B32-9274-B4C6E874C65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111F-C953-47B9-82EB-7C409CC1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9407168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7198043" y="413808"/>
            <a:ext cx="2168843" cy="6586750"/>
          </a:xfrm>
        </p:spPr>
        <p:txBody>
          <a:bodyPr vert="eaVert"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91515" y="413808"/>
            <a:ext cx="6380798" cy="6586750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BCE-BDFB-4B32-9274-B4C6E874C65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111F-C953-47B9-82EB-7C409CC1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97123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BCE-BDFB-4B32-9274-B4C6E874C65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111F-C953-47B9-82EB-7C409CC1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627295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86277" y="1937705"/>
            <a:ext cx="8675370" cy="3233102"/>
          </a:xfrm>
        </p:spPr>
        <p:txBody>
          <a:bodyPr anchor="b"/>
          <a:lstStyle>
            <a:lvl1pPr>
              <a:defRPr sz="6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86277" y="5201393"/>
            <a:ext cx="8675370" cy="1700212"/>
          </a:xfrm>
        </p:spPr>
        <p:txBody>
          <a:bodyPr/>
          <a:lstStyle>
            <a:lvl1pPr marL="0" indent="0">
              <a:buNone/>
              <a:defRPr sz="2640">
                <a:solidFill>
                  <a:schemeClr val="tx1"/>
                </a:solidFill>
              </a:defRPr>
            </a:lvl1pPr>
            <a:lvl2pPr marL="502920" indent="0">
              <a:buNone/>
              <a:defRPr sz="2200">
                <a:solidFill>
                  <a:schemeClr val="tx1">
                    <a:tint val="75000"/>
                  </a:schemeClr>
                </a:solidFill>
              </a:defRPr>
            </a:lvl2pPr>
            <a:lvl3pPr marL="1005840" indent="0">
              <a:buNone/>
              <a:defRPr sz="1980">
                <a:solidFill>
                  <a:schemeClr val="tx1">
                    <a:tint val="75000"/>
                  </a:schemeClr>
                </a:solidFill>
              </a:defRPr>
            </a:lvl3pPr>
            <a:lvl4pPr marL="15087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4pPr>
            <a:lvl5pPr marL="201168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5pPr>
            <a:lvl6pPr marL="251460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6pPr>
            <a:lvl7pPr marL="301752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7pPr>
            <a:lvl8pPr marL="352044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8pPr>
            <a:lvl9pPr marL="4023360" indent="0">
              <a:buNone/>
              <a:defRPr sz="176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BCE-BDFB-4B32-9274-B4C6E874C65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111F-C953-47B9-82EB-7C409CC1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812186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9151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92065" y="2069042"/>
            <a:ext cx="4274820" cy="493151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BCE-BDFB-4B32-9274-B4C6E874C65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111F-C953-47B9-82EB-7C409CC1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1528889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413810"/>
            <a:ext cx="8675370" cy="1502305"/>
          </a:xfrm>
        </p:spPr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2826" y="1905318"/>
            <a:ext cx="4255174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92826" y="2839085"/>
            <a:ext cx="4255174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5092066" y="1905318"/>
            <a:ext cx="4276130" cy="933767"/>
          </a:xfrm>
        </p:spPr>
        <p:txBody>
          <a:bodyPr anchor="b"/>
          <a:lstStyle>
            <a:lvl1pPr marL="0" indent="0">
              <a:buNone/>
              <a:defRPr sz="2640" b="1"/>
            </a:lvl1pPr>
            <a:lvl2pPr marL="502920" indent="0">
              <a:buNone/>
              <a:defRPr sz="2200" b="1"/>
            </a:lvl2pPr>
            <a:lvl3pPr marL="1005840" indent="0">
              <a:buNone/>
              <a:defRPr sz="1980" b="1"/>
            </a:lvl3pPr>
            <a:lvl4pPr marL="1508760" indent="0">
              <a:buNone/>
              <a:defRPr sz="1760" b="1"/>
            </a:lvl4pPr>
            <a:lvl5pPr marL="2011680" indent="0">
              <a:buNone/>
              <a:defRPr sz="1760" b="1"/>
            </a:lvl5pPr>
            <a:lvl6pPr marL="2514600" indent="0">
              <a:buNone/>
              <a:defRPr sz="1760" b="1"/>
            </a:lvl6pPr>
            <a:lvl7pPr marL="3017520" indent="0">
              <a:buNone/>
              <a:defRPr sz="1760" b="1"/>
            </a:lvl7pPr>
            <a:lvl8pPr marL="3520440" indent="0">
              <a:buNone/>
              <a:defRPr sz="1760" b="1"/>
            </a:lvl8pPr>
            <a:lvl9pPr marL="4023360" indent="0">
              <a:buNone/>
              <a:defRPr sz="176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5092066" y="2839085"/>
            <a:ext cx="4276130" cy="417586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BCE-BDFB-4B32-9274-B4C6E874C65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111F-C953-47B9-82EB-7C409CC1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5892774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BCE-BDFB-4B32-9274-B4C6E874C65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111F-C953-47B9-82EB-7C409CC1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4611173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BCE-BDFB-4B32-9274-B4C6E874C65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111F-C953-47B9-82EB-7C409CC1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616288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276130" y="1119083"/>
            <a:ext cx="5092065" cy="5523442"/>
          </a:xfrm>
        </p:spPr>
        <p:txBody>
          <a:bodyPr/>
          <a:lstStyle>
            <a:lvl1pPr>
              <a:defRPr sz="3520"/>
            </a:lvl1pPr>
            <a:lvl2pPr>
              <a:defRPr sz="3080"/>
            </a:lvl2pPr>
            <a:lvl3pPr>
              <a:defRPr sz="2640"/>
            </a:lvl3pPr>
            <a:lvl4pPr>
              <a:defRPr sz="2200"/>
            </a:lvl4pPr>
            <a:lvl5pPr>
              <a:defRPr sz="2200"/>
            </a:lvl5pPr>
            <a:lvl6pPr>
              <a:defRPr sz="2200"/>
            </a:lvl6pPr>
            <a:lvl7pPr>
              <a:defRPr sz="2200"/>
            </a:lvl7pPr>
            <a:lvl8pPr>
              <a:defRPr sz="2200"/>
            </a:lvl8pPr>
            <a:lvl9pPr>
              <a:defRPr sz="22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BCE-BDFB-4B32-9274-B4C6E874C65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111F-C953-47B9-82EB-7C409CC1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4679893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92825" y="518160"/>
            <a:ext cx="3244096" cy="1813560"/>
          </a:xfrm>
        </p:spPr>
        <p:txBody>
          <a:bodyPr anchor="b"/>
          <a:lstStyle>
            <a:lvl1pPr>
              <a:defRPr sz="352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276130" y="1119083"/>
            <a:ext cx="5092065" cy="5523442"/>
          </a:xfrm>
        </p:spPr>
        <p:txBody>
          <a:bodyPr anchor="t"/>
          <a:lstStyle>
            <a:lvl1pPr marL="0" indent="0">
              <a:buNone/>
              <a:defRPr sz="3520"/>
            </a:lvl1pPr>
            <a:lvl2pPr marL="502920" indent="0">
              <a:buNone/>
              <a:defRPr sz="3080"/>
            </a:lvl2pPr>
            <a:lvl3pPr marL="1005840" indent="0">
              <a:buNone/>
              <a:defRPr sz="2640"/>
            </a:lvl3pPr>
            <a:lvl4pPr marL="1508760" indent="0">
              <a:buNone/>
              <a:defRPr sz="2200"/>
            </a:lvl4pPr>
            <a:lvl5pPr marL="2011680" indent="0">
              <a:buNone/>
              <a:defRPr sz="2200"/>
            </a:lvl5pPr>
            <a:lvl6pPr marL="2514600" indent="0">
              <a:buNone/>
              <a:defRPr sz="2200"/>
            </a:lvl6pPr>
            <a:lvl7pPr marL="3017520" indent="0">
              <a:buNone/>
              <a:defRPr sz="2200"/>
            </a:lvl7pPr>
            <a:lvl8pPr marL="3520440" indent="0">
              <a:buNone/>
              <a:defRPr sz="2200"/>
            </a:lvl8pPr>
            <a:lvl9pPr marL="4023360" indent="0">
              <a:buNone/>
              <a:defRPr sz="22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92825" y="2331720"/>
            <a:ext cx="3244096" cy="4319800"/>
          </a:xfrm>
        </p:spPr>
        <p:txBody>
          <a:bodyPr/>
          <a:lstStyle>
            <a:lvl1pPr marL="0" indent="0">
              <a:buNone/>
              <a:defRPr sz="1760"/>
            </a:lvl1pPr>
            <a:lvl2pPr marL="502920" indent="0">
              <a:buNone/>
              <a:defRPr sz="1540"/>
            </a:lvl2pPr>
            <a:lvl3pPr marL="1005840" indent="0">
              <a:buNone/>
              <a:defRPr sz="1320"/>
            </a:lvl3pPr>
            <a:lvl4pPr marL="1508760" indent="0">
              <a:buNone/>
              <a:defRPr sz="1100"/>
            </a:lvl4pPr>
            <a:lvl5pPr marL="2011680" indent="0">
              <a:buNone/>
              <a:defRPr sz="1100"/>
            </a:lvl5pPr>
            <a:lvl6pPr marL="2514600" indent="0">
              <a:buNone/>
              <a:defRPr sz="1100"/>
            </a:lvl6pPr>
            <a:lvl7pPr marL="3017520" indent="0">
              <a:buNone/>
              <a:defRPr sz="1100"/>
            </a:lvl7pPr>
            <a:lvl8pPr marL="3520440" indent="0">
              <a:buNone/>
              <a:defRPr sz="1100"/>
            </a:lvl8pPr>
            <a:lvl9pPr marL="4023360" indent="0">
              <a:buNone/>
              <a:defRPr sz="11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A4FBCE-BDFB-4B32-9274-B4C6E874C65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2A93111F-C953-47B9-82EB-7C409CC1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997542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91515" y="413810"/>
            <a:ext cx="8675370" cy="1502305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91515" y="2069042"/>
            <a:ext cx="8675370" cy="4931516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9151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A4FBCE-BDFB-4B32-9274-B4C6E874C655}" type="datetimeFigureOut">
              <a:rPr lang="en-US" smtClean="0"/>
              <a:t>2/23/2021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331845" y="7203865"/>
            <a:ext cx="339471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7103745" y="7203865"/>
            <a:ext cx="2263140" cy="413808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32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A93111F-C953-47B9-82EB-7C409CC10738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87104355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005840" rtl="0" eaLnBrk="1" latinLnBrk="0" hangingPunct="1">
        <a:lnSpc>
          <a:spcPct val="90000"/>
        </a:lnSpc>
        <a:spcBef>
          <a:spcPct val="0"/>
        </a:spcBef>
        <a:buNone/>
        <a:defRPr sz="484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51460" indent="-251460" algn="l" defTabSz="1005840" rtl="0" eaLnBrk="1" latinLnBrk="0" hangingPunct="1">
        <a:lnSpc>
          <a:spcPct val="90000"/>
        </a:lnSpc>
        <a:spcBef>
          <a:spcPts val="1100"/>
        </a:spcBef>
        <a:buFont typeface="Arial" panose="020B0604020202020204" pitchFamily="34" charset="0"/>
        <a:buChar char="•"/>
        <a:defRPr sz="3080" kern="1200">
          <a:solidFill>
            <a:schemeClr val="tx1"/>
          </a:solidFill>
          <a:latin typeface="+mn-lt"/>
          <a:ea typeface="+mn-ea"/>
          <a:cs typeface="+mn-cs"/>
        </a:defRPr>
      </a:lvl1pPr>
      <a:lvl2pPr marL="7543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640" kern="1200">
          <a:solidFill>
            <a:schemeClr val="tx1"/>
          </a:solidFill>
          <a:latin typeface="+mn-lt"/>
          <a:ea typeface="+mn-ea"/>
          <a:cs typeface="+mn-cs"/>
        </a:defRPr>
      </a:lvl2pPr>
      <a:lvl3pPr marL="12573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7602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26314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76606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26898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77190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274820" indent="-251460" algn="l" defTabSz="1005840" rtl="0" eaLnBrk="1" latinLnBrk="0" hangingPunct="1">
        <a:lnSpc>
          <a:spcPct val="90000"/>
        </a:lnSpc>
        <a:spcBef>
          <a:spcPts val="550"/>
        </a:spcBef>
        <a:buFont typeface="Arial" panose="020B0604020202020204" pitchFamily="34" charset="0"/>
        <a:buChar char="•"/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1pPr>
      <a:lvl2pPr marL="5029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2pPr>
      <a:lvl3pPr marL="10058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3pPr>
      <a:lvl4pPr marL="15087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4pPr>
      <a:lvl5pPr marL="201168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6pPr>
      <a:lvl7pPr marL="301752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7pPr>
      <a:lvl8pPr marL="352044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8pPr>
      <a:lvl9pPr marL="4023360" algn="l" defTabSz="1005840" rtl="0" eaLnBrk="1" latinLnBrk="0" hangingPunct="1">
        <a:defRPr sz="198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hyperlink" Target="https://video.link/w/dPTSb" TargetMode="External"/><Relationship Id="rId1" Type="http://schemas.openxmlformats.org/officeDocument/2006/relationships/slideLayout" Target="../slideLayouts/slideLayout6.xml"/><Relationship Id="rId4" Type="http://schemas.openxmlformats.org/officeDocument/2006/relationships/hyperlink" Target="https://docs.google.com/presentation/d/1VUSbLDURe0lCjYWMiuTsiYTywbWi61avL9-yy80gJxI/copy" TargetMode="Externa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hyperlink" Target="https://docs.google.com/presentation/d/1VUSbLDURe0lCjYWMiuTsiYTywbWi61avL9-yy80gJxI/copy" TargetMode="External"/><Relationship Id="rId2" Type="http://schemas.openxmlformats.org/officeDocument/2006/relationships/hyperlink" Target="https://www.youtube.com/watch?v=Uy0m7jnyv6U" TargetMode="Externa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3.png"/><Relationship Id="rId5" Type="http://schemas.openxmlformats.org/officeDocument/2006/relationships/image" Target="../media/image6.wmf"/><Relationship Id="rId4" Type="http://schemas.openxmlformats.org/officeDocument/2006/relationships/image" Target="../media/image5.wm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0" y="114302"/>
            <a:ext cx="10058400" cy="787558"/>
          </a:xfrm>
          <a:solidFill>
            <a:schemeClr val="tx1"/>
          </a:solidFill>
        </p:spPr>
        <p:txBody>
          <a:bodyPr/>
          <a:lstStyle/>
          <a:p>
            <a:r>
              <a:rPr lang="en-US" dirty="0">
                <a:solidFill>
                  <a:schemeClr val="bg1"/>
                </a:solidFill>
                <a:latin typeface="Arial Rounded MT Bold" pitchFamily="34" charset="0"/>
              </a:rPr>
              <a:t>Meet the Elements</a:t>
            </a:r>
          </a:p>
        </p:txBody>
      </p:sp>
      <p:sp>
        <p:nvSpPr>
          <p:cNvPr id="5" name="Rectangle 4"/>
          <p:cNvSpPr/>
          <p:nvPr/>
        </p:nvSpPr>
        <p:spPr>
          <a:xfrm>
            <a:off x="251460" y="955011"/>
            <a:ext cx="9555480" cy="415498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endParaRPr lang="en-US" sz="264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40" b="1" dirty="0">
                <a:latin typeface="Times New Roman" pitchFamily="18" charset="0"/>
                <a:cs typeface="Times New Roman" pitchFamily="18" charset="0"/>
              </a:rPr>
              <a:t>Directions: Fill in as many of the answers as you can while you watch the video.   It goes fast and we will watch it a couple times before we go over the answers on the next slide.</a:t>
            </a:r>
          </a:p>
          <a:p>
            <a:endParaRPr lang="en-US" sz="2640" b="1" dirty="0">
              <a:latin typeface="Times New Roman" pitchFamily="18" charset="0"/>
              <a:cs typeface="Times New Roman" pitchFamily="18" charset="0"/>
            </a:endParaRPr>
          </a:p>
          <a:p>
            <a:r>
              <a:rPr lang="en-US" sz="2640" b="1" dirty="0">
                <a:latin typeface="Times New Roman" pitchFamily="18" charset="0"/>
                <a:cs typeface="Times New Roman" pitchFamily="18" charset="0"/>
              </a:rPr>
              <a:t>Elements </a:t>
            </a:r>
            <a:r>
              <a:rPr lang="en-US" sz="2640" b="1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 Give the chemical symbol (letters)</a:t>
            </a:r>
          </a:p>
          <a:p>
            <a:endParaRPr lang="en-US" sz="2640" b="1" dirty="0">
              <a:latin typeface="Times New Roman" pitchFamily="18" charset="0"/>
              <a:cs typeface="Times New Roman" pitchFamily="18" charset="0"/>
              <a:sym typeface="Wingdings" panose="05000000000000000000" pitchFamily="2" charset="2"/>
            </a:endParaRPr>
          </a:p>
          <a:p>
            <a:r>
              <a:rPr lang="en-US" sz="2640" b="1" dirty="0">
                <a:latin typeface="Times New Roman" pitchFamily="18" charset="0"/>
                <a:cs typeface="Times New Roman" pitchFamily="18" charset="0"/>
                <a:sym typeface="Wingdings" panose="05000000000000000000" pitchFamily="2" charset="2"/>
              </a:rPr>
              <a:t>Compounds  Give the chemical formula (with subscripts if 																			needed)</a:t>
            </a:r>
            <a:endParaRPr lang="en-US" sz="2640" b="1" dirty="0">
              <a:latin typeface="Times New Roman" pitchFamily="18" charset="0"/>
              <a:cs typeface="Times New Roman" pitchFamily="18" charset="0"/>
            </a:endParaRPr>
          </a:p>
          <a:p>
            <a:endParaRPr lang="en-US" sz="2640" b="1" dirty="0">
              <a:latin typeface="Times New Roman" pitchFamily="18" charset="0"/>
              <a:cs typeface="Times New Roman" pitchFamily="18" charset="0"/>
            </a:endParaRPr>
          </a:p>
        </p:txBody>
      </p:sp>
      <p:pic>
        <p:nvPicPr>
          <p:cNvPr id="1027" name="Picture 3">
            <a:hlinkClick r:id="rId2"/>
          </p:cNvPr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5504180" y="5163146"/>
            <a:ext cx="3284220" cy="2324323"/>
          </a:xfrm>
          <a:prstGeom prst="roundRect">
            <a:avLst>
              <a:gd name="adj" fmla="val 4167"/>
            </a:avLst>
          </a:prstGeom>
          <a:solidFill>
            <a:srgbClr val="FFFFFF"/>
          </a:solidFill>
          <a:ln w="76200" cap="sq">
            <a:solidFill>
              <a:srgbClr val="292929"/>
            </a:solidFill>
            <a:miter lim="800000"/>
          </a:ln>
          <a:effectLst>
            <a:reflection blurRad="12700" stA="28000" endPos="28000" dist="5000" dir="5400000" sy="-100000" algn="bl" rotWithShape="0"/>
          </a:effectLst>
          <a:scene3d>
            <a:camera prst="orthographicFront"/>
            <a:lightRig rig="threePt" dir="t">
              <a:rot lat="0" lon="0" rev="2700000"/>
            </a:lightRig>
          </a:scene3d>
          <a:sp3d>
            <a:bevelT h="38100"/>
            <a:contourClr>
              <a:srgbClr val="C0C0C0"/>
            </a:contourClr>
          </a:sp3d>
        </p:spPr>
      </p:pic>
      <p:sp>
        <p:nvSpPr>
          <p:cNvPr id="6" name="Rectangle 5"/>
          <p:cNvSpPr/>
          <p:nvPr/>
        </p:nvSpPr>
        <p:spPr>
          <a:xfrm>
            <a:off x="1328421" y="6568090"/>
            <a:ext cx="4526280" cy="498598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640" b="1" dirty="0">
                <a:latin typeface="Times New Roman" pitchFamily="18" charset="0"/>
                <a:cs typeface="Times New Roman" pitchFamily="18" charset="0"/>
              </a:rPr>
              <a:t>Click to watch the video </a:t>
            </a:r>
            <a:r>
              <a:rPr lang="en-US" sz="2640" b="1" dirty="0">
                <a:latin typeface="Times New Roman" pitchFamily="18" charset="0"/>
                <a:cs typeface="Times New Roman" pitchFamily="18" charset="0"/>
                <a:sym typeface="Wingdings" pitchFamily="2" charset="2"/>
              </a:rPr>
              <a:t></a:t>
            </a:r>
            <a:endParaRPr lang="en-US" sz="2640" b="1" dirty="0">
              <a:latin typeface="Times New Roman" pitchFamily="18" charset="0"/>
              <a:cs typeface="Times New Roman" pitchFamily="18" charset="0"/>
            </a:endParaRP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34AE2233-E33C-49DD-A316-FB201CC0FDA4}"/>
              </a:ext>
            </a:extLst>
          </p:cNvPr>
          <p:cNvSpPr txBox="1"/>
          <p:nvPr/>
        </p:nvSpPr>
        <p:spPr>
          <a:xfrm>
            <a:off x="-3927839" y="114302"/>
            <a:ext cx="3711939" cy="147732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dirty="0">
                <a:highlight>
                  <a:srgbClr val="FFFF00"/>
                </a:highlight>
              </a:rPr>
              <a:t>Student Digital Worksheet</a:t>
            </a:r>
          </a:p>
          <a:p>
            <a:r>
              <a:rPr lang="en-US" dirty="0">
                <a:hlinkClick r:id="rId4"/>
              </a:rPr>
              <a:t>https://docs.google.com/presentation/d/1VUSbLDURe0lCjYWMiuTsiYTywbWi61avL9-yy80gJxI/copy</a:t>
            </a:r>
            <a:endParaRPr lang="en-US" dirty="0"/>
          </a:p>
          <a:p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 rot="16200000">
            <a:off x="-3492421" y="3492421"/>
            <a:ext cx="7772403" cy="787558"/>
          </a:xfrm>
          <a:solidFill>
            <a:schemeClr val="tx1"/>
          </a:solidFill>
        </p:spPr>
        <p:txBody>
          <a:bodyPr/>
          <a:lstStyle/>
          <a:p>
            <a:pPr algn="ctr"/>
            <a:r>
              <a:rPr lang="en-US" dirty="0">
                <a:solidFill>
                  <a:schemeClr val="bg1"/>
                </a:solidFill>
                <a:latin typeface="Arial Rounded MT Bold" pitchFamily="34" charset="0"/>
              </a:rPr>
              <a:t>ANSWERS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DF9A9B3-F4AF-40ED-AA25-15086FCBB377}"/>
              </a:ext>
            </a:extLst>
          </p:cNvPr>
          <p:cNvSpPr txBox="1"/>
          <p:nvPr/>
        </p:nvSpPr>
        <p:spPr>
          <a:xfrm>
            <a:off x="994610" y="114300"/>
            <a:ext cx="8317556" cy="6673943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defTabSz="518616" eaLnBrk="0" fontAlgn="base" hangingPunct="0">
              <a:lnSpc>
                <a:spcPct val="150000"/>
              </a:lnSpc>
            </a:pP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1. 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</a:t>
            </a: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+ 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</a:t>
            </a: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= Rust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defTabSz="518616" eaLnBrk="0" fontAlgn="base" hangingPunct="0">
              <a:lnSpc>
                <a:spcPct val="150000"/>
              </a:lnSpc>
            </a:pP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2. 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</a:t>
            </a: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forms coal and diamonds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defTabSz="518616" eaLnBrk="0" fontAlgn="base" hangingPunct="0">
              <a:lnSpc>
                <a:spcPct val="150000"/>
              </a:lnSpc>
            </a:pP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3. 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______</a:t>
            </a: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is the chemical formula for sand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defTabSz="518616" eaLnBrk="0" fontAlgn="base" hangingPunct="0">
              <a:lnSpc>
                <a:spcPct val="150000"/>
              </a:lnSpc>
            </a:pP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4. 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______________  </a:t>
            </a: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are elements are in coins</a:t>
            </a:r>
          </a:p>
          <a:p>
            <a:pPr defTabSz="518616" eaLnBrk="0" fontAlgn="base" hangingPunct="0">
              <a:lnSpc>
                <a:spcPct val="150000"/>
              </a:lnSpc>
            </a:pP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5. 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</a:t>
            </a: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&amp; 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</a:t>
            </a: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are elements in glass and concrete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defTabSz="518616" eaLnBrk="0" fontAlgn="base" hangingPunct="0">
              <a:lnSpc>
                <a:spcPct val="150000"/>
              </a:lnSpc>
            </a:pP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6. 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__________       </a:t>
            </a: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is the chemical formula for sugar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defTabSz="518616" eaLnBrk="0" fontAlgn="base" hangingPunct="0">
              <a:lnSpc>
                <a:spcPct val="150000"/>
              </a:lnSpc>
            </a:pP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7. 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</a:t>
            </a: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&amp; 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</a:t>
            </a: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are the elements in propane 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defTabSz="518616" eaLnBrk="0" fontAlgn="base" hangingPunct="0">
              <a:lnSpc>
                <a:spcPct val="150000"/>
              </a:lnSpc>
            </a:pP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8. 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______________</a:t>
            </a: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 are the 4 elements are in all living things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defTabSz="518616" eaLnBrk="0" fontAlgn="base" hangingPunct="0">
              <a:lnSpc>
                <a:spcPct val="150000"/>
              </a:lnSpc>
            </a:pP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9. 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______</a:t>
            </a: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is the chemical formula for water</a:t>
            </a:r>
          </a:p>
          <a:p>
            <a:pPr defTabSz="628625" eaLnBrk="0" fontAlgn="base" hangingPunct="0">
              <a:lnSpc>
                <a:spcPct val="150000"/>
              </a:lnSpc>
            </a:pP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10. 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</a:t>
            </a: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&amp; 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</a:t>
            </a: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combine to make salt</a:t>
            </a:r>
            <a:endParaRPr lang="en-US" altLang="en-US" sz="2400" dirty="0">
              <a:latin typeface="Times New Roman" pitchFamily="18" charset="0"/>
              <a:cs typeface="Times New Roman" pitchFamily="18" charset="0"/>
            </a:endParaRPr>
          </a:p>
          <a:p>
            <a:pPr defTabSz="628625" eaLnBrk="0" fontAlgn="base" hangingPunct="0">
              <a:lnSpc>
                <a:spcPct val="150000"/>
              </a:lnSpc>
            </a:pP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11. 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________   </a:t>
            </a: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is the chemical formula for chalk</a:t>
            </a:r>
          </a:p>
          <a:p>
            <a:pPr defTabSz="628625" eaLnBrk="0" fontAlgn="base" hangingPunct="0">
              <a:lnSpc>
                <a:spcPct val="150000"/>
              </a:lnSpc>
            </a:pP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12. </a:t>
            </a:r>
            <a:r>
              <a:rPr lang="en-US" altLang="en-US" sz="2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</a:t>
            </a:r>
            <a:r>
              <a:rPr lang="en-US" altLang="en-US" sz="2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is used to make light bulb filaments</a:t>
            </a:r>
          </a:p>
        </p:txBody>
      </p:sp>
      <p:sp>
        <p:nvSpPr>
          <p:cNvPr id="6" name="TextBox 5">
            <a:extLst>
              <a:ext uri="{FF2B5EF4-FFF2-40B4-BE49-F238E27FC236}">
                <a16:creationId xmlns:a16="http://schemas.microsoft.com/office/drawing/2014/main" id="{9FC0AB44-A834-428F-9972-09AE02B8C4B3}"/>
              </a:ext>
            </a:extLst>
          </p:cNvPr>
          <p:cNvSpPr txBox="1"/>
          <p:nvPr/>
        </p:nvSpPr>
        <p:spPr>
          <a:xfrm>
            <a:off x="1574801" y="165760"/>
            <a:ext cx="787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Fe</a:t>
            </a:r>
          </a:p>
        </p:txBody>
      </p:sp>
      <p:sp>
        <p:nvSpPr>
          <p:cNvPr id="7" name="TextBox 6">
            <a:extLst>
              <a:ext uri="{FF2B5EF4-FFF2-40B4-BE49-F238E27FC236}">
                <a16:creationId xmlns:a16="http://schemas.microsoft.com/office/drawing/2014/main" id="{5ED854F0-4D85-44FB-B426-1423EC9F6B0F}"/>
              </a:ext>
            </a:extLst>
          </p:cNvPr>
          <p:cNvSpPr txBox="1"/>
          <p:nvPr/>
        </p:nvSpPr>
        <p:spPr>
          <a:xfrm>
            <a:off x="2391609" y="165760"/>
            <a:ext cx="787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D9301341-1ED2-4648-ADFA-57791EC03DEB}"/>
              </a:ext>
            </a:extLst>
          </p:cNvPr>
          <p:cNvSpPr txBox="1"/>
          <p:nvPr/>
        </p:nvSpPr>
        <p:spPr>
          <a:xfrm>
            <a:off x="1574801" y="721956"/>
            <a:ext cx="787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1D466182-F36F-46B7-BCA2-87BD17959277}"/>
              </a:ext>
            </a:extLst>
          </p:cNvPr>
          <p:cNvSpPr txBox="1"/>
          <p:nvPr/>
        </p:nvSpPr>
        <p:spPr>
          <a:xfrm>
            <a:off x="1574801" y="1272843"/>
            <a:ext cx="9589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SiO</a:t>
            </a:r>
            <a:r>
              <a:rPr lang="en-US" sz="3200" b="1" baseline="-25000" dirty="0">
                <a:solidFill>
                  <a:srgbClr val="FF0000"/>
                </a:solidFill>
              </a:rPr>
              <a:t>2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2419946E-8AC8-479B-99E9-5EC79A905318}"/>
              </a:ext>
            </a:extLst>
          </p:cNvPr>
          <p:cNvSpPr txBox="1"/>
          <p:nvPr/>
        </p:nvSpPr>
        <p:spPr>
          <a:xfrm>
            <a:off x="1574801" y="1795353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Cu, Ni, &amp; Zn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1C2D27A1-11E7-42E9-A335-47AE4FA59AD8}"/>
              </a:ext>
            </a:extLst>
          </p:cNvPr>
          <p:cNvSpPr txBox="1"/>
          <p:nvPr/>
        </p:nvSpPr>
        <p:spPr>
          <a:xfrm>
            <a:off x="1574801" y="2388260"/>
            <a:ext cx="787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Si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2C5316AC-DBE4-4AB9-8E3E-B8BFE42D2736}"/>
              </a:ext>
            </a:extLst>
          </p:cNvPr>
          <p:cNvSpPr txBox="1"/>
          <p:nvPr/>
        </p:nvSpPr>
        <p:spPr>
          <a:xfrm>
            <a:off x="2378909" y="2388260"/>
            <a:ext cx="787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O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E2161CD3-8FE0-47AF-AD15-D27139B0EB12}"/>
              </a:ext>
            </a:extLst>
          </p:cNvPr>
          <p:cNvSpPr txBox="1"/>
          <p:nvPr/>
        </p:nvSpPr>
        <p:spPr>
          <a:xfrm>
            <a:off x="1574801" y="2914694"/>
            <a:ext cx="204143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</a:t>
            </a:r>
            <a:r>
              <a:rPr lang="en-US" sz="3200" b="1" baseline="-25000" dirty="0">
                <a:solidFill>
                  <a:srgbClr val="FF0000"/>
                </a:solidFill>
              </a:rPr>
              <a:t>12</a:t>
            </a:r>
            <a:r>
              <a:rPr lang="en-US" sz="3200" b="1" dirty="0">
                <a:solidFill>
                  <a:srgbClr val="FF0000"/>
                </a:solidFill>
              </a:rPr>
              <a:t>H</a:t>
            </a:r>
            <a:r>
              <a:rPr lang="en-US" sz="3200" b="1" baseline="-25000" dirty="0">
                <a:solidFill>
                  <a:srgbClr val="FF0000"/>
                </a:solidFill>
              </a:rPr>
              <a:t>22</a:t>
            </a:r>
            <a:r>
              <a:rPr lang="en-US" sz="3200" b="1" dirty="0">
                <a:solidFill>
                  <a:srgbClr val="FF0000"/>
                </a:solidFill>
              </a:rPr>
              <a:t>O</a:t>
            </a:r>
            <a:r>
              <a:rPr lang="en-US" sz="3200" b="1" baseline="-25000" dirty="0">
                <a:solidFill>
                  <a:srgbClr val="FF0000"/>
                </a:solidFill>
              </a:rPr>
              <a:t>11</a:t>
            </a:r>
            <a:endParaRPr lang="en-US" sz="3200" b="1" dirty="0">
              <a:solidFill>
                <a:srgbClr val="FF0000"/>
              </a:solidFill>
            </a:endParaRP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D8C17855-3527-4668-8133-F6D4DF29CAAA}"/>
              </a:ext>
            </a:extLst>
          </p:cNvPr>
          <p:cNvSpPr txBox="1"/>
          <p:nvPr/>
        </p:nvSpPr>
        <p:spPr>
          <a:xfrm>
            <a:off x="1574801" y="3518560"/>
            <a:ext cx="787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44F48636-6CAC-4DA7-90CD-DF6E7EC9519B}"/>
              </a:ext>
            </a:extLst>
          </p:cNvPr>
          <p:cNvSpPr txBox="1"/>
          <p:nvPr/>
        </p:nvSpPr>
        <p:spPr>
          <a:xfrm>
            <a:off x="2127235" y="3518560"/>
            <a:ext cx="787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H</a:t>
            </a:r>
          </a:p>
        </p:txBody>
      </p:sp>
      <p:sp>
        <p:nvSpPr>
          <p:cNvPr id="16" name="TextBox 15">
            <a:extLst>
              <a:ext uri="{FF2B5EF4-FFF2-40B4-BE49-F238E27FC236}">
                <a16:creationId xmlns:a16="http://schemas.microsoft.com/office/drawing/2014/main" id="{308D6237-32ED-4F40-8710-BA1731DCD922}"/>
              </a:ext>
            </a:extLst>
          </p:cNvPr>
          <p:cNvSpPr txBox="1"/>
          <p:nvPr/>
        </p:nvSpPr>
        <p:spPr>
          <a:xfrm>
            <a:off x="1574801" y="4003476"/>
            <a:ext cx="2209800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C, H, N, &amp; O</a:t>
            </a:r>
          </a:p>
        </p:txBody>
      </p:sp>
      <p:sp>
        <p:nvSpPr>
          <p:cNvPr id="17" name="TextBox 16">
            <a:extLst>
              <a:ext uri="{FF2B5EF4-FFF2-40B4-BE49-F238E27FC236}">
                <a16:creationId xmlns:a16="http://schemas.microsoft.com/office/drawing/2014/main" id="{436B272B-B3D1-4DDB-80B3-5953932873D6}"/>
              </a:ext>
            </a:extLst>
          </p:cNvPr>
          <p:cNvSpPr txBox="1"/>
          <p:nvPr/>
        </p:nvSpPr>
        <p:spPr>
          <a:xfrm>
            <a:off x="1574801" y="4527221"/>
            <a:ext cx="9589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H</a:t>
            </a:r>
            <a:r>
              <a:rPr lang="en-US" sz="3200" b="1" baseline="-25000" dirty="0">
                <a:solidFill>
                  <a:srgbClr val="FF0000"/>
                </a:solidFill>
              </a:rPr>
              <a:t>2</a:t>
            </a:r>
            <a:r>
              <a:rPr lang="en-US" sz="3200" b="1" dirty="0">
                <a:solidFill>
                  <a:srgbClr val="FF0000"/>
                </a:solidFill>
              </a:rPr>
              <a:t>O</a:t>
            </a:r>
            <a:endParaRPr lang="en-US" sz="3200" b="1" baseline="-25000" dirty="0">
              <a:solidFill>
                <a:srgbClr val="FF0000"/>
              </a:solidFill>
            </a:endParaRPr>
          </a:p>
        </p:txBody>
      </p:sp>
      <p:sp>
        <p:nvSpPr>
          <p:cNvPr id="18" name="TextBox 17">
            <a:extLst>
              <a:ext uri="{FF2B5EF4-FFF2-40B4-BE49-F238E27FC236}">
                <a16:creationId xmlns:a16="http://schemas.microsoft.com/office/drawing/2014/main" id="{30B98A3C-8B40-4647-8ED8-DFDDC032C858}"/>
              </a:ext>
            </a:extLst>
          </p:cNvPr>
          <p:cNvSpPr txBox="1"/>
          <p:nvPr/>
        </p:nvSpPr>
        <p:spPr>
          <a:xfrm>
            <a:off x="1574801" y="5092258"/>
            <a:ext cx="787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Na</a:t>
            </a:r>
          </a:p>
        </p:txBody>
      </p:sp>
      <p:sp>
        <p:nvSpPr>
          <p:cNvPr id="19" name="TextBox 18">
            <a:extLst>
              <a:ext uri="{FF2B5EF4-FFF2-40B4-BE49-F238E27FC236}">
                <a16:creationId xmlns:a16="http://schemas.microsoft.com/office/drawing/2014/main" id="{B102263A-8DBB-468D-8040-50A30B6527CF}"/>
              </a:ext>
            </a:extLst>
          </p:cNvPr>
          <p:cNvSpPr txBox="1"/>
          <p:nvPr/>
        </p:nvSpPr>
        <p:spPr>
          <a:xfrm>
            <a:off x="2620051" y="5092258"/>
            <a:ext cx="787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Cl</a:t>
            </a:r>
          </a:p>
        </p:txBody>
      </p:sp>
      <p:sp>
        <p:nvSpPr>
          <p:cNvPr id="20" name="TextBox 19">
            <a:extLst>
              <a:ext uri="{FF2B5EF4-FFF2-40B4-BE49-F238E27FC236}">
                <a16:creationId xmlns:a16="http://schemas.microsoft.com/office/drawing/2014/main" id="{E0448DCF-7159-45C5-816C-376F3CB30D71}"/>
              </a:ext>
            </a:extLst>
          </p:cNvPr>
          <p:cNvSpPr txBox="1"/>
          <p:nvPr/>
        </p:nvSpPr>
        <p:spPr>
          <a:xfrm>
            <a:off x="1574801" y="5657521"/>
            <a:ext cx="1466993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Ca</a:t>
            </a:r>
            <a:r>
              <a:rPr lang="en-US" sz="3200" b="1" baseline="-25000" dirty="0">
                <a:solidFill>
                  <a:srgbClr val="FF0000"/>
                </a:solidFill>
              </a:rPr>
              <a:t>2</a:t>
            </a:r>
            <a:r>
              <a:rPr lang="en-US" sz="3200" b="1" dirty="0">
                <a:solidFill>
                  <a:srgbClr val="FF0000"/>
                </a:solidFill>
              </a:rPr>
              <a:t>SO</a:t>
            </a:r>
            <a:r>
              <a:rPr lang="en-US" sz="3200" b="1" baseline="-25000" dirty="0">
                <a:solidFill>
                  <a:srgbClr val="FF0000"/>
                </a:solidFill>
              </a:rPr>
              <a:t>4</a:t>
            </a:r>
          </a:p>
        </p:txBody>
      </p:sp>
      <p:sp>
        <p:nvSpPr>
          <p:cNvPr id="21" name="TextBox 20">
            <a:extLst>
              <a:ext uri="{FF2B5EF4-FFF2-40B4-BE49-F238E27FC236}">
                <a16:creationId xmlns:a16="http://schemas.microsoft.com/office/drawing/2014/main" id="{8A5DDF89-6014-4506-85C7-3D4CCFE36C16}"/>
              </a:ext>
            </a:extLst>
          </p:cNvPr>
          <p:cNvSpPr txBox="1"/>
          <p:nvPr/>
        </p:nvSpPr>
        <p:spPr>
          <a:xfrm>
            <a:off x="7404364" y="5949908"/>
            <a:ext cx="2456650" cy="156966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200" b="1" dirty="0">
                <a:solidFill>
                  <a:srgbClr val="FF0000"/>
                </a:solidFill>
              </a:rPr>
              <a:t>What is this compound? CaCO</a:t>
            </a:r>
            <a:r>
              <a:rPr lang="en-US" sz="3200" b="1" baseline="-25000" dirty="0">
                <a:solidFill>
                  <a:srgbClr val="FF0000"/>
                </a:solidFill>
              </a:rPr>
              <a:t>3</a:t>
            </a: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CD69076B-04C7-4DAF-A69F-28E4A7F5D8B6}"/>
              </a:ext>
            </a:extLst>
          </p:cNvPr>
          <p:cNvSpPr txBox="1"/>
          <p:nvPr/>
        </p:nvSpPr>
        <p:spPr>
          <a:xfrm>
            <a:off x="1574801" y="6172336"/>
            <a:ext cx="787559" cy="58477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3200" b="1" dirty="0">
                <a:solidFill>
                  <a:srgbClr val="FF0000"/>
                </a:solidFill>
              </a:rPr>
              <a:t>W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>
                      <p:stCondLst>
                        <p:cond delay="indefinite"/>
                      </p:stCondLst>
                      <p:childTnLst>
                        <p:par>
                          <p:cTn id="42" fill="hold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/>
      <p:bldP spid="22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AE3CBC52-8500-4B38-BEC7-9DA8D648F347}"/>
              </a:ext>
            </a:extLst>
          </p:cNvPr>
          <p:cNvSpPr txBox="1"/>
          <p:nvPr/>
        </p:nvSpPr>
        <p:spPr>
          <a:xfrm>
            <a:off x="147494" y="7378634"/>
            <a:ext cx="3762802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i="1" dirty="0"/>
              <a:t>Student lesson developed by T. Tomm https://sciencespot.net/</a:t>
            </a:r>
          </a:p>
        </p:txBody>
      </p:sp>
      <p:pic>
        <p:nvPicPr>
          <p:cNvPr id="18" name="Picture 17">
            <a:extLst>
              <a:ext uri="{FF2B5EF4-FFF2-40B4-BE49-F238E27FC236}">
                <a16:creationId xmlns:a16="http://schemas.microsoft.com/office/drawing/2014/main" id="{5EA4759B-F45A-441C-8AA2-629F9123AAFD}"/>
              </a:ext>
            </a:extLst>
          </p:cNvPr>
          <p:cNvPicPr>
            <a:picLocks noChangeAspect="1"/>
          </p:cNvPicPr>
          <p:nvPr/>
        </p:nvPicPr>
        <p:blipFill>
          <a:blip r:embed="rId2"/>
          <a:stretch>
            <a:fillRect/>
          </a:stretch>
        </p:blipFill>
        <p:spPr>
          <a:xfrm>
            <a:off x="265846" y="370487"/>
            <a:ext cx="9526708" cy="6832571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grpSp>
        <p:nvGrpSpPr>
          <p:cNvPr id="19" name="Group 18">
            <a:extLst>
              <a:ext uri="{FF2B5EF4-FFF2-40B4-BE49-F238E27FC236}">
                <a16:creationId xmlns:a16="http://schemas.microsoft.com/office/drawing/2014/main" id="{284E18A9-EC24-4953-B596-9210DEAF9A51}"/>
              </a:ext>
            </a:extLst>
          </p:cNvPr>
          <p:cNvGrpSpPr/>
          <p:nvPr/>
        </p:nvGrpSpPr>
        <p:grpSpPr>
          <a:xfrm>
            <a:off x="5470861" y="1191007"/>
            <a:ext cx="4308993" cy="1019504"/>
            <a:chOff x="5266807" y="2965859"/>
            <a:chExt cx="4308993" cy="1019504"/>
          </a:xfrm>
        </p:grpSpPr>
        <p:pic>
          <p:nvPicPr>
            <p:cNvPr id="14" name="Picture 13">
              <a:extLst>
                <a:ext uri="{FF2B5EF4-FFF2-40B4-BE49-F238E27FC236}">
                  <a16:creationId xmlns:a16="http://schemas.microsoft.com/office/drawing/2014/main" id="{98B2B5E7-54F3-46CF-A791-4D885481DBE0}"/>
                </a:ext>
              </a:extLst>
            </p:cNvPr>
            <p:cNvPicPr>
              <a:picLocks noChangeAspect="1"/>
            </p:cNvPicPr>
            <p:nvPr/>
          </p:nvPicPr>
          <p:blipFill>
            <a:blip r:embed="rId3"/>
            <a:stretch>
              <a:fillRect/>
            </a:stretch>
          </p:blipFill>
          <p:spPr>
            <a:xfrm>
              <a:off x="5266807" y="2965859"/>
              <a:ext cx="4308993" cy="1019504"/>
            </a:xfrm>
            <a:prstGeom prst="rect">
              <a:avLst/>
            </a:prstGeom>
          </p:spPr>
        </p:pic>
        <p:sp>
          <p:nvSpPr>
            <p:cNvPr id="16" name="Rectangle 15">
              <a:extLst>
                <a:ext uri="{FF2B5EF4-FFF2-40B4-BE49-F238E27FC236}">
                  <a16:creationId xmlns:a16="http://schemas.microsoft.com/office/drawing/2014/main" id="{8CFC1FE1-16B0-47D1-812C-A90865598E62}"/>
                </a:ext>
              </a:extLst>
            </p:cNvPr>
            <p:cNvSpPr/>
            <p:nvPr/>
          </p:nvSpPr>
          <p:spPr>
            <a:xfrm rot="20406829">
              <a:off x="8540235" y="3616204"/>
              <a:ext cx="1021887" cy="259558"/>
            </a:xfrm>
            <a:prstGeom prst="rect">
              <a:avLst/>
            </a:prstGeom>
            <a:solidFill>
              <a:srgbClr val="FFFF00"/>
            </a:solidFill>
          </p:spPr>
          <p:txBody>
            <a:bodyPr wrap="square" lIns="55880" tIns="27940" rIns="55880" bIns="27940">
              <a:spAutoFit/>
            </a:bodyPr>
            <a:lstStyle/>
            <a:p>
              <a:pPr algn="ctr"/>
              <a:r>
                <a:rPr lang="en-US" sz="1320" b="1" dirty="0">
                  <a:ln w="9525">
                    <a:solidFill>
                      <a:schemeClr val="bg1"/>
                    </a:solidFill>
                    <a:prstDash val="solid"/>
                  </a:ln>
                  <a:effectLst>
                    <a:outerShdw blurRad="12700" dist="38100" dir="2700000" algn="tl" rotWithShape="0">
                      <a:schemeClr val="bg1">
                        <a:lumMod val="50000"/>
                      </a:schemeClr>
                    </a:outerShdw>
                  </a:effectLst>
                  <a:latin typeface="Cooper Black" panose="0208090404030B020404" pitchFamily="18" charset="0"/>
                </a:rPr>
                <a:t>Example</a:t>
              </a:r>
            </a:p>
          </p:txBody>
        </p:sp>
      </p:grpSp>
      <p:sp>
        <p:nvSpPr>
          <p:cNvPr id="20" name="Arrow: Bent 19">
            <a:extLst>
              <a:ext uri="{FF2B5EF4-FFF2-40B4-BE49-F238E27FC236}">
                <a16:creationId xmlns:a16="http://schemas.microsoft.com/office/drawing/2014/main" id="{BA869824-271A-48D3-A015-C581C628D7C5}"/>
              </a:ext>
            </a:extLst>
          </p:cNvPr>
          <p:cNvSpPr/>
          <p:nvPr/>
        </p:nvSpPr>
        <p:spPr>
          <a:xfrm flipH="1">
            <a:off x="4956487" y="5434821"/>
            <a:ext cx="1447800" cy="1213009"/>
          </a:xfrm>
          <a:prstGeom prst="bentArrow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>
              <a:solidFill>
                <a:schemeClr val="tx1"/>
              </a:solidFill>
            </a:endParaRPr>
          </a:p>
        </p:txBody>
      </p:sp>
      <p:sp>
        <p:nvSpPr>
          <p:cNvPr id="6" name="Rectangle 5"/>
          <p:cNvSpPr/>
          <p:nvPr/>
        </p:nvSpPr>
        <p:spPr>
          <a:xfrm>
            <a:off x="2816537" y="6164840"/>
            <a:ext cx="7175500" cy="1323439"/>
          </a:xfrm>
          <a:prstGeom prst="rect">
            <a:avLst/>
          </a:prstGeom>
          <a:solidFill>
            <a:srgbClr val="FFFF00"/>
          </a:solidFill>
          <a:ln>
            <a:solidFill>
              <a:schemeClr val="tx1"/>
            </a:solidFill>
          </a:ln>
        </p:spPr>
        <p:txBody>
          <a:bodyPr wrap="square">
            <a:spAutoFit/>
          </a:bodyPr>
          <a:lstStyle/>
          <a:p>
            <a:pPr defTabSz="628625" eaLnBrk="0" fontAlgn="base" hangingPunct="0">
              <a:spcBef>
                <a:spcPct val="0"/>
              </a:spcBef>
              <a:spcAft>
                <a:spcPct val="0"/>
              </a:spcAft>
              <a:tabLst>
                <a:tab pos="2003742" algn="l"/>
              </a:tabLst>
            </a:pPr>
            <a:r>
              <a:rPr lang="en-US" altLang="en-US" sz="20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Assignment:  Decorate the right side of this page with elements!</a:t>
            </a:r>
            <a:endParaRPr lang="en-US" altLang="en-US" sz="2000" dirty="0">
              <a:latin typeface="Times New Roman" pitchFamily="18" charset="0"/>
              <a:cs typeface="Times New Roman" pitchFamily="18" charset="0"/>
            </a:endParaRPr>
          </a:p>
          <a:p>
            <a:pPr defTabSz="62862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03742" algn="l"/>
              </a:tabLst>
            </a:pPr>
            <a:r>
              <a:rPr lang="en-US" alt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Pick 6 </a:t>
            </a:r>
            <a:r>
              <a:rPr lang="en-US" altLang="en-US" sz="2000" u="sng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elements</a:t>
            </a:r>
            <a:r>
              <a:rPr lang="en-US" alt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from the periodic table – any six!  </a:t>
            </a:r>
            <a:endParaRPr lang="en-US" altLang="en-US" sz="2000" dirty="0">
              <a:latin typeface="Times New Roman" pitchFamily="18" charset="0"/>
              <a:cs typeface="Times New Roman" pitchFamily="18" charset="0"/>
            </a:endParaRPr>
          </a:p>
          <a:p>
            <a:pPr defTabSz="62862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03742" algn="l"/>
              </a:tabLst>
            </a:pPr>
            <a:r>
              <a:rPr lang="en-US" alt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List them by name and chemical symbol.</a:t>
            </a:r>
          </a:p>
          <a:p>
            <a:pPr defTabSz="62862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03742" algn="l"/>
              </a:tabLst>
            </a:pPr>
            <a:r>
              <a:rPr lang="en-US" altLang="en-US" sz="20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Use resources to find 3 uses for each one &amp; add a picture.</a:t>
            </a:r>
            <a:endParaRPr lang="en-US" altLang="en-US" sz="2000" dirty="0">
              <a:latin typeface="Times New Roman" pitchFamily="18" charset="0"/>
              <a:cs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725347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>
            <a:extLst>
              <a:ext uri="{FF2B5EF4-FFF2-40B4-BE49-F238E27FC236}">
                <a16:creationId xmlns:a16="http://schemas.microsoft.com/office/drawing/2014/main" id="{EAD407DF-4269-4A3B-86E1-95BB7D1256F8}"/>
              </a:ext>
            </a:extLst>
          </p:cNvPr>
          <p:cNvSpPr/>
          <p:nvPr/>
        </p:nvSpPr>
        <p:spPr>
          <a:xfrm>
            <a:off x="177157" y="40387"/>
            <a:ext cx="4738449" cy="462691"/>
          </a:xfrm>
          <a:prstGeom prst="rect">
            <a:avLst/>
          </a:prstGeom>
          <a:noFill/>
        </p:spPr>
        <p:txBody>
          <a:bodyPr wrap="square" lIns="55880" tIns="27940" rIns="55880" bIns="27940">
            <a:spAutoFit/>
          </a:bodyPr>
          <a:lstStyle/>
          <a:p>
            <a:r>
              <a:rPr lang="en-US" sz="264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oper Black" panose="0208090404030B020404" pitchFamily="18" charset="0"/>
              </a:rPr>
              <a:t>Meet the Elements</a:t>
            </a:r>
          </a:p>
        </p:txBody>
      </p:sp>
      <p:sp>
        <p:nvSpPr>
          <p:cNvPr id="8" name="TextBox 7">
            <a:extLst>
              <a:ext uri="{FF2B5EF4-FFF2-40B4-BE49-F238E27FC236}">
                <a16:creationId xmlns:a16="http://schemas.microsoft.com/office/drawing/2014/main" id="{B82E327A-8BEA-4C32-9682-BE4205001FFE}"/>
              </a:ext>
            </a:extLst>
          </p:cNvPr>
          <p:cNvSpPr txBox="1"/>
          <p:nvPr/>
        </p:nvSpPr>
        <p:spPr>
          <a:xfrm>
            <a:off x="6035643" y="82427"/>
            <a:ext cx="3572328" cy="26161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1100" b="1" dirty="0"/>
              <a:t>Name _________________________________________</a:t>
            </a:r>
            <a:endParaRPr lang="en-US" sz="1223" b="1" dirty="0"/>
          </a:p>
        </p:txBody>
      </p:sp>
      <p:sp>
        <p:nvSpPr>
          <p:cNvPr id="6" name="Rectangle 5"/>
          <p:cNvSpPr/>
          <p:nvPr/>
        </p:nvSpPr>
        <p:spPr>
          <a:xfrm>
            <a:off x="177156" y="1308438"/>
            <a:ext cx="5382814" cy="57554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defTabSz="518616" eaLnBrk="0" fontAlgn="base" hangingPunct="0">
              <a:lnSpc>
                <a:spcPct val="150000"/>
              </a:lnSpc>
            </a:pP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1. </a:t>
            </a:r>
            <a:r>
              <a:rPr lang="en-US" altLang="en-US" sz="1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+ </a:t>
            </a:r>
            <a:r>
              <a:rPr lang="en-US" altLang="en-US" sz="1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= Rust</a:t>
            </a:r>
            <a:endParaRPr lang="en-US" altLang="en-US" sz="1400" dirty="0">
              <a:latin typeface="Times New Roman" pitchFamily="18" charset="0"/>
              <a:cs typeface="Times New Roman" pitchFamily="18" charset="0"/>
            </a:endParaRPr>
          </a:p>
          <a:p>
            <a:pPr defTabSz="518616" eaLnBrk="0" fontAlgn="base" hangingPunct="0">
              <a:lnSpc>
                <a:spcPct val="150000"/>
              </a:lnSpc>
            </a:pP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2. </a:t>
            </a:r>
            <a:r>
              <a:rPr lang="en-US" altLang="en-US" sz="1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______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forms coal and diamonds</a:t>
            </a:r>
            <a:endParaRPr lang="en-US" altLang="en-US" sz="1400" dirty="0">
              <a:latin typeface="Times New Roman" pitchFamily="18" charset="0"/>
              <a:cs typeface="Times New Roman" pitchFamily="18" charset="0"/>
            </a:endParaRPr>
          </a:p>
          <a:p>
            <a:pPr defTabSz="518616" eaLnBrk="0" fontAlgn="base" hangingPunct="0">
              <a:lnSpc>
                <a:spcPct val="150000"/>
              </a:lnSpc>
            </a:pP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3. </a:t>
            </a:r>
            <a:r>
              <a:rPr lang="en-US" altLang="en-US" sz="1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______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is the chemical formula for sand</a:t>
            </a:r>
            <a:endParaRPr lang="en-US" altLang="en-US" sz="1400" dirty="0">
              <a:latin typeface="Times New Roman" pitchFamily="18" charset="0"/>
              <a:cs typeface="Times New Roman" pitchFamily="18" charset="0"/>
            </a:endParaRPr>
          </a:p>
          <a:p>
            <a:pPr defTabSz="518616" eaLnBrk="0" fontAlgn="base" hangingPunct="0">
              <a:lnSpc>
                <a:spcPct val="150000"/>
              </a:lnSpc>
            </a:pP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4. </a:t>
            </a:r>
            <a:r>
              <a:rPr lang="en-US" altLang="en-US" sz="1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______________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are elements are in coins</a:t>
            </a:r>
          </a:p>
          <a:p>
            <a:pPr defTabSz="518616" eaLnBrk="0" fontAlgn="base" hangingPunct="0">
              <a:lnSpc>
                <a:spcPct val="150000"/>
              </a:lnSpc>
            </a:pP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5. </a:t>
            </a:r>
            <a:r>
              <a:rPr lang="en-US" altLang="en-US" sz="1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______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&amp; </a:t>
            </a:r>
            <a:r>
              <a:rPr lang="en-US" altLang="en-US" sz="1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______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are elements in glass and concrete</a:t>
            </a:r>
            <a:endParaRPr lang="en-US" altLang="en-US" sz="1400" dirty="0">
              <a:latin typeface="Times New Roman" pitchFamily="18" charset="0"/>
              <a:cs typeface="Times New Roman" pitchFamily="18" charset="0"/>
            </a:endParaRPr>
          </a:p>
          <a:p>
            <a:pPr defTabSz="518616" eaLnBrk="0" fontAlgn="base" hangingPunct="0">
              <a:lnSpc>
                <a:spcPct val="150000"/>
              </a:lnSpc>
            </a:pP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6. </a:t>
            </a:r>
            <a:r>
              <a:rPr lang="en-US" altLang="en-US" sz="1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__________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is the chemical formula for sugar</a:t>
            </a:r>
            <a:endParaRPr lang="en-US" altLang="en-US" sz="1400" dirty="0">
              <a:latin typeface="Times New Roman" pitchFamily="18" charset="0"/>
              <a:cs typeface="Times New Roman" pitchFamily="18" charset="0"/>
            </a:endParaRPr>
          </a:p>
          <a:p>
            <a:pPr defTabSz="518616" eaLnBrk="0" fontAlgn="base" hangingPunct="0">
              <a:lnSpc>
                <a:spcPct val="150000"/>
              </a:lnSpc>
            </a:pP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7. </a:t>
            </a:r>
            <a:r>
              <a:rPr lang="en-US" altLang="en-US" sz="1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______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&amp; </a:t>
            </a:r>
            <a:r>
              <a:rPr lang="en-US" altLang="en-US" sz="1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______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are the elements in propane </a:t>
            </a:r>
            <a:endParaRPr lang="en-US" altLang="en-US" sz="1400" dirty="0">
              <a:latin typeface="Times New Roman" pitchFamily="18" charset="0"/>
              <a:cs typeface="Times New Roman" pitchFamily="18" charset="0"/>
            </a:endParaRPr>
          </a:p>
          <a:p>
            <a:pPr defTabSz="518616" eaLnBrk="0" fontAlgn="base" hangingPunct="0">
              <a:lnSpc>
                <a:spcPct val="150000"/>
              </a:lnSpc>
            </a:pP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8. </a:t>
            </a:r>
            <a:r>
              <a:rPr lang="en-US" altLang="en-US" sz="1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______________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are the 4 elements are in all living things</a:t>
            </a:r>
            <a:endParaRPr lang="en-US" altLang="en-US" sz="1400" dirty="0">
              <a:latin typeface="Times New Roman" pitchFamily="18" charset="0"/>
              <a:cs typeface="Times New Roman" pitchFamily="18" charset="0"/>
            </a:endParaRPr>
          </a:p>
          <a:p>
            <a:pPr defTabSz="518616" eaLnBrk="0" fontAlgn="base" hangingPunct="0">
              <a:lnSpc>
                <a:spcPct val="150000"/>
              </a:lnSpc>
            </a:pP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9. </a:t>
            </a:r>
            <a:r>
              <a:rPr lang="en-US" altLang="en-US" sz="1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______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is the chemical formula for water</a:t>
            </a:r>
          </a:p>
          <a:p>
            <a:pPr defTabSz="628625" eaLnBrk="0" fontAlgn="base" hangingPunct="0">
              <a:lnSpc>
                <a:spcPct val="150000"/>
              </a:lnSpc>
            </a:pP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10. </a:t>
            </a:r>
            <a:r>
              <a:rPr lang="en-US" altLang="en-US" sz="1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&amp; </a:t>
            </a:r>
            <a:r>
              <a:rPr lang="en-US" altLang="en-US" sz="1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______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combine to make salt</a:t>
            </a:r>
            <a:endParaRPr lang="en-US" altLang="en-US" sz="1400" dirty="0">
              <a:latin typeface="Times New Roman" pitchFamily="18" charset="0"/>
              <a:cs typeface="Times New Roman" pitchFamily="18" charset="0"/>
            </a:endParaRPr>
          </a:p>
          <a:p>
            <a:pPr defTabSz="628625" eaLnBrk="0" fontAlgn="base" hangingPunct="0">
              <a:lnSpc>
                <a:spcPct val="150000"/>
              </a:lnSpc>
            </a:pP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11. </a:t>
            </a:r>
            <a:r>
              <a:rPr lang="en-US" altLang="en-US" sz="1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________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is the chemical formula for chalk</a:t>
            </a:r>
          </a:p>
          <a:p>
            <a:pPr defTabSz="628625" eaLnBrk="0" fontAlgn="base" hangingPunct="0">
              <a:lnSpc>
                <a:spcPct val="150000"/>
              </a:lnSpc>
            </a:pP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12. </a:t>
            </a:r>
            <a:r>
              <a:rPr lang="en-US" altLang="en-US" sz="1400" dirty="0">
                <a:solidFill>
                  <a:schemeClr val="bg1"/>
                </a:solidFill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____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is used to make light bulb filaments</a:t>
            </a:r>
          </a:p>
          <a:p>
            <a:pPr defTabSz="628625" eaLnBrk="0" fontAlgn="base" hangingPunct="0">
              <a:lnSpc>
                <a:spcPct val="150000"/>
              </a:lnSpc>
            </a:pPr>
            <a:endParaRPr lang="en-US" altLang="en-US" sz="14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defTabSz="628625" eaLnBrk="0" fontAlgn="base" hangingPunct="0">
              <a:spcBef>
                <a:spcPct val="0"/>
              </a:spcBef>
              <a:spcAft>
                <a:spcPct val="0"/>
              </a:spcAft>
              <a:tabLst>
                <a:tab pos="2003742" algn="l"/>
              </a:tabLst>
            </a:pPr>
            <a:r>
              <a:rPr lang="en-US" altLang="en-US" sz="14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Assignment:  Decorate the right side of this page with elements!</a:t>
            </a:r>
            <a:endParaRPr lang="en-US" altLang="en-US" sz="1400" dirty="0">
              <a:latin typeface="Times New Roman" pitchFamily="18" charset="0"/>
              <a:cs typeface="Times New Roman" pitchFamily="18" charset="0"/>
            </a:endParaRPr>
          </a:p>
          <a:p>
            <a:pPr defTabSz="62862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03742" algn="l"/>
              </a:tabLst>
            </a:pP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Pick 6 </a:t>
            </a:r>
            <a:r>
              <a:rPr lang="en-US" altLang="en-US" sz="1400" u="sng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elements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from the periodic table – any six!  </a:t>
            </a:r>
            <a:endParaRPr lang="en-US" altLang="en-US" sz="1400" dirty="0">
              <a:latin typeface="Times New Roman" pitchFamily="18" charset="0"/>
              <a:cs typeface="Times New Roman" pitchFamily="18" charset="0"/>
            </a:endParaRPr>
          </a:p>
          <a:p>
            <a:pPr defTabSz="62862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03742" algn="l"/>
              </a:tabLst>
            </a:pP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 List them by name and chemical symbol.</a:t>
            </a:r>
          </a:p>
          <a:p>
            <a:pPr defTabSz="628625" eaLnBrk="0" fontAlgn="base" hangingPunct="0">
              <a:spcBef>
                <a:spcPct val="0"/>
              </a:spcBef>
              <a:spcAft>
                <a:spcPct val="0"/>
              </a:spcAft>
              <a:buFontTx/>
              <a:buChar char="•"/>
              <a:tabLst>
                <a:tab pos="2003742" algn="l"/>
              </a:tabLst>
            </a:pP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Use resources to find 3 uses for each one &amp; add a picture.</a:t>
            </a:r>
            <a:endParaRPr lang="en-US" altLang="en-US" sz="1400" dirty="0">
              <a:latin typeface="Times New Roman" pitchFamily="18" charset="0"/>
              <a:cs typeface="Times New Roman" pitchFamily="18" charset="0"/>
            </a:endParaRPr>
          </a:p>
          <a:p>
            <a:pPr defTabSz="628625" eaLnBrk="0" fontAlgn="base" hangingPunct="0">
              <a:spcBef>
                <a:spcPct val="0"/>
              </a:spcBef>
              <a:spcAft>
                <a:spcPct val="0"/>
              </a:spcAft>
              <a:tabLst>
                <a:tab pos="2003742" algn="l"/>
              </a:tabLst>
            </a:pPr>
            <a:endParaRPr lang="en-US" altLang="en-US" sz="11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defTabSz="628625" eaLnBrk="0" fontAlgn="base" hangingPunct="0">
              <a:spcBef>
                <a:spcPct val="0"/>
              </a:spcBef>
              <a:spcAft>
                <a:spcPct val="0"/>
              </a:spcAft>
              <a:tabLst>
                <a:tab pos="2003742" algn="l"/>
              </a:tabLst>
            </a:pPr>
            <a:endParaRPr lang="en-US" altLang="en-US" sz="1400" dirty="0">
              <a:latin typeface="Times New Roman" pitchFamily="18" charset="0"/>
              <a:ea typeface="Calibri" panose="020F0502020204030204" pitchFamily="34" charset="0"/>
              <a:cs typeface="Times New Roman" pitchFamily="18" charset="0"/>
            </a:endParaRPr>
          </a:p>
          <a:p>
            <a:pPr defTabSz="628625" eaLnBrk="0" fontAlgn="base" hangingPunct="0">
              <a:spcBef>
                <a:spcPct val="0"/>
              </a:spcBef>
              <a:spcAft>
                <a:spcPct val="0"/>
              </a:spcAft>
              <a:tabLst>
                <a:tab pos="2003742" algn="l"/>
              </a:tabLst>
            </a:pP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Links are available at Science Spot Kid Zone 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  <a:sym typeface="Wingdings" panose="05000000000000000000" pitchFamily="2" charset="2"/>
              </a:rPr>
              <a:t>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Periodic Table Links</a:t>
            </a:r>
          </a:p>
        </p:txBody>
      </p:sp>
      <p:sp>
        <p:nvSpPr>
          <p:cNvPr id="4" name="Rectangle 3">
            <a:extLst>
              <a:ext uri="{FF2B5EF4-FFF2-40B4-BE49-F238E27FC236}">
                <a16:creationId xmlns:a16="http://schemas.microsoft.com/office/drawing/2014/main" id="{389E8F95-7DF3-4C46-8BAB-9C6D1EA79B5D}"/>
              </a:ext>
            </a:extLst>
          </p:cNvPr>
          <p:cNvSpPr/>
          <p:nvPr/>
        </p:nvSpPr>
        <p:spPr>
          <a:xfrm>
            <a:off x="63060" y="82427"/>
            <a:ext cx="5265685" cy="7557538"/>
          </a:xfrm>
          <a:prstGeom prst="rect">
            <a:avLst/>
          </a:prstGeom>
          <a:noFill/>
          <a:ln w="57150"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6">
            <a:hlinkClick r:id="rId2"/>
            <a:extLst>
              <a:ext uri="{FF2B5EF4-FFF2-40B4-BE49-F238E27FC236}">
                <a16:creationId xmlns:a16="http://schemas.microsoft.com/office/drawing/2014/main" id="{22D0C186-93F9-41F1-870E-AE1FB6694950}"/>
              </a:ext>
            </a:extLst>
          </p:cNvPr>
          <p:cNvPicPr>
            <a:picLocks noChangeAspect="1"/>
          </p:cNvPicPr>
          <p:nvPr/>
        </p:nvPicPr>
        <p:blipFill>
          <a:blip r:embed="rId3" cstate="print"/>
          <a:stretch>
            <a:fillRect/>
          </a:stretch>
        </p:blipFill>
        <p:spPr>
          <a:xfrm>
            <a:off x="3609385" y="1308438"/>
            <a:ext cx="1477095" cy="906527"/>
          </a:xfrm>
          <a:prstGeom prst="rect">
            <a:avLst/>
          </a:prstGeom>
          <a:ln>
            <a:noFill/>
          </a:ln>
          <a:effectLst>
            <a:outerShdw blurRad="292100" dist="139700" dir="2700000" algn="tl" rotWithShape="0">
              <a:srgbClr val="333333">
                <a:alpha val="65000"/>
              </a:srgbClr>
            </a:outerShdw>
          </a:effectLst>
        </p:spPr>
      </p:pic>
      <p:sp>
        <p:nvSpPr>
          <p:cNvPr id="9" name="TextBox 8">
            <a:extLst>
              <a:ext uri="{FF2B5EF4-FFF2-40B4-BE49-F238E27FC236}">
                <a16:creationId xmlns:a16="http://schemas.microsoft.com/office/drawing/2014/main" id="{0831C82C-6177-4637-BE96-3A502956FA8B}"/>
              </a:ext>
            </a:extLst>
          </p:cNvPr>
          <p:cNvSpPr txBox="1"/>
          <p:nvPr/>
        </p:nvSpPr>
        <p:spPr>
          <a:xfrm>
            <a:off x="177156" y="537181"/>
            <a:ext cx="4936124" cy="738664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just" defTabSz="518616" eaLnBrk="0" fontAlgn="base" hangingPunct="0">
              <a:spcBef>
                <a:spcPct val="0"/>
              </a:spcBef>
              <a:spcAft>
                <a:spcPct val="0"/>
              </a:spcAft>
            </a:pPr>
            <a:r>
              <a:rPr lang="en-US" altLang="en-US" sz="1400" b="1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Directions: 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Fill in as the blanks as you listen to the song. Use the </a:t>
            </a:r>
            <a:r>
              <a:rPr lang="en-US" altLang="en-US" sz="1400" u="sng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chemical symbol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 for elements  the for </a:t>
            </a:r>
            <a:r>
              <a:rPr lang="en-US" altLang="en-US" sz="1400" u="sng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chemical formula for compounds</a:t>
            </a:r>
            <a:r>
              <a:rPr lang="en-US" altLang="en-US" sz="1400" dirty="0">
                <a:latin typeface="Times New Roman" pitchFamily="18" charset="0"/>
                <a:ea typeface="Calibri" panose="020F0502020204030204" pitchFamily="34" charset="0"/>
                <a:cs typeface="Times New Roman" pitchFamily="18" charset="0"/>
              </a:rPr>
              <a:t>. Make sure they are in the correct format! </a:t>
            </a:r>
          </a:p>
        </p:txBody>
      </p:sp>
      <p:pic>
        <p:nvPicPr>
          <p:cNvPr id="10" name="Picture 5">
            <a:extLst>
              <a:ext uri="{FF2B5EF4-FFF2-40B4-BE49-F238E27FC236}">
                <a16:creationId xmlns:a16="http://schemas.microsoft.com/office/drawing/2014/main" id="{57AD0B62-547D-4B45-97D3-3A578FB5832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50847">
            <a:off x="4275345" y="2885976"/>
            <a:ext cx="723029" cy="69691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1" name="Picture 4">
            <a:extLst>
              <a:ext uri="{FF2B5EF4-FFF2-40B4-BE49-F238E27FC236}">
                <a16:creationId xmlns:a16="http://schemas.microsoft.com/office/drawing/2014/main" id="{935FB33C-9545-45D5-9445-BAD6FA2E20E3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846134">
            <a:off x="3994376" y="4480142"/>
            <a:ext cx="1049003" cy="48353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3" name="TextBox 2">
            <a:extLst>
              <a:ext uri="{FF2B5EF4-FFF2-40B4-BE49-F238E27FC236}">
                <a16:creationId xmlns:a16="http://schemas.microsoft.com/office/drawing/2014/main" id="{AE3CBC52-8500-4B38-BEC7-9DA8D648F347}"/>
              </a:ext>
            </a:extLst>
          </p:cNvPr>
          <p:cNvSpPr txBox="1"/>
          <p:nvPr/>
        </p:nvSpPr>
        <p:spPr>
          <a:xfrm>
            <a:off x="147494" y="7378634"/>
            <a:ext cx="3762802" cy="21929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825" i="1" dirty="0"/>
              <a:t>Student lesson developed by T. Tomm https://sciencespot.net/</a:t>
            </a:r>
          </a:p>
        </p:txBody>
      </p:sp>
      <p:pic>
        <p:nvPicPr>
          <p:cNvPr id="15" name="Picture 14">
            <a:extLst>
              <a:ext uri="{FF2B5EF4-FFF2-40B4-BE49-F238E27FC236}">
                <a16:creationId xmlns:a16="http://schemas.microsoft.com/office/drawing/2014/main" id="{DE0414AD-FBA9-4CC2-B740-44226CA4C057}"/>
              </a:ext>
            </a:extLst>
          </p:cNvPr>
          <p:cNvPicPr>
            <a:picLocks noChangeAspect="1"/>
          </p:cNvPicPr>
          <p:nvPr/>
        </p:nvPicPr>
        <p:blipFill>
          <a:blip r:embed="rId6"/>
          <a:stretch>
            <a:fillRect/>
          </a:stretch>
        </p:blipFill>
        <p:spPr>
          <a:xfrm>
            <a:off x="-3154345" y="3338255"/>
            <a:ext cx="2834410" cy="670619"/>
          </a:xfrm>
          <a:prstGeom prst="rect">
            <a:avLst/>
          </a:prstGeom>
        </p:spPr>
      </p:pic>
      <p:sp>
        <p:nvSpPr>
          <p:cNvPr id="12" name="Rectangle 11">
            <a:extLst>
              <a:ext uri="{FF2B5EF4-FFF2-40B4-BE49-F238E27FC236}">
                <a16:creationId xmlns:a16="http://schemas.microsoft.com/office/drawing/2014/main" id="{0ADB0038-894B-413B-9B7C-E034ECC3FBAE}"/>
              </a:ext>
            </a:extLst>
          </p:cNvPr>
          <p:cNvSpPr/>
          <p:nvPr/>
        </p:nvSpPr>
        <p:spPr>
          <a:xfrm rot="20406829">
            <a:off x="-1355500" y="3583255"/>
            <a:ext cx="1021887" cy="259558"/>
          </a:xfrm>
          <a:prstGeom prst="rect">
            <a:avLst/>
          </a:prstGeom>
          <a:solidFill>
            <a:srgbClr val="FFFF00"/>
          </a:solidFill>
        </p:spPr>
        <p:txBody>
          <a:bodyPr wrap="square" lIns="55880" tIns="27940" rIns="55880" bIns="27940">
            <a:spAutoFit/>
          </a:bodyPr>
          <a:lstStyle/>
          <a:p>
            <a:pPr algn="ctr"/>
            <a:r>
              <a:rPr lang="en-US" sz="1320" b="1" dirty="0">
                <a:ln w="9525">
                  <a:solidFill>
                    <a:schemeClr val="bg1"/>
                  </a:solidFill>
                  <a:prstDash val="solid"/>
                </a:ln>
                <a:effectLst>
                  <a:outerShdw blurRad="12700" dist="38100" dir="2700000" algn="tl" rotWithShape="0">
                    <a:schemeClr val="bg1">
                      <a:lumMod val="50000"/>
                    </a:schemeClr>
                  </a:outerShdw>
                </a:effectLst>
                <a:latin typeface="Cooper Black" panose="0208090404030B020404" pitchFamily="18" charset="0"/>
              </a:rPr>
              <a:t>Example</a:t>
            </a:r>
          </a:p>
        </p:txBody>
      </p:sp>
      <p:sp>
        <p:nvSpPr>
          <p:cNvPr id="5" name="TextBox 4">
            <a:extLst>
              <a:ext uri="{FF2B5EF4-FFF2-40B4-BE49-F238E27FC236}">
                <a16:creationId xmlns:a16="http://schemas.microsoft.com/office/drawing/2014/main" id="{D9A97FE0-5472-4ED8-ABFC-0DF50D71BFC0}"/>
              </a:ext>
            </a:extLst>
          </p:cNvPr>
          <p:cNvSpPr txBox="1"/>
          <p:nvPr/>
        </p:nvSpPr>
        <p:spPr>
          <a:xfrm>
            <a:off x="-3115039" y="108109"/>
            <a:ext cx="3104321" cy="286232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b="1" dirty="0">
                <a:highlight>
                  <a:srgbClr val="FFFF00"/>
                </a:highlight>
              </a:rPr>
              <a:t>Student Worksheet Master</a:t>
            </a:r>
          </a:p>
          <a:p>
            <a:r>
              <a:rPr lang="en-US" dirty="0"/>
              <a:t>Downloaded as PNG and added to Google Slides as a background image.</a:t>
            </a:r>
          </a:p>
          <a:p>
            <a:endParaRPr lang="en-US" dirty="0"/>
          </a:p>
          <a:p>
            <a:r>
              <a:rPr lang="en-US" dirty="0">
                <a:hlinkClick r:id="rId7"/>
              </a:rPr>
              <a:t>https://docs.google.com/presentation/d/1VUSbLDURe0lCjYWMiuTsiYTywbWi61avL9-yy80gJxI/copy</a:t>
            </a:r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16917167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71</TotalTime>
  <Words>566</Words>
  <Application>Microsoft Office PowerPoint</Application>
  <PresentationFormat>Custom</PresentationFormat>
  <Paragraphs>75</Paragraphs>
  <Slides>4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6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4</vt:i4>
      </vt:variant>
    </vt:vector>
  </HeadingPairs>
  <TitlesOfParts>
    <vt:vector size="11" baseType="lpstr">
      <vt:lpstr>Arial</vt:lpstr>
      <vt:lpstr>Arial Rounded MT Bold</vt:lpstr>
      <vt:lpstr>Calibri</vt:lpstr>
      <vt:lpstr>Calibri Light</vt:lpstr>
      <vt:lpstr>Cooper Black</vt:lpstr>
      <vt:lpstr>Times New Roman</vt:lpstr>
      <vt:lpstr>Office Theme</vt:lpstr>
      <vt:lpstr>Meet the Elements</vt:lpstr>
      <vt:lpstr>ANSWERS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Tracy Tomm</dc:creator>
  <cp:lastModifiedBy>Tracy Tomm</cp:lastModifiedBy>
  <cp:revision>8</cp:revision>
  <dcterms:created xsi:type="dcterms:W3CDTF">2021-02-23T20:23:57Z</dcterms:created>
  <dcterms:modified xsi:type="dcterms:W3CDTF">2021-02-23T21:35:34Z</dcterms:modified>
</cp:coreProperties>
</file>