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4" r:id="rId3"/>
    <p:sldId id="269" r:id="rId4"/>
    <p:sldId id="268" r:id="rId5"/>
    <p:sldId id="331" r:id="rId6"/>
    <p:sldId id="288" r:id="rId7"/>
    <p:sldId id="334" r:id="rId8"/>
    <p:sldId id="341" r:id="rId9"/>
    <p:sldId id="342" r:id="rId10"/>
    <p:sldId id="343" r:id="rId11"/>
    <p:sldId id="344" r:id="rId12"/>
    <p:sldId id="345" r:id="rId13"/>
    <p:sldId id="346" r:id="rId14"/>
    <p:sldId id="347" r:id="rId15"/>
    <p:sldId id="350" r:id="rId16"/>
    <p:sldId id="351" r:id="rId17"/>
    <p:sldId id="349" r:id="rId18"/>
    <p:sldId id="33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32" autoAdjust="0"/>
  </p:normalViewPr>
  <p:slideViewPr>
    <p:cSldViewPr>
      <p:cViewPr varScale="1">
        <p:scale>
          <a:sx n="64" d="100"/>
          <a:sy n="64" d="100"/>
        </p:scale>
        <p:origin x="1482"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CAB68B-5430-44D6-8964-07A687D933D8}" type="datetimeFigureOut">
              <a:rPr lang="en-US" smtClean="0"/>
              <a:pPr/>
              <a:t>4/19/2020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06F1F-378C-4419-BD5F-0EFA521C6EC8}" type="slidenum">
              <a:rPr lang="en-US" smtClean="0"/>
              <a:pPr/>
              <a:t>‹#›</a:t>
            </a:fld>
            <a:endParaRPr lang="en-US"/>
          </a:p>
        </p:txBody>
      </p:sp>
    </p:spTree>
    <p:extLst>
      <p:ext uri="{BB962C8B-B14F-4D97-AF65-F5344CB8AC3E}">
        <p14:creationId xmlns:p14="http://schemas.microsoft.com/office/powerpoint/2010/main" val="22029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46AFE-E4D9-4DE0-99EB-81FFA5129543}" type="datetimeFigureOut">
              <a:rPr lang="en-US" smtClean="0"/>
              <a:pPr/>
              <a:t>4/19/2020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93E67-1567-4080-9D55-C0A8A6395E53}" type="slidenum">
              <a:rPr lang="en-US" smtClean="0"/>
              <a:pPr/>
              <a:t>‹#›</a:t>
            </a:fld>
            <a:endParaRPr lang="en-US"/>
          </a:p>
        </p:txBody>
      </p:sp>
    </p:spTree>
    <p:extLst>
      <p:ext uri="{BB962C8B-B14F-4D97-AF65-F5344CB8AC3E}">
        <p14:creationId xmlns:p14="http://schemas.microsoft.com/office/powerpoint/2010/main" val="186160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2</a:t>
            </a:fld>
            <a:endParaRPr lang="en-US"/>
          </a:p>
        </p:txBody>
      </p:sp>
    </p:spTree>
    <p:extLst>
      <p:ext uri="{BB962C8B-B14F-4D97-AF65-F5344CB8AC3E}">
        <p14:creationId xmlns:p14="http://schemas.microsoft.com/office/powerpoint/2010/main" val="419404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3</a:t>
            </a:fld>
            <a:endParaRPr lang="en-US"/>
          </a:p>
        </p:txBody>
      </p:sp>
    </p:spTree>
    <p:extLst>
      <p:ext uri="{BB962C8B-B14F-4D97-AF65-F5344CB8AC3E}">
        <p14:creationId xmlns:p14="http://schemas.microsoft.com/office/powerpoint/2010/main" val="1461136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4</a:t>
            </a:fld>
            <a:endParaRPr lang="en-US"/>
          </a:p>
        </p:txBody>
      </p:sp>
    </p:spTree>
    <p:extLst>
      <p:ext uri="{BB962C8B-B14F-4D97-AF65-F5344CB8AC3E}">
        <p14:creationId xmlns:p14="http://schemas.microsoft.com/office/powerpoint/2010/main" val="11219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5</a:t>
            </a:fld>
            <a:endParaRPr lang="en-US"/>
          </a:p>
        </p:txBody>
      </p:sp>
    </p:spTree>
    <p:extLst>
      <p:ext uri="{BB962C8B-B14F-4D97-AF65-F5344CB8AC3E}">
        <p14:creationId xmlns:p14="http://schemas.microsoft.com/office/powerpoint/2010/main" val="221965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6</a:t>
            </a:fld>
            <a:endParaRPr lang="en-US"/>
          </a:p>
        </p:txBody>
      </p:sp>
    </p:spTree>
    <p:extLst>
      <p:ext uri="{BB962C8B-B14F-4D97-AF65-F5344CB8AC3E}">
        <p14:creationId xmlns:p14="http://schemas.microsoft.com/office/powerpoint/2010/main" val="239591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15</a:t>
            </a:fld>
            <a:endParaRPr lang="en-US"/>
          </a:p>
        </p:txBody>
      </p:sp>
    </p:spTree>
    <p:extLst>
      <p:ext uri="{BB962C8B-B14F-4D97-AF65-F5344CB8AC3E}">
        <p14:creationId xmlns:p14="http://schemas.microsoft.com/office/powerpoint/2010/main" val="3689645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16</a:t>
            </a:fld>
            <a:endParaRPr lang="en-US"/>
          </a:p>
        </p:txBody>
      </p:sp>
    </p:spTree>
    <p:extLst>
      <p:ext uri="{BB962C8B-B14F-4D97-AF65-F5344CB8AC3E}">
        <p14:creationId xmlns:p14="http://schemas.microsoft.com/office/powerpoint/2010/main" val="227336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993E67-1567-4080-9D55-C0A8A6395E53}" type="slidenum">
              <a:rPr lang="en-US" smtClean="0"/>
              <a:pPr/>
              <a:t>17</a:t>
            </a:fld>
            <a:endParaRPr lang="en-US"/>
          </a:p>
        </p:txBody>
      </p:sp>
    </p:spTree>
    <p:extLst>
      <p:ext uri="{BB962C8B-B14F-4D97-AF65-F5344CB8AC3E}">
        <p14:creationId xmlns:p14="http://schemas.microsoft.com/office/powerpoint/2010/main" val="368964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47352-AD31-4587-87EC-BC73AA3F54D3}"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47352-AD31-4587-87EC-BC73AA3F54D3}"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47352-AD31-4587-87EC-BC73AA3F54D3}"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47352-AD31-4587-87EC-BC73AA3F54D3}"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47352-AD31-4587-87EC-BC73AA3F54D3}"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47352-AD31-4587-87EC-BC73AA3F54D3}"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47352-AD31-4587-87EC-BC73AA3F54D3}"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47352-AD31-4587-87EC-BC73AA3F54D3}"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47352-AD31-4587-87EC-BC73AA3F54D3}"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47352-AD31-4587-87EC-BC73AA3F54D3}"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47352-AD31-4587-87EC-BC73AA3F54D3}"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51F15-FB3F-41F1-96D0-98F7236229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47352-AD31-4587-87EC-BC73AA3F54D3}" type="datetimeFigureOut">
              <a:rPr lang="en-US" smtClean="0"/>
              <a:pPr/>
              <a:t>4/19/2020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51F15-FB3F-41F1-96D0-98F7236229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8V06ZOQuo0k&amp;t=115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43000"/>
          </a:xfrm>
        </p:spPr>
        <p:txBody>
          <a:bodyPr>
            <a:noAutofit/>
          </a:bodyPr>
          <a:lstStyle/>
          <a:p>
            <a:r>
              <a:rPr lang="en-US" sz="6000" b="1" i="1" dirty="0">
                <a:solidFill>
                  <a:srgbClr val="FFC000"/>
                </a:solidFill>
              </a:rPr>
              <a:t>Lessons from the Lorax</a:t>
            </a:r>
          </a:p>
        </p:txBody>
      </p:sp>
      <p:pic>
        <p:nvPicPr>
          <p:cNvPr id="19458" name="Picture 2" descr="Image result for lorax unless stone"/>
          <p:cNvPicPr>
            <a:picLocks noChangeAspect="1" noChangeArrowheads="1"/>
          </p:cNvPicPr>
          <p:nvPr/>
        </p:nvPicPr>
        <p:blipFill>
          <a:blip r:embed="rId2" cstate="print"/>
          <a:srcRect/>
          <a:stretch>
            <a:fillRect/>
          </a:stretch>
        </p:blipFill>
        <p:spPr bwMode="auto">
          <a:xfrm>
            <a:off x="2028825" y="1066800"/>
            <a:ext cx="5086350" cy="5086350"/>
          </a:xfrm>
          <a:prstGeom prst="rect">
            <a:avLst/>
          </a:prstGeom>
          <a:ln>
            <a:noFill/>
          </a:ln>
          <a:effectLst>
            <a:softEdge rad="112500"/>
          </a:effectLst>
        </p:spPr>
      </p:pic>
      <p:sp>
        <p:nvSpPr>
          <p:cNvPr id="4" name="TextBox 3"/>
          <p:cNvSpPr txBox="1"/>
          <p:nvPr/>
        </p:nvSpPr>
        <p:spPr>
          <a:xfrm>
            <a:off x="0" y="5678269"/>
            <a:ext cx="9144000" cy="646331"/>
          </a:xfrm>
          <a:prstGeom prst="rect">
            <a:avLst/>
          </a:prstGeom>
          <a:solidFill>
            <a:srgbClr val="FFC000"/>
          </a:solidFill>
        </p:spPr>
        <p:txBody>
          <a:bodyPr wrap="square" rtlCol="0">
            <a:spAutoFit/>
          </a:bodyPr>
          <a:lstStyle/>
          <a:p>
            <a:pPr marL="514350" indent="-514350" algn="ctr"/>
            <a:r>
              <a:rPr lang="en-US" sz="3600" b="1" dirty="0">
                <a:hlinkClick r:id="rId3" action="ppaction://hlinksldjump"/>
              </a:rPr>
              <a:t>Part A</a:t>
            </a:r>
            <a:r>
              <a:rPr lang="en-US" sz="3600" b="1" dirty="0"/>
              <a:t>      </a:t>
            </a:r>
            <a:r>
              <a:rPr lang="en-US" sz="3600" b="1" dirty="0">
                <a:hlinkClick r:id="rId4" action="ppaction://hlinksldjump"/>
              </a:rPr>
              <a:t>Part B</a:t>
            </a:r>
            <a:r>
              <a:rPr lang="en-US" sz="3600" b="1" dirty="0"/>
              <a:t>      </a:t>
            </a:r>
            <a:r>
              <a:rPr lang="en-US" sz="3600" b="1" dirty="0">
                <a:hlinkClick r:id="rId5" action="ppaction://hlinksldjump"/>
              </a:rPr>
              <a:t>Part C</a:t>
            </a:r>
            <a:endParaRPr lang="en-US" sz="3600" b="1" dirty="0"/>
          </a:p>
        </p:txBody>
      </p:sp>
      <p:sp>
        <p:nvSpPr>
          <p:cNvPr id="3" name="TextBox 2">
            <a:extLst>
              <a:ext uri="{FF2B5EF4-FFF2-40B4-BE49-F238E27FC236}">
                <a16:creationId xmlns:a16="http://schemas.microsoft.com/office/drawing/2014/main" id="{2D33F365-C7EC-454A-AE26-F39B7EDAA071}"/>
              </a:ext>
            </a:extLst>
          </p:cNvPr>
          <p:cNvSpPr txBox="1"/>
          <p:nvPr/>
        </p:nvSpPr>
        <p:spPr>
          <a:xfrm>
            <a:off x="609600" y="6400800"/>
            <a:ext cx="8305800" cy="369332"/>
          </a:xfrm>
          <a:prstGeom prst="rect">
            <a:avLst/>
          </a:prstGeom>
          <a:noFill/>
        </p:spPr>
        <p:txBody>
          <a:bodyPr wrap="square" rtlCol="0">
            <a:spAutoFit/>
          </a:bodyPr>
          <a:lstStyle/>
          <a:p>
            <a:r>
              <a:rPr lang="en-US" i="1" dirty="0">
                <a:solidFill>
                  <a:schemeClr val="bg1"/>
                </a:solidFill>
              </a:rPr>
              <a:t>Presentation developed by T. Tomm 2013   Updated 2020   https://sciencespot.net/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ruffulatree.gif"/>
          <p:cNvPicPr>
            <a:picLocks noChangeAspect="1" noChangeArrowheads="1"/>
          </p:cNvPicPr>
          <p:nvPr/>
        </p:nvPicPr>
        <p:blipFill>
          <a:blip r:embed="rId2" cstate="print"/>
          <a:srcRect l="7080" t="3209" b="58162"/>
          <a:stretch>
            <a:fillRect/>
          </a:stretch>
        </p:blipFill>
        <p:spPr bwMode="auto">
          <a:xfrm>
            <a:off x="152400" y="152400"/>
            <a:ext cx="8991600" cy="5557838"/>
          </a:xfrm>
          <a:prstGeom prst="rect">
            <a:avLst/>
          </a:prstGeom>
          <a:noFill/>
          <a:ln w="9525">
            <a:noFill/>
            <a:miter lim="800000"/>
            <a:headEnd/>
            <a:tailEnd/>
          </a:ln>
        </p:spPr>
      </p:pic>
      <p:grpSp>
        <p:nvGrpSpPr>
          <p:cNvPr id="2" name="Group 2"/>
          <p:cNvGrpSpPr>
            <a:grpSpLocks/>
          </p:cNvGrpSpPr>
          <p:nvPr/>
        </p:nvGrpSpPr>
        <p:grpSpPr bwMode="auto">
          <a:xfrm>
            <a:off x="228600" y="231775"/>
            <a:ext cx="7162800" cy="3121025"/>
            <a:chOff x="359" y="362"/>
            <a:chExt cx="11284" cy="4920"/>
          </a:xfrm>
        </p:grpSpPr>
        <p:sp>
          <p:nvSpPr>
            <p:cNvPr id="7174" name="Text Box 3"/>
            <p:cNvSpPr txBox="1">
              <a:spLocks noChangeArrowheads="1"/>
            </p:cNvSpPr>
            <p:nvPr/>
          </p:nvSpPr>
          <p:spPr bwMode="auto">
            <a:xfrm>
              <a:off x="2760" y="2159"/>
              <a:ext cx="8883" cy="3123"/>
            </a:xfrm>
            <a:prstGeom prst="rect">
              <a:avLst/>
            </a:prstGeom>
            <a:noFill/>
            <a:ln w="9525">
              <a:noFill/>
              <a:miter lim="800000"/>
              <a:headEnd/>
              <a:tailEnd/>
            </a:ln>
          </p:spPr>
          <p:txBody>
            <a:bodyPr/>
            <a:lstStyle/>
            <a:p>
              <a:pPr algn="ctr"/>
              <a:r>
                <a:rPr lang="en-US" altLang="en-US" sz="3200" b="1" i="1"/>
                <a:t>What tricks do companies use to make us think we “Thneeds”?  List at least 5 things companies do to motivate us to buy their products.</a:t>
              </a:r>
            </a:p>
            <a:p>
              <a:pPr eaLnBrk="1" hangingPunct="1"/>
              <a:endParaRPr lang="en-US" altLang="en-US">
                <a:cs typeface="Arial" charset="0"/>
              </a:endParaRPr>
            </a:p>
          </p:txBody>
        </p:sp>
        <p:sp>
          <p:nvSpPr>
            <p:cNvPr id="7175" name="WordArt 4"/>
            <p:cNvSpPr>
              <a:spLocks noChangeArrowheads="1" noChangeShapeType="1" noTextEdit="1"/>
            </p:cNvSpPr>
            <p:nvPr/>
          </p:nvSpPr>
          <p:spPr bwMode="auto">
            <a:xfrm>
              <a:off x="359" y="362"/>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B0F0"/>
                  </a:solidFill>
                  <a:latin typeface="Cooper Black"/>
                </a:rPr>
                <a:t>#3</a:t>
              </a:r>
            </a:p>
          </p:txBody>
        </p:sp>
      </p:grpSp>
      <p:sp>
        <p:nvSpPr>
          <p:cNvPr id="7172" name="TextBox 5"/>
          <p:cNvSpPr txBox="1">
            <a:spLocks noChangeArrowheads="1"/>
          </p:cNvSpPr>
          <p:nvPr/>
        </p:nvSpPr>
        <p:spPr bwMode="auto">
          <a:xfrm>
            <a:off x="5943600" y="0"/>
            <a:ext cx="3200400" cy="461963"/>
          </a:xfrm>
          <a:prstGeom prst="rect">
            <a:avLst/>
          </a:prstGeom>
          <a:solidFill>
            <a:srgbClr val="FFFF00"/>
          </a:solidFill>
          <a:ln w="9525">
            <a:noFill/>
            <a:miter lim="800000"/>
            <a:headEnd/>
            <a:tailEnd/>
          </a:ln>
        </p:spPr>
        <p:txBody>
          <a:bodyPr>
            <a:spAutoFit/>
          </a:bodyPr>
          <a:lstStyle/>
          <a:p>
            <a:pPr algn="ctr"/>
            <a:r>
              <a:rPr lang="en-US" altLang="en-US" sz="2400" b="1"/>
              <a:t>Gimmicks</a:t>
            </a:r>
          </a:p>
        </p:txBody>
      </p:sp>
      <p:pic>
        <p:nvPicPr>
          <p:cNvPr id="4098" name="Picture 2" descr="Image result for lorax marshmallow scene"/>
          <p:cNvPicPr>
            <a:picLocks noChangeAspect="1" noChangeArrowheads="1"/>
          </p:cNvPicPr>
          <p:nvPr/>
        </p:nvPicPr>
        <p:blipFill>
          <a:blip r:embed="rId3" cstate="print"/>
          <a:srcRect l="10000" b="20000"/>
          <a:stretch>
            <a:fillRect/>
          </a:stretch>
        </p:blipFill>
        <p:spPr bwMode="auto">
          <a:xfrm>
            <a:off x="4724400" y="3962400"/>
            <a:ext cx="4191000" cy="2095500"/>
          </a:xfrm>
          <a:prstGeom prst="rect">
            <a:avLst/>
          </a:prstGeom>
          <a:ln>
            <a:noFill/>
          </a:ln>
          <a:effectLst>
            <a:softEdge rad="112500"/>
          </a:effectLst>
        </p:spPr>
      </p:pic>
      <p:sp>
        <p:nvSpPr>
          <p:cNvPr id="8" name="TextBox 7"/>
          <p:cNvSpPr txBox="1">
            <a:spLocks noChangeArrowheads="1"/>
          </p:cNvSpPr>
          <p:nvPr/>
        </p:nvSpPr>
        <p:spPr bwMode="auto">
          <a:xfrm>
            <a:off x="0" y="5638800"/>
            <a:ext cx="9144000" cy="1015663"/>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Possible answers include:   Sales &amp; discounts, freebies, BOGO (buy one, get one free), “New &amp; improved” products,  products will save you time/effort/money, everyone else has one, celebrities sponsor/support products, or donations to charity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ruffulatree.gif"/>
          <p:cNvPicPr>
            <a:picLocks noChangeAspect="1" noChangeArrowheads="1"/>
          </p:cNvPicPr>
          <p:nvPr/>
        </p:nvPicPr>
        <p:blipFill>
          <a:blip r:embed="rId2" cstate="print"/>
          <a:srcRect l="4826" t="3922" r="7080" b="58162"/>
          <a:stretch>
            <a:fillRect/>
          </a:stretch>
        </p:blipFill>
        <p:spPr bwMode="auto">
          <a:xfrm>
            <a:off x="0" y="582613"/>
            <a:ext cx="9144000" cy="5611812"/>
          </a:xfrm>
          <a:prstGeom prst="rect">
            <a:avLst/>
          </a:prstGeom>
          <a:noFill/>
          <a:ln w="9525">
            <a:noFill/>
            <a:miter lim="800000"/>
            <a:headEnd/>
            <a:tailEnd/>
          </a:ln>
        </p:spPr>
      </p:pic>
      <p:grpSp>
        <p:nvGrpSpPr>
          <p:cNvPr id="2" name="Group 2"/>
          <p:cNvGrpSpPr>
            <a:grpSpLocks/>
          </p:cNvGrpSpPr>
          <p:nvPr/>
        </p:nvGrpSpPr>
        <p:grpSpPr bwMode="auto">
          <a:xfrm>
            <a:off x="249238" y="304800"/>
            <a:ext cx="7423150" cy="4468813"/>
            <a:chOff x="631" y="281"/>
            <a:chExt cx="11694" cy="7042"/>
          </a:xfrm>
        </p:grpSpPr>
        <p:sp>
          <p:nvSpPr>
            <p:cNvPr id="8198" name="Text Box 3"/>
            <p:cNvSpPr txBox="1">
              <a:spLocks noChangeArrowheads="1"/>
            </p:cNvSpPr>
            <p:nvPr/>
          </p:nvSpPr>
          <p:spPr bwMode="auto">
            <a:xfrm>
              <a:off x="1079" y="2880"/>
              <a:ext cx="11246" cy="4443"/>
            </a:xfrm>
            <a:prstGeom prst="rect">
              <a:avLst/>
            </a:prstGeom>
            <a:noFill/>
            <a:ln w="9525">
              <a:noFill/>
              <a:miter lim="800000"/>
              <a:headEnd/>
              <a:tailEnd/>
            </a:ln>
          </p:spPr>
          <p:txBody>
            <a:bodyPr/>
            <a:lstStyle/>
            <a:p>
              <a:pPr algn="ctr"/>
              <a:r>
                <a:rPr lang="en-US" altLang="en-US" sz="3600" b="1" dirty="0"/>
                <a:t>“</a:t>
              </a:r>
              <a:r>
                <a:rPr lang="en-US" altLang="en-US" sz="3200" b="1" i="1" dirty="0"/>
                <a:t>A tree falls the way it </a:t>
              </a:r>
              <a:r>
                <a:rPr lang="en-US" altLang="en-US" sz="3200" b="1" i="1" u="sng" dirty="0"/>
                <a:t>leans</a:t>
              </a:r>
              <a:r>
                <a:rPr lang="en-US" altLang="en-US" sz="3200" b="1" i="1" dirty="0"/>
                <a:t>, </a:t>
              </a:r>
              <a:br>
                <a:rPr lang="en-US" altLang="en-US" sz="3200" b="1" i="1" dirty="0"/>
              </a:br>
              <a:r>
                <a:rPr lang="en-US" altLang="en-US" sz="3200" b="1" i="1" dirty="0"/>
                <a:t>so be careful how you </a:t>
              </a:r>
              <a:r>
                <a:rPr lang="en-US" altLang="en-US" sz="3200" b="1" i="1" u="sng" dirty="0"/>
                <a:t>lean</a:t>
              </a:r>
              <a:r>
                <a:rPr lang="en-US" altLang="en-US" sz="3200" b="1" i="1" dirty="0"/>
                <a:t>.”</a:t>
              </a:r>
            </a:p>
            <a:p>
              <a:pPr algn="ctr"/>
              <a:endParaRPr lang="en-US" altLang="en-US" b="1" i="1" dirty="0"/>
            </a:p>
            <a:p>
              <a:pPr algn="ctr"/>
              <a:r>
                <a:rPr lang="en-US" altLang="en-US" sz="3200" b="1" i="1" dirty="0"/>
                <a:t>What did the Lorax mean by this </a:t>
              </a:r>
              <a:br>
                <a:rPr lang="en-US" altLang="en-US" sz="3200" b="1" i="1" dirty="0"/>
              </a:br>
              <a:r>
                <a:rPr lang="en-US" altLang="en-US" sz="3200" b="1" i="1" dirty="0"/>
                <a:t>statement?  Use at least 3 </a:t>
              </a:r>
              <a:br>
                <a:rPr lang="en-US" altLang="en-US" sz="3200" b="1" i="1" dirty="0"/>
              </a:br>
              <a:r>
                <a:rPr lang="en-US" altLang="en-US" sz="3200" b="1" i="1" dirty="0"/>
                <a:t>sentences in your answer.</a:t>
              </a:r>
              <a:endParaRPr lang="en-US" altLang="en-US" sz="3600" b="1" i="1" dirty="0"/>
            </a:p>
          </p:txBody>
        </p:sp>
        <p:sp>
          <p:nvSpPr>
            <p:cNvPr id="8199" name="WordArt 4"/>
            <p:cNvSpPr>
              <a:spLocks noChangeArrowheads="1" noChangeShapeType="1" noTextEdit="1"/>
            </p:cNvSpPr>
            <p:nvPr/>
          </p:nvSpPr>
          <p:spPr bwMode="auto">
            <a:xfrm>
              <a:off x="631" y="281"/>
              <a:ext cx="1408" cy="1018"/>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solidFill>
                    <a:srgbClr val="92D050"/>
                  </a:solidFill>
                  <a:latin typeface="Cooper Black"/>
                </a:rPr>
                <a:t>#4</a:t>
              </a:r>
            </a:p>
          </p:txBody>
        </p:sp>
      </p:grpSp>
      <p:sp>
        <p:nvSpPr>
          <p:cNvPr id="8196" name="TextBox 5"/>
          <p:cNvSpPr txBox="1">
            <a:spLocks noChangeArrowheads="1"/>
          </p:cNvSpPr>
          <p:nvPr/>
        </p:nvSpPr>
        <p:spPr bwMode="auto">
          <a:xfrm>
            <a:off x="5715000" y="0"/>
            <a:ext cx="3429000" cy="461963"/>
          </a:xfrm>
          <a:prstGeom prst="rect">
            <a:avLst/>
          </a:prstGeom>
          <a:solidFill>
            <a:srgbClr val="FFFF00"/>
          </a:solidFill>
          <a:ln w="9525">
            <a:noFill/>
            <a:miter lim="800000"/>
            <a:headEnd/>
            <a:tailEnd/>
          </a:ln>
        </p:spPr>
        <p:txBody>
          <a:bodyPr>
            <a:spAutoFit/>
          </a:bodyPr>
          <a:lstStyle/>
          <a:p>
            <a:pPr algn="ctr"/>
            <a:r>
              <a:rPr lang="en-US" altLang="en-US" sz="2400" b="1"/>
              <a:t>Way You Lean</a:t>
            </a:r>
          </a:p>
        </p:txBody>
      </p:sp>
      <p:pic>
        <p:nvPicPr>
          <p:cNvPr id="8197" name="Picture 8" descr="A picture containing sitting, light, table, small&#10;&#10;Description automatically generated"/>
          <p:cNvPicPr>
            <a:picLocks noChangeAspect="1"/>
          </p:cNvPicPr>
          <p:nvPr/>
        </p:nvPicPr>
        <p:blipFill>
          <a:blip r:embed="rId3" cstate="print"/>
          <a:srcRect/>
          <a:stretch>
            <a:fillRect/>
          </a:stretch>
        </p:blipFill>
        <p:spPr bwMode="auto">
          <a:xfrm>
            <a:off x="7212013" y="685800"/>
            <a:ext cx="2014537" cy="5753100"/>
          </a:xfrm>
          <a:prstGeom prst="rect">
            <a:avLst/>
          </a:prstGeom>
          <a:noFill/>
          <a:ln w="9525">
            <a:noFill/>
            <a:miter lim="800000"/>
            <a:headEnd/>
            <a:tailEnd/>
          </a:ln>
        </p:spPr>
      </p:pic>
      <p:sp>
        <p:nvSpPr>
          <p:cNvPr id="8" name="TextBox 7"/>
          <p:cNvSpPr txBox="1">
            <a:spLocks noChangeArrowheads="1"/>
          </p:cNvSpPr>
          <p:nvPr/>
        </p:nvSpPr>
        <p:spPr bwMode="auto">
          <a:xfrm>
            <a:off x="0" y="5842337"/>
            <a:ext cx="9144000" cy="1015663"/>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The word “lean” refers to what we believe in or what is important to us.  Our choices and decisions will be based on those beliefs.  For example, the Once-</a:t>
            </a:r>
            <a:r>
              <a:rPr lang="en-US" sz="2000" b="1" i="1" dirty="0" err="1">
                <a:solidFill>
                  <a:srgbClr val="FF0000"/>
                </a:solidFill>
              </a:rPr>
              <a:t>ler</a:t>
            </a:r>
            <a:r>
              <a:rPr lang="en-US" sz="2000" b="1" i="1" dirty="0">
                <a:solidFill>
                  <a:srgbClr val="FF0000"/>
                </a:solidFill>
              </a:rPr>
              <a:t> felt that money was important and his actions helped him get more money.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ruffulatree.gif"/>
          <p:cNvPicPr>
            <a:picLocks noChangeAspect="1" noChangeArrowheads="1"/>
          </p:cNvPicPr>
          <p:nvPr/>
        </p:nvPicPr>
        <p:blipFill>
          <a:blip r:embed="rId2" cstate="print"/>
          <a:srcRect l="7080" t="3798" b="58163"/>
          <a:stretch>
            <a:fillRect/>
          </a:stretch>
        </p:blipFill>
        <p:spPr bwMode="auto">
          <a:xfrm>
            <a:off x="381000" y="228600"/>
            <a:ext cx="8763000" cy="6015038"/>
          </a:xfrm>
          <a:prstGeom prst="rect">
            <a:avLst/>
          </a:prstGeom>
          <a:noFill/>
          <a:ln w="9525">
            <a:noFill/>
            <a:miter lim="800000"/>
            <a:headEnd/>
            <a:tailEnd/>
          </a:ln>
        </p:spPr>
      </p:pic>
      <p:grpSp>
        <p:nvGrpSpPr>
          <p:cNvPr id="2" name="Group 2"/>
          <p:cNvGrpSpPr>
            <a:grpSpLocks/>
          </p:cNvGrpSpPr>
          <p:nvPr/>
        </p:nvGrpSpPr>
        <p:grpSpPr bwMode="auto">
          <a:xfrm>
            <a:off x="577850" y="206375"/>
            <a:ext cx="7232650" cy="4670425"/>
            <a:chOff x="369" y="83"/>
            <a:chExt cx="11394" cy="7359"/>
          </a:xfrm>
        </p:grpSpPr>
        <p:sp>
          <p:nvSpPr>
            <p:cNvPr id="7177" name="Text Box 3"/>
            <p:cNvSpPr txBox="1">
              <a:spLocks noChangeArrowheads="1"/>
            </p:cNvSpPr>
            <p:nvPr/>
          </p:nvSpPr>
          <p:spPr bwMode="auto">
            <a:xfrm>
              <a:off x="2460" y="2639"/>
              <a:ext cx="9303" cy="4803"/>
            </a:xfrm>
            <a:prstGeom prst="rect">
              <a:avLst/>
            </a:prstGeom>
            <a:noFill/>
            <a:ln w="9525">
              <a:noFill/>
              <a:miter lim="800000"/>
              <a:headEnd/>
              <a:tailEnd/>
            </a:ln>
          </p:spPr>
          <p:txBody>
            <a:bodyPr/>
            <a:lstStyle/>
            <a:p>
              <a:pPr algn="ctr"/>
              <a:r>
                <a:rPr lang="en-US" sz="3600" b="1" i="1"/>
                <a:t>Dr. Suess wrote the original story in 1971.  Is it outdated or does it still apply to today’s world?  Explain your answer.   </a:t>
              </a:r>
            </a:p>
            <a:p>
              <a:pPr algn="ctr"/>
              <a:endParaRPr lang="en-US" sz="3200" b="1" i="1">
                <a:cs typeface="Arial" charset="0"/>
              </a:endParaRPr>
            </a:p>
            <a:p>
              <a:pPr algn="ctr"/>
              <a:endParaRPr lang="en-US">
                <a:cs typeface="Arial" charset="0"/>
              </a:endParaRPr>
            </a:p>
          </p:txBody>
        </p:sp>
        <p:sp>
          <p:nvSpPr>
            <p:cNvPr id="7178" name="WordArt 4"/>
            <p:cNvSpPr>
              <a:spLocks noChangeArrowheads="1" noChangeShapeType="1" noTextEdit="1"/>
            </p:cNvSpPr>
            <p:nvPr/>
          </p:nvSpPr>
          <p:spPr bwMode="auto">
            <a:xfrm>
              <a:off x="369" y="83"/>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Cooper Black"/>
                </a:rPr>
                <a:t>#5</a:t>
              </a:r>
            </a:p>
          </p:txBody>
        </p:sp>
      </p:grpSp>
      <p:sp>
        <p:nvSpPr>
          <p:cNvPr id="7172" name="TextBox 5"/>
          <p:cNvSpPr txBox="1">
            <a:spLocks noChangeArrowheads="1"/>
          </p:cNvSpPr>
          <p:nvPr/>
        </p:nvSpPr>
        <p:spPr bwMode="auto">
          <a:xfrm>
            <a:off x="6400800" y="0"/>
            <a:ext cx="2743200" cy="461963"/>
          </a:xfrm>
          <a:prstGeom prst="rect">
            <a:avLst/>
          </a:prstGeom>
          <a:solidFill>
            <a:srgbClr val="FFFF00"/>
          </a:solidFill>
          <a:ln w="9525">
            <a:noFill/>
            <a:miter lim="800000"/>
            <a:headEnd/>
            <a:tailEnd/>
          </a:ln>
        </p:spPr>
        <p:txBody>
          <a:bodyPr>
            <a:spAutoFit/>
          </a:bodyPr>
          <a:lstStyle/>
          <a:p>
            <a:pPr algn="ctr"/>
            <a:r>
              <a:rPr lang="en-US" sz="2400" b="1"/>
              <a:t>Dr. Suess</a:t>
            </a:r>
          </a:p>
        </p:txBody>
      </p:sp>
      <p:sp>
        <p:nvSpPr>
          <p:cNvPr id="7173" name="AutoShape 2"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7174" name="AutoShape 4"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7175" name="Picture 2"/>
          <p:cNvPicPr>
            <a:picLocks noChangeAspect="1"/>
          </p:cNvPicPr>
          <p:nvPr/>
        </p:nvPicPr>
        <p:blipFill>
          <a:blip r:embed="rId3" cstate="print"/>
          <a:srcRect/>
          <a:stretch>
            <a:fillRect/>
          </a:stretch>
        </p:blipFill>
        <p:spPr bwMode="auto">
          <a:xfrm rot="-1169426">
            <a:off x="622586" y="3444503"/>
            <a:ext cx="1925638" cy="2692400"/>
          </a:xfrm>
          <a:prstGeom prst="rect">
            <a:avLst/>
          </a:prstGeom>
          <a:noFill/>
          <a:ln w="9525">
            <a:noFill/>
            <a:miter lim="800000"/>
            <a:headEnd/>
            <a:tailEnd/>
          </a:ln>
        </p:spPr>
      </p:pic>
      <p:sp>
        <p:nvSpPr>
          <p:cNvPr id="7176" name="Rectangle 11"/>
          <p:cNvSpPr>
            <a:spLocks noChangeArrowheads="1"/>
          </p:cNvSpPr>
          <p:nvPr/>
        </p:nvSpPr>
        <p:spPr bwMode="auto">
          <a:xfrm>
            <a:off x="5334000" y="6149975"/>
            <a:ext cx="3646488" cy="708025"/>
          </a:xfrm>
          <a:prstGeom prst="rect">
            <a:avLst/>
          </a:prstGeom>
          <a:noFill/>
          <a:ln w="9525">
            <a:noFill/>
            <a:miter lim="800000"/>
            <a:headEnd/>
            <a:tailEnd/>
          </a:ln>
        </p:spPr>
        <p:txBody>
          <a:bodyPr>
            <a:spAutoFit/>
          </a:bodyPr>
          <a:lstStyle/>
          <a:p>
            <a:pPr algn="ctr"/>
            <a:r>
              <a:rPr lang="en-US" sz="2000" b="1" i="1"/>
              <a:t>Absent? Go to mrstomm.com </a:t>
            </a:r>
            <a:r>
              <a:rPr lang="en-US" sz="2000" b="1" i="1">
                <a:sym typeface="Wingdings" pitchFamily="2" charset="2"/>
              </a:rPr>
              <a:t> Assignments for the questions.</a:t>
            </a:r>
            <a:endParaRPr lang="en-US" i="1"/>
          </a:p>
        </p:txBody>
      </p:sp>
      <p:sp>
        <p:nvSpPr>
          <p:cNvPr id="11" name="TextBox 10"/>
          <p:cNvSpPr txBox="1">
            <a:spLocks noChangeArrowheads="1"/>
          </p:cNvSpPr>
          <p:nvPr/>
        </p:nvSpPr>
        <p:spPr bwMode="auto">
          <a:xfrm>
            <a:off x="0" y="5842337"/>
            <a:ext cx="9144000" cy="1015663"/>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The story is still relevant today – some might argue it is more relevant today.  We are still facing issues related to conserving Earth’s resources, reducing pollution, and living a more sustainable lifestyle.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ruffulatree.gif"/>
          <p:cNvPicPr>
            <a:picLocks noChangeAspect="1" noChangeArrowheads="1"/>
          </p:cNvPicPr>
          <p:nvPr/>
        </p:nvPicPr>
        <p:blipFill>
          <a:blip r:embed="rId2" cstate="print"/>
          <a:srcRect l="7080" t="3798" b="58163"/>
          <a:stretch>
            <a:fillRect/>
          </a:stretch>
        </p:blipFill>
        <p:spPr bwMode="auto">
          <a:xfrm>
            <a:off x="457200" y="331789"/>
            <a:ext cx="8619610" cy="5916612"/>
          </a:xfrm>
          <a:prstGeom prst="rect">
            <a:avLst/>
          </a:prstGeom>
          <a:noFill/>
          <a:ln w="9525">
            <a:noFill/>
            <a:miter lim="800000"/>
            <a:headEnd/>
            <a:tailEnd/>
          </a:ln>
        </p:spPr>
      </p:pic>
      <p:grpSp>
        <p:nvGrpSpPr>
          <p:cNvPr id="2" name="Group 2"/>
          <p:cNvGrpSpPr>
            <a:grpSpLocks/>
          </p:cNvGrpSpPr>
          <p:nvPr/>
        </p:nvGrpSpPr>
        <p:grpSpPr bwMode="auto">
          <a:xfrm>
            <a:off x="152400" y="76200"/>
            <a:ext cx="7733665" cy="4724415"/>
            <a:chOff x="-422" y="83"/>
            <a:chExt cx="12185" cy="7445"/>
          </a:xfrm>
        </p:grpSpPr>
        <p:sp>
          <p:nvSpPr>
            <p:cNvPr id="8202" name="Text Box 3"/>
            <p:cNvSpPr txBox="1">
              <a:spLocks noChangeArrowheads="1"/>
            </p:cNvSpPr>
            <p:nvPr/>
          </p:nvSpPr>
          <p:spPr bwMode="auto">
            <a:xfrm>
              <a:off x="2459" y="2725"/>
              <a:ext cx="9304" cy="4803"/>
            </a:xfrm>
            <a:prstGeom prst="rect">
              <a:avLst/>
            </a:prstGeom>
            <a:noFill/>
            <a:ln w="9525">
              <a:noFill/>
              <a:miter lim="800000"/>
              <a:headEnd/>
              <a:tailEnd/>
            </a:ln>
          </p:spPr>
          <p:txBody>
            <a:bodyPr/>
            <a:lstStyle/>
            <a:p>
              <a:pPr algn="ctr"/>
              <a:r>
                <a:rPr lang="en-US" sz="3200" b="1" i="1" dirty="0">
                  <a:latin typeface="Calibri" pitchFamily="34" charset="0"/>
                  <a:cs typeface="Calibri" pitchFamily="34" charset="0"/>
                </a:rPr>
                <a:t>How does the Once-</a:t>
              </a:r>
              <a:r>
                <a:rPr lang="en-US" sz="3200" b="1" i="1" dirty="0" err="1">
                  <a:latin typeface="Calibri" pitchFamily="34" charset="0"/>
                  <a:cs typeface="Calibri" pitchFamily="34" charset="0"/>
                </a:rPr>
                <a:t>ler’s</a:t>
              </a:r>
              <a:r>
                <a:rPr lang="en-US" sz="3200" b="1" i="1" dirty="0">
                  <a:latin typeface="Calibri" pitchFamily="34" charset="0"/>
                  <a:cs typeface="Calibri" pitchFamily="34" charset="0"/>
                </a:rPr>
                <a:t> perception of the Lorax </a:t>
              </a:r>
              <a:br>
                <a:rPr lang="en-US" sz="3200" b="1" i="1" dirty="0">
                  <a:latin typeface="Calibri" pitchFamily="34" charset="0"/>
                  <a:cs typeface="Calibri" pitchFamily="34" charset="0"/>
                </a:rPr>
              </a:br>
              <a:r>
                <a:rPr lang="en-US" sz="3200" b="1" i="1" dirty="0">
                  <a:latin typeface="Calibri" pitchFamily="34" charset="0"/>
                  <a:cs typeface="Calibri" pitchFamily="34" charset="0"/>
                </a:rPr>
                <a:t>change from the start to the </a:t>
              </a:r>
              <a:br>
                <a:rPr lang="en-US" sz="3200" b="1" i="1" dirty="0">
                  <a:latin typeface="Calibri" pitchFamily="34" charset="0"/>
                  <a:cs typeface="Calibri" pitchFamily="34" charset="0"/>
                </a:rPr>
              </a:br>
              <a:r>
                <a:rPr lang="en-US" sz="3200" b="1" i="1" dirty="0">
                  <a:latin typeface="Calibri" pitchFamily="34" charset="0"/>
                  <a:cs typeface="Calibri" pitchFamily="34" charset="0"/>
                </a:rPr>
                <a:t>end of the newest video?  </a:t>
              </a:r>
              <a:br>
                <a:rPr lang="en-US" sz="3200" b="1" i="1" dirty="0">
                  <a:latin typeface="Calibri" pitchFamily="34" charset="0"/>
                  <a:cs typeface="Calibri" pitchFamily="34" charset="0"/>
                </a:rPr>
              </a:br>
              <a:br>
                <a:rPr lang="en-US" sz="1100" b="1" i="1" dirty="0">
                  <a:latin typeface="Calibri" pitchFamily="34" charset="0"/>
                  <a:cs typeface="Calibri" pitchFamily="34" charset="0"/>
                </a:rPr>
              </a:br>
              <a:r>
                <a:rPr lang="en-US" sz="3200" b="1" i="1" dirty="0">
                  <a:latin typeface="Calibri" pitchFamily="34" charset="0"/>
                  <a:cs typeface="Calibri" pitchFamily="34" charset="0"/>
                </a:rPr>
                <a:t>Do we view people like the “Lorax” the same way?</a:t>
              </a:r>
            </a:p>
          </p:txBody>
        </p:sp>
        <p:sp>
          <p:nvSpPr>
            <p:cNvPr id="8203" name="WordArt 4"/>
            <p:cNvSpPr>
              <a:spLocks noChangeArrowheads="1" noChangeShapeType="1" noTextEdit="1"/>
            </p:cNvSpPr>
            <p:nvPr/>
          </p:nvSpPr>
          <p:spPr bwMode="auto">
            <a:xfrm>
              <a:off x="-422" y="83"/>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030A0"/>
                  </a:solidFill>
                  <a:latin typeface="Cooper Black"/>
                </a:rPr>
                <a:t>#6</a:t>
              </a:r>
            </a:p>
          </p:txBody>
        </p:sp>
      </p:grpSp>
      <p:sp>
        <p:nvSpPr>
          <p:cNvPr id="8196" name="TextBox 5"/>
          <p:cNvSpPr txBox="1">
            <a:spLocks noChangeArrowheads="1"/>
          </p:cNvSpPr>
          <p:nvPr/>
        </p:nvSpPr>
        <p:spPr bwMode="auto">
          <a:xfrm>
            <a:off x="5715000" y="0"/>
            <a:ext cx="3429000" cy="461963"/>
          </a:xfrm>
          <a:prstGeom prst="rect">
            <a:avLst/>
          </a:prstGeom>
          <a:solidFill>
            <a:srgbClr val="FFFF00"/>
          </a:solidFill>
          <a:ln w="9525">
            <a:noFill/>
            <a:miter lim="800000"/>
            <a:headEnd/>
            <a:tailEnd/>
          </a:ln>
        </p:spPr>
        <p:txBody>
          <a:bodyPr>
            <a:spAutoFit/>
          </a:bodyPr>
          <a:lstStyle/>
          <a:p>
            <a:pPr algn="ctr"/>
            <a:r>
              <a:rPr lang="en-US" sz="2400" b="1"/>
              <a:t>Once-ler </a:t>
            </a:r>
            <a:r>
              <a:rPr lang="en-US" sz="2400" b="1">
                <a:sym typeface="Wingdings" pitchFamily="2" charset="2"/>
              </a:rPr>
              <a:t> Lorax</a:t>
            </a:r>
            <a:endParaRPr lang="en-US" sz="2400" b="1"/>
          </a:p>
        </p:txBody>
      </p:sp>
      <p:sp>
        <p:nvSpPr>
          <p:cNvPr id="8197" name="AutoShape 2"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8198" name="AutoShape 4"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8199" name="Picture 8" descr="Image result for lorax"/>
          <p:cNvPicPr>
            <a:picLocks noChangeAspect="1" noChangeArrowheads="1"/>
          </p:cNvPicPr>
          <p:nvPr/>
        </p:nvPicPr>
        <p:blipFill>
          <a:blip r:embed="rId3" cstate="print"/>
          <a:srcRect l="28000"/>
          <a:stretch>
            <a:fillRect/>
          </a:stretch>
        </p:blipFill>
        <p:spPr bwMode="auto">
          <a:xfrm>
            <a:off x="0" y="1676400"/>
            <a:ext cx="2411413" cy="2762250"/>
          </a:xfrm>
          <a:prstGeom prst="rect">
            <a:avLst/>
          </a:prstGeom>
          <a:noFill/>
          <a:ln w="9525">
            <a:noFill/>
            <a:miter lim="800000"/>
            <a:headEnd/>
            <a:tailEnd/>
          </a:ln>
        </p:spPr>
      </p:pic>
      <p:pic>
        <p:nvPicPr>
          <p:cNvPr id="8200" name="Picture 2" descr="Image result for lorax onceler"/>
          <p:cNvPicPr>
            <a:picLocks noChangeAspect="1" noChangeArrowheads="1"/>
          </p:cNvPicPr>
          <p:nvPr/>
        </p:nvPicPr>
        <p:blipFill>
          <a:blip r:embed="rId4" cstate="print"/>
          <a:srcRect/>
          <a:stretch>
            <a:fillRect/>
          </a:stretch>
        </p:blipFill>
        <p:spPr bwMode="auto">
          <a:xfrm>
            <a:off x="7315200" y="1447800"/>
            <a:ext cx="2082800" cy="2025650"/>
          </a:xfrm>
          <a:prstGeom prst="rect">
            <a:avLst/>
          </a:prstGeom>
          <a:noFill/>
          <a:ln w="9525">
            <a:noFill/>
            <a:miter lim="800000"/>
            <a:headEnd/>
            <a:tailEnd/>
          </a:ln>
        </p:spPr>
      </p:pic>
      <p:sp>
        <p:nvSpPr>
          <p:cNvPr id="11" name="TextBox 10"/>
          <p:cNvSpPr txBox="1">
            <a:spLocks noChangeArrowheads="1"/>
          </p:cNvSpPr>
          <p:nvPr/>
        </p:nvSpPr>
        <p:spPr bwMode="auto">
          <a:xfrm>
            <a:off x="0" y="5534561"/>
            <a:ext cx="9144000" cy="1323439"/>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The Once-</a:t>
            </a:r>
            <a:r>
              <a:rPr lang="en-US" sz="2000" b="1" i="1" dirty="0" err="1">
                <a:solidFill>
                  <a:srgbClr val="FF0000"/>
                </a:solidFill>
              </a:rPr>
              <a:t>ler</a:t>
            </a:r>
            <a:r>
              <a:rPr lang="en-US" sz="2000" b="1" i="1" dirty="0">
                <a:solidFill>
                  <a:srgbClr val="FF0000"/>
                </a:solidFill>
              </a:rPr>
              <a:t> thought the Lorax was a pest in the beginning and did not believe him.  By the end of the movie, he realized the Lorax was right and respected him.  Many people today still have negative views of environmental  activists, but others are starting to listen.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ruffulatree.gif"/>
          <p:cNvPicPr>
            <a:picLocks noChangeAspect="1" noChangeArrowheads="1"/>
          </p:cNvPicPr>
          <p:nvPr/>
        </p:nvPicPr>
        <p:blipFill>
          <a:blip r:embed="rId2" cstate="print"/>
          <a:srcRect l="7080" t="3798" b="58163"/>
          <a:stretch>
            <a:fillRect/>
          </a:stretch>
        </p:blipFill>
        <p:spPr bwMode="auto">
          <a:xfrm>
            <a:off x="228600" y="228600"/>
            <a:ext cx="8763000" cy="5791200"/>
          </a:xfrm>
          <a:prstGeom prst="rect">
            <a:avLst/>
          </a:prstGeom>
          <a:noFill/>
          <a:ln w="9525">
            <a:noFill/>
            <a:miter lim="800000"/>
            <a:headEnd/>
            <a:tailEnd/>
          </a:ln>
        </p:spPr>
      </p:pic>
      <p:grpSp>
        <p:nvGrpSpPr>
          <p:cNvPr id="2" name="Group 2"/>
          <p:cNvGrpSpPr>
            <a:grpSpLocks/>
          </p:cNvGrpSpPr>
          <p:nvPr/>
        </p:nvGrpSpPr>
        <p:grpSpPr bwMode="auto">
          <a:xfrm>
            <a:off x="234950" y="206375"/>
            <a:ext cx="7537450" cy="4975072"/>
            <a:chOff x="369" y="83"/>
            <a:chExt cx="11875" cy="7840"/>
          </a:xfrm>
        </p:grpSpPr>
        <p:sp>
          <p:nvSpPr>
            <p:cNvPr id="9225" name="Text Box 3"/>
            <p:cNvSpPr txBox="1">
              <a:spLocks noChangeArrowheads="1"/>
            </p:cNvSpPr>
            <p:nvPr/>
          </p:nvSpPr>
          <p:spPr bwMode="auto">
            <a:xfrm>
              <a:off x="2760" y="3120"/>
              <a:ext cx="9484" cy="4803"/>
            </a:xfrm>
            <a:prstGeom prst="rect">
              <a:avLst/>
            </a:prstGeom>
            <a:noFill/>
            <a:ln w="9525">
              <a:noFill/>
              <a:miter lim="800000"/>
              <a:headEnd/>
              <a:tailEnd/>
            </a:ln>
          </p:spPr>
          <p:txBody>
            <a:bodyPr/>
            <a:lstStyle/>
            <a:p>
              <a:pPr algn="ctr"/>
              <a:r>
                <a:rPr lang="en-US" sz="3200" b="1" i="1" dirty="0"/>
                <a:t>What environmental issues </a:t>
              </a:r>
              <a:br>
                <a:rPr lang="en-US" sz="3200" b="1" i="1" dirty="0"/>
              </a:br>
              <a:r>
                <a:rPr lang="en-US" sz="3200" b="1" i="1" dirty="0"/>
                <a:t>were illustrated in the movies </a:t>
              </a:r>
              <a:br>
                <a:rPr lang="en-US" sz="3200" b="1" i="1" dirty="0"/>
              </a:br>
              <a:r>
                <a:rPr lang="en-US" sz="3200" b="1" i="1" dirty="0"/>
                <a:t>(original and most recent)? </a:t>
              </a:r>
              <a:br>
                <a:rPr lang="en-US" sz="3200" b="1" i="1" dirty="0"/>
              </a:br>
              <a:r>
                <a:rPr lang="en-US" sz="3200" b="1" i="1" dirty="0"/>
                <a:t>Identify at least 3 issues.</a:t>
              </a:r>
              <a:endParaRPr lang="en-US" dirty="0">
                <a:cs typeface="Arial" charset="0"/>
              </a:endParaRPr>
            </a:p>
          </p:txBody>
        </p:sp>
        <p:sp>
          <p:nvSpPr>
            <p:cNvPr id="9226" name="WordArt 4"/>
            <p:cNvSpPr>
              <a:spLocks noChangeArrowheads="1" noChangeShapeType="1" noTextEdit="1"/>
            </p:cNvSpPr>
            <p:nvPr/>
          </p:nvSpPr>
          <p:spPr bwMode="auto">
            <a:xfrm>
              <a:off x="369" y="83"/>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7030A0"/>
                  </a:solidFill>
                  <a:latin typeface="Cooper Black"/>
                </a:rPr>
                <a:t>#7</a:t>
              </a:r>
            </a:p>
          </p:txBody>
        </p:sp>
      </p:grpSp>
      <p:sp>
        <p:nvSpPr>
          <p:cNvPr id="9220" name="TextBox 5"/>
          <p:cNvSpPr txBox="1">
            <a:spLocks noChangeArrowheads="1"/>
          </p:cNvSpPr>
          <p:nvPr/>
        </p:nvSpPr>
        <p:spPr bwMode="auto">
          <a:xfrm>
            <a:off x="5715000" y="0"/>
            <a:ext cx="3429000" cy="461963"/>
          </a:xfrm>
          <a:prstGeom prst="rect">
            <a:avLst/>
          </a:prstGeom>
          <a:solidFill>
            <a:srgbClr val="FFFF00"/>
          </a:solidFill>
          <a:ln w="9525">
            <a:noFill/>
            <a:miter lim="800000"/>
            <a:headEnd/>
            <a:tailEnd/>
          </a:ln>
        </p:spPr>
        <p:txBody>
          <a:bodyPr>
            <a:spAutoFit/>
          </a:bodyPr>
          <a:lstStyle/>
          <a:p>
            <a:pPr algn="ctr"/>
            <a:r>
              <a:rPr lang="en-US" sz="2400" b="1"/>
              <a:t>Environmental Issues</a:t>
            </a:r>
          </a:p>
        </p:txBody>
      </p:sp>
      <p:sp>
        <p:nvSpPr>
          <p:cNvPr id="9221" name="AutoShape 2"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9222" name="AutoShape 4" descr="Image result for footprin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2" name="Picture 11"/>
          <p:cNvPicPr>
            <a:picLocks noChangeAspect="1"/>
          </p:cNvPicPr>
          <p:nvPr/>
        </p:nvPicPr>
        <p:blipFill>
          <a:blip r:embed="rId3" cstate="print"/>
          <a:stretch>
            <a:fillRect/>
          </a:stretch>
        </p:blipFill>
        <p:spPr>
          <a:xfrm>
            <a:off x="2514600" y="4419600"/>
            <a:ext cx="4563112" cy="1943371"/>
          </a:xfrm>
          <a:prstGeom prst="rect">
            <a:avLst/>
          </a:prstGeom>
          <a:ln>
            <a:noFill/>
          </a:ln>
          <a:effectLst>
            <a:softEdge rad="112500"/>
          </a:effectLst>
        </p:spPr>
      </p:pic>
      <p:sp>
        <p:nvSpPr>
          <p:cNvPr id="10" name="TextBox 9"/>
          <p:cNvSpPr txBox="1">
            <a:spLocks noChangeArrowheads="1"/>
          </p:cNvSpPr>
          <p:nvPr/>
        </p:nvSpPr>
        <p:spPr bwMode="auto">
          <a:xfrm>
            <a:off x="0" y="6248400"/>
            <a:ext cx="9144000" cy="400110"/>
          </a:xfrm>
          <a:prstGeom prst="rect">
            <a:avLst/>
          </a:prstGeom>
          <a:solidFill>
            <a:srgbClr val="FFFF00"/>
          </a:solidFill>
          <a:ln w="9525">
            <a:noFill/>
            <a:miter lim="800000"/>
            <a:headEnd/>
            <a:tailEnd/>
          </a:ln>
        </p:spPr>
        <p:txBody>
          <a:bodyPr wrap="square">
            <a:spAutoFit/>
          </a:bodyPr>
          <a:lstStyle/>
          <a:p>
            <a:pPr algn="ctr"/>
            <a:r>
              <a:rPr lang="en-US" sz="2000" b="1" i="1" dirty="0">
                <a:solidFill>
                  <a:srgbClr val="FF0000"/>
                </a:solidFill>
              </a:rPr>
              <a:t>See the next slide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
          <p:cNvSpPr txBox="1">
            <a:spLocks noChangeArrowheads="1"/>
          </p:cNvSpPr>
          <p:nvPr/>
        </p:nvSpPr>
        <p:spPr bwMode="auto">
          <a:xfrm>
            <a:off x="0" y="0"/>
            <a:ext cx="9144000" cy="584775"/>
          </a:xfrm>
          <a:prstGeom prst="rect">
            <a:avLst/>
          </a:prstGeom>
          <a:solidFill>
            <a:srgbClr val="FFFF00"/>
          </a:solidFill>
          <a:ln w="9525">
            <a:noFill/>
            <a:miter lim="800000"/>
            <a:headEnd/>
            <a:tailEnd/>
          </a:ln>
        </p:spPr>
        <p:txBody>
          <a:bodyPr>
            <a:spAutoFit/>
          </a:bodyPr>
          <a:lstStyle/>
          <a:p>
            <a:pPr algn="ctr"/>
            <a:r>
              <a:rPr lang="en-US" sz="3200" b="1" i="1" dirty="0"/>
              <a:t>Today’s environmental concerns are …</a:t>
            </a:r>
            <a:endParaRPr lang="en-US" sz="2800" i="1" dirty="0"/>
          </a:p>
        </p:txBody>
      </p:sp>
      <p:sp>
        <p:nvSpPr>
          <p:cNvPr id="17" name="TextBox 1"/>
          <p:cNvSpPr txBox="1">
            <a:spLocks noChangeArrowheads="1"/>
          </p:cNvSpPr>
          <p:nvPr/>
        </p:nvSpPr>
        <p:spPr bwMode="auto">
          <a:xfrm>
            <a:off x="158757" y="1413063"/>
            <a:ext cx="8826486" cy="4031873"/>
          </a:xfrm>
          <a:prstGeom prst="rect">
            <a:avLst/>
          </a:prstGeom>
          <a:noFill/>
          <a:ln w="9525">
            <a:noFill/>
            <a:miter lim="800000"/>
            <a:headEnd/>
            <a:tailEnd/>
          </a:ln>
        </p:spPr>
        <p:txBody>
          <a:bodyPr wrap="square">
            <a:spAutoFit/>
          </a:bodyPr>
          <a:lstStyle/>
          <a:p>
            <a:pPr algn="ctr"/>
            <a:r>
              <a:rPr lang="en-US" sz="3200" b="1" i="1" dirty="0">
                <a:solidFill>
                  <a:srgbClr val="FF0000"/>
                </a:solidFill>
              </a:rPr>
              <a:t>Work with your tablemates to make </a:t>
            </a:r>
            <a:br>
              <a:rPr lang="en-US" sz="3200" b="1" i="1" dirty="0">
                <a:solidFill>
                  <a:srgbClr val="FF0000"/>
                </a:solidFill>
              </a:rPr>
            </a:br>
            <a:r>
              <a:rPr lang="en-US" sz="3200" b="1" i="1" dirty="0">
                <a:solidFill>
                  <a:srgbClr val="FF0000"/>
                </a:solidFill>
              </a:rPr>
              <a:t>a list in your notebook of at least 5 concerns. </a:t>
            </a:r>
          </a:p>
          <a:p>
            <a:pPr algn="ctr"/>
            <a:endParaRPr lang="en-US" sz="3200" b="1" i="1" dirty="0">
              <a:solidFill>
                <a:srgbClr val="FF0000"/>
              </a:solidFill>
            </a:endParaRPr>
          </a:p>
          <a:p>
            <a:pPr algn="ctr"/>
            <a:r>
              <a:rPr lang="en-US" sz="3200" b="1" i="1" dirty="0">
                <a:solidFill>
                  <a:srgbClr val="FF0000"/>
                </a:solidFill>
              </a:rPr>
              <a:t>Do you know what causes each issue?</a:t>
            </a:r>
          </a:p>
          <a:p>
            <a:pPr algn="ctr"/>
            <a:endParaRPr lang="en-US" sz="3200" b="1" i="1" dirty="0">
              <a:solidFill>
                <a:srgbClr val="FF0000"/>
              </a:solidFill>
            </a:endParaRPr>
          </a:p>
          <a:p>
            <a:pPr algn="ctr"/>
            <a:r>
              <a:rPr lang="en-US" sz="3200" b="1" i="1" dirty="0">
                <a:solidFill>
                  <a:srgbClr val="FF0000"/>
                </a:solidFill>
              </a:rPr>
              <a:t>Do you know what we can do to help?</a:t>
            </a:r>
          </a:p>
          <a:p>
            <a:pPr algn="ctr"/>
            <a:endParaRPr lang="en-US" sz="3200" b="1" i="1" dirty="0">
              <a:solidFill>
                <a:srgbClr val="FF0000"/>
              </a:solidFill>
            </a:endParaRPr>
          </a:p>
          <a:p>
            <a:pPr algn="ctr"/>
            <a:r>
              <a:rPr lang="en-US" sz="3200" b="1" i="1" dirty="0">
                <a:solidFill>
                  <a:srgbClr val="FF0000"/>
                </a:solidFill>
              </a:rPr>
              <a:t>Be prepared to share with the class.</a:t>
            </a:r>
          </a:p>
        </p:txBody>
      </p:sp>
      <p:sp>
        <p:nvSpPr>
          <p:cNvPr id="89" name="SMARTInkShape-68"/>
          <p:cNvSpPr/>
          <p:nvPr>
            <p:custDataLst>
              <p:tags r:id="rId1"/>
            </p:custDataLst>
          </p:nvPr>
        </p:nvSpPr>
        <p:spPr>
          <a:xfrm>
            <a:off x="6318250" y="5207000"/>
            <a:ext cx="12701" cy="6351"/>
          </a:xfrm>
          <a:custGeom>
            <a:avLst/>
            <a:gdLst/>
            <a:ahLst/>
            <a:cxnLst/>
            <a:rect l="0" t="0" r="0" b="0"/>
            <a:pathLst>
              <a:path w="12701" h="6351">
                <a:moveTo>
                  <a:pt x="0" y="6350"/>
                </a:moveTo>
                <a:lnTo>
                  <a:pt x="0" y="6350"/>
                </a:lnTo>
                <a:lnTo>
                  <a:pt x="12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food&#10;&#10;Description automatically generated">
            <a:extLst>
              <a:ext uri="{FF2B5EF4-FFF2-40B4-BE49-F238E27FC236}">
                <a16:creationId xmlns:a16="http://schemas.microsoft.com/office/drawing/2014/main" id="{34065753-FFAD-43B0-88C4-0850525777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48" t="-1" r="-1" b="41757"/>
          <a:stretch/>
        </p:blipFill>
        <p:spPr>
          <a:xfrm rot="419224">
            <a:off x="844119" y="3425809"/>
            <a:ext cx="3540120" cy="2922924"/>
          </a:xfrm>
          <a:prstGeom prst="rect">
            <a:avLst/>
          </a:prstGeom>
        </p:spPr>
      </p:pic>
      <p:pic>
        <p:nvPicPr>
          <p:cNvPr id="23" name="Picture 22" descr="A picture containing food&#10;&#10;Description automatically generated">
            <a:extLst>
              <a:ext uri="{FF2B5EF4-FFF2-40B4-BE49-F238E27FC236}">
                <a16:creationId xmlns:a16="http://schemas.microsoft.com/office/drawing/2014/main" id="{F2B1BEDD-A37B-462A-A612-7A5B7FE22C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48" t="-1" r="-1" b="44581"/>
          <a:stretch/>
        </p:blipFill>
        <p:spPr>
          <a:xfrm rot="20563347" flipH="1">
            <a:off x="-22318" y="907485"/>
            <a:ext cx="3674832" cy="2645077"/>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40EF8A09-83F9-4F70-A02D-A3FDE2D0B9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48" r="-1" b="47261"/>
          <a:stretch/>
        </p:blipFill>
        <p:spPr>
          <a:xfrm rot="529757">
            <a:off x="5992857" y="840152"/>
            <a:ext cx="3201994" cy="2563276"/>
          </a:xfrm>
          <a:prstGeom prst="rect">
            <a:avLst/>
          </a:prstGeom>
        </p:spPr>
      </p:pic>
      <p:sp>
        <p:nvSpPr>
          <p:cNvPr id="19" name="TextBox 18">
            <a:extLst>
              <a:ext uri="{FF2B5EF4-FFF2-40B4-BE49-F238E27FC236}">
                <a16:creationId xmlns:a16="http://schemas.microsoft.com/office/drawing/2014/main" id="{CF2812F2-A7F5-403F-8ADA-86EC3D67E9B8}"/>
              </a:ext>
            </a:extLst>
          </p:cNvPr>
          <p:cNvSpPr txBox="1"/>
          <p:nvPr/>
        </p:nvSpPr>
        <p:spPr>
          <a:xfrm>
            <a:off x="0" y="6334780"/>
            <a:ext cx="9143999" cy="523220"/>
          </a:xfrm>
          <a:prstGeom prst="rect">
            <a:avLst/>
          </a:prstGeom>
          <a:solidFill>
            <a:srgbClr val="FFFF00"/>
          </a:solidFill>
        </p:spPr>
        <p:txBody>
          <a:bodyPr wrap="square" rtlCol="0">
            <a:spAutoFit/>
          </a:bodyPr>
          <a:lstStyle/>
          <a:p>
            <a:pPr algn="ctr"/>
            <a:r>
              <a:rPr lang="en-US" sz="2400" b="1" i="1" dirty="0"/>
              <a:t>What</a:t>
            </a:r>
            <a:r>
              <a:rPr lang="en-US" sz="2800" b="1" i="1" dirty="0"/>
              <a:t> causes each issue?  What can be done to help?</a:t>
            </a:r>
            <a:endParaRPr lang="en-US" sz="2400" i="1" dirty="0"/>
          </a:p>
        </p:txBody>
      </p:sp>
      <p:sp>
        <p:nvSpPr>
          <p:cNvPr id="16" name="TextBox 1"/>
          <p:cNvSpPr txBox="1">
            <a:spLocks noChangeArrowheads="1"/>
          </p:cNvSpPr>
          <p:nvPr/>
        </p:nvSpPr>
        <p:spPr bwMode="auto">
          <a:xfrm>
            <a:off x="0" y="0"/>
            <a:ext cx="9144000" cy="523220"/>
          </a:xfrm>
          <a:prstGeom prst="rect">
            <a:avLst/>
          </a:prstGeom>
          <a:solidFill>
            <a:srgbClr val="FFFF00"/>
          </a:solidFill>
          <a:ln w="9525">
            <a:noFill/>
            <a:miter lim="800000"/>
            <a:headEnd/>
            <a:tailEnd/>
          </a:ln>
        </p:spPr>
        <p:txBody>
          <a:bodyPr>
            <a:spAutoFit/>
          </a:bodyPr>
          <a:lstStyle/>
          <a:p>
            <a:pPr algn="ctr"/>
            <a:r>
              <a:rPr lang="en-US" sz="2800" b="1" i="1" dirty="0"/>
              <a:t>Time to share - today’s environmental concerns are …</a:t>
            </a:r>
            <a:endParaRPr lang="en-US" sz="2400" i="1" dirty="0"/>
          </a:p>
        </p:txBody>
      </p:sp>
      <p:sp>
        <p:nvSpPr>
          <p:cNvPr id="89" name="SMARTInkShape-68"/>
          <p:cNvSpPr/>
          <p:nvPr>
            <p:custDataLst>
              <p:tags r:id="rId1"/>
            </p:custDataLst>
          </p:nvPr>
        </p:nvSpPr>
        <p:spPr>
          <a:xfrm>
            <a:off x="6318250" y="5207000"/>
            <a:ext cx="12701" cy="6351"/>
          </a:xfrm>
          <a:custGeom>
            <a:avLst/>
            <a:gdLst/>
            <a:ahLst/>
            <a:cxnLst/>
            <a:rect l="0" t="0" r="0" b="0"/>
            <a:pathLst>
              <a:path w="12701" h="6351">
                <a:moveTo>
                  <a:pt x="0" y="6350"/>
                </a:moveTo>
                <a:lnTo>
                  <a:pt x="0" y="6350"/>
                </a:lnTo>
                <a:lnTo>
                  <a:pt x="127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8" name="Picture 297" descr="A picture containing food&#10;&#10;Description automatically generated">
            <a:extLst>
              <a:ext uri="{FF2B5EF4-FFF2-40B4-BE49-F238E27FC236}">
                <a16:creationId xmlns:a16="http://schemas.microsoft.com/office/drawing/2014/main" id="{0C90DC1D-2E3C-4B68-AC1E-0BB09A2A3D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48" r="-1" b="47261"/>
          <a:stretch/>
        </p:blipFill>
        <p:spPr>
          <a:xfrm rot="529757">
            <a:off x="3234848" y="1590969"/>
            <a:ext cx="3201994" cy="2563276"/>
          </a:xfrm>
          <a:prstGeom prst="rect">
            <a:avLst/>
          </a:prstGeom>
        </p:spPr>
      </p:pic>
      <p:pic>
        <p:nvPicPr>
          <p:cNvPr id="299" name="Picture 298" descr="A picture containing food&#10;&#10;Description automatically generated">
            <a:extLst>
              <a:ext uri="{FF2B5EF4-FFF2-40B4-BE49-F238E27FC236}">
                <a16:creationId xmlns:a16="http://schemas.microsoft.com/office/drawing/2014/main" id="{A5449B39-EA39-42B9-8A7E-94FB221997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48" t="-1" r="-1" b="41757"/>
          <a:stretch/>
        </p:blipFill>
        <p:spPr>
          <a:xfrm rot="21180776" flipH="1">
            <a:off x="5310004" y="3425810"/>
            <a:ext cx="3540120" cy="2922924"/>
          </a:xfrm>
          <a:prstGeom prst="rect">
            <a:avLst/>
          </a:prstGeom>
        </p:spPr>
      </p:pic>
    </p:spTree>
    <p:extLst>
      <p:ext uri="{BB962C8B-B14F-4D97-AF65-F5344CB8AC3E}">
        <p14:creationId xmlns:p14="http://schemas.microsoft.com/office/powerpoint/2010/main" val="375872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food&#10;&#10;Description automatically generated">
            <a:extLst>
              <a:ext uri="{FF2B5EF4-FFF2-40B4-BE49-F238E27FC236}">
                <a16:creationId xmlns:a16="http://schemas.microsoft.com/office/drawing/2014/main" id="{34065753-FFAD-43B0-88C4-08505257776B}"/>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t="-1" r="-1" b="41757"/>
          <a:stretch/>
        </p:blipFill>
        <p:spPr>
          <a:xfrm rot="419224">
            <a:off x="-66396" y="3444687"/>
            <a:ext cx="4194813" cy="2922924"/>
          </a:xfrm>
          <a:prstGeom prst="rect">
            <a:avLst/>
          </a:prstGeom>
        </p:spPr>
      </p:pic>
      <p:pic>
        <p:nvPicPr>
          <p:cNvPr id="23" name="Picture 22" descr="A picture containing food&#10;&#10;Description automatically generated">
            <a:extLst>
              <a:ext uri="{FF2B5EF4-FFF2-40B4-BE49-F238E27FC236}">
                <a16:creationId xmlns:a16="http://schemas.microsoft.com/office/drawing/2014/main" id="{F2B1BEDD-A37B-462A-A612-7A5B7FE22CC7}"/>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t="-1" r="-1" b="44581"/>
          <a:stretch/>
        </p:blipFill>
        <p:spPr>
          <a:xfrm rot="20563347" flipH="1">
            <a:off x="-131023" y="183071"/>
            <a:ext cx="4535032" cy="3264233"/>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40EF8A09-83F9-4F70-A02D-A3FDE2D0B92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r="-1" b="47261"/>
          <a:stretch/>
        </p:blipFill>
        <p:spPr>
          <a:xfrm rot="529757">
            <a:off x="5583037" y="460998"/>
            <a:ext cx="3636103" cy="2975340"/>
          </a:xfrm>
          <a:prstGeom prst="rect">
            <a:avLst/>
          </a:prstGeom>
        </p:spPr>
      </p:pic>
      <p:sp>
        <p:nvSpPr>
          <p:cNvPr id="2" name="TextBox 1"/>
          <p:cNvSpPr txBox="1"/>
          <p:nvPr/>
        </p:nvSpPr>
        <p:spPr>
          <a:xfrm>
            <a:off x="0" y="0"/>
            <a:ext cx="9144000" cy="707886"/>
          </a:xfrm>
          <a:prstGeom prst="rect">
            <a:avLst/>
          </a:prstGeom>
          <a:solidFill>
            <a:srgbClr val="FFFF00"/>
          </a:solidFill>
        </p:spPr>
        <p:txBody>
          <a:bodyPr wrap="square" rtlCol="0">
            <a:spAutoFit/>
          </a:bodyPr>
          <a:lstStyle/>
          <a:p>
            <a:pPr algn="ctr"/>
            <a:r>
              <a:rPr lang="en-US" sz="4000" b="1" i="1" dirty="0"/>
              <a:t>Environmental Concerns Summary</a:t>
            </a:r>
            <a:endParaRPr lang="en-US" sz="3600" i="1" dirty="0"/>
          </a:p>
        </p:txBody>
      </p:sp>
      <p:sp>
        <p:nvSpPr>
          <p:cNvPr id="9" name="Rectangle 8">
            <a:extLst>
              <a:ext uri="{FF2B5EF4-FFF2-40B4-BE49-F238E27FC236}">
                <a16:creationId xmlns:a16="http://schemas.microsoft.com/office/drawing/2014/main" id="{81C52BA8-EA0B-43FB-95E1-B35F403A42A8}"/>
              </a:ext>
            </a:extLst>
          </p:cNvPr>
          <p:cNvSpPr/>
          <p:nvPr/>
        </p:nvSpPr>
        <p:spPr>
          <a:xfrm rot="673860">
            <a:off x="5772893" y="1022332"/>
            <a:ext cx="3243310" cy="1354217"/>
          </a:xfrm>
          <a:prstGeom prst="rect">
            <a:avLst/>
          </a:prstGeom>
        </p:spPr>
        <p:txBody>
          <a:bodyPr wrap="square">
            <a:spAutoFit/>
          </a:bodyPr>
          <a:lstStyle/>
          <a:p>
            <a:pPr algn="ctr"/>
            <a:r>
              <a:rPr lang="en-US" sz="2800" b="1" dirty="0"/>
              <a:t>Overpopulation</a:t>
            </a:r>
            <a:br>
              <a:rPr lang="en-US" sz="2800" b="1" dirty="0"/>
            </a:br>
            <a:r>
              <a:rPr lang="en-US" b="1" dirty="0"/>
              <a:t>US vs. World,</a:t>
            </a:r>
            <a:br>
              <a:rPr lang="en-US" b="1" dirty="0"/>
            </a:br>
            <a:r>
              <a:rPr lang="en-US" b="1" dirty="0"/>
              <a:t>More people =  more stuff </a:t>
            </a:r>
            <a:br>
              <a:rPr lang="en-US" b="1" dirty="0"/>
            </a:br>
            <a:r>
              <a:rPr lang="en-US" b="1" dirty="0"/>
              <a:t>= More resources used up</a:t>
            </a:r>
            <a:endParaRPr lang="en-US" sz="2800" dirty="0"/>
          </a:p>
        </p:txBody>
      </p:sp>
      <p:grpSp>
        <p:nvGrpSpPr>
          <p:cNvPr id="3" name="Group 27">
            <a:extLst>
              <a:ext uri="{FF2B5EF4-FFF2-40B4-BE49-F238E27FC236}">
                <a16:creationId xmlns:a16="http://schemas.microsoft.com/office/drawing/2014/main" id="{ADE3D5D9-0E2F-4410-9176-A48FC51FD1E6}"/>
              </a:ext>
            </a:extLst>
          </p:cNvPr>
          <p:cNvGrpSpPr/>
          <p:nvPr/>
        </p:nvGrpSpPr>
        <p:grpSpPr>
          <a:xfrm>
            <a:off x="2971800" y="1752600"/>
            <a:ext cx="3308162" cy="3501107"/>
            <a:chOff x="1903248" y="-322891"/>
            <a:chExt cx="3029978" cy="2584883"/>
          </a:xfrm>
        </p:grpSpPr>
        <p:pic>
          <p:nvPicPr>
            <p:cNvPr id="24" name="Picture 23" descr="A picture containing food&#10;&#10;Description automatically generated">
              <a:extLst>
                <a:ext uri="{FF2B5EF4-FFF2-40B4-BE49-F238E27FC236}">
                  <a16:creationId xmlns:a16="http://schemas.microsoft.com/office/drawing/2014/main" id="{1ED16982-6CA3-4DBD-8145-74D01E12312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r="-1" b="41652"/>
            <a:stretch/>
          </p:blipFill>
          <p:spPr>
            <a:xfrm rot="21070243" flipH="1">
              <a:off x="1903248" y="-322891"/>
              <a:ext cx="3029978" cy="2584883"/>
            </a:xfrm>
            <a:prstGeom prst="rect">
              <a:avLst/>
            </a:prstGeom>
          </p:spPr>
        </p:pic>
        <p:sp>
          <p:nvSpPr>
            <p:cNvPr id="12" name="Rectangle 11">
              <a:extLst>
                <a:ext uri="{FF2B5EF4-FFF2-40B4-BE49-F238E27FC236}">
                  <a16:creationId xmlns:a16="http://schemas.microsoft.com/office/drawing/2014/main" id="{47738F84-61B8-4FDD-8479-8AA2282C5895}"/>
                </a:ext>
              </a:extLst>
            </p:cNvPr>
            <p:cNvSpPr/>
            <p:nvPr/>
          </p:nvSpPr>
          <p:spPr>
            <a:xfrm rot="592044">
              <a:off x="2084951" y="145520"/>
              <a:ext cx="2796268" cy="931655"/>
            </a:xfrm>
            <a:prstGeom prst="rect">
              <a:avLst/>
            </a:prstGeom>
          </p:spPr>
          <p:txBody>
            <a:bodyPr wrap="square">
              <a:spAutoFit/>
            </a:bodyPr>
            <a:lstStyle/>
            <a:p>
              <a:pPr algn="ctr"/>
              <a:r>
                <a:rPr lang="en-US" sz="2800" b="1" dirty="0"/>
                <a:t>Pollution</a:t>
              </a:r>
              <a:br>
                <a:rPr lang="en-US" sz="2800" b="1" dirty="0"/>
              </a:br>
              <a:r>
                <a:rPr lang="en-US" sz="1600" b="1" dirty="0"/>
                <a:t>Air, soil, water, noise, &amp; light</a:t>
              </a:r>
            </a:p>
            <a:p>
              <a:pPr algn="ctr"/>
              <a:r>
                <a:rPr lang="en-US" sz="1600" b="1" dirty="0"/>
                <a:t>Effects on animals, humans, plants</a:t>
              </a:r>
            </a:p>
          </p:txBody>
        </p:sp>
      </p:grpSp>
      <p:sp>
        <p:nvSpPr>
          <p:cNvPr id="15" name="Rectangle 14">
            <a:extLst>
              <a:ext uri="{FF2B5EF4-FFF2-40B4-BE49-F238E27FC236}">
                <a16:creationId xmlns:a16="http://schemas.microsoft.com/office/drawing/2014/main" id="{0FB2ACDC-9158-419F-9A19-79917A7DBAC7}"/>
              </a:ext>
            </a:extLst>
          </p:cNvPr>
          <p:cNvSpPr/>
          <p:nvPr/>
        </p:nvSpPr>
        <p:spPr>
          <a:xfrm rot="254803">
            <a:off x="665930" y="3917443"/>
            <a:ext cx="2962322" cy="1631216"/>
          </a:xfrm>
          <a:prstGeom prst="rect">
            <a:avLst/>
          </a:prstGeom>
        </p:spPr>
        <p:txBody>
          <a:bodyPr wrap="square">
            <a:spAutoFit/>
          </a:bodyPr>
          <a:lstStyle/>
          <a:p>
            <a:pPr algn="ctr"/>
            <a:r>
              <a:rPr lang="en-US" sz="2800" b="1" dirty="0"/>
              <a:t>Climate Change</a:t>
            </a:r>
            <a:br>
              <a:rPr lang="en-US" sz="2800" b="1" dirty="0"/>
            </a:br>
            <a:r>
              <a:rPr lang="en-US" b="1" dirty="0"/>
              <a:t>Greenhouse effects </a:t>
            </a:r>
            <a:r>
              <a:rPr lang="en-US" b="1" dirty="0">
                <a:sym typeface="Wingdings" pitchFamily="2" charset="2"/>
              </a:rPr>
              <a:t> global warming</a:t>
            </a:r>
            <a:r>
              <a:rPr lang="en-US" b="1" dirty="0"/>
              <a:t>, rising ocean levels,  effects on animals, weather patterns, etc.</a:t>
            </a:r>
            <a:endParaRPr lang="en-US" sz="2800" dirty="0"/>
          </a:p>
        </p:txBody>
      </p:sp>
      <p:sp>
        <p:nvSpPr>
          <p:cNvPr id="18" name="Rectangle 17">
            <a:extLst>
              <a:ext uri="{FF2B5EF4-FFF2-40B4-BE49-F238E27FC236}">
                <a16:creationId xmlns:a16="http://schemas.microsoft.com/office/drawing/2014/main" id="{1C490170-31BC-4112-8497-508B58AC5BF1}"/>
              </a:ext>
            </a:extLst>
          </p:cNvPr>
          <p:cNvSpPr/>
          <p:nvPr/>
        </p:nvSpPr>
        <p:spPr>
          <a:xfrm rot="20607156">
            <a:off x="-43642" y="815355"/>
            <a:ext cx="4402314" cy="1938992"/>
          </a:xfrm>
          <a:prstGeom prst="rect">
            <a:avLst/>
          </a:prstGeom>
        </p:spPr>
        <p:txBody>
          <a:bodyPr wrap="square">
            <a:spAutoFit/>
          </a:bodyPr>
          <a:lstStyle/>
          <a:p>
            <a:pPr algn="ctr"/>
            <a:r>
              <a:rPr lang="en-US" sz="2800" b="1" dirty="0"/>
              <a:t>Overconsumption =</a:t>
            </a:r>
            <a:br>
              <a:rPr lang="en-US" sz="2800" b="1" dirty="0"/>
            </a:br>
            <a:r>
              <a:rPr lang="en-US" sz="2400" b="1" dirty="0"/>
              <a:t>Using too many resources</a:t>
            </a:r>
            <a:br>
              <a:rPr lang="en-US" sz="2800" b="1" dirty="0"/>
            </a:br>
            <a:r>
              <a:rPr lang="en-US" sz="1600" b="1" dirty="0"/>
              <a:t>Renewable (sun, wind, water, plants) vs. nonrenewable (fossil fuels – oil, coal, ores, etc.)</a:t>
            </a:r>
          </a:p>
          <a:p>
            <a:pPr algn="ctr"/>
            <a:r>
              <a:rPr lang="en-US" sz="1600" b="1" dirty="0"/>
              <a:t>Amounts of trash/garbage, water usage,</a:t>
            </a:r>
          </a:p>
          <a:p>
            <a:pPr algn="ctr"/>
            <a:r>
              <a:rPr lang="en-US" sz="1600" b="1" dirty="0"/>
              <a:t>3 Rs – reduce, reuse, recycle</a:t>
            </a:r>
          </a:p>
        </p:txBody>
      </p:sp>
      <p:pic>
        <p:nvPicPr>
          <p:cNvPr id="26" name="Picture 25" descr="A picture containing food&#10;&#10;Description automatically generated">
            <a:extLst>
              <a:ext uri="{FF2B5EF4-FFF2-40B4-BE49-F238E27FC236}">
                <a16:creationId xmlns:a16="http://schemas.microsoft.com/office/drawing/2014/main" id="{44E955B6-FA33-4718-BE9D-7E8BEAE663E1}"/>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57448" r="-1" b="34788"/>
          <a:stretch/>
        </p:blipFill>
        <p:spPr>
          <a:xfrm rot="21070243" flipH="1">
            <a:off x="4843593" y="3408583"/>
            <a:ext cx="4425412" cy="3706303"/>
          </a:xfrm>
          <a:prstGeom prst="rect">
            <a:avLst/>
          </a:prstGeom>
        </p:spPr>
      </p:pic>
      <p:sp>
        <p:nvSpPr>
          <p:cNvPr id="27" name="Rectangle 26">
            <a:extLst>
              <a:ext uri="{FF2B5EF4-FFF2-40B4-BE49-F238E27FC236}">
                <a16:creationId xmlns:a16="http://schemas.microsoft.com/office/drawing/2014/main" id="{293BE2A9-530A-4005-B04E-4E0BD8DA83ED}"/>
              </a:ext>
            </a:extLst>
          </p:cNvPr>
          <p:cNvSpPr/>
          <p:nvPr/>
        </p:nvSpPr>
        <p:spPr>
          <a:xfrm rot="21359730">
            <a:off x="5367747" y="4300308"/>
            <a:ext cx="3168121" cy="1077218"/>
          </a:xfrm>
          <a:prstGeom prst="rect">
            <a:avLst/>
          </a:prstGeom>
        </p:spPr>
        <p:txBody>
          <a:bodyPr wrap="square">
            <a:spAutoFit/>
          </a:bodyPr>
          <a:lstStyle/>
          <a:p>
            <a:pPr algn="ctr"/>
            <a:r>
              <a:rPr lang="en-US" sz="2800" b="1" dirty="0"/>
              <a:t>Biodiversity</a:t>
            </a:r>
            <a:br>
              <a:rPr lang="en-US" sz="2800" b="1" dirty="0"/>
            </a:br>
            <a:r>
              <a:rPr lang="en-US" b="1" dirty="0"/>
              <a:t>Deforestation &amp; habitat loss, extinction, &amp; invasive species</a:t>
            </a:r>
            <a:endParaRPr lang="en-US" sz="2800" dirty="0"/>
          </a:p>
        </p:txBody>
      </p:sp>
      <p:sp>
        <p:nvSpPr>
          <p:cNvPr id="19" name="TextBox 18">
            <a:extLst>
              <a:ext uri="{FF2B5EF4-FFF2-40B4-BE49-F238E27FC236}">
                <a16:creationId xmlns:a16="http://schemas.microsoft.com/office/drawing/2014/main" id="{CF2812F2-A7F5-403F-8ADA-86EC3D67E9B8}"/>
              </a:ext>
            </a:extLst>
          </p:cNvPr>
          <p:cNvSpPr txBox="1"/>
          <p:nvPr/>
        </p:nvSpPr>
        <p:spPr>
          <a:xfrm>
            <a:off x="0" y="6334780"/>
            <a:ext cx="9143999" cy="523220"/>
          </a:xfrm>
          <a:prstGeom prst="rect">
            <a:avLst/>
          </a:prstGeom>
          <a:solidFill>
            <a:srgbClr val="FFFF00"/>
          </a:solidFill>
        </p:spPr>
        <p:txBody>
          <a:bodyPr wrap="square" rtlCol="0">
            <a:spAutoFit/>
          </a:bodyPr>
          <a:lstStyle/>
          <a:p>
            <a:pPr algn="ctr"/>
            <a:r>
              <a:rPr lang="en-US" sz="2800" b="1" i="1" dirty="0"/>
              <a:t>What causes each issue?  What can be done to help?</a:t>
            </a:r>
            <a:endParaRPr lang="en-US" sz="24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93C9F-CF5A-4556-B56D-9F4B73A6A54D}"/>
              </a:ext>
            </a:extLst>
          </p:cNvPr>
          <p:cNvSpPr/>
          <p:nvPr/>
        </p:nvSpPr>
        <p:spPr>
          <a:xfrm>
            <a:off x="266700" y="304800"/>
            <a:ext cx="8610600" cy="3108543"/>
          </a:xfrm>
          <a:prstGeom prst="rect">
            <a:avLst/>
          </a:prstGeom>
        </p:spPr>
        <p:txBody>
          <a:bodyPr wrap="square">
            <a:spAutoFit/>
          </a:bodyPr>
          <a:lstStyle/>
          <a:p>
            <a:r>
              <a:rPr lang="en-US" sz="2800" b="1" i="1" dirty="0"/>
              <a:t>Challenge:  In the newest video, Ted takes a stand against Mr. </a:t>
            </a:r>
            <a:r>
              <a:rPr lang="en-US" sz="2800" b="1" i="1" dirty="0" err="1"/>
              <a:t>OHare</a:t>
            </a:r>
            <a:r>
              <a:rPr lang="en-US" sz="2800" b="1" i="1" dirty="0"/>
              <a:t> just as the Lorax took a stand against the Once-</a:t>
            </a:r>
            <a:r>
              <a:rPr lang="en-US" sz="2800" b="1" i="1" dirty="0" err="1"/>
              <a:t>ler</a:t>
            </a:r>
            <a:r>
              <a:rPr lang="en-US" sz="2800" b="1" i="1" dirty="0"/>
              <a:t>. </a:t>
            </a:r>
          </a:p>
          <a:p>
            <a:endParaRPr lang="en-US" sz="2800" b="1" i="1" dirty="0"/>
          </a:p>
          <a:p>
            <a:r>
              <a:rPr lang="en-US" sz="2800" b="1" i="1" dirty="0"/>
              <a:t>What can you do to be more like Ted and the Lorax by “speaking for the trees”? </a:t>
            </a:r>
          </a:p>
          <a:p>
            <a:endParaRPr lang="en-US" sz="2800" b="1" i="1" dirty="0"/>
          </a:p>
        </p:txBody>
      </p:sp>
      <p:pic>
        <p:nvPicPr>
          <p:cNvPr id="3" name="Picture 8" descr="Image result for lorax">
            <a:extLst>
              <a:ext uri="{FF2B5EF4-FFF2-40B4-BE49-F238E27FC236}">
                <a16:creationId xmlns:a16="http://schemas.microsoft.com/office/drawing/2014/main" id="{7EF331D9-C0FC-4AA4-A336-0483B542D9B0}"/>
              </a:ext>
            </a:extLst>
          </p:cNvPr>
          <p:cNvPicPr>
            <a:picLocks noChangeAspect="1" noChangeArrowheads="1"/>
          </p:cNvPicPr>
          <p:nvPr/>
        </p:nvPicPr>
        <p:blipFill>
          <a:blip r:embed="rId2" cstate="print"/>
          <a:srcRect r="28000"/>
          <a:stretch>
            <a:fillRect/>
          </a:stretch>
        </p:blipFill>
        <p:spPr bwMode="auto">
          <a:xfrm flipH="1">
            <a:off x="457200" y="3668843"/>
            <a:ext cx="2410701" cy="2762261"/>
          </a:xfrm>
          <a:prstGeom prst="rect">
            <a:avLst/>
          </a:prstGeom>
          <a:noFill/>
        </p:spPr>
      </p:pic>
      <p:sp>
        <p:nvSpPr>
          <p:cNvPr id="4" name="Rectangle 3">
            <a:extLst>
              <a:ext uri="{FF2B5EF4-FFF2-40B4-BE49-F238E27FC236}">
                <a16:creationId xmlns:a16="http://schemas.microsoft.com/office/drawing/2014/main" id="{FBC65E16-C444-4197-8BB4-A98175AB0BA7}"/>
              </a:ext>
            </a:extLst>
          </p:cNvPr>
          <p:cNvSpPr/>
          <p:nvPr/>
        </p:nvSpPr>
        <p:spPr>
          <a:xfrm>
            <a:off x="2563101" y="3657600"/>
            <a:ext cx="6428499" cy="2246769"/>
          </a:xfrm>
          <a:prstGeom prst="rect">
            <a:avLst/>
          </a:prstGeom>
        </p:spPr>
        <p:txBody>
          <a:bodyPr wrap="square">
            <a:spAutoFit/>
          </a:bodyPr>
          <a:lstStyle/>
          <a:p>
            <a:pPr algn="ctr"/>
            <a:r>
              <a:rPr lang="en-US" sz="2800" b="1" i="1" dirty="0"/>
              <a:t>Create a game, app, online poster to teach people about the environmental concern you researched.  Include things people can do to be “guys and gals who care” about our planet. </a:t>
            </a:r>
          </a:p>
        </p:txBody>
      </p:sp>
    </p:spTree>
    <p:extLst>
      <p:ext uri="{BB962C8B-B14F-4D97-AF65-F5344CB8AC3E}">
        <p14:creationId xmlns:p14="http://schemas.microsoft.com/office/powerpoint/2010/main" val="246274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6800"/>
            <a:ext cx="8763000" cy="5570756"/>
          </a:xfrm>
          <a:prstGeom prst="rect">
            <a:avLst/>
          </a:prstGeom>
          <a:noFill/>
        </p:spPr>
        <p:txBody>
          <a:bodyPr wrap="square" rtlCol="0">
            <a:spAutoFit/>
          </a:bodyPr>
          <a:lstStyle/>
          <a:p>
            <a:pPr marL="6350" indent="-6350"/>
            <a:r>
              <a:rPr lang="en-US" sz="3200" b="1" dirty="0"/>
              <a:t>PART A: THE ORIGINAL - Answer the questions as you watch the video (also on EDPuzzle.) </a:t>
            </a:r>
          </a:p>
          <a:p>
            <a:pPr marL="6350" indent="-6350"/>
            <a:r>
              <a:rPr lang="en-US" sz="3600" b="1" dirty="0"/>
              <a:t> </a:t>
            </a:r>
          </a:p>
          <a:p>
            <a:pPr marL="6350" indent="-6350"/>
            <a:r>
              <a:rPr lang="en-US" sz="3200" b="1" dirty="0"/>
              <a:t>Part B:  Think About It – Answer the questions based on the original movie. </a:t>
            </a:r>
          </a:p>
          <a:p>
            <a:pPr marL="6350" indent="-6350"/>
            <a:endParaRPr lang="en-US" sz="3200" b="1" dirty="0"/>
          </a:p>
          <a:p>
            <a:pPr marL="6350" indent="-6350"/>
            <a:endParaRPr lang="en-US" sz="3200" b="1" dirty="0"/>
          </a:p>
          <a:p>
            <a:pPr marL="6350" indent="-6350"/>
            <a:endParaRPr lang="en-US" sz="3200" b="1" dirty="0"/>
          </a:p>
          <a:p>
            <a:pPr marL="6350" indent="-6350"/>
            <a:endParaRPr lang="en-US" sz="3200" b="1" dirty="0"/>
          </a:p>
          <a:p>
            <a:pPr marL="6350" indent="-6350"/>
            <a:endParaRPr lang="en-US" sz="3200" b="1" dirty="0"/>
          </a:p>
          <a:p>
            <a:pPr marL="6350" indent="-6350"/>
            <a:r>
              <a:rPr lang="en-US" sz="3200" b="1" dirty="0"/>
              <a:t>Part C:  We will watch the newest movie in class.</a:t>
            </a:r>
          </a:p>
        </p:txBody>
      </p:sp>
      <p:pic>
        <p:nvPicPr>
          <p:cNvPr id="1026" name="Picture 2" descr="C:\Users\ttomm\AppData\Local\Microsoft\Windows\INetCache\IE\S4OLZASG\movie-making-software-children-200X200[1].jpg">
            <a:hlinkClick r:id="rId3"/>
          </p:cNvPr>
          <p:cNvPicPr>
            <a:picLocks noChangeAspect="1" noChangeArrowheads="1"/>
          </p:cNvPicPr>
          <p:nvPr/>
        </p:nvPicPr>
        <p:blipFill>
          <a:blip r:embed="rId4" cstate="print"/>
          <a:srcRect/>
          <a:stretch>
            <a:fillRect/>
          </a:stretch>
        </p:blipFill>
        <p:spPr bwMode="auto">
          <a:xfrm>
            <a:off x="2514600" y="3910324"/>
            <a:ext cx="1862138" cy="1862138"/>
          </a:xfrm>
          <a:prstGeom prst="rect">
            <a:avLst/>
          </a:prstGeom>
          <a:noFill/>
        </p:spPr>
      </p:pic>
      <p:sp>
        <p:nvSpPr>
          <p:cNvPr id="20" name="TextBox 19"/>
          <p:cNvSpPr txBox="1"/>
          <p:nvPr/>
        </p:nvSpPr>
        <p:spPr>
          <a:xfrm>
            <a:off x="0" y="152400"/>
            <a:ext cx="9144000" cy="646331"/>
          </a:xfrm>
          <a:prstGeom prst="rect">
            <a:avLst/>
          </a:prstGeom>
          <a:solidFill>
            <a:srgbClr val="FFC000"/>
          </a:solidFill>
        </p:spPr>
        <p:txBody>
          <a:bodyPr wrap="square" rtlCol="0">
            <a:spAutoFit/>
          </a:bodyPr>
          <a:lstStyle/>
          <a:p>
            <a:pPr marL="514350" indent="-514350" algn="ctr"/>
            <a:r>
              <a:rPr lang="en-US" sz="3600" b="1" dirty="0"/>
              <a:t>Glue the worksheet on page ___ FAF Right. </a:t>
            </a:r>
          </a:p>
        </p:txBody>
      </p:sp>
      <p:pic>
        <p:nvPicPr>
          <p:cNvPr id="21" name="il_fi" descr="http://kidfriendlyva.files.wordpress.com/2012/02/lorax1.jpg"/>
          <p:cNvPicPr/>
          <p:nvPr/>
        </p:nvPicPr>
        <p:blipFill>
          <a:blip r:embed="rId5" cstate="print"/>
          <a:srcRect/>
          <a:stretch>
            <a:fillRect/>
          </a:stretch>
        </p:blipFill>
        <p:spPr bwMode="auto">
          <a:xfrm>
            <a:off x="5410200" y="3200400"/>
            <a:ext cx="2471738" cy="2590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6740307"/>
          </a:xfrm>
          <a:prstGeom prst="rect">
            <a:avLst/>
          </a:prstGeom>
          <a:noFill/>
        </p:spPr>
        <p:txBody>
          <a:bodyPr wrap="square" rtlCol="0">
            <a:spAutoFit/>
          </a:bodyPr>
          <a:lstStyle/>
          <a:p>
            <a:pPr marL="514350" indent="-514350">
              <a:buAutoNum type="arabicPeriod"/>
            </a:pPr>
            <a:r>
              <a:rPr lang="en-US" sz="3200" dirty="0"/>
              <a:t>What was the job of the Lorax?</a:t>
            </a:r>
          </a:p>
          <a:p>
            <a:pPr marL="514350" indent="-514350">
              <a:buAutoNum type="arabicPeriod"/>
            </a:pPr>
            <a:endParaRPr lang="en-US" sz="3200" dirty="0"/>
          </a:p>
          <a:p>
            <a:r>
              <a:rPr lang="en-US" sz="3200" dirty="0"/>
              <a:t>  </a:t>
            </a:r>
          </a:p>
          <a:p>
            <a:pPr marL="514350" indent="-514350"/>
            <a:endParaRPr lang="en-US" sz="3200" dirty="0"/>
          </a:p>
          <a:p>
            <a:pPr marL="514350" indent="-514350"/>
            <a:endParaRPr lang="en-US" sz="3200" dirty="0"/>
          </a:p>
          <a:p>
            <a:r>
              <a:rPr lang="en-US" sz="3200" dirty="0"/>
              <a:t>2. What did the Onceler make? 	 </a:t>
            </a:r>
          </a:p>
          <a:p>
            <a:r>
              <a:rPr lang="en-US" sz="3200" dirty="0"/>
              <a:t>    What did he use?  </a:t>
            </a:r>
            <a:endParaRPr lang="en-US" sz="3200" i="1" dirty="0"/>
          </a:p>
          <a:p>
            <a:r>
              <a:rPr lang="en-US" sz="3200" dirty="0"/>
              <a:t>    What are three ways they can be used? </a:t>
            </a:r>
            <a:br>
              <a:rPr lang="en-US" sz="3200" dirty="0"/>
            </a:br>
            <a:r>
              <a:rPr lang="en-US" sz="3200" dirty="0"/>
              <a:t>	</a:t>
            </a:r>
            <a:endParaRPr lang="en-US" sz="3200" b="1" i="1" dirty="0">
              <a:solidFill>
                <a:srgbClr val="FF0000"/>
              </a:solidFill>
            </a:endParaRPr>
          </a:p>
          <a:p>
            <a:endParaRPr lang="en-US" sz="4800" dirty="0"/>
          </a:p>
          <a:p>
            <a:r>
              <a:rPr lang="en-US" sz="3200" dirty="0"/>
              <a:t>3. Why did the </a:t>
            </a:r>
            <a:r>
              <a:rPr lang="en-US" sz="3200" dirty="0" err="1"/>
              <a:t>Barbaloots</a:t>
            </a:r>
            <a:r>
              <a:rPr lang="en-US" sz="3200" dirty="0"/>
              <a:t> leave? </a:t>
            </a:r>
          </a:p>
          <a:p>
            <a:endParaRPr lang="en-US" sz="3200" dirty="0"/>
          </a:p>
          <a:p>
            <a:r>
              <a:rPr lang="en-US" sz="3200" b="1" dirty="0">
                <a:solidFill>
                  <a:srgbClr val="FF0000"/>
                </a:solidFill>
              </a:rPr>
              <a:t>     </a:t>
            </a:r>
            <a:endParaRPr lang="en-US" sz="3200" i="1" dirty="0">
              <a:solidFill>
                <a:srgbClr val="FF0000"/>
              </a:solidFill>
            </a:endParaRPr>
          </a:p>
        </p:txBody>
      </p:sp>
      <p:sp>
        <p:nvSpPr>
          <p:cNvPr id="3" name="TextBox 2"/>
          <p:cNvSpPr txBox="1"/>
          <p:nvPr/>
        </p:nvSpPr>
        <p:spPr>
          <a:xfrm>
            <a:off x="495926" y="894134"/>
            <a:ext cx="4114800" cy="584775"/>
          </a:xfrm>
          <a:prstGeom prst="rect">
            <a:avLst/>
          </a:prstGeom>
          <a:noFill/>
        </p:spPr>
        <p:txBody>
          <a:bodyPr wrap="square" rtlCol="0">
            <a:spAutoFit/>
          </a:bodyPr>
          <a:lstStyle/>
          <a:p>
            <a:r>
              <a:rPr lang="en-US" sz="3200" b="1" i="1" dirty="0">
                <a:solidFill>
                  <a:srgbClr val="FF0000"/>
                </a:solidFill>
              </a:rPr>
              <a:t> To speak for the trees </a:t>
            </a:r>
          </a:p>
        </p:txBody>
      </p:sp>
      <p:sp>
        <p:nvSpPr>
          <p:cNvPr id="5" name="TextBox 4"/>
          <p:cNvSpPr txBox="1"/>
          <p:nvPr/>
        </p:nvSpPr>
        <p:spPr>
          <a:xfrm>
            <a:off x="5486400" y="2650339"/>
            <a:ext cx="3276600" cy="584775"/>
          </a:xfrm>
          <a:prstGeom prst="rect">
            <a:avLst/>
          </a:prstGeom>
          <a:noFill/>
        </p:spPr>
        <p:txBody>
          <a:bodyPr wrap="square" rtlCol="0">
            <a:spAutoFit/>
          </a:bodyPr>
          <a:lstStyle/>
          <a:p>
            <a:r>
              <a:rPr lang="en-US" sz="3200" b="1" i="1" dirty="0" err="1">
                <a:solidFill>
                  <a:srgbClr val="FF0000"/>
                </a:solidFill>
              </a:rPr>
              <a:t>Thneeds</a:t>
            </a:r>
            <a:endParaRPr lang="en-US" sz="3200" b="1" i="1" dirty="0">
              <a:solidFill>
                <a:srgbClr val="FF0000"/>
              </a:solidFill>
            </a:endParaRPr>
          </a:p>
        </p:txBody>
      </p:sp>
      <p:sp>
        <p:nvSpPr>
          <p:cNvPr id="6" name="TextBox 5"/>
          <p:cNvSpPr txBox="1"/>
          <p:nvPr/>
        </p:nvSpPr>
        <p:spPr>
          <a:xfrm>
            <a:off x="3581400" y="3107539"/>
            <a:ext cx="3276600" cy="584775"/>
          </a:xfrm>
          <a:prstGeom prst="rect">
            <a:avLst/>
          </a:prstGeom>
          <a:noFill/>
        </p:spPr>
        <p:txBody>
          <a:bodyPr wrap="square" rtlCol="0">
            <a:spAutoFit/>
          </a:bodyPr>
          <a:lstStyle/>
          <a:p>
            <a:r>
              <a:rPr lang="en-US" sz="3200" b="1" i="1" dirty="0" err="1">
                <a:solidFill>
                  <a:srgbClr val="FF0000"/>
                </a:solidFill>
              </a:rPr>
              <a:t>Truffula</a:t>
            </a:r>
            <a:r>
              <a:rPr lang="en-US" sz="3200" b="1" i="1" dirty="0">
                <a:solidFill>
                  <a:srgbClr val="FF0000"/>
                </a:solidFill>
              </a:rPr>
              <a:t> trees</a:t>
            </a:r>
          </a:p>
        </p:txBody>
      </p:sp>
      <p:sp>
        <p:nvSpPr>
          <p:cNvPr id="7" name="TextBox 6"/>
          <p:cNvSpPr txBox="1"/>
          <p:nvPr/>
        </p:nvSpPr>
        <p:spPr>
          <a:xfrm>
            <a:off x="671434" y="3996598"/>
            <a:ext cx="4838700" cy="1077218"/>
          </a:xfrm>
          <a:prstGeom prst="rect">
            <a:avLst/>
          </a:prstGeom>
          <a:noFill/>
        </p:spPr>
        <p:txBody>
          <a:bodyPr wrap="square" rtlCol="0">
            <a:spAutoFit/>
          </a:bodyPr>
          <a:lstStyle/>
          <a:p>
            <a:r>
              <a:rPr lang="en-US" sz="3200" b="1" i="1" dirty="0">
                <a:solidFill>
                  <a:srgbClr val="FF0000"/>
                </a:solidFill>
              </a:rPr>
              <a:t>Socks, gloves, carpets, pillows, sheets</a:t>
            </a:r>
          </a:p>
        </p:txBody>
      </p:sp>
      <p:sp>
        <p:nvSpPr>
          <p:cNvPr id="8" name="TextBox 7"/>
          <p:cNvSpPr txBox="1"/>
          <p:nvPr/>
        </p:nvSpPr>
        <p:spPr>
          <a:xfrm>
            <a:off x="609600" y="5816025"/>
            <a:ext cx="6781800" cy="584775"/>
          </a:xfrm>
          <a:prstGeom prst="rect">
            <a:avLst/>
          </a:prstGeom>
          <a:noFill/>
        </p:spPr>
        <p:txBody>
          <a:bodyPr wrap="square" rtlCol="0">
            <a:spAutoFit/>
          </a:bodyPr>
          <a:lstStyle/>
          <a:p>
            <a:r>
              <a:rPr lang="en-US" sz="3200" b="1" i="1" dirty="0">
                <a:solidFill>
                  <a:srgbClr val="FF0000"/>
                </a:solidFill>
              </a:rPr>
              <a:t>Not enough food – </a:t>
            </a:r>
            <a:r>
              <a:rPr lang="en-US" sz="3200" b="1" i="1" dirty="0" err="1">
                <a:solidFill>
                  <a:srgbClr val="FF0000"/>
                </a:solidFill>
              </a:rPr>
              <a:t>truffula</a:t>
            </a:r>
            <a:r>
              <a:rPr lang="en-US" sz="3200" b="1" i="1" dirty="0">
                <a:solidFill>
                  <a:srgbClr val="FF0000"/>
                </a:solidFill>
              </a:rPr>
              <a:t> fruits</a:t>
            </a:r>
          </a:p>
        </p:txBody>
      </p:sp>
      <p:sp>
        <p:nvSpPr>
          <p:cNvPr id="9" name="TextBox 8"/>
          <p:cNvSpPr txBox="1"/>
          <p:nvPr/>
        </p:nvSpPr>
        <p:spPr>
          <a:xfrm>
            <a:off x="512165" y="1450079"/>
            <a:ext cx="7962900" cy="1077218"/>
          </a:xfrm>
          <a:prstGeom prst="rect">
            <a:avLst/>
          </a:prstGeom>
          <a:noFill/>
        </p:spPr>
        <p:txBody>
          <a:bodyPr wrap="square" rtlCol="0">
            <a:spAutoFit/>
          </a:bodyPr>
          <a:lstStyle/>
          <a:p>
            <a:r>
              <a:rPr lang="en-US" sz="3200" b="1" i="1" dirty="0">
                <a:solidFill>
                  <a:srgbClr val="00B0F0"/>
                </a:solidFill>
              </a:rPr>
              <a:t> What do you think the  “trees” </a:t>
            </a:r>
            <a:br>
              <a:rPr lang="en-US" sz="3200" b="1" i="1" dirty="0">
                <a:solidFill>
                  <a:srgbClr val="00B0F0"/>
                </a:solidFill>
              </a:rPr>
            </a:br>
            <a:r>
              <a:rPr lang="en-US" sz="3200" b="1" i="1" dirty="0">
                <a:solidFill>
                  <a:srgbClr val="00B0F0"/>
                </a:solidFill>
              </a:rPr>
              <a:t>represent?</a:t>
            </a:r>
          </a:p>
        </p:txBody>
      </p:sp>
      <p:pic>
        <p:nvPicPr>
          <p:cNvPr id="10" name="il_fi" descr="http://kidfriendlyva.files.wordpress.com/2012/02/lorax1.jpg">
            <a:extLst>
              <a:ext uri="{FF2B5EF4-FFF2-40B4-BE49-F238E27FC236}">
                <a16:creationId xmlns:a16="http://schemas.microsoft.com/office/drawing/2014/main" id="{1D32E9AD-3428-459A-BB07-119561F2D7B7}"/>
              </a:ext>
            </a:extLst>
          </p:cNvPr>
          <p:cNvPicPr/>
          <p:nvPr/>
        </p:nvPicPr>
        <p:blipFill>
          <a:blip r:embed="rId3" cstate="print"/>
          <a:srcRect/>
          <a:stretch>
            <a:fillRect/>
          </a:stretch>
        </p:blipFill>
        <p:spPr bwMode="auto">
          <a:xfrm>
            <a:off x="6443662" y="212455"/>
            <a:ext cx="2471738" cy="2590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F8BF18DA-1727-402C-B952-75587A747F9D}"/>
              </a:ext>
            </a:extLst>
          </p:cNvPr>
          <p:cNvPicPr>
            <a:picLocks noChangeAspect="1"/>
          </p:cNvPicPr>
          <p:nvPr/>
        </p:nvPicPr>
        <p:blipFill>
          <a:blip r:embed="rId4" cstate="print"/>
          <a:stretch>
            <a:fillRect/>
          </a:stretch>
        </p:blipFill>
        <p:spPr>
          <a:xfrm>
            <a:off x="6443662" y="4267200"/>
            <a:ext cx="2566662" cy="2590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5386090"/>
          </a:xfrm>
          <a:prstGeom prst="rect">
            <a:avLst/>
          </a:prstGeom>
          <a:noFill/>
        </p:spPr>
        <p:txBody>
          <a:bodyPr wrap="square" rtlCol="0">
            <a:spAutoFit/>
          </a:bodyPr>
          <a:lstStyle/>
          <a:p>
            <a:r>
              <a:rPr lang="en-US" sz="3200" dirty="0"/>
              <a:t>4. Why did the </a:t>
            </a:r>
            <a:r>
              <a:rPr lang="en-US" sz="3200" dirty="0" err="1"/>
              <a:t>Swamee</a:t>
            </a:r>
            <a:r>
              <a:rPr lang="en-US" sz="3200" dirty="0"/>
              <a:t> Swans leave? </a:t>
            </a:r>
          </a:p>
          <a:p>
            <a:pPr>
              <a:lnSpc>
                <a:spcPct val="150000"/>
              </a:lnSpc>
            </a:pPr>
            <a:endParaRPr lang="en-US" sz="3200" dirty="0"/>
          </a:p>
          <a:p>
            <a:r>
              <a:rPr lang="en-US" sz="3200" dirty="0"/>
              <a:t>5. What happened to the Humming Fish? </a:t>
            </a:r>
            <a:endParaRPr lang="en-US" sz="3200" dirty="0">
              <a:solidFill>
                <a:srgbClr val="FF0000"/>
              </a:solidFill>
            </a:endParaRPr>
          </a:p>
          <a:p>
            <a:pPr>
              <a:lnSpc>
                <a:spcPct val="200000"/>
              </a:lnSpc>
            </a:pPr>
            <a:endParaRPr lang="en-US" sz="3200" dirty="0">
              <a:solidFill>
                <a:srgbClr val="FF0000"/>
              </a:solidFill>
            </a:endParaRPr>
          </a:p>
          <a:p>
            <a:endParaRPr lang="en-US" sz="4000" dirty="0">
              <a:solidFill>
                <a:srgbClr val="FF0000"/>
              </a:solidFill>
            </a:endParaRPr>
          </a:p>
          <a:p>
            <a:r>
              <a:rPr lang="en-US" sz="3200" dirty="0"/>
              <a:t>6. What did the town look </a:t>
            </a:r>
            <a:br>
              <a:rPr lang="en-US" sz="3200" dirty="0"/>
            </a:br>
            <a:r>
              <a:rPr lang="en-US" sz="3200" dirty="0"/>
              <a:t>like at the end of the </a:t>
            </a:r>
            <a:br>
              <a:rPr lang="en-US" sz="3200" dirty="0"/>
            </a:br>
            <a:r>
              <a:rPr lang="en-US" sz="3200" dirty="0"/>
              <a:t>movie? </a:t>
            </a:r>
          </a:p>
          <a:p>
            <a:endParaRPr lang="en-US" sz="3200" dirty="0"/>
          </a:p>
        </p:txBody>
      </p:sp>
      <p:sp>
        <p:nvSpPr>
          <p:cNvPr id="5" name="TextBox 4"/>
          <p:cNvSpPr txBox="1"/>
          <p:nvPr/>
        </p:nvSpPr>
        <p:spPr>
          <a:xfrm>
            <a:off x="878174" y="723037"/>
            <a:ext cx="7884826" cy="584775"/>
          </a:xfrm>
          <a:prstGeom prst="rect">
            <a:avLst/>
          </a:prstGeom>
          <a:noFill/>
        </p:spPr>
        <p:txBody>
          <a:bodyPr wrap="square" rtlCol="0">
            <a:spAutoFit/>
          </a:bodyPr>
          <a:lstStyle/>
          <a:p>
            <a:r>
              <a:rPr lang="en-US" sz="3200" b="1" i="1" dirty="0">
                <a:solidFill>
                  <a:srgbClr val="FF0000"/>
                </a:solidFill>
              </a:rPr>
              <a:t>Too much air pollution – couldn’t “sing”</a:t>
            </a:r>
          </a:p>
        </p:txBody>
      </p:sp>
      <p:sp>
        <p:nvSpPr>
          <p:cNvPr id="6" name="TextBox 5"/>
          <p:cNvSpPr txBox="1"/>
          <p:nvPr/>
        </p:nvSpPr>
        <p:spPr>
          <a:xfrm>
            <a:off x="878174" y="1981200"/>
            <a:ext cx="7580026" cy="1077218"/>
          </a:xfrm>
          <a:prstGeom prst="rect">
            <a:avLst/>
          </a:prstGeom>
          <a:noFill/>
        </p:spPr>
        <p:txBody>
          <a:bodyPr wrap="square" rtlCol="0">
            <a:spAutoFit/>
          </a:bodyPr>
          <a:lstStyle/>
          <a:p>
            <a:r>
              <a:rPr lang="en-US" sz="3200" b="1" i="1" dirty="0">
                <a:solidFill>
                  <a:srgbClr val="FF0000"/>
                </a:solidFill>
              </a:rPr>
              <a:t>They had to leave after the water was polluted by “</a:t>
            </a:r>
            <a:r>
              <a:rPr lang="en-US" sz="3200" b="1" i="1" dirty="0" err="1">
                <a:solidFill>
                  <a:srgbClr val="FF0000"/>
                </a:solidFill>
              </a:rPr>
              <a:t>gluppity-glup</a:t>
            </a:r>
            <a:r>
              <a:rPr lang="en-US" sz="3200" b="1" i="1" dirty="0">
                <a:solidFill>
                  <a:srgbClr val="FF0000"/>
                </a:solidFill>
              </a:rPr>
              <a:t>”</a:t>
            </a:r>
          </a:p>
        </p:txBody>
      </p:sp>
      <p:sp>
        <p:nvSpPr>
          <p:cNvPr id="7" name="TextBox 6"/>
          <p:cNvSpPr txBox="1"/>
          <p:nvPr/>
        </p:nvSpPr>
        <p:spPr>
          <a:xfrm>
            <a:off x="183490" y="5185876"/>
            <a:ext cx="4353533" cy="1077218"/>
          </a:xfrm>
          <a:prstGeom prst="rect">
            <a:avLst/>
          </a:prstGeom>
          <a:noFill/>
        </p:spPr>
        <p:txBody>
          <a:bodyPr wrap="square" rtlCol="0">
            <a:spAutoFit/>
          </a:bodyPr>
          <a:lstStyle/>
          <a:p>
            <a:pPr algn="ctr"/>
            <a:r>
              <a:rPr lang="en-US" sz="3200" b="1" i="1" dirty="0">
                <a:solidFill>
                  <a:srgbClr val="FF0000"/>
                </a:solidFill>
              </a:rPr>
              <a:t>It was a barren wasteland of nothing</a:t>
            </a:r>
          </a:p>
        </p:txBody>
      </p:sp>
      <p:pic>
        <p:nvPicPr>
          <p:cNvPr id="9" name="Picture 8">
            <a:extLst>
              <a:ext uri="{FF2B5EF4-FFF2-40B4-BE49-F238E27FC236}">
                <a16:creationId xmlns:a16="http://schemas.microsoft.com/office/drawing/2014/main" id="{357D0244-4E84-413B-A293-3C7EC8220C65}"/>
              </a:ext>
            </a:extLst>
          </p:cNvPr>
          <p:cNvPicPr>
            <a:picLocks noChangeAspect="1"/>
          </p:cNvPicPr>
          <p:nvPr/>
        </p:nvPicPr>
        <p:blipFill>
          <a:blip r:embed="rId3" cstate="print"/>
          <a:stretch>
            <a:fillRect/>
          </a:stretch>
        </p:blipFill>
        <p:spPr>
          <a:xfrm>
            <a:off x="4714267" y="3552396"/>
            <a:ext cx="4353533" cy="30770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4555093"/>
          </a:xfrm>
          <a:prstGeom prst="rect">
            <a:avLst/>
          </a:prstGeom>
          <a:noFill/>
        </p:spPr>
        <p:txBody>
          <a:bodyPr wrap="square" rtlCol="0">
            <a:spAutoFit/>
          </a:bodyPr>
          <a:lstStyle/>
          <a:p>
            <a:r>
              <a:rPr lang="en-US" sz="3200" dirty="0"/>
              <a:t>7.  Complete the quote:  </a:t>
            </a:r>
            <a:br>
              <a:rPr lang="en-US" sz="3200" dirty="0"/>
            </a:br>
            <a:r>
              <a:rPr lang="en-US" sz="3200" dirty="0"/>
              <a:t>“Unless someone like you </a:t>
            </a:r>
            <a:br>
              <a:rPr lang="en-US" sz="3200" dirty="0"/>
            </a:br>
            <a:r>
              <a:rPr lang="en-US" sz="3200" dirty="0"/>
              <a:t>cares a whole awful lot … </a:t>
            </a:r>
          </a:p>
          <a:p>
            <a:endParaRPr lang="en-US" sz="3200" dirty="0"/>
          </a:p>
          <a:p>
            <a:endParaRPr lang="en-US" sz="3200" dirty="0"/>
          </a:p>
          <a:p>
            <a:endParaRPr lang="en-US" sz="6600" dirty="0"/>
          </a:p>
          <a:p>
            <a:r>
              <a:rPr lang="en-US" sz="3200" dirty="0"/>
              <a:t>		8. What did the </a:t>
            </a:r>
            <a:r>
              <a:rPr lang="en-US" sz="3200" dirty="0" err="1"/>
              <a:t>Onceler</a:t>
            </a:r>
            <a:r>
              <a:rPr lang="en-US" sz="3200" dirty="0"/>
              <a:t> give to the kid </a:t>
            </a:r>
            <a:br>
              <a:rPr lang="en-US" sz="3200" dirty="0"/>
            </a:br>
            <a:r>
              <a:rPr lang="en-US" sz="3200" dirty="0"/>
              <a:t>		at the end? </a:t>
            </a:r>
          </a:p>
        </p:txBody>
      </p:sp>
      <p:sp>
        <p:nvSpPr>
          <p:cNvPr id="3" name="TextBox 2"/>
          <p:cNvSpPr txBox="1"/>
          <p:nvPr/>
        </p:nvSpPr>
        <p:spPr>
          <a:xfrm>
            <a:off x="1219200" y="6175258"/>
            <a:ext cx="4114800" cy="584775"/>
          </a:xfrm>
          <a:prstGeom prst="rect">
            <a:avLst/>
          </a:prstGeom>
          <a:solidFill>
            <a:srgbClr val="FFFF00"/>
          </a:solidFill>
        </p:spPr>
        <p:txBody>
          <a:bodyPr wrap="square" rtlCol="0">
            <a:spAutoFit/>
          </a:bodyPr>
          <a:lstStyle/>
          <a:p>
            <a:pPr algn="ctr"/>
            <a:r>
              <a:rPr lang="en-US" sz="3200" b="1" i="1" dirty="0">
                <a:solidFill>
                  <a:srgbClr val="00B0F0"/>
                </a:solidFill>
              </a:rPr>
              <a:t>What is a hoosegow? </a:t>
            </a:r>
          </a:p>
        </p:txBody>
      </p:sp>
      <p:sp>
        <p:nvSpPr>
          <p:cNvPr id="4" name="TextBox 3"/>
          <p:cNvSpPr txBox="1"/>
          <p:nvPr/>
        </p:nvSpPr>
        <p:spPr>
          <a:xfrm>
            <a:off x="5410200" y="6175258"/>
            <a:ext cx="3581400" cy="584775"/>
          </a:xfrm>
          <a:prstGeom prst="rect">
            <a:avLst/>
          </a:prstGeom>
          <a:noFill/>
        </p:spPr>
        <p:txBody>
          <a:bodyPr wrap="square" rtlCol="0">
            <a:spAutoFit/>
          </a:bodyPr>
          <a:lstStyle/>
          <a:p>
            <a:r>
              <a:rPr lang="en-US" sz="3200" b="1" i="1" dirty="0">
                <a:solidFill>
                  <a:srgbClr val="00B0F0"/>
                </a:solidFill>
              </a:rPr>
              <a:t>Jail or prison</a:t>
            </a:r>
          </a:p>
        </p:txBody>
      </p:sp>
      <p:grpSp>
        <p:nvGrpSpPr>
          <p:cNvPr id="12" name="Group 11">
            <a:extLst>
              <a:ext uri="{FF2B5EF4-FFF2-40B4-BE49-F238E27FC236}">
                <a16:creationId xmlns:a16="http://schemas.microsoft.com/office/drawing/2014/main" id="{92E9BD22-2630-42C1-9BE6-A84E1968C05E}"/>
              </a:ext>
            </a:extLst>
          </p:cNvPr>
          <p:cNvGrpSpPr/>
          <p:nvPr/>
        </p:nvGrpSpPr>
        <p:grpSpPr>
          <a:xfrm>
            <a:off x="167390" y="3784350"/>
            <a:ext cx="8309597" cy="1998685"/>
            <a:chOff x="61210" y="3659595"/>
            <a:chExt cx="8309597" cy="1998685"/>
          </a:xfrm>
        </p:grpSpPr>
        <p:sp>
          <p:nvSpPr>
            <p:cNvPr id="9" name="TextBox 8">
              <a:extLst>
                <a:ext uri="{FF2B5EF4-FFF2-40B4-BE49-F238E27FC236}">
                  <a16:creationId xmlns:a16="http://schemas.microsoft.com/office/drawing/2014/main" id="{674803C8-9953-4B4C-8279-52E0155D69B6}"/>
                </a:ext>
              </a:extLst>
            </p:cNvPr>
            <p:cNvSpPr txBox="1"/>
            <p:nvPr/>
          </p:nvSpPr>
          <p:spPr>
            <a:xfrm>
              <a:off x="3170420" y="4573833"/>
              <a:ext cx="5200387" cy="584775"/>
            </a:xfrm>
            <a:prstGeom prst="rect">
              <a:avLst/>
            </a:prstGeom>
            <a:noFill/>
          </p:spPr>
          <p:txBody>
            <a:bodyPr wrap="square" rtlCol="0">
              <a:spAutoFit/>
            </a:bodyPr>
            <a:lstStyle/>
            <a:p>
              <a:r>
                <a:rPr lang="en-US" sz="3200" b="1" i="1" dirty="0">
                  <a:solidFill>
                    <a:srgbClr val="FF0000"/>
                  </a:solidFill>
                </a:rPr>
                <a:t>The last </a:t>
              </a:r>
              <a:r>
                <a:rPr lang="en-US" sz="3200" b="1" i="1" dirty="0" err="1">
                  <a:solidFill>
                    <a:srgbClr val="FF0000"/>
                  </a:solidFill>
                </a:rPr>
                <a:t>truffula</a:t>
              </a:r>
              <a:r>
                <a:rPr lang="en-US" sz="3200" b="1" i="1" dirty="0">
                  <a:solidFill>
                    <a:srgbClr val="FF0000"/>
                  </a:solidFill>
                </a:rPr>
                <a:t> seed</a:t>
              </a:r>
            </a:p>
          </p:txBody>
        </p:sp>
        <p:pic>
          <p:nvPicPr>
            <p:cNvPr id="10" name="Picture 9">
              <a:extLst>
                <a:ext uri="{FF2B5EF4-FFF2-40B4-BE49-F238E27FC236}">
                  <a16:creationId xmlns:a16="http://schemas.microsoft.com/office/drawing/2014/main" id="{DAC3167D-89D9-49D7-8D8D-DB803955F49F}"/>
                </a:ext>
              </a:extLst>
            </p:cNvPr>
            <p:cNvPicPr>
              <a:picLocks noChangeAspect="1"/>
            </p:cNvPicPr>
            <p:nvPr/>
          </p:nvPicPr>
          <p:blipFill>
            <a:blip r:embed="rId3" cstate="print"/>
            <a:stretch>
              <a:fillRect/>
            </a:stretch>
          </p:blipFill>
          <p:spPr>
            <a:xfrm>
              <a:off x="61210" y="3659595"/>
              <a:ext cx="1615263" cy="1998685"/>
            </a:xfrm>
            <a:prstGeom prst="rect">
              <a:avLst/>
            </a:prstGeom>
          </p:spPr>
        </p:pic>
      </p:grpSp>
      <p:sp>
        <p:nvSpPr>
          <p:cNvPr id="7" name="TextBox 6"/>
          <p:cNvSpPr txBox="1"/>
          <p:nvPr/>
        </p:nvSpPr>
        <p:spPr>
          <a:xfrm>
            <a:off x="167390" y="1828800"/>
            <a:ext cx="4861810" cy="1077218"/>
          </a:xfrm>
          <a:prstGeom prst="rect">
            <a:avLst/>
          </a:prstGeom>
          <a:noFill/>
        </p:spPr>
        <p:txBody>
          <a:bodyPr wrap="square" rtlCol="0">
            <a:spAutoFit/>
          </a:bodyPr>
          <a:lstStyle/>
          <a:p>
            <a:r>
              <a:rPr lang="en-US" sz="3200" b="1" i="1" dirty="0">
                <a:solidFill>
                  <a:srgbClr val="FF0000"/>
                </a:solidFill>
              </a:rPr>
              <a:t>Nothing is going to get better its  not.</a:t>
            </a:r>
          </a:p>
        </p:txBody>
      </p:sp>
      <p:pic>
        <p:nvPicPr>
          <p:cNvPr id="11" name="Picture 10">
            <a:extLst>
              <a:ext uri="{FF2B5EF4-FFF2-40B4-BE49-F238E27FC236}">
                <a16:creationId xmlns:a16="http://schemas.microsoft.com/office/drawing/2014/main" id="{4E85938A-5474-4E0E-8070-7BFB3811C83C}"/>
              </a:ext>
            </a:extLst>
          </p:cNvPr>
          <p:cNvPicPr>
            <a:picLocks noChangeAspect="1"/>
          </p:cNvPicPr>
          <p:nvPr/>
        </p:nvPicPr>
        <p:blipFill>
          <a:blip r:embed="rId4" cstate="print"/>
          <a:stretch>
            <a:fillRect/>
          </a:stretch>
        </p:blipFill>
        <p:spPr>
          <a:xfrm>
            <a:off x="5257800" y="192974"/>
            <a:ext cx="3733800" cy="2503441"/>
          </a:xfrm>
          <a:prstGeom prst="rect">
            <a:avLst/>
          </a:prstGeom>
        </p:spPr>
      </p:pic>
    </p:spTree>
    <p:extLst>
      <p:ext uri="{BB962C8B-B14F-4D97-AF65-F5344CB8AC3E}">
        <p14:creationId xmlns:p14="http://schemas.microsoft.com/office/powerpoint/2010/main" val="15986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4616648"/>
          </a:xfrm>
          <a:prstGeom prst="rect">
            <a:avLst/>
          </a:prstGeom>
          <a:noFill/>
        </p:spPr>
        <p:txBody>
          <a:bodyPr wrap="square" rtlCol="0">
            <a:spAutoFit/>
          </a:bodyPr>
          <a:lstStyle/>
          <a:p>
            <a:r>
              <a:rPr lang="en-US" sz="3200" b="1" dirty="0"/>
              <a:t>PART B: THINK ABOUT IT- Write responses for these questions after you finish the video.  </a:t>
            </a:r>
          </a:p>
          <a:p>
            <a:endParaRPr lang="en-US" dirty="0"/>
          </a:p>
          <a:p>
            <a:r>
              <a:rPr lang="en-US" sz="3200" dirty="0"/>
              <a:t>1. What does the </a:t>
            </a:r>
            <a:r>
              <a:rPr lang="en-US" sz="3200" dirty="0" err="1"/>
              <a:t>Onceler</a:t>
            </a:r>
            <a:r>
              <a:rPr lang="en-US" sz="3200" dirty="0"/>
              <a:t> think is important?</a:t>
            </a:r>
            <a:r>
              <a:rPr lang="en-US" sz="3200" b="1" dirty="0"/>
              <a:t> </a:t>
            </a:r>
          </a:p>
          <a:p>
            <a:r>
              <a:rPr lang="en-US" sz="3200" b="1" dirty="0"/>
              <a:t> </a:t>
            </a:r>
            <a:endParaRPr lang="en-US" sz="3200" b="1" i="1" dirty="0">
              <a:solidFill>
                <a:srgbClr val="FF0000"/>
              </a:solidFill>
            </a:endParaRPr>
          </a:p>
          <a:p>
            <a:endParaRPr lang="en-US" sz="1600" dirty="0"/>
          </a:p>
          <a:p>
            <a:r>
              <a:rPr lang="en-US" sz="3200" dirty="0"/>
              <a:t>2. The Lorax story is often called a “cautionary” tale.  Explain why using at least 2 specific examples from the movie.</a:t>
            </a:r>
            <a:r>
              <a:rPr lang="en-US" sz="3200" b="1" dirty="0"/>
              <a:t>   </a:t>
            </a:r>
          </a:p>
          <a:p>
            <a:r>
              <a:rPr lang="en-US" sz="3200" b="1" dirty="0"/>
              <a:t> </a:t>
            </a:r>
            <a:endParaRPr lang="en-US" sz="3200" dirty="0"/>
          </a:p>
        </p:txBody>
      </p:sp>
      <p:sp>
        <p:nvSpPr>
          <p:cNvPr id="3" name="Rectangle 2"/>
          <p:cNvSpPr/>
          <p:nvPr/>
        </p:nvSpPr>
        <p:spPr>
          <a:xfrm>
            <a:off x="609600" y="1985347"/>
            <a:ext cx="5791200" cy="523220"/>
          </a:xfrm>
          <a:prstGeom prst="rect">
            <a:avLst/>
          </a:prstGeom>
        </p:spPr>
        <p:txBody>
          <a:bodyPr wrap="square">
            <a:spAutoFit/>
          </a:bodyPr>
          <a:lstStyle/>
          <a:p>
            <a:r>
              <a:rPr lang="en-US" sz="2800" b="1" i="1" dirty="0">
                <a:solidFill>
                  <a:srgbClr val="FF0000"/>
                </a:solidFill>
              </a:rPr>
              <a:t>Making money or progress</a:t>
            </a:r>
          </a:p>
        </p:txBody>
      </p:sp>
      <p:sp>
        <p:nvSpPr>
          <p:cNvPr id="4" name="Rectangle 3"/>
          <p:cNvSpPr/>
          <p:nvPr/>
        </p:nvSpPr>
        <p:spPr>
          <a:xfrm>
            <a:off x="494675" y="4265314"/>
            <a:ext cx="8610600" cy="1384995"/>
          </a:xfrm>
          <a:prstGeom prst="rect">
            <a:avLst/>
          </a:prstGeom>
        </p:spPr>
        <p:txBody>
          <a:bodyPr wrap="square">
            <a:spAutoFit/>
          </a:bodyPr>
          <a:lstStyle/>
          <a:p>
            <a:r>
              <a:rPr lang="en-US" sz="2800" b="1" i="1" dirty="0">
                <a:solidFill>
                  <a:srgbClr val="FF0000"/>
                </a:solidFill>
              </a:rPr>
              <a:t>The Lorax warned the </a:t>
            </a:r>
            <a:r>
              <a:rPr lang="en-US" sz="2800" b="1" i="1" dirty="0" err="1">
                <a:solidFill>
                  <a:srgbClr val="FF0000"/>
                </a:solidFill>
              </a:rPr>
              <a:t>Onceler</a:t>
            </a:r>
            <a:r>
              <a:rPr lang="en-US" sz="2800" b="1" i="1" dirty="0">
                <a:solidFill>
                  <a:srgbClr val="FF0000"/>
                </a:solidFill>
              </a:rPr>
              <a:t> that he needed to stop cutting down trees to save food for the </a:t>
            </a:r>
            <a:r>
              <a:rPr lang="en-US" sz="2800" b="1" i="1" dirty="0" err="1">
                <a:solidFill>
                  <a:srgbClr val="FF0000"/>
                </a:solidFill>
              </a:rPr>
              <a:t>Barbaloots</a:t>
            </a:r>
            <a:r>
              <a:rPr lang="en-US" sz="2800" b="1" i="1" dirty="0">
                <a:solidFill>
                  <a:srgbClr val="FF0000"/>
                </a:solidFill>
              </a:rPr>
              <a:t>.  The </a:t>
            </a:r>
            <a:r>
              <a:rPr lang="en-US" sz="2800" b="1" i="1" dirty="0" err="1">
                <a:solidFill>
                  <a:srgbClr val="FF0000"/>
                </a:solidFill>
              </a:rPr>
              <a:t>Onceler</a:t>
            </a:r>
            <a:r>
              <a:rPr lang="en-US" sz="2800" b="1" i="1" dirty="0">
                <a:solidFill>
                  <a:srgbClr val="FF0000"/>
                </a:solidFill>
              </a:rPr>
              <a:t> did not stop and they had to leave to find food. </a:t>
            </a:r>
            <a:endParaRPr lang="en-US" sz="2800" dirty="0"/>
          </a:p>
        </p:txBody>
      </p:sp>
      <p:sp>
        <p:nvSpPr>
          <p:cNvPr id="5" name="Rectangle 4">
            <a:extLst>
              <a:ext uri="{FF2B5EF4-FFF2-40B4-BE49-F238E27FC236}">
                <a16:creationId xmlns:a16="http://schemas.microsoft.com/office/drawing/2014/main" id="{DE1A2121-32BB-408C-8DA4-443BD2E42A28}"/>
              </a:ext>
            </a:extLst>
          </p:cNvPr>
          <p:cNvSpPr/>
          <p:nvPr/>
        </p:nvSpPr>
        <p:spPr>
          <a:xfrm>
            <a:off x="494675" y="6077526"/>
            <a:ext cx="5791200" cy="523220"/>
          </a:xfrm>
          <a:prstGeom prst="rect">
            <a:avLst/>
          </a:prstGeom>
        </p:spPr>
        <p:txBody>
          <a:bodyPr wrap="square">
            <a:spAutoFit/>
          </a:bodyPr>
          <a:lstStyle/>
          <a:p>
            <a:r>
              <a:rPr lang="en-US" sz="2800" b="1" i="1" dirty="0">
                <a:solidFill>
                  <a:srgbClr val="FF0000"/>
                </a:solidFill>
              </a:rPr>
              <a:t>What examples did you use?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000" y="1447800"/>
            <a:ext cx="8657999" cy="3539430"/>
          </a:xfrm>
          <a:prstGeom prst="rect">
            <a:avLst/>
          </a:prstGeom>
          <a:noFill/>
        </p:spPr>
        <p:txBody>
          <a:bodyPr wrap="square" rtlCol="0">
            <a:spAutoFit/>
          </a:bodyPr>
          <a:lstStyle/>
          <a:p>
            <a:r>
              <a:rPr lang="en-US" sz="3200" dirty="0"/>
              <a:t>I will pause the video at various points to discuss questions. </a:t>
            </a:r>
          </a:p>
          <a:p>
            <a:endParaRPr lang="en-US" sz="3200" dirty="0"/>
          </a:p>
          <a:p>
            <a:r>
              <a:rPr lang="en-US" sz="3200" dirty="0"/>
              <a:t>Write your answers to the questions on page 19 (UNDER your Lorax worksheet.) </a:t>
            </a:r>
          </a:p>
          <a:p>
            <a:endParaRPr lang="en-US" sz="3200" dirty="0"/>
          </a:p>
          <a:p>
            <a:r>
              <a:rPr lang="en-US" sz="3200" dirty="0"/>
              <a:t>You may use page 18 if you need more room.</a:t>
            </a:r>
          </a:p>
        </p:txBody>
      </p:sp>
      <p:sp>
        <p:nvSpPr>
          <p:cNvPr id="19" name="TextBox 18">
            <a:extLst>
              <a:ext uri="{FF2B5EF4-FFF2-40B4-BE49-F238E27FC236}">
                <a16:creationId xmlns:a16="http://schemas.microsoft.com/office/drawing/2014/main" id="{43CE8F3D-2919-4034-AB82-6744F7B5B056}"/>
              </a:ext>
            </a:extLst>
          </p:cNvPr>
          <p:cNvSpPr txBox="1"/>
          <p:nvPr/>
        </p:nvSpPr>
        <p:spPr>
          <a:xfrm>
            <a:off x="0" y="210816"/>
            <a:ext cx="9144000" cy="707886"/>
          </a:xfrm>
          <a:prstGeom prst="rect">
            <a:avLst/>
          </a:prstGeom>
          <a:solidFill>
            <a:srgbClr val="FFFF00"/>
          </a:solidFill>
        </p:spPr>
        <p:txBody>
          <a:bodyPr wrap="square" rtlCol="0">
            <a:spAutoFit/>
          </a:bodyPr>
          <a:lstStyle/>
          <a:p>
            <a:r>
              <a:rPr lang="en-US" sz="4000" b="1" i="1" dirty="0"/>
              <a:t>Part C:  Latest Lorax</a:t>
            </a:r>
          </a:p>
        </p:txBody>
      </p:sp>
      <p:pic>
        <p:nvPicPr>
          <p:cNvPr id="20" name="Picture 19">
            <a:extLst>
              <a:ext uri="{FF2B5EF4-FFF2-40B4-BE49-F238E27FC236}">
                <a16:creationId xmlns:a16="http://schemas.microsoft.com/office/drawing/2014/main" id="{06DC3CD4-AA9F-4FDF-BE86-1D96827C0AA4}"/>
              </a:ext>
            </a:extLst>
          </p:cNvPr>
          <p:cNvPicPr/>
          <p:nvPr/>
        </p:nvPicPr>
        <p:blipFill>
          <a:blip r:embed="rId2" cstate="print"/>
          <a:srcRect l="15370" r="15505" b="64540"/>
          <a:stretch>
            <a:fillRect/>
          </a:stretch>
        </p:blipFill>
        <p:spPr bwMode="auto">
          <a:xfrm>
            <a:off x="6828020" y="76459"/>
            <a:ext cx="1828800" cy="976601"/>
          </a:xfrm>
          <a:prstGeom prst="rect">
            <a:avLst/>
          </a:prstGeom>
          <a:ln>
            <a:noFill/>
          </a:ln>
          <a:effectLst>
            <a:softEdge rad="112500"/>
          </a:effectLst>
        </p:spPr>
      </p:pic>
      <p:sp>
        <p:nvSpPr>
          <p:cNvPr id="3" name="Rectangle 2">
            <a:extLst>
              <a:ext uri="{FF2B5EF4-FFF2-40B4-BE49-F238E27FC236}">
                <a16:creationId xmlns:a16="http://schemas.microsoft.com/office/drawing/2014/main" id="{24C3BB20-21AD-4CEA-BB00-05032DC0EC8E}"/>
              </a:ext>
            </a:extLst>
          </p:cNvPr>
          <p:cNvSpPr/>
          <p:nvPr/>
        </p:nvSpPr>
        <p:spPr>
          <a:xfrm>
            <a:off x="242999" y="6246622"/>
            <a:ext cx="8657999" cy="461665"/>
          </a:xfrm>
          <a:prstGeom prst="rect">
            <a:avLst/>
          </a:prstGeom>
        </p:spPr>
        <p:txBody>
          <a:bodyPr wrap="square">
            <a:spAutoFit/>
          </a:bodyPr>
          <a:lstStyle/>
          <a:p>
            <a:pPr algn="ctr"/>
            <a:r>
              <a:rPr lang="en-US" sz="2400" b="1" i="1" dirty="0"/>
              <a:t>Absent? Go to mrstomm.com </a:t>
            </a:r>
            <a:r>
              <a:rPr lang="en-US" sz="2400" b="1" i="1" dirty="0">
                <a:sym typeface="Wingdings" pitchFamily="2" charset="2"/>
              </a:rPr>
              <a:t> Assignments for the questions.</a:t>
            </a:r>
            <a:endParaRPr lang="en-US" sz="2000"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ruffulatree.gif"/>
          <p:cNvPicPr>
            <a:picLocks noChangeAspect="1" noChangeArrowheads="1"/>
          </p:cNvPicPr>
          <p:nvPr/>
        </p:nvPicPr>
        <p:blipFill>
          <a:blip r:embed="rId2" cstate="print"/>
          <a:srcRect t="3941" r="7080" b="58162"/>
          <a:stretch>
            <a:fillRect/>
          </a:stretch>
        </p:blipFill>
        <p:spPr bwMode="auto">
          <a:xfrm>
            <a:off x="304800" y="381000"/>
            <a:ext cx="8420100" cy="4938712"/>
          </a:xfrm>
          <a:prstGeom prst="rect">
            <a:avLst/>
          </a:prstGeom>
          <a:noFill/>
          <a:ln w="9525">
            <a:noFill/>
            <a:miter lim="800000"/>
            <a:headEnd/>
            <a:tailEnd/>
          </a:ln>
        </p:spPr>
      </p:pic>
      <p:grpSp>
        <p:nvGrpSpPr>
          <p:cNvPr id="2" name="Group 2"/>
          <p:cNvGrpSpPr>
            <a:grpSpLocks/>
          </p:cNvGrpSpPr>
          <p:nvPr/>
        </p:nvGrpSpPr>
        <p:grpSpPr bwMode="auto">
          <a:xfrm>
            <a:off x="152400" y="212725"/>
            <a:ext cx="7010434" cy="4130276"/>
            <a:chOff x="342" y="-320"/>
            <a:chExt cx="11045" cy="6509"/>
          </a:xfrm>
        </p:grpSpPr>
        <p:sp>
          <p:nvSpPr>
            <p:cNvPr id="7175" name="Text Box 3"/>
            <p:cNvSpPr txBox="1">
              <a:spLocks noChangeArrowheads="1"/>
            </p:cNvSpPr>
            <p:nvPr/>
          </p:nvSpPr>
          <p:spPr bwMode="auto">
            <a:xfrm>
              <a:off x="2743" y="1746"/>
              <a:ext cx="8644" cy="4443"/>
            </a:xfrm>
            <a:prstGeom prst="rect">
              <a:avLst/>
            </a:prstGeom>
            <a:noFill/>
            <a:ln w="9525">
              <a:noFill/>
              <a:miter lim="800000"/>
              <a:headEnd/>
              <a:tailEnd/>
            </a:ln>
          </p:spPr>
          <p:txBody>
            <a:bodyPr/>
            <a:lstStyle/>
            <a:p>
              <a:pPr algn="ctr"/>
              <a:r>
                <a:rPr lang="en-US" sz="3600" b="1" i="1" dirty="0"/>
                <a:t>How is </a:t>
              </a:r>
              <a:br>
                <a:rPr lang="en-US" sz="3600" b="1" i="1" dirty="0"/>
              </a:br>
              <a:r>
                <a:rPr lang="en-US" sz="3600" b="1" i="1" dirty="0" err="1"/>
                <a:t>Thneedville</a:t>
              </a:r>
              <a:r>
                <a:rPr lang="en-US" sz="3600" b="1" i="1" dirty="0"/>
                <a:t> different </a:t>
              </a:r>
              <a:br>
                <a:rPr lang="en-US" sz="3600" b="1" i="1" dirty="0"/>
              </a:br>
              <a:r>
                <a:rPr lang="en-US" sz="3600" b="1" i="1" dirty="0"/>
                <a:t>from today’s world? </a:t>
              </a:r>
              <a:br>
                <a:rPr lang="en-US" sz="3600" b="1" i="1" dirty="0"/>
              </a:br>
              <a:r>
                <a:rPr lang="en-US" sz="3600" b="1" i="1" dirty="0"/>
                <a:t>Describe 3 differences. </a:t>
              </a:r>
              <a:endParaRPr lang="en-US" sz="3600" b="1" dirty="0"/>
            </a:p>
          </p:txBody>
        </p:sp>
        <p:sp>
          <p:nvSpPr>
            <p:cNvPr id="7176" name="WordArt 4"/>
            <p:cNvSpPr>
              <a:spLocks noChangeArrowheads="1" noChangeShapeType="1" noTextEdit="1"/>
            </p:cNvSpPr>
            <p:nvPr/>
          </p:nvSpPr>
          <p:spPr bwMode="auto">
            <a:xfrm>
              <a:off x="342" y="-320"/>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9900"/>
                  </a:solidFill>
                  <a:latin typeface="Cooper Black"/>
                </a:rPr>
                <a:t>#1</a:t>
              </a:r>
            </a:p>
          </p:txBody>
        </p:sp>
      </p:grpSp>
      <p:sp>
        <p:nvSpPr>
          <p:cNvPr id="7172" name="TextBox 7"/>
          <p:cNvSpPr txBox="1">
            <a:spLocks noChangeArrowheads="1"/>
          </p:cNvSpPr>
          <p:nvPr/>
        </p:nvSpPr>
        <p:spPr bwMode="auto">
          <a:xfrm>
            <a:off x="5943600" y="0"/>
            <a:ext cx="3200400" cy="461963"/>
          </a:xfrm>
          <a:prstGeom prst="rect">
            <a:avLst/>
          </a:prstGeom>
          <a:solidFill>
            <a:srgbClr val="FFFF00"/>
          </a:solidFill>
          <a:ln w="9525">
            <a:noFill/>
            <a:miter lim="800000"/>
            <a:headEnd/>
            <a:tailEnd/>
          </a:ln>
        </p:spPr>
        <p:txBody>
          <a:bodyPr>
            <a:spAutoFit/>
          </a:bodyPr>
          <a:lstStyle/>
          <a:p>
            <a:pPr algn="ctr"/>
            <a:r>
              <a:rPr lang="en-US" sz="2400" b="1"/>
              <a:t>Thneedville</a:t>
            </a:r>
          </a:p>
        </p:txBody>
      </p:sp>
      <p:pic>
        <p:nvPicPr>
          <p:cNvPr id="7173" name="Picture 6" descr="Image result for lorax ted ohare"/>
          <p:cNvPicPr>
            <a:picLocks noChangeAspect="1" noChangeArrowheads="1"/>
          </p:cNvPicPr>
          <p:nvPr/>
        </p:nvPicPr>
        <p:blipFill>
          <a:blip r:embed="rId3" cstate="print"/>
          <a:srcRect/>
          <a:stretch>
            <a:fillRect/>
          </a:stretch>
        </p:blipFill>
        <p:spPr bwMode="auto">
          <a:xfrm>
            <a:off x="7277100" y="1735138"/>
            <a:ext cx="1905000" cy="4962525"/>
          </a:xfrm>
          <a:prstGeom prst="rect">
            <a:avLst/>
          </a:prstGeom>
          <a:noFill/>
          <a:ln w="9525">
            <a:noFill/>
            <a:miter lim="800000"/>
            <a:headEnd/>
            <a:tailEnd/>
          </a:ln>
        </p:spPr>
      </p:pic>
      <p:sp>
        <p:nvSpPr>
          <p:cNvPr id="7174" name="Rectangle 9"/>
          <p:cNvSpPr>
            <a:spLocks noChangeArrowheads="1"/>
          </p:cNvSpPr>
          <p:nvPr/>
        </p:nvSpPr>
        <p:spPr bwMode="auto">
          <a:xfrm>
            <a:off x="0" y="6519446"/>
            <a:ext cx="7032625" cy="338554"/>
          </a:xfrm>
          <a:prstGeom prst="rect">
            <a:avLst/>
          </a:prstGeom>
          <a:noFill/>
          <a:ln w="9525">
            <a:noFill/>
            <a:miter lim="800000"/>
            <a:headEnd/>
            <a:tailEnd/>
          </a:ln>
        </p:spPr>
        <p:txBody>
          <a:bodyPr>
            <a:spAutoFit/>
          </a:bodyPr>
          <a:lstStyle/>
          <a:p>
            <a:pPr algn="ctr"/>
            <a:r>
              <a:rPr lang="en-US" sz="1600" b="1" i="1" dirty="0"/>
              <a:t>Absent? Go to mrstomm.com </a:t>
            </a:r>
            <a:r>
              <a:rPr lang="en-US" sz="1600" b="1" i="1" dirty="0">
                <a:sym typeface="Wingdings" pitchFamily="2" charset="2"/>
              </a:rPr>
              <a:t> Assignments for the questions.</a:t>
            </a:r>
            <a:endParaRPr lang="en-US" sz="1400" i="1" dirty="0"/>
          </a:p>
        </p:txBody>
      </p:sp>
      <p:sp>
        <p:nvSpPr>
          <p:cNvPr id="9" name="TextBox 7"/>
          <p:cNvSpPr txBox="1">
            <a:spLocks noChangeArrowheads="1"/>
          </p:cNvSpPr>
          <p:nvPr/>
        </p:nvSpPr>
        <p:spPr bwMode="auto">
          <a:xfrm>
            <a:off x="152400" y="5257800"/>
            <a:ext cx="7696200" cy="1200329"/>
          </a:xfrm>
          <a:prstGeom prst="rect">
            <a:avLst/>
          </a:prstGeom>
          <a:solidFill>
            <a:srgbClr val="FFFF00"/>
          </a:solidFill>
          <a:ln w="9525">
            <a:noFill/>
            <a:miter lim="800000"/>
            <a:headEnd/>
            <a:tailEnd/>
          </a:ln>
        </p:spPr>
        <p:txBody>
          <a:bodyPr wrap="square">
            <a:spAutoFit/>
          </a:bodyPr>
          <a:lstStyle/>
          <a:p>
            <a:r>
              <a:rPr lang="en-US" sz="2400" b="1" i="1" dirty="0">
                <a:solidFill>
                  <a:srgbClr val="FF0000"/>
                </a:solidFill>
              </a:rPr>
              <a:t>Possible answers include:  plastic trees, electric trees, food looked like Jello,  more technology, smaller cars, pollution outside of the city/shiny inside, paid for air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truffulatree.gif"/>
          <p:cNvPicPr>
            <a:picLocks noChangeAspect="1" noChangeArrowheads="1"/>
          </p:cNvPicPr>
          <p:nvPr/>
        </p:nvPicPr>
        <p:blipFill>
          <a:blip r:embed="rId2" cstate="print"/>
          <a:srcRect l="7080" b="58162"/>
          <a:stretch>
            <a:fillRect/>
          </a:stretch>
        </p:blipFill>
        <p:spPr bwMode="auto">
          <a:xfrm>
            <a:off x="334962" y="-152400"/>
            <a:ext cx="8809038" cy="5181600"/>
          </a:xfrm>
          <a:prstGeom prst="rect">
            <a:avLst/>
          </a:prstGeom>
          <a:noFill/>
          <a:ln w="9525">
            <a:noFill/>
            <a:miter lim="800000"/>
            <a:headEnd/>
            <a:tailEnd/>
          </a:ln>
        </p:spPr>
      </p:pic>
      <p:grpSp>
        <p:nvGrpSpPr>
          <p:cNvPr id="2" name="Group 2"/>
          <p:cNvGrpSpPr>
            <a:grpSpLocks/>
          </p:cNvGrpSpPr>
          <p:nvPr/>
        </p:nvGrpSpPr>
        <p:grpSpPr bwMode="auto">
          <a:xfrm>
            <a:off x="163513" y="231775"/>
            <a:ext cx="7380287" cy="3349590"/>
            <a:chOff x="255" y="362"/>
            <a:chExt cx="11628" cy="5280"/>
          </a:xfrm>
        </p:grpSpPr>
        <p:sp>
          <p:nvSpPr>
            <p:cNvPr id="8199" name="Text Box 3"/>
            <p:cNvSpPr txBox="1">
              <a:spLocks noChangeArrowheads="1"/>
            </p:cNvSpPr>
            <p:nvPr/>
          </p:nvSpPr>
          <p:spPr bwMode="auto">
            <a:xfrm>
              <a:off x="3239" y="2519"/>
              <a:ext cx="8644" cy="3123"/>
            </a:xfrm>
            <a:prstGeom prst="rect">
              <a:avLst/>
            </a:prstGeom>
            <a:noFill/>
            <a:ln w="9525">
              <a:noFill/>
              <a:miter lim="800000"/>
              <a:headEnd/>
              <a:tailEnd/>
            </a:ln>
          </p:spPr>
          <p:txBody>
            <a:bodyPr/>
            <a:lstStyle/>
            <a:p>
              <a:pPr algn="ctr"/>
              <a:r>
                <a:rPr lang="en-US" sz="3200" b="1" i="1" dirty="0">
                  <a:latin typeface="Calibri" pitchFamily="34" charset="0"/>
                  <a:cs typeface="Calibri" pitchFamily="34" charset="0"/>
                </a:rPr>
                <a:t>What might be considered </a:t>
              </a:r>
              <a:r>
                <a:rPr lang="en-US" sz="3200" b="1" i="1" dirty="0" err="1">
                  <a:latin typeface="Calibri" pitchFamily="34" charset="0"/>
                  <a:cs typeface="Calibri" pitchFamily="34" charset="0"/>
                </a:rPr>
                <a:t>Thneeds</a:t>
              </a:r>
              <a:r>
                <a:rPr lang="en-US" sz="3200" b="1" i="1" dirty="0">
                  <a:latin typeface="Calibri" pitchFamily="34" charset="0"/>
                  <a:cs typeface="Calibri" pitchFamily="34" charset="0"/>
                </a:rPr>
                <a:t> in today’s world? </a:t>
              </a:r>
              <a:endParaRPr lang="en-US" sz="3200" dirty="0">
                <a:latin typeface="Calibri" pitchFamily="34" charset="0"/>
                <a:cs typeface="Calibri" pitchFamily="34" charset="0"/>
              </a:endParaRPr>
            </a:p>
            <a:p>
              <a:pPr algn="ctr"/>
              <a:r>
                <a:rPr lang="en-US" sz="3200" b="1" i="1" dirty="0">
                  <a:latin typeface="Calibri" pitchFamily="34" charset="0"/>
                  <a:cs typeface="Calibri" pitchFamily="34" charset="0"/>
                </a:rPr>
                <a:t>List at least 5 things we want, but don’t really need.</a:t>
              </a:r>
            </a:p>
          </p:txBody>
        </p:sp>
        <p:sp>
          <p:nvSpPr>
            <p:cNvPr id="8200" name="WordArt 4"/>
            <p:cNvSpPr>
              <a:spLocks noChangeArrowheads="1" noChangeShapeType="1" noTextEdit="1"/>
            </p:cNvSpPr>
            <p:nvPr/>
          </p:nvSpPr>
          <p:spPr bwMode="auto">
            <a:xfrm>
              <a:off x="255" y="362"/>
              <a:ext cx="1408" cy="101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2"/>
                  </a:solidFill>
                  <a:latin typeface="Cooper Black"/>
                </a:rPr>
                <a:t>#2</a:t>
              </a:r>
            </a:p>
          </p:txBody>
        </p:sp>
      </p:grpSp>
      <p:sp>
        <p:nvSpPr>
          <p:cNvPr id="8196" name="TextBox 5"/>
          <p:cNvSpPr txBox="1">
            <a:spLocks noChangeArrowheads="1"/>
          </p:cNvSpPr>
          <p:nvPr/>
        </p:nvSpPr>
        <p:spPr bwMode="auto">
          <a:xfrm>
            <a:off x="5943600" y="0"/>
            <a:ext cx="3200400" cy="461963"/>
          </a:xfrm>
          <a:prstGeom prst="rect">
            <a:avLst/>
          </a:prstGeom>
          <a:solidFill>
            <a:srgbClr val="FFFF00"/>
          </a:solidFill>
          <a:ln w="9525">
            <a:noFill/>
            <a:miter lim="800000"/>
            <a:headEnd/>
            <a:tailEnd/>
          </a:ln>
        </p:spPr>
        <p:txBody>
          <a:bodyPr>
            <a:spAutoFit/>
          </a:bodyPr>
          <a:lstStyle/>
          <a:p>
            <a:pPr algn="ctr"/>
            <a:r>
              <a:rPr lang="en-US" sz="2400" b="1"/>
              <a:t>Today’s Thneeds</a:t>
            </a:r>
          </a:p>
        </p:txBody>
      </p:sp>
      <p:pic>
        <p:nvPicPr>
          <p:cNvPr id="7" name="Picture 2" descr="Image result for thneed"/>
          <p:cNvPicPr>
            <a:picLocks noChangeAspect="1" noChangeArrowheads="1"/>
          </p:cNvPicPr>
          <p:nvPr/>
        </p:nvPicPr>
        <p:blipFill>
          <a:blip r:embed="rId3" cstate="print"/>
          <a:srcRect/>
          <a:stretch>
            <a:fillRect/>
          </a:stretch>
        </p:blipFill>
        <p:spPr bwMode="auto">
          <a:xfrm rot="21077460">
            <a:off x="181847" y="2649875"/>
            <a:ext cx="1981200" cy="2552824"/>
          </a:xfrm>
          <a:prstGeom prst="rect">
            <a:avLst/>
          </a:prstGeom>
          <a:ln>
            <a:noFill/>
          </a:ln>
          <a:effectLst>
            <a:softEdge rad="112500"/>
          </a:effectLst>
        </p:spPr>
      </p:pic>
      <p:sp>
        <p:nvSpPr>
          <p:cNvPr id="8198" name="Rectangle 9"/>
          <p:cNvSpPr>
            <a:spLocks noChangeArrowheads="1"/>
          </p:cNvSpPr>
          <p:nvPr/>
        </p:nvSpPr>
        <p:spPr bwMode="auto">
          <a:xfrm>
            <a:off x="0" y="6519446"/>
            <a:ext cx="7034213" cy="338554"/>
          </a:xfrm>
          <a:prstGeom prst="rect">
            <a:avLst/>
          </a:prstGeom>
          <a:noFill/>
          <a:ln w="9525">
            <a:noFill/>
            <a:miter lim="800000"/>
            <a:headEnd/>
            <a:tailEnd/>
          </a:ln>
        </p:spPr>
        <p:txBody>
          <a:bodyPr>
            <a:spAutoFit/>
          </a:bodyPr>
          <a:lstStyle/>
          <a:p>
            <a:pPr algn="ctr"/>
            <a:r>
              <a:rPr lang="en-US" sz="1600" b="1" i="1" dirty="0"/>
              <a:t>Absent? Go to mrstomm.com </a:t>
            </a:r>
            <a:r>
              <a:rPr lang="en-US" sz="1600" b="1" i="1" dirty="0">
                <a:sym typeface="Wingdings" pitchFamily="2" charset="2"/>
              </a:rPr>
              <a:t> Assignments for the questions.</a:t>
            </a:r>
            <a:endParaRPr lang="en-US" sz="1400" i="1" dirty="0"/>
          </a:p>
        </p:txBody>
      </p:sp>
      <p:sp>
        <p:nvSpPr>
          <p:cNvPr id="9" name="TextBox 7"/>
          <p:cNvSpPr txBox="1">
            <a:spLocks noChangeArrowheads="1"/>
          </p:cNvSpPr>
          <p:nvPr/>
        </p:nvSpPr>
        <p:spPr bwMode="auto">
          <a:xfrm>
            <a:off x="533400" y="4495800"/>
            <a:ext cx="8229600" cy="1938992"/>
          </a:xfrm>
          <a:prstGeom prst="rect">
            <a:avLst/>
          </a:prstGeom>
          <a:solidFill>
            <a:srgbClr val="FFFF00"/>
          </a:solidFill>
          <a:ln w="9525">
            <a:noFill/>
            <a:miter lim="800000"/>
            <a:headEnd/>
            <a:tailEnd/>
          </a:ln>
        </p:spPr>
        <p:txBody>
          <a:bodyPr wrap="square">
            <a:spAutoFit/>
          </a:bodyPr>
          <a:lstStyle/>
          <a:p>
            <a:r>
              <a:rPr lang="en-US" sz="2000" b="1" i="1" dirty="0">
                <a:solidFill>
                  <a:srgbClr val="FF0000"/>
                </a:solidFill>
              </a:rPr>
              <a:t>Possible answers include:  </a:t>
            </a:r>
          </a:p>
          <a:p>
            <a:pPr marL="457200" indent="-457200">
              <a:buAutoNum type="arabicParenBoth"/>
            </a:pPr>
            <a:r>
              <a:rPr lang="en-US" sz="2000" b="1" i="1" dirty="0">
                <a:solidFill>
                  <a:srgbClr val="FF0000"/>
                </a:solidFill>
              </a:rPr>
              <a:t>Cell phones – Must need a basic phone, but we want the latest ones</a:t>
            </a:r>
          </a:p>
          <a:p>
            <a:pPr marL="457200" indent="-457200">
              <a:buAutoNum type="arabicParenBoth"/>
            </a:pPr>
            <a:r>
              <a:rPr lang="en-US" sz="2000" b="1" i="1" dirty="0">
                <a:solidFill>
                  <a:srgbClr val="FF0000"/>
                </a:solidFill>
              </a:rPr>
              <a:t>Clothing – Need warm clothes for winter, but don’t need brand name expensive ones</a:t>
            </a:r>
          </a:p>
          <a:p>
            <a:pPr marL="457200" indent="-457200">
              <a:buAutoNum type="arabicParenBoth"/>
            </a:pPr>
            <a:r>
              <a:rPr lang="en-US" sz="2000" b="1" i="1" dirty="0">
                <a:solidFill>
                  <a:srgbClr val="FF0000"/>
                </a:solidFill>
              </a:rPr>
              <a:t>Food – Need food to nourish our bodies, but don’t need to eat at restaurants or eat a lot of fast foods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6930</TotalTime>
  <Words>1277</Words>
  <Application>Microsoft Office PowerPoint</Application>
  <PresentationFormat>On-screen Show (4:3)</PresentationFormat>
  <Paragraphs>135</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Cooper Black</vt:lpstr>
      <vt:lpstr>Office Theme</vt:lpstr>
      <vt:lpstr>Lessons from the Lorax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we learn from the Lorax?</dc:title>
  <dc:creator>Tracy</dc:creator>
  <cp:lastModifiedBy>Tracy Tomm</cp:lastModifiedBy>
  <cp:revision>155</cp:revision>
  <dcterms:created xsi:type="dcterms:W3CDTF">2012-11-28T14:13:33Z</dcterms:created>
  <dcterms:modified xsi:type="dcterms:W3CDTF">2020-04-20T05:07:31Z</dcterms:modified>
</cp:coreProperties>
</file>