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359" r:id="rId2"/>
    <p:sldId id="367" r:id="rId3"/>
    <p:sldId id="361" r:id="rId4"/>
    <p:sldId id="362" r:id="rId5"/>
    <p:sldId id="363" r:id="rId6"/>
    <p:sldId id="364" r:id="rId7"/>
    <p:sldId id="368" r:id="rId8"/>
    <p:sldId id="341" r:id="rId9"/>
    <p:sldId id="342" r:id="rId10"/>
    <p:sldId id="343" r:id="rId11"/>
    <p:sldId id="344" r:id="rId12"/>
    <p:sldId id="345" r:id="rId13"/>
    <p:sldId id="346" r:id="rId14"/>
    <p:sldId id="683" r:id="rId15"/>
    <p:sldId id="684" r:id="rId16"/>
    <p:sldId id="350" r:id="rId17"/>
    <p:sldId id="349" r:id="rId18"/>
    <p:sldId id="708" r:id="rId19"/>
    <p:sldId id="709" r:id="rId20"/>
    <p:sldId id="710" r:id="rId21"/>
    <p:sldId id="711" r:id="rId22"/>
    <p:sldId id="712" r:id="rId23"/>
    <p:sldId id="713" r:id="rId24"/>
    <p:sldId id="714" r:id="rId25"/>
    <p:sldId id="715" r:id="rId26"/>
    <p:sldId id="716" r:id="rId27"/>
    <p:sldId id="717" r:id="rId28"/>
    <p:sldId id="718" r:id="rId29"/>
    <p:sldId id="719" r:id="rId30"/>
    <p:sldId id="720" r:id="rId31"/>
    <p:sldId id="336" r:id="rId32"/>
    <p:sldId id="355" r:id="rId33"/>
    <p:sldId id="369" r:id="rId34"/>
    <p:sldId id="356" r:id="rId35"/>
    <p:sldId id="26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42" autoAdjust="0"/>
    <p:restoredTop sz="94632" autoAdjust="0"/>
  </p:normalViewPr>
  <p:slideViewPr>
    <p:cSldViewPr>
      <p:cViewPr varScale="1">
        <p:scale>
          <a:sx n="71" d="100"/>
          <a:sy n="71" d="100"/>
        </p:scale>
        <p:origin x="1714" y="77"/>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ACAB68B-5430-44D6-8964-07A687D933D8}" type="datetimeFigureOut">
              <a:rPr lang="en-US" smtClean="0"/>
              <a:pPr/>
              <a:t>4/25/2022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706F1F-378C-4419-BD5F-0EFA521C6EC8}" type="slidenum">
              <a:rPr lang="en-US" smtClean="0"/>
              <a:pPr/>
              <a:t>‹#›</a:t>
            </a:fld>
            <a:endParaRPr lang="en-US"/>
          </a:p>
        </p:txBody>
      </p:sp>
    </p:spTree>
    <p:extLst>
      <p:ext uri="{BB962C8B-B14F-4D97-AF65-F5344CB8AC3E}">
        <p14:creationId xmlns:p14="http://schemas.microsoft.com/office/powerpoint/2010/main" val="220295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946AFE-E4D9-4DE0-99EB-81FFA5129543}" type="datetimeFigureOut">
              <a:rPr lang="en-US" smtClean="0"/>
              <a:pPr/>
              <a:t>4/25/2022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993E67-1567-4080-9D55-C0A8A6395E53}" type="slidenum">
              <a:rPr lang="en-US" smtClean="0"/>
              <a:pPr/>
              <a:t>‹#›</a:t>
            </a:fld>
            <a:endParaRPr lang="en-US"/>
          </a:p>
        </p:txBody>
      </p:sp>
    </p:spTree>
    <p:extLst>
      <p:ext uri="{BB962C8B-B14F-4D97-AF65-F5344CB8AC3E}">
        <p14:creationId xmlns:p14="http://schemas.microsoft.com/office/powerpoint/2010/main" val="1861602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993E67-1567-4080-9D55-C0A8A6395E53}" type="slidenum">
              <a:rPr lang="en-US" smtClean="0"/>
              <a:pPr/>
              <a:t>2</a:t>
            </a:fld>
            <a:endParaRPr lang="en-US"/>
          </a:p>
        </p:txBody>
      </p:sp>
    </p:spTree>
    <p:extLst>
      <p:ext uri="{BB962C8B-B14F-4D97-AF65-F5344CB8AC3E}">
        <p14:creationId xmlns:p14="http://schemas.microsoft.com/office/powerpoint/2010/main" val="4194047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993E67-1567-4080-9D55-C0A8A6395E53}" type="slidenum">
              <a:rPr lang="en-US" smtClean="0"/>
              <a:pPr/>
              <a:t>3</a:t>
            </a:fld>
            <a:endParaRPr lang="en-US"/>
          </a:p>
        </p:txBody>
      </p:sp>
    </p:spTree>
    <p:extLst>
      <p:ext uri="{BB962C8B-B14F-4D97-AF65-F5344CB8AC3E}">
        <p14:creationId xmlns:p14="http://schemas.microsoft.com/office/powerpoint/2010/main" val="1461136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993E67-1567-4080-9D55-C0A8A6395E53}" type="slidenum">
              <a:rPr lang="en-US" smtClean="0"/>
              <a:pPr/>
              <a:t>4</a:t>
            </a:fld>
            <a:endParaRPr lang="en-US"/>
          </a:p>
        </p:txBody>
      </p:sp>
    </p:spTree>
    <p:extLst>
      <p:ext uri="{BB962C8B-B14F-4D97-AF65-F5344CB8AC3E}">
        <p14:creationId xmlns:p14="http://schemas.microsoft.com/office/powerpoint/2010/main" val="112196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993E67-1567-4080-9D55-C0A8A6395E53}" type="slidenum">
              <a:rPr lang="en-US" smtClean="0"/>
              <a:pPr/>
              <a:t>5</a:t>
            </a:fld>
            <a:endParaRPr lang="en-US"/>
          </a:p>
        </p:txBody>
      </p:sp>
    </p:spTree>
    <p:extLst>
      <p:ext uri="{BB962C8B-B14F-4D97-AF65-F5344CB8AC3E}">
        <p14:creationId xmlns:p14="http://schemas.microsoft.com/office/powerpoint/2010/main" val="2219657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993E67-1567-4080-9D55-C0A8A6395E53}" type="slidenum">
              <a:rPr lang="en-US" smtClean="0"/>
              <a:pPr/>
              <a:t>6</a:t>
            </a:fld>
            <a:endParaRPr lang="en-US"/>
          </a:p>
        </p:txBody>
      </p:sp>
    </p:spTree>
    <p:extLst>
      <p:ext uri="{BB962C8B-B14F-4D97-AF65-F5344CB8AC3E}">
        <p14:creationId xmlns:p14="http://schemas.microsoft.com/office/powerpoint/2010/main" val="2395915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993E67-1567-4080-9D55-C0A8A6395E53}" type="slidenum">
              <a:rPr lang="en-US" smtClean="0"/>
              <a:pPr/>
              <a:t>16</a:t>
            </a:fld>
            <a:endParaRPr lang="en-US"/>
          </a:p>
        </p:txBody>
      </p:sp>
    </p:spTree>
    <p:extLst>
      <p:ext uri="{BB962C8B-B14F-4D97-AF65-F5344CB8AC3E}">
        <p14:creationId xmlns:p14="http://schemas.microsoft.com/office/powerpoint/2010/main" val="3689645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993E67-1567-4080-9D55-C0A8A6395E53}" type="slidenum">
              <a:rPr lang="en-US" smtClean="0"/>
              <a:pPr/>
              <a:t>17</a:t>
            </a:fld>
            <a:endParaRPr lang="en-US"/>
          </a:p>
        </p:txBody>
      </p:sp>
    </p:spTree>
    <p:extLst>
      <p:ext uri="{BB962C8B-B14F-4D97-AF65-F5344CB8AC3E}">
        <p14:creationId xmlns:p14="http://schemas.microsoft.com/office/powerpoint/2010/main" val="3689645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2147352-AD31-4587-87EC-BC73AA3F54D3}" type="datetimeFigureOut">
              <a:rPr lang="en-US" smtClean="0"/>
              <a:pPr/>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51F15-FB3F-41F1-96D0-98F72362294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147352-AD31-4587-87EC-BC73AA3F54D3}" type="datetimeFigureOut">
              <a:rPr lang="en-US" smtClean="0"/>
              <a:pPr/>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51F15-FB3F-41F1-96D0-98F72362294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147352-AD31-4587-87EC-BC73AA3F54D3}" type="datetimeFigureOut">
              <a:rPr lang="en-US" smtClean="0"/>
              <a:pPr/>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51F15-FB3F-41F1-96D0-98F72362294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147352-AD31-4587-87EC-BC73AA3F54D3}" type="datetimeFigureOut">
              <a:rPr lang="en-US" smtClean="0"/>
              <a:pPr/>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51F15-FB3F-41F1-96D0-98F72362294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147352-AD31-4587-87EC-BC73AA3F54D3}" type="datetimeFigureOut">
              <a:rPr lang="en-US" smtClean="0"/>
              <a:pPr/>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51F15-FB3F-41F1-96D0-98F72362294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147352-AD31-4587-87EC-BC73AA3F54D3}" type="datetimeFigureOut">
              <a:rPr lang="en-US" smtClean="0"/>
              <a:pPr/>
              <a:t>4/25/2022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F51F15-FB3F-41F1-96D0-98F72362294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147352-AD31-4587-87EC-BC73AA3F54D3}" type="datetimeFigureOut">
              <a:rPr lang="en-US" smtClean="0"/>
              <a:pPr/>
              <a:t>4/25/2022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F51F15-FB3F-41F1-96D0-98F72362294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47352-AD31-4587-87EC-BC73AA3F54D3}" type="datetimeFigureOut">
              <a:rPr lang="en-US" smtClean="0"/>
              <a:pPr/>
              <a:t>4/25/2022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F51F15-FB3F-41F1-96D0-98F72362294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147352-AD31-4587-87EC-BC73AA3F54D3}" type="datetimeFigureOut">
              <a:rPr lang="en-US" smtClean="0"/>
              <a:pPr/>
              <a:t>4/25/2022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F51F15-FB3F-41F1-96D0-98F72362294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147352-AD31-4587-87EC-BC73AA3F54D3}" type="datetimeFigureOut">
              <a:rPr lang="en-US" smtClean="0"/>
              <a:pPr/>
              <a:t>4/25/2022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F51F15-FB3F-41F1-96D0-98F72362294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147352-AD31-4587-87EC-BC73AA3F54D3}" type="datetimeFigureOut">
              <a:rPr lang="en-US" smtClean="0"/>
              <a:pPr/>
              <a:t>4/25/2022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F51F15-FB3F-41F1-96D0-98F72362294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147352-AD31-4587-87EC-BC73AA3F54D3}" type="datetimeFigureOut">
              <a:rPr lang="en-US" smtClean="0"/>
              <a:pPr/>
              <a:t>4/25/2022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51F15-FB3F-41F1-96D0-98F72362294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slide" Target="slide7.xml"/><Relationship Id="rId4" Type="http://schemas.openxmlformats.org/officeDocument/2006/relationships/slide" Target="slide6.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sciencespot.net/" TargetMode="External"/><Relationship Id="rId2" Type="http://schemas.openxmlformats.org/officeDocument/2006/relationships/image" Target="../media/image19.wmf"/><Relationship Id="rId1" Type="http://schemas.openxmlformats.org/officeDocument/2006/relationships/slideLayout" Target="../slideLayouts/slideLayout1.xml"/><Relationship Id="rId4" Type="http://schemas.openxmlformats.org/officeDocument/2006/relationships/hyperlink" Target="https://www.schooltube.com/media/t/1_octv5jyj"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hyperlink" Target="https://www.youtube.com/watch?v=8V06ZOQuo0k&amp;t=115s" TargetMode="Externa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hyperlink" Target="http://game-icons.net/lorc/originals/stopwatch.html" TargetMode="Externa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womenofcertainage.blogspot.com/2011/04/happy-earth-day.html" TargetMode="External"/><Relationship Id="rId2" Type="http://schemas.openxmlformats.org/officeDocument/2006/relationships/image" Target="../media/image31.jpg"/><Relationship Id="rId1" Type="http://schemas.openxmlformats.org/officeDocument/2006/relationships/slideLayout" Target="../slideLayouts/slideLayout7.xml"/><Relationship Id="rId4" Type="http://schemas.openxmlformats.org/officeDocument/2006/relationships/hyperlink" Target="https://creativecommons.org/licenses/by/3.0/"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docs.google.com/document/d/1iIWghhfvFYi9-m6XDHKkIdZv-B_5q7yFir5Sh7QES-o/edit?usp=sharing" TargetMode="External"/><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43000"/>
          </a:xfrm>
        </p:spPr>
        <p:txBody>
          <a:bodyPr>
            <a:noAutofit/>
          </a:bodyPr>
          <a:lstStyle/>
          <a:p>
            <a:r>
              <a:rPr lang="en-US" sz="6000" b="1" i="1" dirty="0">
                <a:solidFill>
                  <a:srgbClr val="FFC000"/>
                </a:solidFill>
              </a:rPr>
              <a:t>Lessons from the Lorax</a:t>
            </a:r>
          </a:p>
        </p:txBody>
      </p:sp>
      <p:pic>
        <p:nvPicPr>
          <p:cNvPr id="19458" name="Picture 2" descr="Image result for lorax unless stone"/>
          <p:cNvPicPr>
            <a:picLocks noChangeAspect="1" noChangeArrowheads="1"/>
          </p:cNvPicPr>
          <p:nvPr/>
        </p:nvPicPr>
        <p:blipFill>
          <a:blip r:embed="rId2" cstate="print"/>
          <a:srcRect/>
          <a:stretch>
            <a:fillRect/>
          </a:stretch>
        </p:blipFill>
        <p:spPr bwMode="auto">
          <a:xfrm>
            <a:off x="2028825" y="1066800"/>
            <a:ext cx="5086350" cy="5086350"/>
          </a:xfrm>
          <a:prstGeom prst="rect">
            <a:avLst/>
          </a:prstGeom>
          <a:ln>
            <a:noFill/>
          </a:ln>
          <a:effectLst>
            <a:softEdge rad="112500"/>
          </a:effectLst>
        </p:spPr>
      </p:pic>
      <p:sp>
        <p:nvSpPr>
          <p:cNvPr id="4" name="TextBox 3"/>
          <p:cNvSpPr txBox="1"/>
          <p:nvPr/>
        </p:nvSpPr>
        <p:spPr>
          <a:xfrm>
            <a:off x="0" y="5678269"/>
            <a:ext cx="9144000" cy="646331"/>
          </a:xfrm>
          <a:prstGeom prst="rect">
            <a:avLst/>
          </a:prstGeom>
          <a:solidFill>
            <a:srgbClr val="FFC000"/>
          </a:solidFill>
        </p:spPr>
        <p:txBody>
          <a:bodyPr wrap="square" rtlCol="0">
            <a:spAutoFit/>
          </a:bodyPr>
          <a:lstStyle/>
          <a:p>
            <a:pPr marL="514350" indent="-514350" algn="ctr"/>
            <a:r>
              <a:rPr lang="en-US" sz="3600" b="1" dirty="0">
                <a:hlinkClick r:id="rId3" action="ppaction://hlinksldjump"/>
              </a:rPr>
              <a:t>Part A</a:t>
            </a:r>
            <a:r>
              <a:rPr lang="en-US" sz="3600" b="1" dirty="0"/>
              <a:t>      </a:t>
            </a:r>
            <a:r>
              <a:rPr lang="en-US" sz="3600" b="1" dirty="0">
                <a:hlinkClick r:id="rId4" action="ppaction://hlinksldjump"/>
              </a:rPr>
              <a:t>Part B</a:t>
            </a:r>
            <a:r>
              <a:rPr lang="en-US" sz="3600" b="1" dirty="0"/>
              <a:t>      </a:t>
            </a:r>
            <a:r>
              <a:rPr lang="en-US" sz="3600" b="1" dirty="0">
                <a:hlinkClick r:id="rId5" action="ppaction://hlinksldjump"/>
              </a:rPr>
              <a:t>Part C</a:t>
            </a:r>
            <a:endParaRPr lang="en-US" sz="3600" b="1" dirty="0"/>
          </a:p>
        </p:txBody>
      </p:sp>
      <p:sp>
        <p:nvSpPr>
          <p:cNvPr id="3" name="TextBox 2">
            <a:extLst>
              <a:ext uri="{FF2B5EF4-FFF2-40B4-BE49-F238E27FC236}">
                <a16:creationId xmlns:a16="http://schemas.microsoft.com/office/drawing/2014/main" id="{2D33F365-C7EC-454A-AE26-F39B7EDAA071}"/>
              </a:ext>
            </a:extLst>
          </p:cNvPr>
          <p:cNvSpPr txBox="1"/>
          <p:nvPr/>
        </p:nvSpPr>
        <p:spPr>
          <a:xfrm>
            <a:off x="609600" y="6400800"/>
            <a:ext cx="8305800" cy="369332"/>
          </a:xfrm>
          <a:prstGeom prst="rect">
            <a:avLst/>
          </a:prstGeom>
          <a:noFill/>
        </p:spPr>
        <p:txBody>
          <a:bodyPr wrap="square" rtlCol="0">
            <a:spAutoFit/>
          </a:bodyPr>
          <a:lstStyle/>
          <a:p>
            <a:r>
              <a:rPr lang="en-US" i="1" dirty="0">
                <a:solidFill>
                  <a:schemeClr val="bg1"/>
                </a:solidFill>
              </a:rPr>
              <a:t>Presentation developed by T. Tomm 2013   Updated 2022   https://sciencespot.net/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truffulatree.gif"/>
          <p:cNvPicPr>
            <a:picLocks noChangeAspect="1" noChangeArrowheads="1"/>
          </p:cNvPicPr>
          <p:nvPr/>
        </p:nvPicPr>
        <p:blipFill>
          <a:blip r:embed="rId2" cstate="print"/>
          <a:srcRect l="7080" t="3209" b="58162"/>
          <a:stretch>
            <a:fillRect/>
          </a:stretch>
        </p:blipFill>
        <p:spPr bwMode="auto">
          <a:xfrm>
            <a:off x="1600200" y="203537"/>
            <a:ext cx="7010400" cy="4050628"/>
          </a:xfrm>
          <a:prstGeom prst="rect">
            <a:avLst/>
          </a:prstGeom>
          <a:noFill/>
          <a:ln w="9525">
            <a:noFill/>
            <a:miter lim="800000"/>
            <a:headEnd/>
            <a:tailEnd/>
          </a:ln>
        </p:spPr>
      </p:pic>
      <p:grpSp>
        <p:nvGrpSpPr>
          <p:cNvPr id="2" name="Group 2"/>
          <p:cNvGrpSpPr>
            <a:grpSpLocks/>
          </p:cNvGrpSpPr>
          <p:nvPr/>
        </p:nvGrpSpPr>
        <p:grpSpPr bwMode="auto">
          <a:xfrm>
            <a:off x="228600" y="231775"/>
            <a:ext cx="7391319" cy="3126736"/>
            <a:chOff x="359" y="362"/>
            <a:chExt cx="11644" cy="4929"/>
          </a:xfrm>
        </p:grpSpPr>
        <p:sp>
          <p:nvSpPr>
            <p:cNvPr id="7174" name="Text Box 3"/>
            <p:cNvSpPr txBox="1">
              <a:spLocks noChangeArrowheads="1"/>
            </p:cNvSpPr>
            <p:nvPr/>
          </p:nvSpPr>
          <p:spPr bwMode="auto">
            <a:xfrm>
              <a:off x="4320" y="2168"/>
              <a:ext cx="7683" cy="3123"/>
            </a:xfrm>
            <a:prstGeom prst="rect">
              <a:avLst/>
            </a:prstGeom>
            <a:noFill/>
            <a:ln w="9525">
              <a:noFill/>
              <a:miter lim="800000"/>
              <a:headEnd/>
              <a:tailEnd/>
            </a:ln>
          </p:spPr>
          <p:txBody>
            <a:bodyPr/>
            <a:lstStyle/>
            <a:p>
              <a:pPr algn="ctr"/>
              <a:r>
                <a:rPr lang="en-US" altLang="en-US" sz="2400" b="1" i="1" dirty="0"/>
                <a:t>What tricks do companies use to make us think we need “Thneeds”?  List at least 5 things companies do to motivate us to buy their products.</a:t>
              </a:r>
            </a:p>
            <a:p>
              <a:pPr eaLnBrk="1" hangingPunct="1"/>
              <a:endParaRPr lang="en-US" altLang="en-US" sz="1400" dirty="0">
                <a:cs typeface="Arial" charset="0"/>
              </a:endParaRPr>
            </a:p>
          </p:txBody>
        </p:sp>
        <p:sp>
          <p:nvSpPr>
            <p:cNvPr id="7175" name="WordArt 4"/>
            <p:cNvSpPr>
              <a:spLocks noChangeArrowheads="1" noChangeShapeType="1" noTextEdit="1"/>
            </p:cNvSpPr>
            <p:nvPr/>
          </p:nvSpPr>
          <p:spPr bwMode="auto">
            <a:xfrm>
              <a:off x="359" y="362"/>
              <a:ext cx="1408" cy="101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B0F0"/>
                  </a:solidFill>
                  <a:latin typeface="Cooper Black"/>
                </a:rPr>
                <a:t>#3</a:t>
              </a:r>
            </a:p>
          </p:txBody>
        </p:sp>
      </p:grpSp>
      <p:sp>
        <p:nvSpPr>
          <p:cNvPr id="7172" name="TextBox 5"/>
          <p:cNvSpPr txBox="1">
            <a:spLocks noChangeArrowheads="1"/>
          </p:cNvSpPr>
          <p:nvPr/>
        </p:nvSpPr>
        <p:spPr bwMode="auto">
          <a:xfrm>
            <a:off x="5943600" y="0"/>
            <a:ext cx="3200400" cy="461963"/>
          </a:xfrm>
          <a:prstGeom prst="rect">
            <a:avLst/>
          </a:prstGeom>
          <a:solidFill>
            <a:srgbClr val="FFFF00"/>
          </a:solidFill>
          <a:ln w="9525">
            <a:noFill/>
            <a:miter lim="800000"/>
            <a:headEnd/>
            <a:tailEnd/>
          </a:ln>
        </p:spPr>
        <p:txBody>
          <a:bodyPr>
            <a:spAutoFit/>
          </a:bodyPr>
          <a:lstStyle/>
          <a:p>
            <a:pPr algn="ctr"/>
            <a:r>
              <a:rPr lang="en-US" altLang="en-US" sz="2400" b="1"/>
              <a:t>Gimmicks</a:t>
            </a:r>
          </a:p>
        </p:txBody>
      </p:sp>
      <p:pic>
        <p:nvPicPr>
          <p:cNvPr id="4098" name="Picture 2" descr="Image result for lorax marshmallow scene"/>
          <p:cNvPicPr>
            <a:picLocks noChangeAspect="1" noChangeArrowheads="1"/>
          </p:cNvPicPr>
          <p:nvPr/>
        </p:nvPicPr>
        <p:blipFill>
          <a:blip r:embed="rId3" cstate="print"/>
          <a:srcRect l="10000" b="20000"/>
          <a:stretch>
            <a:fillRect/>
          </a:stretch>
        </p:blipFill>
        <p:spPr bwMode="auto">
          <a:xfrm>
            <a:off x="5228625" y="3057089"/>
            <a:ext cx="3372114" cy="1686057"/>
          </a:xfrm>
          <a:prstGeom prst="rect">
            <a:avLst/>
          </a:prstGeom>
          <a:ln>
            <a:noFill/>
          </a:ln>
          <a:effectLst>
            <a:softEdge rad="112500"/>
          </a:effectLst>
        </p:spPr>
      </p:pic>
      <p:sp>
        <p:nvSpPr>
          <p:cNvPr id="8" name="TextBox 7"/>
          <p:cNvSpPr txBox="1">
            <a:spLocks noChangeArrowheads="1"/>
          </p:cNvSpPr>
          <p:nvPr/>
        </p:nvSpPr>
        <p:spPr bwMode="auto">
          <a:xfrm>
            <a:off x="228600" y="5185951"/>
            <a:ext cx="8839200" cy="1323439"/>
          </a:xfrm>
          <a:prstGeom prst="rect">
            <a:avLst/>
          </a:prstGeom>
          <a:solidFill>
            <a:srgbClr val="FFFF00"/>
          </a:solidFill>
          <a:ln w="9525">
            <a:noFill/>
            <a:miter lim="800000"/>
            <a:headEnd/>
            <a:tailEnd/>
          </a:ln>
        </p:spPr>
        <p:txBody>
          <a:bodyPr wrap="square">
            <a:spAutoFit/>
          </a:bodyPr>
          <a:lstStyle/>
          <a:p>
            <a:r>
              <a:rPr lang="en-US" sz="2000" b="1" i="1" dirty="0">
                <a:solidFill>
                  <a:srgbClr val="FF0000"/>
                </a:solidFill>
              </a:rPr>
              <a:t>Possible answers include:   Sales &amp; discounts, freebies, BOGO (buy one, get one free), “New &amp; improved” products,  products will save you time/effort/money, everyone else has one, celebrities sponsor/support products, or donations to charity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truffulatree.gif"/>
          <p:cNvPicPr>
            <a:picLocks noChangeAspect="1" noChangeArrowheads="1"/>
          </p:cNvPicPr>
          <p:nvPr/>
        </p:nvPicPr>
        <p:blipFill>
          <a:blip r:embed="rId2" cstate="print"/>
          <a:srcRect l="4826" t="3922" r="7080" b="58162"/>
          <a:stretch>
            <a:fillRect/>
          </a:stretch>
        </p:blipFill>
        <p:spPr bwMode="auto">
          <a:xfrm>
            <a:off x="380961" y="582613"/>
            <a:ext cx="6629400" cy="4068564"/>
          </a:xfrm>
          <a:prstGeom prst="rect">
            <a:avLst/>
          </a:prstGeom>
          <a:noFill/>
          <a:ln w="9525">
            <a:noFill/>
            <a:miter lim="800000"/>
            <a:headEnd/>
            <a:tailEnd/>
          </a:ln>
        </p:spPr>
      </p:pic>
      <p:grpSp>
        <p:nvGrpSpPr>
          <p:cNvPr id="2" name="Group 2"/>
          <p:cNvGrpSpPr>
            <a:grpSpLocks/>
          </p:cNvGrpSpPr>
          <p:nvPr/>
        </p:nvGrpSpPr>
        <p:grpSpPr bwMode="auto">
          <a:xfrm>
            <a:off x="-128367" y="231187"/>
            <a:ext cx="7138767" cy="4145170"/>
            <a:chOff x="-564" y="165"/>
            <a:chExt cx="11246" cy="6532"/>
          </a:xfrm>
        </p:grpSpPr>
        <p:sp>
          <p:nvSpPr>
            <p:cNvPr id="8198" name="Text Box 3"/>
            <p:cNvSpPr txBox="1">
              <a:spLocks noChangeArrowheads="1"/>
            </p:cNvSpPr>
            <p:nvPr/>
          </p:nvSpPr>
          <p:spPr bwMode="auto">
            <a:xfrm>
              <a:off x="-564" y="2254"/>
              <a:ext cx="11246" cy="4443"/>
            </a:xfrm>
            <a:prstGeom prst="rect">
              <a:avLst/>
            </a:prstGeom>
            <a:noFill/>
            <a:ln w="9525">
              <a:noFill/>
              <a:miter lim="800000"/>
              <a:headEnd/>
              <a:tailEnd/>
            </a:ln>
          </p:spPr>
          <p:txBody>
            <a:bodyPr/>
            <a:lstStyle/>
            <a:p>
              <a:pPr algn="ctr"/>
              <a:r>
                <a:rPr lang="en-US" altLang="en-US" sz="2400" b="1" dirty="0"/>
                <a:t>“</a:t>
              </a:r>
              <a:r>
                <a:rPr lang="en-US" altLang="en-US" sz="2400" b="1" i="1" dirty="0"/>
                <a:t>A tree falls the way it </a:t>
              </a:r>
              <a:r>
                <a:rPr lang="en-US" altLang="en-US" sz="2400" b="1" i="1" u="sng" dirty="0"/>
                <a:t>leans</a:t>
              </a:r>
              <a:r>
                <a:rPr lang="en-US" altLang="en-US" sz="2400" b="1" i="1" dirty="0"/>
                <a:t>, </a:t>
              </a:r>
              <a:br>
                <a:rPr lang="en-US" altLang="en-US" sz="2400" b="1" i="1" dirty="0"/>
              </a:br>
              <a:r>
                <a:rPr lang="en-US" altLang="en-US" sz="2400" b="1" i="1" dirty="0"/>
                <a:t>so be careful how you </a:t>
              </a:r>
              <a:r>
                <a:rPr lang="en-US" altLang="en-US" sz="2400" b="1" i="1" u="sng" dirty="0"/>
                <a:t>lean</a:t>
              </a:r>
              <a:r>
                <a:rPr lang="en-US" altLang="en-US" sz="2400" b="1" i="1" dirty="0"/>
                <a:t>.”</a:t>
              </a:r>
            </a:p>
            <a:p>
              <a:pPr algn="ctr"/>
              <a:endParaRPr lang="en-US" altLang="en-US" sz="1050" b="1" i="1" dirty="0"/>
            </a:p>
            <a:p>
              <a:pPr algn="ctr"/>
              <a:r>
                <a:rPr lang="en-US" altLang="en-US" sz="2400" b="1" i="1" dirty="0"/>
                <a:t>What did the Lorax mean by this </a:t>
              </a:r>
              <a:br>
                <a:rPr lang="en-US" altLang="en-US" sz="2400" b="1" i="1" dirty="0"/>
              </a:br>
              <a:r>
                <a:rPr lang="en-US" altLang="en-US" sz="2400" b="1" i="1" dirty="0"/>
                <a:t>statement?  Use at least 3 </a:t>
              </a:r>
              <a:br>
                <a:rPr lang="en-US" altLang="en-US" sz="2400" b="1" i="1" dirty="0"/>
              </a:br>
              <a:r>
                <a:rPr lang="en-US" altLang="en-US" sz="2400" b="1" i="1" dirty="0"/>
                <a:t>sentences in your answer.</a:t>
              </a:r>
            </a:p>
          </p:txBody>
        </p:sp>
        <p:sp>
          <p:nvSpPr>
            <p:cNvPr id="8199" name="WordArt 4"/>
            <p:cNvSpPr>
              <a:spLocks noChangeArrowheads="1" noChangeShapeType="1" noTextEdit="1"/>
            </p:cNvSpPr>
            <p:nvPr/>
          </p:nvSpPr>
          <p:spPr bwMode="auto">
            <a:xfrm>
              <a:off x="-2" y="165"/>
              <a:ext cx="1408" cy="1018"/>
            </a:xfrm>
            <a:prstGeom prst="rect">
              <a:avLst/>
            </a:prstGeom>
          </p:spPr>
          <p:txBody>
            <a:bodyPr wrap="none" fromWordArt="1">
              <a:prstTxWarp prst="textPlain">
                <a:avLst>
                  <a:gd name="adj" fmla="val 50000"/>
                </a:avLst>
              </a:prstTxWarp>
            </a:bodyPr>
            <a:lstStyle/>
            <a:p>
              <a:pPr algn="ctr"/>
              <a:r>
                <a:rPr lang="en-US" sz="3600" b="1" kern="10" dirty="0">
                  <a:ln w="9525">
                    <a:solidFill>
                      <a:srgbClr val="000000"/>
                    </a:solidFill>
                    <a:round/>
                    <a:headEnd/>
                    <a:tailEnd/>
                  </a:ln>
                  <a:solidFill>
                    <a:srgbClr val="92D050"/>
                  </a:solidFill>
                  <a:latin typeface="Cooper Black"/>
                </a:rPr>
                <a:t>#4</a:t>
              </a:r>
            </a:p>
          </p:txBody>
        </p:sp>
      </p:grpSp>
      <p:sp>
        <p:nvSpPr>
          <p:cNvPr id="8196" name="TextBox 5"/>
          <p:cNvSpPr txBox="1">
            <a:spLocks noChangeArrowheads="1"/>
          </p:cNvSpPr>
          <p:nvPr/>
        </p:nvSpPr>
        <p:spPr bwMode="auto">
          <a:xfrm>
            <a:off x="5715000" y="0"/>
            <a:ext cx="3429000" cy="461963"/>
          </a:xfrm>
          <a:prstGeom prst="rect">
            <a:avLst/>
          </a:prstGeom>
          <a:solidFill>
            <a:srgbClr val="FFFF00"/>
          </a:solidFill>
          <a:ln w="9525">
            <a:noFill/>
            <a:miter lim="800000"/>
            <a:headEnd/>
            <a:tailEnd/>
          </a:ln>
        </p:spPr>
        <p:txBody>
          <a:bodyPr>
            <a:spAutoFit/>
          </a:bodyPr>
          <a:lstStyle/>
          <a:p>
            <a:r>
              <a:rPr lang="en-US" altLang="en-US" sz="2400" b="1" dirty="0"/>
              <a:t>Way You Lean</a:t>
            </a:r>
          </a:p>
        </p:txBody>
      </p:sp>
      <p:pic>
        <p:nvPicPr>
          <p:cNvPr id="8197" name="Picture 8" descr="A picture containing sitting, light, table, small&#10;&#10;Description automatically generated"/>
          <p:cNvPicPr>
            <a:picLocks noChangeAspect="1"/>
          </p:cNvPicPr>
          <p:nvPr/>
        </p:nvPicPr>
        <p:blipFill>
          <a:blip r:embed="rId3" cstate="print"/>
          <a:srcRect/>
          <a:stretch>
            <a:fillRect/>
          </a:stretch>
        </p:blipFill>
        <p:spPr bwMode="auto">
          <a:xfrm>
            <a:off x="7064808" y="155762"/>
            <a:ext cx="2292350" cy="6546476"/>
          </a:xfrm>
          <a:prstGeom prst="rect">
            <a:avLst/>
          </a:prstGeom>
          <a:noFill/>
          <a:ln w="9525">
            <a:noFill/>
            <a:miter lim="800000"/>
            <a:headEnd/>
            <a:tailEnd/>
          </a:ln>
        </p:spPr>
      </p:pic>
      <p:sp>
        <p:nvSpPr>
          <p:cNvPr id="8" name="TextBox 7"/>
          <p:cNvSpPr txBox="1">
            <a:spLocks noChangeArrowheads="1"/>
          </p:cNvSpPr>
          <p:nvPr/>
        </p:nvSpPr>
        <p:spPr bwMode="auto">
          <a:xfrm>
            <a:off x="126316" y="4771827"/>
            <a:ext cx="6629400" cy="1323439"/>
          </a:xfrm>
          <a:prstGeom prst="rect">
            <a:avLst/>
          </a:prstGeom>
          <a:solidFill>
            <a:srgbClr val="FFFF00"/>
          </a:solidFill>
          <a:ln w="9525">
            <a:noFill/>
            <a:miter lim="800000"/>
            <a:headEnd/>
            <a:tailEnd/>
          </a:ln>
        </p:spPr>
        <p:txBody>
          <a:bodyPr wrap="square">
            <a:spAutoFit/>
          </a:bodyPr>
          <a:lstStyle/>
          <a:p>
            <a:r>
              <a:rPr lang="en-US" sz="2000" b="1" i="1" dirty="0">
                <a:solidFill>
                  <a:srgbClr val="FF0000"/>
                </a:solidFill>
              </a:rPr>
              <a:t>The word “lean” refers to what we believe in or what is important to us.  Our choices and decisions will be based on those beliefs.  For example, the Once-</a:t>
            </a:r>
            <a:r>
              <a:rPr lang="en-US" sz="2000" b="1" i="1" dirty="0" err="1">
                <a:solidFill>
                  <a:srgbClr val="FF0000"/>
                </a:solidFill>
              </a:rPr>
              <a:t>ler</a:t>
            </a:r>
            <a:r>
              <a:rPr lang="en-US" sz="2000" b="1" i="1" dirty="0">
                <a:solidFill>
                  <a:srgbClr val="FF0000"/>
                </a:solidFill>
              </a:rPr>
              <a:t> felt that money was important and his actions helped him get more money.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truffulatree.gif"/>
          <p:cNvPicPr>
            <a:picLocks noChangeAspect="1" noChangeArrowheads="1"/>
          </p:cNvPicPr>
          <p:nvPr/>
        </p:nvPicPr>
        <p:blipFill>
          <a:blip r:embed="rId2" cstate="print"/>
          <a:srcRect l="7080" t="3798" b="58163"/>
          <a:stretch>
            <a:fillRect/>
          </a:stretch>
        </p:blipFill>
        <p:spPr bwMode="auto">
          <a:xfrm>
            <a:off x="2444725" y="468039"/>
            <a:ext cx="6781800" cy="4655116"/>
          </a:xfrm>
          <a:prstGeom prst="rect">
            <a:avLst/>
          </a:prstGeom>
          <a:noFill/>
          <a:ln w="9525">
            <a:noFill/>
            <a:miter lim="800000"/>
            <a:headEnd/>
            <a:tailEnd/>
          </a:ln>
        </p:spPr>
      </p:pic>
      <p:grpSp>
        <p:nvGrpSpPr>
          <p:cNvPr id="2" name="Group 2"/>
          <p:cNvGrpSpPr>
            <a:grpSpLocks/>
          </p:cNvGrpSpPr>
          <p:nvPr/>
        </p:nvGrpSpPr>
        <p:grpSpPr bwMode="auto">
          <a:xfrm>
            <a:off x="315135" y="198775"/>
            <a:ext cx="8120703" cy="4672329"/>
            <a:chOff x="-2651" y="80"/>
            <a:chExt cx="12793" cy="7362"/>
          </a:xfrm>
        </p:grpSpPr>
        <p:sp>
          <p:nvSpPr>
            <p:cNvPr id="7177" name="Text Box 3"/>
            <p:cNvSpPr txBox="1">
              <a:spLocks noChangeArrowheads="1"/>
            </p:cNvSpPr>
            <p:nvPr/>
          </p:nvSpPr>
          <p:spPr bwMode="auto">
            <a:xfrm>
              <a:off x="2460" y="2639"/>
              <a:ext cx="7682" cy="4803"/>
            </a:xfrm>
            <a:prstGeom prst="rect">
              <a:avLst/>
            </a:prstGeom>
            <a:noFill/>
            <a:ln w="9525">
              <a:noFill/>
              <a:miter lim="800000"/>
              <a:headEnd/>
              <a:tailEnd/>
            </a:ln>
          </p:spPr>
          <p:txBody>
            <a:bodyPr/>
            <a:lstStyle/>
            <a:p>
              <a:pPr algn="ctr"/>
              <a:r>
                <a:rPr lang="en-US" sz="2800" b="1" i="1" dirty="0"/>
                <a:t>Dr. Suess wrote the original story in 1971.  Is it outdated or does it still apply to today’s world?  Explain your answer.   </a:t>
              </a:r>
            </a:p>
            <a:p>
              <a:pPr algn="ctr"/>
              <a:endParaRPr lang="en-US" sz="2400" b="1" i="1" dirty="0">
                <a:cs typeface="Arial" charset="0"/>
              </a:endParaRPr>
            </a:p>
            <a:p>
              <a:pPr algn="ctr"/>
              <a:endParaRPr lang="en-US" sz="1400" dirty="0">
                <a:cs typeface="Arial" charset="0"/>
              </a:endParaRPr>
            </a:p>
          </p:txBody>
        </p:sp>
        <p:sp>
          <p:nvSpPr>
            <p:cNvPr id="7178" name="WordArt 4"/>
            <p:cNvSpPr>
              <a:spLocks noChangeArrowheads="1" noChangeShapeType="1" noTextEdit="1"/>
            </p:cNvSpPr>
            <p:nvPr/>
          </p:nvSpPr>
          <p:spPr bwMode="auto">
            <a:xfrm>
              <a:off x="-2651" y="80"/>
              <a:ext cx="1408" cy="1018"/>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FF00"/>
                  </a:solidFill>
                  <a:latin typeface="Cooper Black"/>
                </a:rPr>
                <a:t>#5</a:t>
              </a:r>
            </a:p>
          </p:txBody>
        </p:sp>
      </p:grpSp>
      <p:sp>
        <p:nvSpPr>
          <p:cNvPr id="7172" name="TextBox 5"/>
          <p:cNvSpPr txBox="1">
            <a:spLocks noChangeArrowheads="1"/>
          </p:cNvSpPr>
          <p:nvPr/>
        </p:nvSpPr>
        <p:spPr bwMode="auto">
          <a:xfrm>
            <a:off x="6400800" y="0"/>
            <a:ext cx="2743200" cy="461963"/>
          </a:xfrm>
          <a:prstGeom prst="rect">
            <a:avLst/>
          </a:prstGeom>
          <a:solidFill>
            <a:srgbClr val="FFFF00"/>
          </a:solidFill>
          <a:ln w="9525">
            <a:noFill/>
            <a:miter lim="800000"/>
            <a:headEnd/>
            <a:tailEnd/>
          </a:ln>
        </p:spPr>
        <p:txBody>
          <a:bodyPr>
            <a:spAutoFit/>
          </a:bodyPr>
          <a:lstStyle/>
          <a:p>
            <a:pPr algn="ctr"/>
            <a:r>
              <a:rPr lang="en-US" sz="2400" b="1"/>
              <a:t>Dr. Suess</a:t>
            </a:r>
          </a:p>
        </p:txBody>
      </p:sp>
      <p:sp>
        <p:nvSpPr>
          <p:cNvPr id="7173" name="AutoShape 2" descr="Image result for footprints"/>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7174" name="AutoShape 4" descr="Image result for footprints"/>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7175" name="Picture 2"/>
          <p:cNvPicPr>
            <a:picLocks noChangeAspect="1"/>
          </p:cNvPicPr>
          <p:nvPr/>
        </p:nvPicPr>
        <p:blipFill>
          <a:blip r:embed="rId3" cstate="print"/>
          <a:srcRect/>
          <a:stretch>
            <a:fillRect/>
          </a:stretch>
        </p:blipFill>
        <p:spPr bwMode="auto">
          <a:xfrm rot="-1169426">
            <a:off x="549561" y="1979466"/>
            <a:ext cx="1925638" cy="2692400"/>
          </a:xfrm>
          <a:prstGeom prst="rect">
            <a:avLst/>
          </a:prstGeom>
          <a:noFill/>
          <a:ln w="9525">
            <a:noFill/>
            <a:miter lim="800000"/>
            <a:headEnd/>
            <a:tailEnd/>
          </a:ln>
        </p:spPr>
      </p:pic>
      <p:sp>
        <p:nvSpPr>
          <p:cNvPr id="11" name="TextBox 10"/>
          <p:cNvSpPr txBox="1">
            <a:spLocks noChangeArrowheads="1"/>
          </p:cNvSpPr>
          <p:nvPr/>
        </p:nvSpPr>
        <p:spPr bwMode="auto">
          <a:xfrm>
            <a:off x="448721" y="5374298"/>
            <a:ext cx="8382000" cy="1015663"/>
          </a:xfrm>
          <a:prstGeom prst="rect">
            <a:avLst/>
          </a:prstGeom>
          <a:solidFill>
            <a:srgbClr val="FFFF00"/>
          </a:solidFill>
          <a:ln w="9525">
            <a:noFill/>
            <a:miter lim="800000"/>
            <a:headEnd/>
            <a:tailEnd/>
          </a:ln>
        </p:spPr>
        <p:txBody>
          <a:bodyPr wrap="square">
            <a:spAutoFit/>
          </a:bodyPr>
          <a:lstStyle/>
          <a:p>
            <a:r>
              <a:rPr lang="en-US" sz="2000" b="1" i="1" dirty="0">
                <a:solidFill>
                  <a:srgbClr val="FF0000"/>
                </a:solidFill>
              </a:rPr>
              <a:t>The story is still relevant today – some might argue it is more relevant today.  We are still facing issues related to conserving Earth’s resources, reducing pollution, and living a more sustainable lifestyle.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truffulatree.gif"/>
          <p:cNvPicPr>
            <a:picLocks noChangeAspect="1" noChangeArrowheads="1"/>
          </p:cNvPicPr>
          <p:nvPr/>
        </p:nvPicPr>
        <p:blipFill>
          <a:blip r:embed="rId2" cstate="print"/>
          <a:srcRect l="7080" t="3798" b="58163"/>
          <a:stretch>
            <a:fillRect/>
          </a:stretch>
        </p:blipFill>
        <p:spPr bwMode="auto">
          <a:xfrm>
            <a:off x="457200" y="331789"/>
            <a:ext cx="7086600" cy="4864334"/>
          </a:xfrm>
          <a:prstGeom prst="rect">
            <a:avLst/>
          </a:prstGeom>
          <a:noFill/>
          <a:ln w="9525">
            <a:noFill/>
            <a:miter lim="800000"/>
            <a:headEnd/>
            <a:tailEnd/>
          </a:ln>
        </p:spPr>
      </p:pic>
      <p:grpSp>
        <p:nvGrpSpPr>
          <p:cNvPr id="2" name="Group 2"/>
          <p:cNvGrpSpPr>
            <a:grpSpLocks/>
          </p:cNvGrpSpPr>
          <p:nvPr/>
        </p:nvGrpSpPr>
        <p:grpSpPr bwMode="auto">
          <a:xfrm>
            <a:off x="152400" y="76200"/>
            <a:ext cx="6400822" cy="4505486"/>
            <a:chOff x="-422" y="83"/>
            <a:chExt cx="10085" cy="7100"/>
          </a:xfrm>
        </p:grpSpPr>
        <p:sp>
          <p:nvSpPr>
            <p:cNvPr id="8202" name="Text Box 3"/>
            <p:cNvSpPr txBox="1">
              <a:spLocks noChangeArrowheads="1"/>
            </p:cNvSpPr>
            <p:nvPr/>
          </p:nvSpPr>
          <p:spPr bwMode="auto">
            <a:xfrm>
              <a:off x="2339" y="2380"/>
              <a:ext cx="7324" cy="4803"/>
            </a:xfrm>
            <a:prstGeom prst="rect">
              <a:avLst/>
            </a:prstGeom>
            <a:noFill/>
            <a:ln w="9525">
              <a:noFill/>
              <a:miter lim="800000"/>
              <a:headEnd/>
              <a:tailEnd/>
            </a:ln>
          </p:spPr>
          <p:txBody>
            <a:bodyPr/>
            <a:lstStyle/>
            <a:p>
              <a:pPr algn="ctr"/>
              <a:r>
                <a:rPr lang="en-US" sz="2400" b="1" i="1" dirty="0">
                  <a:latin typeface="Calibri" pitchFamily="34" charset="0"/>
                  <a:cs typeface="Calibri" pitchFamily="34" charset="0"/>
                </a:rPr>
                <a:t>How does the Once-</a:t>
              </a:r>
              <a:r>
                <a:rPr lang="en-US" sz="2400" b="1" i="1" dirty="0" err="1">
                  <a:latin typeface="Calibri" pitchFamily="34" charset="0"/>
                  <a:cs typeface="Calibri" pitchFamily="34" charset="0"/>
                </a:rPr>
                <a:t>ler’s</a:t>
              </a:r>
              <a:r>
                <a:rPr lang="en-US" sz="2400" b="1" i="1" dirty="0">
                  <a:latin typeface="Calibri" pitchFamily="34" charset="0"/>
                  <a:cs typeface="Calibri" pitchFamily="34" charset="0"/>
                </a:rPr>
                <a:t> perception of the Lorax change from the start to the end of the newest video?  </a:t>
              </a:r>
              <a:br>
                <a:rPr lang="en-US" sz="2400" b="1" i="1" dirty="0">
                  <a:latin typeface="Calibri" pitchFamily="34" charset="0"/>
                  <a:cs typeface="Calibri" pitchFamily="34" charset="0"/>
                </a:rPr>
              </a:br>
              <a:br>
                <a:rPr lang="en-US" sz="1000" b="1" i="1" dirty="0">
                  <a:latin typeface="Calibri" pitchFamily="34" charset="0"/>
                  <a:cs typeface="Calibri" pitchFamily="34" charset="0"/>
                </a:rPr>
              </a:br>
              <a:r>
                <a:rPr lang="en-US" sz="2400" b="1" i="1" dirty="0">
                  <a:latin typeface="Calibri" pitchFamily="34" charset="0"/>
                  <a:cs typeface="Calibri" pitchFamily="34" charset="0"/>
                </a:rPr>
                <a:t>Do we view people like the </a:t>
              </a:r>
              <a:br>
                <a:rPr lang="en-US" sz="2400" b="1" i="1" dirty="0">
                  <a:latin typeface="Calibri" pitchFamily="34" charset="0"/>
                  <a:cs typeface="Calibri" pitchFamily="34" charset="0"/>
                </a:rPr>
              </a:br>
              <a:r>
                <a:rPr lang="en-US" sz="2400" b="1" i="1" dirty="0">
                  <a:latin typeface="Calibri" pitchFamily="34" charset="0"/>
                  <a:cs typeface="Calibri" pitchFamily="34" charset="0"/>
                </a:rPr>
                <a:t>“Lorax” the same way?</a:t>
              </a:r>
            </a:p>
          </p:txBody>
        </p:sp>
        <p:sp>
          <p:nvSpPr>
            <p:cNvPr id="8203" name="WordArt 4"/>
            <p:cNvSpPr>
              <a:spLocks noChangeArrowheads="1" noChangeShapeType="1" noTextEdit="1"/>
            </p:cNvSpPr>
            <p:nvPr/>
          </p:nvSpPr>
          <p:spPr bwMode="auto">
            <a:xfrm>
              <a:off x="-422" y="83"/>
              <a:ext cx="1408" cy="101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7030A0"/>
                  </a:solidFill>
                  <a:latin typeface="Cooper Black"/>
                </a:rPr>
                <a:t>#6</a:t>
              </a:r>
            </a:p>
          </p:txBody>
        </p:sp>
      </p:grpSp>
      <p:sp>
        <p:nvSpPr>
          <p:cNvPr id="8196" name="TextBox 5"/>
          <p:cNvSpPr txBox="1">
            <a:spLocks noChangeArrowheads="1"/>
          </p:cNvSpPr>
          <p:nvPr/>
        </p:nvSpPr>
        <p:spPr bwMode="auto">
          <a:xfrm>
            <a:off x="5715000" y="0"/>
            <a:ext cx="3429000" cy="461963"/>
          </a:xfrm>
          <a:prstGeom prst="rect">
            <a:avLst/>
          </a:prstGeom>
          <a:solidFill>
            <a:srgbClr val="FFFF00"/>
          </a:solidFill>
          <a:ln w="9525">
            <a:noFill/>
            <a:miter lim="800000"/>
            <a:headEnd/>
            <a:tailEnd/>
          </a:ln>
        </p:spPr>
        <p:txBody>
          <a:bodyPr>
            <a:spAutoFit/>
          </a:bodyPr>
          <a:lstStyle/>
          <a:p>
            <a:pPr algn="ctr"/>
            <a:r>
              <a:rPr lang="en-US" sz="2400" b="1"/>
              <a:t>Once-ler </a:t>
            </a:r>
            <a:r>
              <a:rPr lang="en-US" sz="2400" b="1">
                <a:sym typeface="Wingdings" pitchFamily="2" charset="2"/>
              </a:rPr>
              <a:t> Lorax</a:t>
            </a:r>
            <a:endParaRPr lang="en-US" sz="2400" b="1"/>
          </a:p>
        </p:txBody>
      </p:sp>
      <p:sp>
        <p:nvSpPr>
          <p:cNvPr id="8197" name="AutoShape 2" descr="Image result for footprints"/>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8198" name="AutoShape 4" descr="Image result for footprints"/>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8199" name="Picture 8" descr="Image result for lorax"/>
          <p:cNvPicPr>
            <a:picLocks noChangeAspect="1" noChangeArrowheads="1"/>
          </p:cNvPicPr>
          <p:nvPr/>
        </p:nvPicPr>
        <p:blipFill>
          <a:blip r:embed="rId3" cstate="print"/>
          <a:srcRect l="28000"/>
          <a:stretch>
            <a:fillRect/>
          </a:stretch>
        </p:blipFill>
        <p:spPr bwMode="auto">
          <a:xfrm>
            <a:off x="38410" y="1986149"/>
            <a:ext cx="2411413" cy="2762250"/>
          </a:xfrm>
          <a:prstGeom prst="rect">
            <a:avLst/>
          </a:prstGeom>
          <a:noFill/>
          <a:ln w="9525">
            <a:noFill/>
            <a:miter lim="800000"/>
            <a:headEnd/>
            <a:tailEnd/>
          </a:ln>
        </p:spPr>
      </p:pic>
      <p:pic>
        <p:nvPicPr>
          <p:cNvPr id="8200" name="Picture 2" descr="Image result for lorax onceler"/>
          <p:cNvPicPr>
            <a:picLocks noChangeAspect="1" noChangeArrowheads="1"/>
          </p:cNvPicPr>
          <p:nvPr/>
        </p:nvPicPr>
        <p:blipFill>
          <a:blip r:embed="rId4" cstate="print"/>
          <a:srcRect/>
          <a:stretch>
            <a:fillRect/>
          </a:stretch>
        </p:blipFill>
        <p:spPr bwMode="auto">
          <a:xfrm>
            <a:off x="6713858" y="1219200"/>
            <a:ext cx="2391732" cy="2326105"/>
          </a:xfrm>
          <a:prstGeom prst="rect">
            <a:avLst/>
          </a:prstGeom>
          <a:noFill/>
          <a:ln w="9525">
            <a:noFill/>
            <a:miter lim="800000"/>
            <a:headEnd/>
            <a:tailEnd/>
          </a:ln>
        </p:spPr>
      </p:pic>
      <p:sp>
        <p:nvSpPr>
          <p:cNvPr id="11" name="TextBox 10"/>
          <p:cNvSpPr txBox="1">
            <a:spLocks noChangeArrowheads="1"/>
          </p:cNvSpPr>
          <p:nvPr/>
        </p:nvSpPr>
        <p:spPr bwMode="auto">
          <a:xfrm>
            <a:off x="183776" y="5060013"/>
            <a:ext cx="8788101" cy="707886"/>
          </a:xfrm>
          <a:prstGeom prst="rect">
            <a:avLst/>
          </a:prstGeom>
          <a:solidFill>
            <a:srgbClr val="FFFF00"/>
          </a:solidFill>
          <a:ln w="9525">
            <a:noFill/>
            <a:miter lim="800000"/>
            <a:headEnd/>
            <a:tailEnd/>
          </a:ln>
        </p:spPr>
        <p:txBody>
          <a:bodyPr wrap="square">
            <a:spAutoFit/>
          </a:bodyPr>
          <a:lstStyle/>
          <a:p>
            <a:r>
              <a:rPr lang="en-US" sz="2000" b="1" i="1" dirty="0">
                <a:solidFill>
                  <a:srgbClr val="FF0000"/>
                </a:solidFill>
              </a:rPr>
              <a:t>The Once-</a:t>
            </a:r>
            <a:r>
              <a:rPr lang="en-US" sz="2000" b="1" i="1" dirty="0" err="1">
                <a:solidFill>
                  <a:srgbClr val="FF0000"/>
                </a:solidFill>
              </a:rPr>
              <a:t>ler</a:t>
            </a:r>
            <a:r>
              <a:rPr lang="en-US" sz="2000" b="1" i="1" dirty="0">
                <a:solidFill>
                  <a:srgbClr val="FF0000"/>
                </a:solidFill>
              </a:rPr>
              <a:t> thought the Lorax was a pest in the beginning and did not believe him.  By the end of the movie, he realized the Lorax was right and respected him.  </a:t>
            </a:r>
          </a:p>
        </p:txBody>
      </p:sp>
      <p:sp>
        <p:nvSpPr>
          <p:cNvPr id="12" name="TextBox 11">
            <a:extLst>
              <a:ext uri="{FF2B5EF4-FFF2-40B4-BE49-F238E27FC236}">
                <a16:creationId xmlns:a16="http://schemas.microsoft.com/office/drawing/2014/main" id="{EFFBB6EC-E8F0-4B88-9859-A22D62B2DB33}"/>
              </a:ext>
            </a:extLst>
          </p:cNvPr>
          <p:cNvSpPr txBox="1">
            <a:spLocks noChangeArrowheads="1"/>
          </p:cNvSpPr>
          <p:nvPr/>
        </p:nvSpPr>
        <p:spPr bwMode="auto">
          <a:xfrm>
            <a:off x="183776" y="5900912"/>
            <a:ext cx="8788101" cy="707886"/>
          </a:xfrm>
          <a:prstGeom prst="rect">
            <a:avLst/>
          </a:prstGeom>
          <a:solidFill>
            <a:srgbClr val="FFFF00"/>
          </a:solidFill>
          <a:ln w="9525">
            <a:noFill/>
            <a:miter lim="800000"/>
            <a:headEnd/>
            <a:tailEnd/>
          </a:ln>
        </p:spPr>
        <p:txBody>
          <a:bodyPr wrap="square">
            <a:spAutoFit/>
          </a:bodyPr>
          <a:lstStyle/>
          <a:p>
            <a:r>
              <a:rPr lang="en-US" sz="2000" b="1" i="1" dirty="0">
                <a:solidFill>
                  <a:srgbClr val="FF0000"/>
                </a:solidFill>
              </a:rPr>
              <a:t>Many people today still have negative views of environmental  activists, but many others are starting to listen and take action to protect our resources.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truffulatree.gif"/>
          <p:cNvPicPr>
            <a:picLocks noChangeAspect="1" noChangeArrowheads="1"/>
          </p:cNvPicPr>
          <p:nvPr/>
        </p:nvPicPr>
        <p:blipFill>
          <a:blip r:embed="rId2" cstate="print"/>
          <a:srcRect l="7080" t="3798" b="58163"/>
          <a:stretch>
            <a:fillRect/>
          </a:stretch>
        </p:blipFill>
        <p:spPr bwMode="auto">
          <a:xfrm>
            <a:off x="259368" y="1062318"/>
            <a:ext cx="4904303" cy="3241105"/>
          </a:xfrm>
          <a:prstGeom prst="rect">
            <a:avLst/>
          </a:prstGeom>
          <a:noFill/>
          <a:ln w="9525">
            <a:noFill/>
            <a:miter lim="800000"/>
            <a:headEnd/>
            <a:tailEnd/>
          </a:ln>
        </p:spPr>
      </p:pic>
      <p:grpSp>
        <p:nvGrpSpPr>
          <p:cNvPr id="2" name="Group 2"/>
          <p:cNvGrpSpPr>
            <a:grpSpLocks/>
          </p:cNvGrpSpPr>
          <p:nvPr/>
        </p:nvGrpSpPr>
        <p:grpSpPr bwMode="auto">
          <a:xfrm>
            <a:off x="362512" y="301159"/>
            <a:ext cx="4091281" cy="4607016"/>
            <a:chOff x="369" y="83"/>
            <a:chExt cx="6641" cy="7480"/>
          </a:xfrm>
        </p:grpSpPr>
        <p:sp>
          <p:nvSpPr>
            <p:cNvPr id="9225" name="Text Box 3"/>
            <p:cNvSpPr txBox="1">
              <a:spLocks noChangeArrowheads="1"/>
            </p:cNvSpPr>
            <p:nvPr/>
          </p:nvSpPr>
          <p:spPr bwMode="auto">
            <a:xfrm>
              <a:off x="2040" y="2760"/>
              <a:ext cx="4970" cy="4803"/>
            </a:xfrm>
            <a:prstGeom prst="rect">
              <a:avLst/>
            </a:prstGeom>
            <a:noFill/>
            <a:ln w="9525">
              <a:noFill/>
              <a:miter lim="800000"/>
              <a:headEnd/>
              <a:tailEnd/>
            </a:ln>
          </p:spPr>
          <p:txBody>
            <a:bodyPr/>
            <a:lstStyle/>
            <a:p>
              <a:pPr algn="ctr"/>
              <a:r>
                <a:rPr lang="en-US" sz="2330" dirty="0">
                  <a:latin typeface="Comic Sans MS" panose="030F0702030302020204" pitchFamily="66" charset="0"/>
                  <a:cs typeface="Calibri" pitchFamily="34" charset="0"/>
                </a:rPr>
                <a:t>What does the quote in the image at right mean?  </a:t>
              </a:r>
            </a:p>
          </p:txBody>
        </p:sp>
        <p:sp>
          <p:nvSpPr>
            <p:cNvPr id="9226" name="WordArt 4"/>
            <p:cNvSpPr>
              <a:spLocks noChangeArrowheads="1" noChangeShapeType="1" noTextEdit="1"/>
            </p:cNvSpPr>
            <p:nvPr/>
          </p:nvSpPr>
          <p:spPr bwMode="auto">
            <a:xfrm>
              <a:off x="369" y="83"/>
              <a:ext cx="1408" cy="1018"/>
            </a:xfrm>
            <a:prstGeom prst="rect">
              <a:avLst/>
            </a:prstGeom>
          </p:spPr>
          <p:txBody>
            <a:bodyPr wrap="none" fromWordArt="1">
              <a:prstTxWarp prst="textPlain">
                <a:avLst>
                  <a:gd name="adj" fmla="val 50000"/>
                </a:avLst>
              </a:prstTxWarp>
            </a:bodyPr>
            <a:lstStyle/>
            <a:p>
              <a:pPr algn="ctr"/>
              <a:r>
                <a:rPr lang="en-US" sz="3494" kern="10">
                  <a:ln w="9525">
                    <a:solidFill>
                      <a:srgbClr val="000000"/>
                    </a:solidFill>
                    <a:round/>
                    <a:headEnd/>
                    <a:tailEnd/>
                  </a:ln>
                  <a:solidFill>
                    <a:srgbClr val="7030A0"/>
                  </a:solidFill>
                  <a:latin typeface="Cooper Black"/>
                </a:rPr>
                <a:t>#7</a:t>
              </a:r>
            </a:p>
          </p:txBody>
        </p:sp>
      </p:grpSp>
      <p:sp>
        <p:nvSpPr>
          <p:cNvPr id="9220" name="TextBox 5"/>
          <p:cNvSpPr txBox="1">
            <a:spLocks noChangeArrowheads="1"/>
          </p:cNvSpPr>
          <p:nvPr/>
        </p:nvSpPr>
        <p:spPr bwMode="auto">
          <a:xfrm>
            <a:off x="5643968" y="192384"/>
            <a:ext cx="3328147" cy="450893"/>
          </a:xfrm>
          <a:prstGeom prst="rect">
            <a:avLst/>
          </a:prstGeom>
          <a:solidFill>
            <a:srgbClr val="FFFF00"/>
          </a:solidFill>
          <a:ln w="9525">
            <a:noFill/>
            <a:miter lim="800000"/>
            <a:headEnd/>
            <a:tailEnd/>
          </a:ln>
        </p:spPr>
        <p:txBody>
          <a:bodyPr>
            <a:spAutoFit/>
          </a:bodyPr>
          <a:lstStyle/>
          <a:p>
            <a:pPr algn="ctr"/>
            <a:r>
              <a:rPr lang="en-US" sz="2330" b="1" dirty="0"/>
              <a:t>Unless</a:t>
            </a:r>
          </a:p>
        </p:txBody>
      </p:sp>
      <p:sp>
        <p:nvSpPr>
          <p:cNvPr id="9221" name="AutoShape 2" descr="Image result for footprints"/>
          <p:cNvSpPr>
            <a:spLocks noChangeAspect="1" noChangeArrowheads="1"/>
          </p:cNvSpPr>
          <p:nvPr/>
        </p:nvSpPr>
        <p:spPr bwMode="auto">
          <a:xfrm>
            <a:off x="285470" y="-39360"/>
            <a:ext cx="295835" cy="295836"/>
          </a:xfrm>
          <a:prstGeom prst="rect">
            <a:avLst/>
          </a:prstGeom>
          <a:noFill/>
          <a:ln w="9525">
            <a:noFill/>
            <a:miter lim="800000"/>
            <a:headEnd/>
            <a:tailEnd/>
          </a:ln>
        </p:spPr>
        <p:txBody>
          <a:bodyPr/>
          <a:lstStyle/>
          <a:p>
            <a:endParaRPr lang="en-US" sz="1747"/>
          </a:p>
        </p:txBody>
      </p:sp>
      <p:sp>
        <p:nvSpPr>
          <p:cNvPr id="9222" name="AutoShape 4" descr="Image result for footprints"/>
          <p:cNvSpPr>
            <a:spLocks noChangeAspect="1" noChangeArrowheads="1"/>
          </p:cNvSpPr>
          <p:nvPr/>
        </p:nvSpPr>
        <p:spPr bwMode="auto">
          <a:xfrm>
            <a:off x="285470" y="-39360"/>
            <a:ext cx="295835" cy="295836"/>
          </a:xfrm>
          <a:prstGeom prst="rect">
            <a:avLst/>
          </a:prstGeom>
          <a:noFill/>
          <a:ln w="9525">
            <a:noFill/>
            <a:miter lim="800000"/>
            <a:headEnd/>
            <a:tailEnd/>
          </a:ln>
        </p:spPr>
        <p:txBody>
          <a:bodyPr/>
          <a:lstStyle/>
          <a:p>
            <a:endParaRPr lang="en-US" sz="1747"/>
          </a:p>
        </p:txBody>
      </p:sp>
      <p:sp>
        <p:nvSpPr>
          <p:cNvPr id="10" name="TextBox 9"/>
          <p:cNvSpPr txBox="1">
            <a:spLocks noChangeArrowheads="1"/>
          </p:cNvSpPr>
          <p:nvPr/>
        </p:nvSpPr>
        <p:spPr bwMode="auto">
          <a:xfrm>
            <a:off x="652182" y="5191058"/>
            <a:ext cx="3654872" cy="391004"/>
          </a:xfrm>
          <a:prstGeom prst="rect">
            <a:avLst/>
          </a:prstGeom>
          <a:solidFill>
            <a:srgbClr val="FFFF00"/>
          </a:solidFill>
          <a:ln w="9525">
            <a:noFill/>
            <a:miter lim="800000"/>
            <a:headEnd/>
            <a:tailEnd/>
          </a:ln>
        </p:spPr>
        <p:txBody>
          <a:bodyPr wrap="square">
            <a:spAutoFit/>
          </a:bodyPr>
          <a:lstStyle/>
          <a:p>
            <a:pPr algn="ctr"/>
            <a:r>
              <a:rPr lang="en-US" sz="1941" b="1" i="1" dirty="0">
                <a:solidFill>
                  <a:srgbClr val="FF0000"/>
                </a:solidFill>
              </a:rPr>
              <a:t>What did you say?</a:t>
            </a:r>
          </a:p>
        </p:txBody>
      </p:sp>
      <p:pic>
        <p:nvPicPr>
          <p:cNvPr id="11" name="Picture 10" descr="Image result for lorax unless stone">
            <a:extLst>
              <a:ext uri="{FF2B5EF4-FFF2-40B4-BE49-F238E27FC236}">
                <a16:creationId xmlns:a16="http://schemas.microsoft.com/office/drawing/2014/main" id="{893FDA25-CDC9-4922-9658-A536AEC66642}"/>
              </a:ext>
            </a:extLst>
          </p:cNvPr>
          <p:cNvPicPr>
            <a:picLocks noChangeAspect="1" noChangeArrowheads="1"/>
          </p:cNvPicPr>
          <p:nvPr/>
        </p:nvPicPr>
        <p:blipFill>
          <a:blip r:embed="rId3" cstate="print"/>
          <a:srcRect/>
          <a:stretch>
            <a:fillRect/>
          </a:stretch>
        </p:blipFill>
        <p:spPr bwMode="auto">
          <a:xfrm>
            <a:off x="5006580" y="1973446"/>
            <a:ext cx="3845859" cy="3845859"/>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truffulatree.gif"/>
          <p:cNvPicPr>
            <a:picLocks noChangeAspect="1" noChangeArrowheads="1"/>
          </p:cNvPicPr>
          <p:nvPr/>
        </p:nvPicPr>
        <p:blipFill>
          <a:blip r:embed="rId2" cstate="print"/>
          <a:srcRect l="7080" t="3798" b="58163"/>
          <a:stretch>
            <a:fillRect/>
          </a:stretch>
        </p:blipFill>
        <p:spPr bwMode="auto">
          <a:xfrm>
            <a:off x="3092825" y="1058680"/>
            <a:ext cx="6134311" cy="4053979"/>
          </a:xfrm>
          <a:prstGeom prst="rect">
            <a:avLst/>
          </a:prstGeom>
          <a:noFill/>
          <a:ln w="9525">
            <a:noFill/>
            <a:miter lim="800000"/>
            <a:headEnd/>
            <a:tailEnd/>
          </a:ln>
        </p:spPr>
      </p:pic>
      <p:sp>
        <p:nvSpPr>
          <p:cNvPr id="9225" name="Text Box 3"/>
          <p:cNvSpPr txBox="1">
            <a:spLocks noChangeArrowheads="1"/>
          </p:cNvSpPr>
          <p:nvPr/>
        </p:nvSpPr>
        <p:spPr bwMode="auto">
          <a:xfrm>
            <a:off x="3906112" y="2154436"/>
            <a:ext cx="4844111" cy="2958223"/>
          </a:xfrm>
          <a:prstGeom prst="rect">
            <a:avLst/>
          </a:prstGeom>
          <a:noFill/>
          <a:ln w="9525">
            <a:noFill/>
            <a:miter lim="800000"/>
            <a:headEnd/>
            <a:tailEnd/>
          </a:ln>
        </p:spPr>
        <p:txBody>
          <a:bodyPr/>
          <a:lstStyle/>
          <a:p>
            <a:pPr algn="ctr"/>
            <a:r>
              <a:rPr lang="en-US" sz="2330" b="1" i="1" dirty="0"/>
              <a:t>What environmental issues </a:t>
            </a:r>
            <a:br>
              <a:rPr lang="en-US" sz="2330" b="1" i="1" dirty="0"/>
            </a:br>
            <a:r>
              <a:rPr lang="en-US" sz="2330" b="1" i="1" dirty="0"/>
              <a:t>are we facing today? </a:t>
            </a:r>
            <a:br>
              <a:rPr lang="en-US" sz="2330" b="1" i="1" dirty="0"/>
            </a:br>
            <a:r>
              <a:rPr lang="en-US" sz="2330" b="1" i="1" dirty="0"/>
              <a:t>Identify at least 5 issues.  </a:t>
            </a:r>
            <a:br>
              <a:rPr lang="en-US" sz="2330" b="1" i="1" dirty="0"/>
            </a:br>
            <a:r>
              <a:rPr lang="en-US" sz="2330" b="1" i="1" dirty="0"/>
              <a:t>Be prepared to share with your classmates.</a:t>
            </a:r>
            <a:endParaRPr lang="en-US" sz="1359" dirty="0">
              <a:cs typeface="Arial" charset="0"/>
            </a:endParaRPr>
          </a:p>
        </p:txBody>
      </p:sp>
      <p:sp>
        <p:nvSpPr>
          <p:cNvPr id="9220" name="TextBox 5"/>
          <p:cNvSpPr txBox="1">
            <a:spLocks noChangeArrowheads="1"/>
          </p:cNvSpPr>
          <p:nvPr/>
        </p:nvSpPr>
        <p:spPr bwMode="auto">
          <a:xfrm>
            <a:off x="5643968" y="192384"/>
            <a:ext cx="3328147" cy="450893"/>
          </a:xfrm>
          <a:prstGeom prst="rect">
            <a:avLst/>
          </a:prstGeom>
          <a:solidFill>
            <a:srgbClr val="FFFF00"/>
          </a:solidFill>
          <a:ln w="9525">
            <a:noFill/>
            <a:miter lim="800000"/>
            <a:headEnd/>
            <a:tailEnd/>
          </a:ln>
        </p:spPr>
        <p:txBody>
          <a:bodyPr>
            <a:spAutoFit/>
          </a:bodyPr>
          <a:lstStyle/>
          <a:p>
            <a:pPr algn="ctr"/>
            <a:r>
              <a:rPr lang="en-US" sz="2330" b="1" dirty="0"/>
              <a:t>Environmental Issues</a:t>
            </a:r>
          </a:p>
        </p:txBody>
      </p:sp>
      <p:sp>
        <p:nvSpPr>
          <p:cNvPr id="9221" name="AutoShape 2" descr="Image result for footprints"/>
          <p:cNvSpPr>
            <a:spLocks noChangeAspect="1" noChangeArrowheads="1"/>
          </p:cNvSpPr>
          <p:nvPr/>
        </p:nvSpPr>
        <p:spPr bwMode="auto">
          <a:xfrm>
            <a:off x="285470" y="-39360"/>
            <a:ext cx="295835" cy="295836"/>
          </a:xfrm>
          <a:prstGeom prst="rect">
            <a:avLst/>
          </a:prstGeom>
          <a:noFill/>
          <a:ln w="9525">
            <a:noFill/>
            <a:miter lim="800000"/>
            <a:headEnd/>
            <a:tailEnd/>
          </a:ln>
        </p:spPr>
        <p:txBody>
          <a:bodyPr/>
          <a:lstStyle/>
          <a:p>
            <a:endParaRPr lang="en-US" sz="1747"/>
          </a:p>
        </p:txBody>
      </p:sp>
      <p:sp>
        <p:nvSpPr>
          <p:cNvPr id="9222" name="AutoShape 4" descr="Image result for footprints"/>
          <p:cNvSpPr>
            <a:spLocks noChangeAspect="1" noChangeArrowheads="1"/>
          </p:cNvSpPr>
          <p:nvPr/>
        </p:nvSpPr>
        <p:spPr bwMode="auto">
          <a:xfrm>
            <a:off x="285470" y="-39360"/>
            <a:ext cx="295835" cy="295836"/>
          </a:xfrm>
          <a:prstGeom prst="rect">
            <a:avLst/>
          </a:prstGeom>
          <a:noFill/>
          <a:ln w="9525">
            <a:noFill/>
            <a:miter lim="800000"/>
            <a:headEnd/>
            <a:tailEnd/>
          </a:ln>
        </p:spPr>
        <p:txBody>
          <a:bodyPr/>
          <a:lstStyle/>
          <a:p>
            <a:endParaRPr lang="en-US" sz="1747"/>
          </a:p>
        </p:txBody>
      </p:sp>
      <p:sp>
        <p:nvSpPr>
          <p:cNvPr id="10" name="TextBox 9"/>
          <p:cNvSpPr txBox="1">
            <a:spLocks noChangeArrowheads="1"/>
          </p:cNvSpPr>
          <p:nvPr/>
        </p:nvSpPr>
        <p:spPr bwMode="auto">
          <a:xfrm>
            <a:off x="1989097" y="5539015"/>
            <a:ext cx="5165807" cy="689676"/>
          </a:xfrm>
          <a:prstGeom prst="rect">
            <a:avLst/>
          </a:prstGeom>
          <a:solidFill>
            <a:srgbClr val="FFFF00"/>
          </a:solidFill>
          <a:ln w="9525">
            <a:noFill/>
            <a:miter lim="800000"/>
            <a:headEnd/>
            <a:tailEnd/>
          </a:ln>
        </p:spPr>
        <p:txBody>
          <a:bodyPr wrap="square">
            <a:spAutoFit/>
          </a:bodyPr>
          <a:lstStyle/>
          <a:p>
            <a:pPr algn="ctr"/>
            <a:r>
              <a:rPr lang="en-US" sz="1941" b="1" i="1" dirty="0">
                <a:solidFill>
                  <a:srgbClr val="FF0000"/>
                </a:solidFill>
              </a:rPr>
              <a:t>Let’s make a list on the side of your slide … </a:t>
            </a:r>
            <a:br>
              <a:rPr lang="en-US" sz="1941" b="1" i="1" dirty="0">
                <a:solidFill>
                  <a:srgbClr val="FF0000"/>
                </a:solidFill>
              </a:rPr>
            </a:br>
            <a:r>
              <a:rPr lang="en-US" sz="1941" b="1" i="1" dirty="0">
                <a:solidFill>
                  <a:srgbClr val="FF0000"/>
                </a:solidFill>
              </a:rPr>
              <a:t>Click to go to the next slide!</a:t>
            </a:r>
          </a:p>
        </p:txBody>
      </p:sp>
      <p:pic>
        <p:nvPicPr>
          <p:cNvPr id="4" name="Picture 3">
            <a:extLst>
              <a:ext uri="{FF2B5EF4-FFF2-40B4-BE49-F238E27FC236}">
                <a16:creationId xmlns:a16="http://schemas.microsoft.com/office/drawing/2014/main" id="{9EDC7CD4-4405-43F0-8983-28A77662E0FF}"/>
              </a:ext>
            </a:extLst>
          </p:cNvPr>
          <p:cNvPicPr>
            <a:picLocks noChangeAspect="1"/>
          </p:cNvPicPr>
          <p:nvPr/>
        </p:nvPicPr>
        <p:blipFill>
          <a:blip r:embed="rId3"/>
          <a:stretch>
            <a:fillRect/>
          </a:stretch>
        </p:blipFill>
        <p:spPr>
          <a:xfrm>
            <a:off x="285470" y="1217647"/>
            <a:ext cx="2933340" cy="3736045"/>
          </a:xfrm>
          <a:prstGeom prst="rect">
            <a:avLst/>
          </a:prstGeom>
          <a:ln>
            <a:noFill/>
          </a:ln>
          <a:effectLst>
            <a:softEdge rad="112500"/>
          </a:effectLst>
        </p:spPr>
      </p:pic>
    </p:spTree>
    <p:extLst>
      <p:ext uri="{BB962C8B-B14F-4D97-AF65-F5344CB8AC3E}">
        <p14:creationId xmlns:p14="http://schemas.microsoft.com/office/powerpoint/2010/main" val="4202221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
          <p:cNvSpPr txBox="1">
            <a:spLocks noChangeArrowheads="1"/>
          </p:cNvSpPr>
          <p:nvPr/>
        </p:nvSpPr>
        <p:spPr bwMode="auto">
          <a:xfrm>
            <a:off x="0" y="0"/>
            <a:ext cx="9144000" cy="584775"/>
          </a:xfrm>
          <a:prstGeom prst="rect">
            <a:avLst/>
          </a:prstGeom>
          <a:solidFill>
            <a:srgbClr val="FFFF00"/>
          </a:solidFill>
          <a:ln w="9525">
            <a:noFill/>
            <a:miter lim="800000"/>
            <a:headEnd/>
            <a:tailEnd/>
          </a:ln>
        </p:spPr>
        <p:txBody>
          <a:bodyPr>
            <a:spAutoFit/>
          </a:bodyPr>
          <a:lstStyle/>
          <a:p>
            <a:pPr algn="ctr"/>
            <a:r>
              <a:rPr lang="en-US" sz="3200" b="1" i="1" dirty="0"/>
              <a:t>Today’s environmental concerns are …</a:t>
            </a:r>
            <a:endParaRPr lang="en-US" sz="2800" i="1" dirty="0"/>
          </a:p>
        </p:txBody>
      </p:sp>
      <p:sp>
        <p:nvSpPr>
          <p:cNvPr id="89" name="SMARTInkShape-68"/>
          <p:cNvSpPr/>
          <p:nvPr>
            <p:custDataLst>
              <p:tags r:id="rId1"/>
            </p:custDataLst>
          </p:nvPr>
        </p:nvSpPr>
        <p:spPr>
          <a:xfrm>
            <a:off x="6318250" y="5207000"/>
            <a:ext cx="12701" cy="6351"/>
          </a:xfrm>
          <a:custGeom>
            <a:avLst/>
            <a:gdLst/>
            <a:ahLst/>
            <a:cxnLst/>
            <a:rect l="0" t="0" r="0" b="0"/>
            <a:pathLst>
              <a:path w="12701" h="6351">
                <a:moveTo>
                  <a:pt x="0" y="6350"/>
                </a:moveTo>
                <a:lnTo>
                  <a:pt x="0" y="6350"/>
                </a:lnTo>
                <a:lnTo>
                  <a:pt x="127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picture containing food&#10;&#10;Description automatically generated">
            <a:extLst>
              <a:ext uri="{FF2B5EF4-FFF2-40B4-BE49-F238E27FC236}">
                <a16:creationId xmlns:a16="http://schemas.microsoft.com/office/drawing/2014/main" id="{34065753-FFAD-43B0-88C4-08505257776B}"/>
              </a:ext>
            </a:extLst>
          </p:cNvPr>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57448" t="-1" r="-1" b="41757"/>
          <a:stretch/>
        </p:blipFill>
        <p:spPr>
          <a:xfrm rot="419224">
            <a:off x="-66396" y="3444687"/>
            <a:ext cx="4194813" cy="2922924"/>
          </a:xfrm>
          <a:prstGeom prst="rect">
            <a:avLst/>
          </a:prstGeom>
        </p:spPr>
      </p:pic>
      <p:pic>
        <p:nvPicPr>
          <p:cNvPr id="23" name="Picture 22" descr="A picture containing food&#10;&#10;Description automatically generated">
            <a:extLst>
              <a:ext uri="{FF2B5EF4-FFF2-40B4-BE49-F238E27FC236}">
                <a16:creationId xmlns:a16="http://schemas.microsoft.com/office/drawing/2014/main" id="{F2B1BEDD-A37B-462A-A612-7A5B7FE22CC7}"/>
              </a:ext>
            </a:extLst>
          </p:cNvPr>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57448" t="-1" r="-1" b="44581"/>
          <a:stretch/>
        </p:blipFill>
        <p:spPr>
          <a:xfrm rot="20563347" flipH="1">
            <a:off x="-131023" y="183071"/>
            <a:ext cx="4535032" cy="3264233"/>
          </a:xfrm>
          <a:prstGeom prst="rect">
            <a:avLst/>
          </a:prstGeom>
        </p:spPr>
      </p:pic>
      <p:pic>
        <p:nvPicPr>
          <p:cNvPr id="21" name="Picture 20" descr="A picture containing food&#10;&#10;Description automatically generated">
            <a:extLst>
              <a:ext uri="{FF2B5EF4-FFF2-40B4-BE49-F238E27FC236}">
                <a16:creationId xmlns:a16="http://schemas.microsoft.com/office/drawing/2014/main" id="{40EF8A09-83F9-4F70-A02D-A3FDE2D0B921}"/>
              </a:ext>
            </a:extLst>
          </p:cNvPr>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57448" r="-1" b="47261"/>
          <a:stretch/>
        </p:blipFill>
        <p:spPr>
          <a:xfrm rot="529757">
            <a:off x="5423875" y="466474"/>
            <a:ext cx="3636103" cy="2975340"/>
          </a:xfrm>
          <a:prstGeom prst="rect">
            <a:avLst/>
          </a:prstGeom>
        </p:spPr>
      </p:pic>
      <p:sp>
        <p:nvSpPr>
          <p:cNvPr id="2" name="TextBox 1"/>
          <p:cNvSpPr txBox="1"/>
          <p:nvPr/>
        </p:nvSpPr>
        <p:spPr>
          <a:xfrm>
            <a:off x="0" y="0"/>
            <a:ext cx="9144000" cy="707886"/>
          </a:xfrm>
          <a:prstGeom prst="rect">
            <a:avLst/>
          </a:prstGeom>
          <a:solidFill>
            <a:srgbClr val="FFFF00"/>
          </a:solidFill>
        </p:spPr>
        <p:txBody>
          <a:bodyPr wrap="square" rtlCol="0">
            <a:spAutoFit/>
          </a:bodyPr>
          <a:lstStyle/>
          <a:p>
            <a:pPr algn="ctr"/>
            <a:r>
              <a:rPr lang="en-US" sz="4000" b="1" i="1" dirty="0"/>
              <a:t>Environmental Concerns Summary</a:t>
            </a:r>
            <a:endParaRPr lang="en-US" sz="3600" i="1" dirty="0"/>
          </a:p>
        </p:txBody>
      </p:sp>
      <p:sp>
        <p:nvSpPr>
          <p:cNvPr id="9" name="Rectangle 8">
            <a:extLst>
              <a:ext uri="{FF2B5EF4-FFF2-40B4-BE49-F238E27FC236}">
                <a16:creationId xmlns:a16="http://schemas.microsoft.com/office/drawing/2014/main" id="{81C52BA8-EA0B-43FB-95E1-B35F403A42A8}"/>
              </a:ext>
            </a:extLst>
          </p:cNvPr>
          <p:cNvSpPr/>
          <p:nvPr/>
        </p:nvSpPr>
        <p:spPr>
          <a:xfrm rot="673860">
            <a:off x="5739622" y="1170581"/>
            <a:ext cx="3243310" cy="1354217"/>
          </a:xfrm>
          <a:prstGeom prst="rect">
            <a:avLst/>
          </a:prstGeom>
        </p:spPr>
        <p:txBody>
          <a:bodyPr wrap="square">
            <a:spAutoFit/>
          </a:bodyPr>
          <a:lstStyle/>
          <a:p>
            <a:pPr algn="ctr"/>
            <a:r>
              <a:rPr lang="en-US" sz="2800" b="1" dirty="0"/>
              <a:t>Overpopulation</a:t>
            </a:r>
            <a:br>
              <a:rPr lang="en-US" sz="2800" b="1" dirty="0"/>
            </a:br>
            <a:r>
              <a:rPr lang="en-US" b="1" dirty="0"/>
              <a:t>US vs. World,</a:t>
            </a:r>
            <a:br>
              <a:rPr lang="en-US" b="1" dirty="0"/>
            </a:br>
            <a:r>
              <a:rPr lang="en-US" b="1" dirty="0"/>
              <a:t>More people =  more stuff </a:t>
            </a:r>
            <a:br>
              <a:rPr lang="en-US" b="1" dirty="0"/>
            </a:br>
            <a:r>
              <a:rPr lang="en-US" b="1" dirty="0"/>
              <a:t>= More resources used up</a:t>
            </a:r>
            <a:endParaRPr lang="en-US" sz="2800" dirty="0"/>
          </a:p>
        </p:txBody>
      </p:sp>
      <p:grpSp>
        <p:nvGrpSpPr>
          <p:cNvPr id="3" name="Group 27">
            <a:extLst>
              <a:ext uri="{FF2B5EF4-FFF2-40B4-BE49-F238E27FC236}">
                <a16:creationId xmlns:a16="http://schemas.microsoft.com/office/drawing/2014/main" id="{ADE3D5D9-0E2F-4410-9176-A48FC51FD1E6}"/>
              </a:ext>
            </a:extLst>
          </p:cNvPr>
          <p:cNvGrpSpPr/>
          <p:nvPr/>
        </p:nvGrpSpPr>
        <p:grpSpPr>
          <a:xfrm>
            <a:off x="2971800" y="1752600"/>
            <a:ext cx="3308162" cy="3501107"/>
            <a:chOff x="1903248" y="-322891"/>
            <a:chExt cx="3029978" cy="2584883"/>
          </a:xfrm>
        </p:grpSpPr>
        <p:pic>
          <p:nvPicPr>
            <p:cNvPr id="24" name="Picture 23" descr="A picture containing food&#10;&#10;Description automatically generated">
              <a:extLst>
                <a:ext uri="{FF2B5EF4-FFF2-40B4-BE49-F238E27FC236}">
                  <a16:creationId xmlns:a16="http://schemas.microsoft.com/office/drawing/2014/main" id="{1ED16982-6CA3-4DBD-8145-74D01E123121}"/>
                </a:ext>
              </a:extLst>
            </p:cNvPr>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57448" r="-1" b="41652"/>
            <a:stretch/>
          </p:blipFill>
          <p:spPr>
            <a:xfrm rot="21070243" flipH="1">
              <a:off x="1903248" y="-322891"/>
              <a:ext cx="3029978" cy="2584883"/>
            </a:xfrm>
            <a:prstGeom prst="rect">
              <a:avLst/>
            </a:prstGeom>
          </p:spPr>
        </p:pic>
        <p:sp>
          <p:nvSpPr>
            <p:cNvPr id="12" name="Rectangle 11">
              <a:extLst>
                <a:ext uri="{FF2B5EF4-FFF2-40B4-BE49-F238E27FC236}">
                  <a16:creationId xmlns:a16="http://schemas.microsoft.com/office/drawing/2014/main" id="{47738F84-61B8-4FDD-8479-8AA2282C5895}"/>
                </a:ext>
              </a:extLst>
            </p:cNvPr>
            <p:cNvSpPr/>
            <p:nvPr/>
          </p:nvSpPr>
          <p:spPr>
            <a:xfrm rot="592044">
              <a:off x="2084951" y="145520"/>
              <a:ext cx="2796268" cy="931655"/>
            </a:xfrm>
            <a:prstGeom prst="rect">
              <a:avLst/>
            </a:prstGeom>
          </p:spPr>
          <p:txBody>
            <a:bodyPr wrap="square">
              <a:spAutoFit/>
            </a:bodyPr>
            <a:lstStyle/>
            <a:p>
              <a:pPr algn="ctr"/>
              <a:r>
                <a:rPr lang="en-US" sz="2800" b="1" dirty="0"/>
                <a:t>Pollution</a:t>
              </a:r>
              <a:br>
                <a:rPr lang="en-US" sz="2800" b="1" dirty="0"/>
              </a:br>
              <a:r>
                <a:rPr lang="en-US" sz="1600" b="1" dirty="0"/>
                <a:t>Air, soil, water, noise, &amp; light</a:t>
              </a:r>
            </a:p>
            <a:p>
              <a:pPr algn="ctr"/>
              <a:r>
                <a:rPr lang="en-US" sz="1600" b="1" dirty="0"/>
                <a:t>Effects on animals, humans, plants</a:t>
              </a:r>
            </a:p>
          </p:txBody>
        </p:sp>
      </p:grpSp>
      <p:sp>
        <p:nvSpPr>
          <p:cNvPr id="15" name="Rectangle 14">
            <a:extLst>
              <a:ext uri="{FF2B5EF4-FFF2-40B4-BE49-F238E27FC236}">
                <a16:creationId xmlns:a16="http://schemas.microsoft.com/office/drawing/2014/main" id="{0FB2ACDC-9158-419F-9A19-79917A7DBAC7}"/>
              </a:ext>
            </a:extLst>
          </p:cNvPr>
          <p:cNvSpPr/>
          <p:nvPr/>
        </p:nvSpPr>
        <p:spPr>
          <a:xfrm rot="254803">
            <a:off x="665930" y="3917443"/>
            <a:ext cx="2962322" cy="1631216"/>
          </a:xfrm>
          <a:prstGeom prst="rect">
            <a:avLst/>
          </a:prstGeom>
        </p:spPr>
        <p:txBody>
          <a:bodyPr wrap="square">
            <a:spAutoFit/>
          </a:bodyPr>
          <a:lstStyle/>
          <a:p>
            <a:pPr algn="ctr"/>
            <a:r>
              <a:rPr lang="en-US" sz="2800" b="1" dirty="0"/>
              <a:t>Climate Change</a:t>
            </a:r>
            <a:br>
              <a:rPr lang="en-US" sz="2800" b="1" dirty="0"/>
            </a:br>
            <a:r>
              <a:rPr lang="en-US" b="1" dirty="0"/>
              <a:t>Greenhouse effects </a:t>
            </a:r>
            <a:r>
              <a:rPr lang="en-US" b="1" dirty="0">
                <a:sym typeface="Wingdings" pitchFamily="2" charset="2"/>
              </a:rPr>
              <a:t> global warming</a:t>
            </a:r>
            <a:r>
              <a:rPr lang="en-US" b="1" dirty="0"/>
              <a:t>, rising ocean levels,  effects on animals, weather patterns, etc.</a:t>
            </a:r>
            <a:endParaRPr lang="en-US" sz="2800" dirty="0"/>
          </a:p>
        </p:txBody>
      </p:sp>
      <p:sp>
        <p:nvSpPr>
          <p:cNvPr id="18" name="Rectangle 17">
            <a:extLst>
              <a:ext uri="{FF2B5EF4-FFF2-40B4-BE49-F238E27FC236}">
                <a16:creationId xmlns:a16="http://schemas.microsoft.com/office/drawing/2014/main" id="{1C490170-31BC-4112-8497-508B58AC5BF1}"/>
              </a:ext>
            </a:extLst>
          </p:cNvPr>
          <p:cNvSpPr/>
          <p:nvPr/>
        </p:nvSpPr>
        <p:spPr>
          <a:xfrm rot="20607156">
            <a:off x="-43642" y="815355"/>
            <a:ext cx="4402314" cy="1938992"/>
          </a:xfrm>
          <a:prstGeom prst="rect">
            <a:avLst/>
          </a:prstGeom>
        </p:spPr>
        <p:txBody>
          <a:bodyPr wrap="square">
            <a:spAutoFit/>
          </a:bodyPr>
          <a:lstStyle/>
          <a:p>
            <a:pPr algn="ctr"/>
            <a:r>
              <a:rPr lang="en-US" sz="2800" b="1" dirty="0"/>
              <a:t>Overconsumption =</a:t>
            </a:r>
            <a:br>
              <a:rPr lang="en-US" sz="2800" b="1" dirty="0"/>
            </a:br>
            <a:r>
              <a:rPr lang="en-US" sz="2400" b="1" dirty="0"/>
              <a:t>Using too many resources</a:t>
            </a:r>
            <a:br>
              <a:rPr lang="en-US" sz="2800" b="1" dirty="0"/>
            </a:br>
            <a:r>
              <a:rPr lang="en-US" sz="1600" b="1" dirty="0"/>
              <a:t>Renewable (sun, wind, water, plants) vs. nonrenewable (fossil fuels – oil, coal, ores, etc.)</a:t>
            </a:r>
          </a:p>
          <a:p>
            <a:pPr algn="ctr"/>
            <a:r>
              <a:rPr lang="en-US" sz="1600" b="1" dirty="0"/>
              <a:t>Amounts of trash/garbage, water usage,</a:t>
            </a:r>
          </a:p>
          <a:p>
            <a:pPr algn="ctr"/>
            <a:r>
              <a:rPr lang="en-US" sz="1600" b="1" dirty="0"/>
              <a:t>3 Rs – reduce, reuse, recycle</a:t>
            </a:r>
          </a:p>
        </p:txBody>
      </p:sp>
      <p:pic>
        <p:nvPicPr>
          <p:cNvPr id="26" name="Picture 25" descr="A picture containing food&#10;&#10;Description automatically generated">
            <a:extLst>
              <a:ext uri="{FF2B5EF4-FFF2-40B4-BE49-F238E27FC236}">
                <a16:creationId xmlns:a16="http://schemas.microsoft.com/office/drawing/2014/main" id="{44E955B6-FA33-4718-BE9D-7E8BEAE663E1}"/>
              </a:ext>
            </a:extLst>
          </p:cNvPr>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57448" r="-1" b="34788"/>
          <a:stretch/>
        </p:blipFill>
        <p:spPr>
          <a:xfrm rot="21070243" flipH="1">
            <a:off x="4843593" y="3408583"/>
            <a:ext cx="4425412" cy="3706303"/>
          </a:xfrm>
          <a:prstGeom prst="rect">
            <a:avLst/>
          </a:prstGeom>
        </p:spPr>
      </p:pic>
      <p:sp>
        <p:nvSpPr>
          <p:cNvPr id="27" name="Rectangle 26">
            <a:extLst>
              <a:ext uri="{FF2B5EF4-FFF2-40B4-BE49-F238E27FC236}">
                <a16:creationId xmlns:a16="http://schemas.microsoft.com/office/drawing/2014/main" id="{293BE2A9-530A-4005-B04E-4E0BD8DA83ED}"/>
              </a:ext>
            </a:extLst>
          </p:cNvPr>
          <p:cNvSpPr/>
          <p:nvPr/>
        </p:nvSpPr>
        <p:spPr>
          <a:xfrm rot="21359730">
            <a:off x="5367747" y="4300308"/>
            <a:ext cx="3168121" cy="1077218"/>
          </a:xfrm>
          <a:prstGeom prst="rect">
            <a:avLst/>
          </a:prstGeom>
        </p:spPr>
        <p:txBody>
          <a:bodyPr wrap="square">
            <a:spAutoFit/>
          </a:bodyPr>
          <a:lstStyle/>
          <a:p>
            <a:pPr algn="ctr"/>
            <a:r>
              <a:rPr lang="en-US" sz="2800" b="1" dirty="0"/>
              <a:t>Biodiversity</a:t>
            </a:r>
            <a:br>
              <a:rPr lang="en-US" sz="2800" b="1" dirty="0"/>
            </a:br>
            <a:r>
              <a:rPr lang="en-US" b="1" dirty="0"/>
              <a:t>Deforestation &amp; habitat loss, extinction, &amp; invasive species</a:t>
            </a:r>
            <a:endParaRPr lang="en-US" sz="2800" dirty="0"/>
          </a:p>
        </p:txBody>
      </p:sp>
      <p:sp>
        <p:nvSpPr>
          <p:cNvPr id="19" name="TextBox 18">
            <a:extLst>
              <a:ext uri="{FF2B5EF4-FFF2-40B4-BE49-F238E27FC236}">
                <a16:creationId xmlns:a16="http://schemas.microsoft.com/office/drawing/2014/main" id="{CF2812F2-A7F5-403F-8ADA-86EC3D67E9B8}"/>
              </a:ext>
            </a:extLst>
          </p:cNvPr>
          <p:cNvSpPr txBox="1"/>
          <p:nvPr/>
        </p:nvSpPr>
        <p:spPr>
          <a:xfrm>
            <a:off x="0" y="6334780"/>
            <a:ext cx="9143999" cy="523220"/>
          </a:xfrm>
          <a:prstGeom prst="rect">
            <a:avLst/>
          </a:prstGeom>
          <a:solidFill>
            <a:srgbClr val="FFFF00"/>
          </a:solidFill>
        </p:spPr>
        <p:txBody>
          <a:bodyPr wrap="square" rtlCol="0">
            <a:spAutoFit/>
          </a:bodyPr>
          <a:lstStyle/>
          <a:p>
            <a:pPr algn="ctr"/>
            <a:r>
              <a:rPr lang="en-US" sz="2800" b="1" i="1" dirty="0"/>
              <a:t>What causes each issue?  What can be done to help?</a:t>
            </a:r>
            <a:endParaRPr lang="en-US" sz="2400" i="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0" descr="MCj04160140000[1]"/>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767471" y="4721105"/>
            <a:ext cx="1746734" cy="1698878"/>
          </a:xfrm>
          <a:prstGeom prst="rect">
            <a:avLst/>
          </a:prstGeom>
          <a:noFill/>
          <a:ln w="9525">
            <a:noFill/>
            <a:miter lim="800000"/>
            <a:headEnd/>
            <a:tailEnd/>
          </a:ln>
        </p:spPr>
      </p:pic>
      <p:pic>
        <p:nvPicPr>
          <p:cNvPr id="2051" name="Picture 22" descr="MCj04160140000[1]"/>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2801339" y="3261505"/>
            <a:ext cx="1746734" cy="1698878"/>
          </a:xfrm>
          <a:prstGeom prst="rect">
            <a:avLst/>
          </a:prstGeom>
          <a:noFill/>
          <a:ln w="9525">
            <a:noFill/>
            <a:miter lim="800000"/>
            <a:headEnd/>
            <a:tailEnd/>
          </a:ln>
        </p:spPr>
      </p:pic>
      <p:pic>
        <p:nvPicPr>
          <p:cNvPr id="2052" name="Picture 23" descr="MCj04160140000[1]"/>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4835207" y="1801907"/>
            <a:ext cx="1746734" cy="1698878"/>
          </a:xfrm>
          <a:prstGeom prst="rect">
            <a:avLst/>
          </a:prstGeom>
          <a:noFill/>
          <a:ln w="9525">
            <a:noFill/>
            <a:miter lim="800000"/>
            <a:headEnd/>
            <a:tailEnd/>
          </a:ln>
        </p:spPr>
      </p:pic>
      <p:pic>
        <p:nvPicPr>
          <p:cNvPr id="2053" name="Picture 24" descr="MCj04160140000[1]"/>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6940857" y="342308"/>
            <a:ext cx="1746734" cy="1698878"/>
          </a:xfrm>
          <a:prstGeom prst="rect">
            <a:avLst/>
          </a:prstGeom>
          <a:noFill/>
          <a:ln w="9525">
            <a:noFill/>
            <a:miter lim="800000"/>
            <a:headEnd/>
            <a:tailEnd/>
          </a:ln>
        </p:spPr>
      </p:pic>
      <p:sp>
        <p:nvSpPr>
          <p:cNvPr id="2054" name="WordArt 10"/>
          <p:cNvSpPr>
            <a:spLocks noChangeArrowheads="1" noChangeShapeType="1" noTextEdit="1"/>
          </p:cNvSpPr>
          <p:nvPr/>
        </p:nvSpPr>
        <p:spPr bwMode="auto">
          <a:xfrm>
            <a:off x="480337" y="3572568"/>
            <a:ext cx="8183327" cy="1722806"/>
          </a:xfrm>
          <a:prstGeom prst="rect">
            <a:avLst/>
          </a:prstGeom>
        </p:spPr>
        <p:txBody>
          <a:bodyPr wrap="none" fromWordArt="1">
            <a:prstTxWarp prst="textPlain">
              <a:avLst>
                <a:gd name="adj" fmla="val 50000"/>
              </a:avLst>
            </a:prstTxWarp>
          </a:bodyPr>
          <a:lstStyle/>
          <a:p>
            <a:pPr algn="ctr"/>
            <a:r>
              <a:rPr lang="en-US" sz="3391" kern="10" dirty="0" err="1">
                <a:ln w="28575">
                  <a:solidFill>
                    <a:srgbClr val="000000"/>
                  </a:solidFill>
                  <a:round/>
                  <a:headEnd/>
                  <a:tailEnd/>
                </a:ln>
                <a:solidFill>
                  <a:srgbClr val="FFCC00"/>
                </a:solidFill>
                <a:latin typeface="Cooper Black"/>
              </a:rPr>
              <a:t>EcoFootprint</a:t>
            </a:r>
            <a:r>
              <a:rPr lang="en-US" sz="3391" kern="10" dirty="0">
                <a:ln w="28575">
                  <a:solidFill>
                    <a:srgbClr val="000000"/>
                  </a:solidFill>
                  <a:round/>
                  <a:headEnd/>
                  <a:tailEnd/>
                </a:ln>
                <a:solidFill>
                  <a:srgbClr val="FFCC00"/>
                </a:solidFill>
                <a:latin typeface="Cooper Black"/>
              </a:rPr>
              <a:t>?</a:t>
            </a:r>
          </a:p>
        </p:txBody>
      </p:sp>
      <p:sp>
        <p:nvSpPr>
          <p:cNvPr id="2055" name="Rectangle 12"/>
          <p:cNvSpPr>
            <a:spLocks noChangeArrowheads="1"/>
          </p:cNvSpPr>
          <p:nvPr/>
        </p:nvSpPr>
        <p:spPr bwMode="auto">
          <a:xfrm>
            <a:off x="3495248" y="6372128"/>
            <a:ext cx="5383767" cy="287134"/>
          </a:xfrm>
          <a:prstGeom prst="rect">
            <a:avLst/>
          </a:prstGeom>
          <a:noFill/>
          <a:ln w="9525">
            <a:noFill/>
            <a:miter lim="800000"/>
            <a:headEnd/>
            <a:tailEnd/>
          </a:ln>
        </p:spPr>
        <p:txBody>
          <a:bodyPr/>
          <a:lstStyle/>
          <a:p>
            <a:pPr algn="ctr">
              <a:spcBef>
                <a:spcPct val="20000"/>
              </a:spcBef>
            </a:pPr>
            <a:r>
              <a:rPr lang="en-US" sz="1131" i="1" dirty="0"/>
              <a:t>T. Tomm 2008      Updated: 2022      </a:t>
            </a:r>
            <a:r>
              <a:rPr lang="en-US" sz="1131" i="1" dirty="0">
                <a:hlinkClick r:id="rId3"/>
              </a:rPr>
              <a:t>https://sciencespot.net/</a:t>
            </a:r>
            <a:r>
              <a:rPr lang="en-US" sz="1131" i="1" dirty="0"/>
              <a:t> </a:t>
            </a:r>
          </a:p>
        </p:txBody>
      </p:sp>
      <p:sp>
        <p:nvSpPr>
          <p:cNvPr id="2057" name="WordArt 21"/>
          <p:cNvSpPr>
            <a:spLocks noChangeArrowheads="1" noChangeShapeType="1" noTextEdit="1"/>
          </p:cNvSpPr>
          <p:nvPr/>
        </p:nvSpPr>
        <p:spPr bwMode="auto">
          <a:xfrm>
            <a:off x="767472" y="1719751"/>
            <a:ext cx="7537274" cy="1679369"/>
          </a:xfrm>
          <a:prstGeom prst="rect">
            <a:avLst/>
          </a:prstGeom>
        </p:spPr>
        <p:txBody>
          <a:bodyPr wrap="none" fromWordArt="1">
            <a:prstTxWarp prst="textPlain">
              <a:avLst>
                <a:gd name="adj" fmla="val 50000"/>
              </a:avLst>
            </a:prstTxWarp>
          </a:bodyPr>
          <a:lstStyle/>
          <a:p>
            <a:pPr algn="ctr"/>
            <a:r>
              <a:rPr lang="en-US" sz="3391" kern="10" dirty="0">
                <a:ln w="28575">
                  <a:solidFill>
                    <a:srgbClr val="000000"/>
                  </a:solidFill>
                  <a:round/>
                  <a:headEnd/>
                  <a:tailEnd/>
                </a:ln>
                <a:solidFill>
                  <a:srgbClr val="FFCC00"/>
                </a:solidFill>
                <a:latin typeface="Cooper Black"/>
              </a:rPr>
              <a:t>What's your</a:t>
            </a:r>
          </a:p>
        </p:txBody>
      </p:sp>
      <p:sp>
        <p:nvSpPr>
          <p:cNvPr id="2" name="Rectangle 1">
            <a:extLst>
              <a:ext uri="{FF2B5EF4-FFF2-40B4-BE49-F238E27FC236}">
                <a16:creationId xmlns:a16="http://schemas.microsoft.com/office/drawing/2014/main" id="{6F963E38-847F-4118-BA3A-C0A3628F92C8}"/>
              </a:ext>
            </a:extLst>
          </p:cNvPr>
          <p:cNvSpPr/>
          <p:nvPr/>
        </p:nvSpPr>
        <p:spPr>
          <a:xfrm>
            <a:off x="264988" y="266318"/>
            <a:ext cx="6747655" cy="701346"/>
          </a:xfrm>
          <a:prstGeom prst="rect">
            <a:avLst/>
          </a:prstGeom>
        </p:spPr>
        <p:txBody>
          <a:bodyPr wrap="square">
            <a:spAutoFit/>
          </a:bodyPr>
          <a:lstStyle/>
          <a:p>
            <a:pPr algn="ctr"/>
            <a:r>
              <a:rPr lang="en-US" sz="1319" b="1" dirty="0">
                <a:latin typeface="Times New Roman" pitchFamily="18" charset="0"/>
              </a:rPr>
              <a:t>Note:  All points/values on the following slides are estimated and should not be taken as absolute measurements.  This focus of the activity is on student awareness of their footprints and things that negatively or positively impact it.</a:t>
            </a:r>
            <a:endParaRPr lang="en-US" sz="1319" dirty="0"/>
          </a:p>
        </p:txBody>
      </p:sp>
      <p:sp>
        <p:nvSpPr>
          <p:cNvPr id="10" name="Rectangle 9">
            <a:extLst>
              <a:ext uri="{FF2B5EF4-FFF2-40B4-BE49-F238E27FC236}">
                <a16:creationId xmlns:a16="http://schemas.microsoft.com/office/drawing/2014/main" id="{42A53502-9446-4CC0-816A-78D6AC7E94C5}"/>
              </a:ext>
            </a:extLst>
          </p:cNvPr>
          <p:cNvSpPr/>
          <p:nvPr/>
        </p:nvSpPr>
        <p:spPr>
          <a:xfrm>
            <a:off x="2705628" y="5570545"/>
            <a:ext cx="5958035" cy="295337"/>
          </a:xfrm>
          <a:prstGeom prst="rect">
            <a:avLst/>
          </a:prstGeom>
        </p:spPr>
        <p:txBody>
          <a:bodyPr wrap="square">
            <a:spAutoFit/>
          </a:bodyPr>
          <a:lstStyle/>
          <a:p>
            <a:pPr algn="ctr"/>
            <a:r>
              <a:rPr lang="en-US" sz="1319" dirty="0">
                <a:hlinkClick r:id="rId4"/>
              </a:rPr>
              <a:t>https://www.schooltube.com/media/t/1_octv5jyj</a:t>
            </a:r>
            <a:endParaRPr lang="en-US" sz="1319"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282389" y="297668"/>
            <a:ext cx="8721703" cy="2817887"/>
          </a:xfrm>
          <a:prstGeom prst="rect">
            <a:avLst/>
          </a:prstGeom>
          <a:noFill/>
          <a:ln w="9525">
            <a:noFill/>
            <a:miter lim="800000"/>
            <a:headEnd/>
            <a:tailEnd/>
          </a:ln>
        </p:spPr>
        <p:txBody>
          <a:bodyPr wrap="square">
            <a:spAutoFit/>
          </a:bodyPr>
          <a:lstStyle/>
          <a:p>
            <a:pPr>
              <a:spcBef>
                <a:spcPct val="50000"/>
              </a:spcBef>
            </a:pPr>
            <a:r>
              <a:rPr lang="en-US" sz="2638" b="1" dirty="0">
                <a:solidFill>
                  <a:srgbClr val="0066FF"/>
                </a:solidFill>
                <a:latin typeface="Times New Roman" pitchFamily="18" charset="0"/>
              </a:rPr>
              <a:t>Let’s calculate your “ecological footprint” …</a:t>
            </a:r>
          </a:p>
          <a:p>
            <a:pPr>
              <a:spcBef>
                <a:spcPct val="50000"/>
              </a:spcBef>
            </a:pPr>
            <a:r>
              <a:rPr lang="en-US" sz="1884" dirty="0">
                <a:latin typeface="Times New Roman" pitchFamily="18" charset="0"/>
              </a:rPr>
              <a:t>Your </a:t>
            </a:r>
            <a:r>
              <a:rPr lang="en-US" sz="1884" b="1" dirty="0">
                <a:latin typeface="Times New Roman" pitchFamily="18" charset="0"/>
              </a:rPr>
              <a:t>ecological footprint </a:t>
            </a:r>
            <a:r>
              <a:rPr lang="en-US" sz="1884" dirty="0">
                <a:latin typeface="Times New Roman" pitchFamily="18" charset="0"/>
              </a:rPr>
              <a:t>is </a:t>
            </a:r>
            <a:r>
              <a:rPr lang="en-US" sz="1884" b="1" dirty="0">
                <a:latin typeface="Times New Roman" pitchFamily="18" charset="0"/>
              </a:rPr>
              <a:t>the impact your lifestyle has on the </a:t>
            </a:r>
            <a:br>
              <a:rPr lang="en-US" sz="1884" b="1" dirty="0">
                <a:latin typeface="Times New Roman" pitchFamily="18" charset="0"/>
              </a:rPr>
            </a:br>
            <a:r>
              <a:rPr lang="en-US" sz="1884" b="1" dirty="0">
                <a:latin typeface="Times New Roman" pitchFamily="18" charset="0"/>
              </a:rPr>
              <a:t>Earth and its resources</a:t>
            </a:r>
            <a:r>
              <a:rPr lang="en-US" sz="1884" dirty="0">
                <a:latin typeface="Times New Roman" pitchFamily="18" charset="0"/>
              </a:rPr>
              <a:t>.   </a:t>
            </a:r>
          </a:p>
          <a:p>
            <a:pPr>
              <a:spcBef>
                <a:spcPct val="50000"/>
              </a:spcBef>
            </a:pPr>
            <a:r>
              <a:rPr lang="en-US" sz="1884" dirty="0">
                <a:latin typeface="Times New Roman" pitchFamily="18" charset="0"/>
              </a:rPr>
              <a:t>By answering the questions on the following slides, you will calculate the points for each category in the diagram below.  The points will be used to determine your footprint. </a:t>
            </a:r>
            <a:endParaRPr lang="en-US" sz="1884" b="1" dirty="0">
              <a:latin typeface="Times New Roman" pitchFamily="18" charset="0"/>
            </a:endParaRPr>
          </a:p>
          <a:p>
            <a:pPr algn="ctr">
              <a:spcBef>
                <a:spcPct val="50000"/>
              </a:spcBef>
            </a:pPr>
            <a:endParaRPr lang="en-US" sz="1884" b="1" dirty="0">
              <a:latin typeface="Times New Roman" pitchFamily="18" charset="0"/>
            </a:endParaRPr>
          </a:p>
          <a:p>
            <a:pPr algn="ctr">
              <a:spcBef>
                <a:spcPct val="50000"/>
              </a:spcBef>
            </a:pPr>
            <a:endParaRPr lang="en-US" sz="1884" b="1" dirty="0">
              <a:latin typeface="Times New Roman" pitchFamily="18" charset="0"/>
            </a:endParaRPr>
          </a:p>
        </p:txBody>
      </p:sp>
      <p:pic>
        <p:nvPicPr>
          <p:cNvPr id="3077" name="Picture 20" descr="MCj04380590000[1]"/>
          <p:cNvPicPr>
            <a:picLocks noChangeAspect="1" noChangeArrowheads="1"/>
          </p:cNvPicPr>
          <p:nvPr/>
        </p:nvPicPr>
        <p:blipFill>
          <a:blip r:embed="rId2" cstate="print"/>
          <a:srcRect/>
          <a:stretch>
            <a:fillRect/>
          </a:stretch>
        </p:blipFill>
        <p:spPr bwMode="auto">
          <a:xfrm>
            <a:off x="7456394" y="174024"/>
            <a:ext cx="1257300" cy="1257300"/>
          </a:xfrm>
          <a:prstGeom prst="rect">
            <a:avLst/>
          </a:prstGeom>
          <a:noFill/>
          <a:ln w="9525">
            <a:noFill/>
            <a:miter lim="800000"/>
            <a:headEnd/>
            <a:tailEnd/>
          </a:ln>
        </p:spPr>
      </p:pic>
      <p:pic>
        <p:nvPicPr>
          <p:cNvPr id="17409" name="Picture 1" descr="C:\Users\Tracy\AppData\Local\Microsoft\Windows\Temporary Internet Files\Content.IE5\SAAX5UXQ\MC900431560[1].png"/>
          <p:cNvPicPr>
            <a:picLocks noChangeAspect="1" noChangeArrowheads="1"/>
          </p:cNvPicPr>
          <p:nvPr/>
        </p:nvPicPr>
        <p:blipFill>
          <a:blip r:embed="rId3" cstate="print"/>
          <a:srcRect/>
          <a:stretch>
            <a:fillRect/>
          </a:stretch>
        </p:blipFill>
        <p:spPr bwMode="auto">
          <a:xfrm rot="953942">
            <a:off x="7756217" y="439125"/>
            <a:ext cx="727097" cy="727097"/>
          </a:xfrm>
          <a:prstGeom prst="rect">
            <a:avLst/>
          </a:prstGeom>
          <a:noFill/>
        </p:spPr>
      </p:pic>
      <p:sp>
        <p:nvSpPr>
          <p:cNvPr id="8" name="Rectangle 7"/>
          <p:cNvSpPr/>
          <p:nvPr/>
        </p:nvSpPr>
        <p:spPr>
          <a:xfrm>
            <a:off x="267597" y="5640726"/>
            <a:ext cx="8721703" cy="817211"/>
          </a:xfrm>
          <a:prstGeom prst="rect">
            <a:avLst/>
          </a:prstGeom>
        </p:spPr>
        <p:txBody>
          <a:bodyPr wrap="square">
            <a:spAutoFit/>
          </a:bodyPr>
          <a:lstStyle/>
          <a:p>
            <a:pPr algn="ctr">
              <a:spcBef>
                <a:spcPct val="50000"/>
              </a:spcBef>
            </a:pPr>
            <a:r>
              <a:rPr lang="en-US" sz="1884" i="1" dirty="0">
                <a:latin typeface="Times New Roman" pitchFamily="18" charset="0"/>
              </a:rPr>
              <a:t>If you are not sure of an answer, use your BEST GUESS!  </a:t>
            </a:r>
            <a:endParaRPr lang="en-US" sz="989" i="1" dirty="0">
              <a:latin typeface="Times New Roman" pitchFamily="18" charset="0"/>
            </a:endParaRPr>
          </a:p>
          <a:p>
            <a:pPr algn="ctr">
              <a:spcBef>
                <a:spcPct val="50000"/>
              </a:spcBef>
            </a:pPr>
            <a:r>
              <a:rPr lang="en-US" sz="1884" i="1" dirty="0">
                <a:latin typeface="Times New Roman" pitchFamily="18" charset="0"/>
              </a:rPr>
              <a:t>If you live in two different places, pick ONE to answer the questions.</a:t>
            </a:r>
          </a:p>
        </p:txBody>
      </p:sp>
      <p:pic>
        <p:nvPicPr>
          <p:cNvPr id="6" name="Picture 5">
            <a:extLst>
              <a:ext uri="{FF2B5EF4-FFF2-40B4-BE49-F238E27FC236}">
                <a16:creationId xmlns:a16="http://schemas.microsoft.com/office/drawing/2014/main" id="{7B9DE3B2-E5DA-4324-BCB5-457326887575}"/>
              </a:ext>
            </a:extLst>
          </p:cNvPr>
          <p:cNvPicPr>
            <a:picLocks noChangeAspect="1"/>
          </p:cNvPicPr>
          <p:nvPr/>
        </p:nvPicPr>
        <p:blipFill>
          <a:blip r:embed="rId4"/>
          <a:stretch>
            <a:fillRect/>
          </a:stretch>
        </p:blipFill>
        <p:spPr>
          <a:xfrm>
            <a:off x="390151" y="2467537"/>
            <a:ext cx="5592138" cy="2774833"/>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361535F2-5438-4F27-8F27-FDA9B2CCF2BF}"/>
              </a:ext>
            </a:extLst>
          </p:cNvPr>
          <p:cNvSpPr txBox="1"/>
          <p:nvPr/>
        </p:nvSpPr>
        <p:spPr>
          <a:xfrm>
            <a:off x="6273053" y="2888245"/>
            <a:ext cx="2588559" cy="1705467"/>
          </a:xfrm>
          <a:prstGeom prst="rect">
            <a:avLst/>
          </a:prstGeom>
          <a:noFill/>
        </p:spPr>
        <p:txBody>
          <a:bodyPr wrap="square">
            <a:spAutoFit/>
          </a:bodyPr>
          <a:lstStyle/>
          <a:p>
            <a:pPr algn="just">
              <a:spcBef>
                <a:spcPct val="50000"/>
              </a:spcBef>
            </a:pPr>
            <a:r>
              <a:rPr lang="en-US" sz="1747" dirty="0">
                <a:latin typeface="Times New Roman" pitchFamily="18" charset="0"/>
              </a:rPr>
              <a:t>You may add a textbox to your slide or use scratch paper to help you keep track of points you need to add or subtract for each category.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1767424"/>
            <a:ext cx="5883088" cy="1667636"/>
          </a:xfrm>
          <a:prstGeom prst="rect">
            <a:avLst/>
          </a:prstGeom>
          <a:noFill/>
        </p:spPr>
        <p:txBody>
          <a:bodyPr wrap="square" rtlCol="0">
            <a:spAutoFit/>
          </a:bodyPr>
          <a:lstStyle/>
          <a:p>
            <a:pPr marL="6164" indent="-6164"/>
            <a:r>
              <a:rPr lang="en-US" sz="2471" b="1" dirty="0"/>
              <a:t>PART A: THE ORIGINAL - Answer questions #1-7 on Slide 1 as we watch the video. We will review the answers after the movie.</a:t>
            </a:r>
          </a:p>
          <a:p>
            <a:pPr marL="6164" indent="-6164"/>
            <a:r>
              <a:rPr lang="en-US" sz="2824" b="1" dirty="0"/>
              <a:t> </a:t>
            </a:r>
            <a:endParaRPr lang="en-US" sz="2471" b="1" dirty="0"/>
          </a:p>
        </p:txBody>
      </p:sp>
      <p:sp>
        <p:nvSpPr>
          <p:cNvPr id="20" name="TextBox 19"/>
          <p:cNvSpPr txBox="1"/>
          <p:nvPr/>
        </p:nvSpPr>
        <p:spPr>
          <a:xfrm>
            <a:off x="0" y="0"/>
            <a:ext cx="9143999" cy="961545"/>
          </a:xfrm>
          <a:prstGeom prst="rect">
            <a:avLst/>
          </a:prstGeom>
          <a:solidFill>
            <a:srgbClr val="FFC000"/>
          </a:solidFill>
        </p:spPr>
        <p:txBody>
          <a:bodyPr wrap="square" rtlCol="0">
            <a:spAutoFit/>
          </a:bodyPr>
          <a:lstStyle/>
          <a:p>
            <a:pPr marL="499249" indent="-499249"/>
            <a:r>
              <a:rPr lang="en-US" sz="2824" b="1" dirty="0"/>
              <a:t>Go to Google Classroom to find the assignment. </a:t>
            </a:r>
          </a:p>
          <a:p>
            <a:pPr marL="499249" indent="-499249"/>
            <a:r>
              <a:rPr lang="en-US" sz="2824" b="1" dirty="0"/>
              <a:t>Go to Slide 1.</a:t>
            </a:r>
          </a:p>
        </p:txBody>
      </p:sp>
      <p:pic>
        <p:nvPicPr>
          <p:cNvPr id="6" name="Picture 8" descr="Image result for lorax">
            <a:extLst>
              <a:ext uri="{FF2B5EF4-FFF2-40B4-BE49-F238E27FC236}">
                <a16:creationId xmlns:a16="http://schemas.microsoft.com/office/drawing/2014/main" id="{085B2590-35F0-47E1-9595-6CB916A7051A}"/>
              </a:ext>
            </a:extLst>
          </p:cNvPr>
          <p:cNvPicPr>
            <a:picLocks noChangeAspect="1" noChangeArrowheads="1"/>
          </p:cNvPicPr>
          <p:nvPr/>
        </p:nvPicPr>
        <p:blipFill>
          <a:blip r:embed="rId3" cstate="print"/>
          <a:srcRect l="28000"/>
          <a:stretch>
            <a:fillRect/>
          </a:stretch>
        </p:blipFill>
        <p:spPr bwMode="auto">
          <a:xfrm flipH="1">
            <a:off x="6231793" y="3684175"/>
            <a:ext cx="2227903" cy="2552042"/>
          </a:xfrm>
          <a:prstGeom prst="rect">
            <a:avLst/>
          </a:prstGeom>
          <a:noFill/>
          <a:ln w="9525">
            <a:noFill/>
            <a:miter lim="800000"/>
            <a:headEnd/>
            <a:tailEnd/>
          </a:ln>
        </p:spPr>
      </p:pic>
      <p:sp>
        <p:nvSpPr>
          <p:cNvPr id="8" name="TextBox 7">
            <a:extLst>
              <a:ext uri="{FF2B5EF4-FFF2-40B4-BE49-F238E27FC236}">
                <a16:creationId xmlns:a16="http://schemas.microsoft.com/office/drawing/2014/main" id="{BB07EFD1-839E-45EF-BEE1-0710E009F9FB}"/>
              </a:ext>
            </a:extLst>
          </p:cNvPr>
          <p:cNvSpPr txBox="1"/>
          <p:nvPr/>
        </p:nvSpPr>
        <p:spPr>
          <a:xfrm>
            <a:off x="381745" y="3873580"/>
            <a:ext cx="6152606" cy="2373727"/>
          </a:xfrm>
          <a:prstGeom prst="rect">
            <a:avLst/>
          </a:prstGeom>
          <a:noFill/>
        </p:spPr>
        <p:txBody>
          <a:bodyPr wrap="square">
            <a:spAutoFit/>
          </a:bodyPr>
          <a:lstStyle/>
          <a:p>
            <a:pPr marL="6164" indent="-6164"/>
            <a:r>
              <a:rPr lang="en-US" sz="2471" b="1" dirty="0"/>
              <a:t>Part B:  We will watch the newest movie in class &amp; discuss environmental issues it involves.</a:t>
            </a:r>
          </a:p>
          <a:p>
            <a:pPr marL="6164" indent="-6164"/>
            <a:endParaRPr lang="en-US" sz="2471" b="1" dirty="0"/>
          </a:p>
          <a:p>
            <a:pPr marL="6164" indent="-6164"/>
            <a:r>
              <a:rPr lang="en-US" sz="2471" b="1" dirty="0"/>
              <a:t>Part C:  We will calculate our eco-footprints to see how our lifestyles impact the planet.</a:t>
            </a:r>
          </a:p>
        </p:txBody>
      </p:sp>
      <p:pic>
        <p:nvPicPr>
          <p:cNvPr id="21" name="il_fi" descr="http://kidfriendlyva.files.wordpress.com/2012/02/lorax1.jpg"/>
          <p:cNvPicPr/>
          <p:nvPr/>
        </p:nvPicPr>
        <p:blipFill>
          <a:blip r:embed="rId4" cstate="print"/>
          <a:srcRect/>
          <a:stretch>
            <a:fillRect/>
          </a:stretch>
        </p:blipFill>
        <p:spPr bwMode="auto">
          <a:xfrm>
            <a:off x="289112" y="1240670"/>
            <a:ext cx="1892674" cy="2134679"/>
          </a:xfrm>
          <a:prstGeom prst="rect">
            <a:avLst/>
          </a:prstGeom>
          <a:ln>
            <a:noFill/>
          </a:ln>
          <a:effectLst>
            <a:outerShdw blurRad="292100" dist="139700" dir="2700000" algn="tl" rotWithShape="0">
              <a:srgbClr val="333333">
                <a:alpha val="65000"/>
              </a:srgbClr>
            </a:outerShdw>
          </a:effectLst>
        </p:spPr>
      </p:pic>
      <p:pic>
        <p:nvPicPr>
          <p:cNvPr id="1026" name="Picture 2" descr="C:\Users\ttomm\AppData\Local\Microsoft\Windows\INetCache\IE\S4OLZASG\movie-making-software-children-200X200[1].jpg">
            <a:hlinkClick r:id="rId5"/>
          </p:cNvPr>
          <p:cNvPicPr>
            <a:picLocks noChangeAspect="1" noChangeArrowheads="1"/>
          </p:cNvPicPr>
          <p:nvPr/>
        </p:nvPicPr>
        <p:blipFill>
          <a:blip r:embed="rId6" cstate="print"/>
          <a:srcRect/>
          <a:stretch>
            <a:fillRect/>
          </a:stretch>
        </p:blipFill>
        <p:spPr bwMode="auto">
          <a:xfrm>
            <a:off x="7461412" y="126626"/>
            <a:ext cx="1393476" cy="139347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21"/>
          <p:cNvSpPr txBox="1">
            <a:spLocks noChangeArrowheads="1"/>
          </p:cNvSpPr>
          <p:nvPr/>
        </p:nvSpPr>
        <p:spPr bwMode="auto">
          <a:xfrm>
            <a:off x="352851" y="185493"/>
            <a:ext cx="6702185" cy="2925032"/>
          </a:xfrm>
          <a:prstGeom prst="rect">
            <a:avLst/>
          </a:prstGeom>
          <a:noFill/>
          <a:ln w="9525">
            <a:noFill/>
            <a:miter lim="800000"/>
            <a:headEnd/>
            <a:tailEnd/>
          </a:ln>
        </p:spPr>
        <p:txBody>
          <a:bodyPr wrap="square">
            <a:spAutoFit/>
          </a:bodyPr>
          <a:lstStyle/>
          <a:p>
            <a:r>
              <a:rPr lang="en-US" sz="3015" b="1" dirty="0">
                <a:latin typeface="Times New Roman" pitchFamily="18" charset="0"/>
              </a:rPr>
              <a:t>WATER USAGE</a:t>
            </a:r>
          </a:p>
          <a:p>
            <a:endParaRPr lang="en-US" sz="848" dirty="0">
              <a:latin typeface="Times New Roman" pitchFamily="18" charset="0"/>
            </a:endParaRPr>
          </a:p>
          <a:p>
            <a:r>
              <a:rPr lang="en-US" sz="1747" b="1" dirty="0">
                <a:latin typeface="Times New Roman" pitchFamily="18" charset="0"/>
              </a:rPr>
              <a:t>Start this </a:t>
            </a:r>
            <a:r>
              <a:rPr lang="en-US" sz="1747" b="1" dirty="0">
                <a:solidFill>
                  <a:srgbClr val="FF0000"/>
                </a:solidFill>
                <a:latin typeface="Times New Roman" pitchFamily="18" charset="0"/>
              </a:rPr>
              <a:t>SECTION WITH 50 POINTS </a:t>
            </a:r>
            <a:r>
              <a:rPr lang="en-US" sz="1747" b="1" dirty="0">
                <a:latin typeface="Times New Roman" pitchFamily="18" charset="0"/>
              </a:rPr>
              <a:t>since we all use water for cooking, drinking, cleaning, and other activities.  Add or subtract points depending on your water usage.</a:t>
            </a:r>
          </a:p>
          <a:p>
            <a:endParaRPr lang="en-US" sz="2330" b="1" dirty="0">
              <a:latin typeface="Times New Roman" pitchFamily="18" charset="0"/>
            </a:endParaRPr>
          </a:p>
          <a:p>
            <a:r>
              <a:rPr lang="en-US" sz="1884" dirty="0">
                <a:latin typeface="Times New Roman" pitchFamily="18" charset="0"/>
              </a:rPr>
              <a:t>		</a:t>
            </a:r>
          </a:p>
          <a:p>
            <a:endParaRPr lang="en-US" sz="1037" b="1" dirty="0">
              <a:latin typeface="Times New Roman" pitchFamily="18" charset="0"/>
            </a:endParaRPr>
          </a:p>
          <a:p>
            <a:endParaRPr lang="en-US" sz="1884" dirty="0">
              <a:latin typeface="Times New Roman" pitchFamily="18" charset="0"/>
            </a:endParaRPr>
          </a:p>
          <a:p>
            <a:endParaRPr lang="en-US" sz="1037" dirty="0">
              <a:latin typeface="Times New Roman" pitchFamily="18" charset="0"/>
            </a:endParaRPr>
          </a:p>
          <a:p>
            <a:r>
              <a:rPr lang="en-US" sz="1131" dirty="0">
                <a:latin typeface="Times New Roman" pitchFamily="18" charset="0"/>
              </a:rPr>
              <a:t> </a:t>
            </a:r>
            <a:endParaRPr lang="en-US" sz="1884" dirty="0">
              <a:latin typeface="Times New Roman" pitchFamily="18" charset="0"/>
            </a:endParaRPr>
          </a:p>
        </p:txBody>
      </p:sp>
      <p:sp>
        <p:nvSpPr>
          <p:cNvPr id="10" name="Rectangle 9"/>
          <p:cNvSpPr/>
          <p:nvPr/>
        </p:nvSpPr>
        <p:spPr>
          <a:xfrm>
            <a:off x="275082" y="5458917"/>
            <a:ext cx="7756174" cy="630044"/>
          </a:xfrm>
          <a:prstGeom prst="rect">
            <a:avLst/>
          </a:prstGeom>
        </p:spPr>
        <p:txBody>
          <a:bodyPr wrap="square">
            <a:spAutoFit/>
          </a:bodyPr>
          <a:lstStyle/>
          <a:p>
            <a:r>
              <a:rPr lang="en-US" sz="1747" b="1" dirty="0">
                <a:latin typeface="Times New Roman" pitchFamily="18" charset="0"/>
              </a:rPr>
              <a:t>Do you turn off the water while you </a:t>
            </a:r>
            <a:r>
              <a:rPr lang="en-US" sz="1747" b="1" dirty="0">
                <a:solidFill>
                  <a:srgbClr val="FF0000"/>
                </a:solidFill>
                <a:latin typeface="Times New Roman" pitchFamily="18" charset="0"/>
              </a:rPr>
              <a:t>brush your teeth</a:t>
            </a:r>
            <a:r>
              <a:rPr lang="en-US" sz="1747" b="1" dirty="0">
                <a:latin typeface="Times New Roman" pitchFamily="18" charset="0"/>
              </a:rPr>
              <a:t>?  </a:t>
            </a:r>
            <a:br>
              <a:rPr lang="en-US" sz="1747" b="1" dirty="0">
                <a:latin typeface="Times New Roman" pitchFamily="18" charset="0"/>
              </a:rPr>
            </a:br>
            <a:r>
              <a:rPr lang="en-US" sz="1747" b="1" dirty="0">
                <a:latin typeface="Times New Roman" pitchFamily="18" charset="0"/>
              </a:rPr>
              <a:t>Yes = </a:t>
            </a:r>
            <a:r>
              <a:rPr lang="en-US" sz="1747" b="1" dirty="0">
                <a:latin typeface="Times New Roman" pitchFamily="18" charset="0"/>
                <a:sym typeface="Wingdings" pitchFamily="2" charset="2"/>
              </a:rPr>
              <a:t>-10   No = -0</a:t>
            </a:r>
            <a:endParaRPr lang="en-US" sz="1747" b="1" dirty="0"/>
          </a:p>
        </p:txBody>
      </p:sp>
      <p:sp>
        <p:nvSpPr>
          <p:cNvPr id="13" name="Rectangle 12"/>
          <p:cNvSpPr/>
          <p:nvPr/>
        </p:nvSpPr>
        <p:spPr>
          <a:xfrm>
            <a:off x="275082" y="6356133"/>
            <a:ext cx="8460366" cy="361189"/>
          </a:xfrm>
          <a:prstGeom prst="rect">
            <a:avLst/>
          </a:prstGeom>
        </p:spPr>
        <p:txBody>
          <a:bodyPr wrap="square">
            <a:spAutoFit/>
          </a:bodyPr>
          <a:lstStyle/>
          <a:p>
            <a:r>
              <a:rPr lang="en-US" sz="1747" b="1" dirty="0">
                <a:latin typeface="Times New Roman" pitchFamily="18" charset="0"/>
              </a:rPr>
              <a:t>Does your family collect </a:t>
            </a:r>
            <a:r>
              <a:rPr lang="en-US" sz="1747" b="1" dirty="0">
                <a:solidFill>
                  <a:srgbClr val="FF0000"/>
                </a:solidFill>
                <a:latin typeface="Times New Roman" pitchFamily="18" charset="0"/>
              </a:rPr>
              <a:t>rainwater</a:t>
            </a:r>
            <a:r>
              <a:rPr lang="en-US" sz="1747" b="1" dirty="0">
                <a:latin typeface="Times New Roman" pitchFamily="18" charset="0"/>
              </a:rPr>
              <a:t> for gardening &amp; other outdoor needs? </a:t>
            </a:r>
            <a:r>
              <a:rPr lang="en-US" sz="1747" dirty="0">
                <a:latin typeface="Times New Roman" pitchFamily="18" charset="0"/>
              </a:rPr>
              <a:t>- </a:t>
            </a:r>
            <a:r>
              <a:rPr lang="en-US" sz="1747" b="1" dirty="0">
                <a:latin typeface="Times New Roman" pitchFamily="18" charset="0"/>
              </a:rPr>
              <a:t>10</a:t>
            </a:r>
          </a:p>
        </p:txBody>
      </p:sp>
      <p:grpSp>
        <p:nvGrpSpPr>
          <p:cNvPr id="15" name="Group 14"/>
          <p:cNvGrpSpPr/>
          <p:nvPr/>
        </p:nvGrpSpPr>
        <p:grpSpPr>
          <a:xfrm>
            <a:off x="349691" y="3605194"/>
            <a:ext cx="6702187" cy="1436612"/>
            <a:chOff x="89916" y="3631216"/>
            <a:chExt cx="7114534" cy="1524999"/>
          </a:xfrm>
        </p:grpSpPr>
        <p:sp>
          <p:nvSpPr>
            <p:cNvPr id="12" name="Rectangle 11"/>
            <p:cNvSpPr/>
            <p:nvPr/>
          </p:nvSpPr>
          <p:spPr>
            <a:xfrm>
              <a:off x="89916" y="3631216"/>
              <a:ext cx="7114534" cy="1524999"/>
            </a:xfrm>
            <a:prstGeom prst="rect">
              <a:avLst/>
            </a:prstGeom>
          </p:spPr>
          <p:txBody>
            <a:bodyPr wrap="square">
              <a:spAutoFit/>
            </a:bodyPr>
            <a:lstStyle/>
            <a:p>
              <a:r>
                <a:rPr lang="en-US" sz="1696" b="1" u="sng" dirty="0">
                  <a:latin typeface="Times New Roman" pitchFamily="18" charset="0"/>
                </a:rPr>
                <a:t>PICK ONE</a:t>
              </a:r>
              <a:r>
                <a:rPr lang="en-US" sz="1696" b="1" dirty="0">
                  <a:latin typeface="Times New Roman" pitchFamily="18" charset="0"/>
                </a:rPr>
                <a:t>: </a:t>
              </a:r>
              <a:r>
                <a:rPr lang="en-US" sz="1747" b="1" dirty="0">
                  <a:latin typeface="Times New Roman" pitchFamily="18" charset="0"/>
                </a:rPr>
                <a:t>How many times do you </a:t>
              </a:r>
              <a:r>
                <a:rPr lang="en-US" sz="1747" b="1" dirty="0">
                  <a:solidFill>
                    <a:srgbClr val="FF0000"/>
                  </a:solidFill>
                  <a:latin typeface="Times New Roman" pitchFamily="18" charset="0"/>
                </a:rPr>
                <a:t>wear your clothes</a:t>
              </a:r>
              <a:r>
                <a:rPr lang="en-US" sz="1747" b="1" dirty="0">
                  <a:latin typeface="Times New Roman" pitchFamily="18" charset="0"/>
                </a:rPr>
                <a:t> before washing them?     	       </a:t>
              </a:r>
            </a:p>
            <a:p>
              <a:r>
                <a:rPr lang="en-US" sz="1747" b="1" dirty="0">
                  <a:solidFill>
                    <a:srgbClr val="FF0000"/>
                  </a:solidFill>
                  <a:latin typeface="Times New Roman" pitchFamily="18" charset="0"/>
                </a:rPr>
                <a:t>Always wear them more than once </a:t>
              </a:r>
              <a:r>
                <a:rPr lang="en-US" sz="1747" b="1" dirty="0">
                  <a:latin typeface="Times New Roman" pitchFamily="18" charset="0"/>
                  <a:sym typeface="Wingdings" pitchFamily="2" charset="2"/>
                </a:rPr>
                <a:t> -</a:t>
              </a:r>
              <a:r>
                <a:rPr lang="en-US" sz="1747" b="1" dirty="0">
                  <a:latin typeface="Times New Roman" pitchFamily="18" charset="0"/>
                </a:rPr>
                <a:t>10</a:t>
              </a:r>
              <a:endParaRPr lang="en-US" sz="1747" dirty="0">
                <a:latin typeface="Times New Roman" pitchFamily="18" charset="0"/>
              </a:endParaRPr>
            </a:p>
            <a:p>
              <a:r>
                <a:rPr lang="en-US" sz="1747" b="1" dirty="0">
                  <a:solidFill>
                    <a:srgbClr val="FF0000"/>
                  </a:solidFill>
                  <a:latin typeface="Times New Roman" pitchFamily="18" charset="0"/>
                </a:rPr>
                <a:t>Most of the time </a:t>
              </a:r>
              <a:r>
                <a:rPr lang="en-US" sz="1747" b="1" dirty="0">
                  <a:latin typeface="Times New Roman" pitchFamily="18" charset="0"/>
                  <a:sym typeface="Wingdings" pitchFamily="2" charset="2"/>
                </a:rPr>
                <a:t> -</a:t>
              </a:r>
              <a:r>
                <a:rPr lang="en-US" sz="1747" b="1" dirty="0">
                  <a:latin typeface="Times New Roman" pitchFamily="18" charset="0"/>
                </a:rPr>
                <a:t>5</a:t>
              </a:r>
            </a:p>
            <a:p>
              <a:r>
                <a:rPr lang="en-US" sz="1747" b="1" dirty="0">
                  <a:solidFill>
                    <a:srgbClr val="FF0000"/>
                  </a:solidFill>
                  <a:latin typeface="Times New Roman" pitchFamily="18" charset="0"/>
                </a:rPr>
                <a:t>Never – always wash them after wearing once </a:t>
              </a:r>
              <a:r>
                <a:rPr lang="en-US" sz="1747" b="1" dirty="0">
                  <a:latin typeface="Times New Roman" pitchFamily="18" charset="0"/>
                  <a:sym typeface="Wingdings" pitchFamily="2" charset="2"/>
                </a:rPr>
                <a:t> -0</a:t>
              </a:r>
              <a:endParaRPr lang="en-US" sz="1747" b="1" dirty="0">
                <a:latin typeface="Times New Roman" pitchFamily="18" charset="0"/>
              </a:endParaRPr>
            </a:p>
          </p:txBody>
        </p:sp>
        <p:pic>
          <p:nvPicPr>
            <p:cNvPr id="1026" name="Picture 2" descr="C:\Users\ttomm\AppData\Local\Microsoft\Windows\INetCache\IE\0B2H9RMX\baggy2[1].jpg"/>
            <p:cNvPicPr>
              <a:picLocks noChangeAspect="1" noChangeArrowheads="1"/>
            </p:cNvPicPr>
            <p:nvPr/>
          </p:nvPicPr>
          <p:blipFill>
            <a:blip r:embed="rId2" cstate="print"/>
            <a:srcRect/>
            <a:stretch>
              <a:fillRect/>
            </a:stretch>
          </p:blipFill>
          <p:spPr bwMode="auto">
            <a:xfrm>
              <a:off x="5661909" y="4059277"/>
              <a:ext cx="1046018" cy="1085386"/>
            </a:xfrm>
            <a:prstGeom prst="rect">
              <a:avLst/>
            </a:prstGeom>
            <a:noFill/>
          </p:spPr>
        </p:pic>
      </p:grpSp>
      <p:sp>
        <p:nvSpPr>
          <p:cNvPr id="21" name="TextBox 20">
            <a:extLst>
              <a:ext uri="{FF2B5EF4-FFF2-40B4-BE49-F238E27FC236}">
                <a16:creationId xmlns:a16="http://schemas.microsoft.com/office/drawing/2014/main" id="{874A4887-320A-42BA-AA6E-F33F0A9F1F76}"/>
              </a:ext>
            </a:extLst>
          </p:cNvPr>
          <p:cNvSpPr txBox="1"/>
          <p:nvPr/>
        </p:nvSpPr>
        <p:spPr>
          <a:xfrm>
            <a:off x="7227993" y="286250"/>
            <a:ext cx="1507455" cy="3484928"/>
          </a:xfrm>
          <a:prstGeom prst="rect">
            <a:avLst/>
          </a:prstGeom>
          <a:noFill/>
          <a:ln w="19050">
            <a:solidFill>
              <a:schemeClr val="tx1"/>
            </a:solidFill>
          </a:ln>
        </p:spPr>
        <p:txBody>
          <a:bodyPr wrap="square">
            <a:spAutoFit/>
          </a:bodyPr>
          <a:lstStyle/>
          <a:p>
            <a:pPr algn="ctr"/>
            <a:r>
              <a:rPr lang="en-US" sz="1696" b="1" dirty="0">
                <a:solidFill>
                  <a:srgbClr val="FF0000"/>
                </a:solidFill>
                <a:latin typeface="Times New Roman" pitchFamily="18" charset="0"/>
              </a:rPr>
              <a:t>50 POINTS</a:t>
            </a:r>
          </a:p>
          <a:p>
            <a:pPr algn="ctr"/>
            <a:endParaRPr lang="en-US" sz="1696" b="1" dirty="0">
              <a:solidFill>
                <a:srgbClr val="FF0000"/>
              </a:solidFill>
              <a:latin typeface="Times New Roman" pitchFamily="18" charset="0"/>
            </a:endParaRPr>
          </a:p>
          <a:p>
            <a:pPr algn="ctr"/>
            <a:endParaRPr lang="en-US" sz="1696" b="1" dirty="0">
              <a:solidFill>
                <a:srgbClr val="FF0000"/>
              </a:solidFill>
              <a:latin typeface="Times New Roman" pitchFamily="18" charset="0"/>
            </a:endParaRPr>
          </a:p>
          <a:p>
            <a:pPr algn="ctr"/>
            <a:endParaRPr lang="en-US" sz="1696" b="1" dirty="0">
              <a:solidFill>
                <a:srgbClr val="FF0000"/>
              </a:solidFill>
              <a:latin typeface="Times New Roman" pitchFamily="18" charset="0"/>
            </a:endParaRPr>
          </a:p>
          <a:p>
            <a:pPr algn="ctr"/>
            <a:endParaRPr lang="en-US" sz="1696" b="1" dirty="0">
              <a:solidFill>
                <a:srgbClr val="FF0000"/>
              </a:solidFill>
              <a:latin typeface="Times New Roman" pitchFamily="18" charset="0"/>
            </a:endParaRPr>
          </a:p>
          <a:p>
            <a:pPr algn="ctr"/>
            <a:endParaRPr lang="en-US" sz="1696" b="1" dirty="0">
              <a:solidFill>
                <a:srgbClr val="FF0000"/>
              </a:solidFill>
              <a:latin typeface="Times New Roman" pitchFamily="18" charset="0"/>
            </a:endParaRPr>
          </a:p>
          <a:p>
            <a:pPr algn="ctr"/>
            <a:endParaRPr lang="en-US" sz="1696" b="1" dirty="0">
              <a:solidFill>
                <a:srgbClr val="FF0000"/>
              </a:solidFill>
              <a:latin typeface="Times New Roman" pitchFamily="18" charset="0"/>
            </a:endParaRPr>
          </a:p>
          <a:p>
            <a:pPr algn="ctr"/>
            <a:endParaRPr lang="en-US" sz="1696" b="1" dirty="0">
              <a:solidFill>
                <a:srgbClr val="FF0000"/>
              </a:solidFill>
              <a:latin typeface="Times New Roman" pitchFamily="18" charset="0"/>
            </a:endParaRPr>
          </a:p>
          <a:p>
            <a:pPr algn="ctr"/>
            <a:endParaRPr lang="en-US" sz="1696" b="1" dirty="0">
              <a:solidFill>
                <a:srgbClr val="FF0000"/>
              </a:solidFill>
              <a:latin typeface="Times New Roman" pitchFamily="18" charset="0"/>
            </a:endParaRPr>
          </a:p>
          <a:p>
            <a:pPr algn="ctr"/>
            <a:endParaRPr lang="en-US" sz="1696" b="1" dirty="0">
              <a:solidFill>
                <a:srgbClr val="FF0000"/>
              </a:solidFill>
              <a:latin typeface="Times New Roman" pitchFamily="18" charset="0"/>
            </a:endParaRPr>
          </a:p>
          <a:p>
            <a:pPr algn="ctr"/>
            <a:endParaRPr lang="en-US" sz="1696" b="1" dirty="0">
              <a:solidFill>
                <a:srgbClr val="FF0000"/>
              </a:solidFill>
              <a:latin typeface="Times New Roman" pitchFamily="18" charset="0"/>
            </a:endParaRPr>
          </a:p>
          <a:p>
            <a:pPr algn="ctr"/>
            <a:endParaRPr lang="en-US" sz="1696" b="1" dirty="0">
              <a:solidFill>
                <a:srgbClr val="FF0000"/>
              </a:solidFill>
              <a:latin typeface="Times New Roman" pitchFamily="18" charset="0"/>
            </a:endParaRPr>
          </a:p>
          <a:p>
            <a:pPr algn="ctr"/>
            <a:endParaRPr lang="en-US" sz="1696" b="1" dirty="0">
              <a:solidFill>
                <a:srgbClr val="FF0000"/>
              </a:solidFill>
              <a:latin typeface="Times New Roman" pitchFamily="18" charset="0"/>
            </a:endParaRPr>
          </a:p>
        </p:txBody>
      </p:sp>
      <p:pic>
        <p:nvPicPr>
          <p:cNvPr id="19" name="Picture 18" descr="A picture containing food&#10;&#10;Description automatically generated">
            <a:extLst>
              <a:ext uri="{FF2B5EF4-FFF2-40B4-BE49-F238E27FC236}">
                <a16:creationId xmlns:a16="http://schemas.microsoft.com/office/drawing/2014/main" id="{281B28B6-BD1D-4F93-9E43-833661B0CB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7448" t="-1" r="-1" b="44581"/>
          <a:stretch/>
        </p:blipFill>
        <p:spPr>
          <a:xfrm rot="20563347" flipH="1">
            <a:off x="6813374" y="3953755"/>
            <a:ext cx="2161778" cy="1556008"/>
          </a:xfrm>
          <a:prstGeom prst="rect">
            <a:avLst/>
          </a:prstGeom>
        </p:spPr>
      </p:pic>
      <p:sp>
        <p:nvSpPr>
          <p:cNvPr id="20" name="TextBox 19">
            <a:extLst>
              <a:ext uri="{FF2B5EF4-FFF2-40B4-BE49-F238E27FC236}">
                <a16:creationId xmlns:a16="http://schemas.microsoft.com/office/drawing/2014/main" id="{B16E03D4-39FD-4755-A518-4759697ADF4C}"/>
              </a:ext>
            </a:extLst>
          </p:cNvPr>
          <p:cNvSpPr txBox="1"/>
          <p:nvPr/>
        </p:nvSpPr>
        <p:spPr>
          <a:xfrm>
            <a:off x="7145768" y="4171867"/>
            <a:ext cx="1500929" cy="303160"/>
          </a:xfrm>
          <a:prstGeom prst="rect">
            <a:avLst/>
          </a:prstGeom>
          <a:noFill/>
        </p:spPr>
        <p:txBody>
          <a:bodyPr wrap="square" rtlCol="0">
            <a:spAutoFit/>
          </a:bodyPr>
          <a:lstStyle/>
          <a:p>
            <a:pPr algn="ctr"/>
            <a:r>
              <a:rPr lang="en-US" sz="1370" b="1" dirty="0">
                <a:latin typeface="Comic Sans MS" panose="030F0702030302020204" pitchFamily="66" charset="0"/>
              </a:rPr>
              <a:t>Water Usage</a:t>
            </a:r>
          </a:p>
        </p:txBody>
      </p:sp>
      <p:sp>
        <p:nvSpPr>
          <p:cNvPr id="22" name="Rectangle 21">
            <a:extLst>
              <a:ext uri="{FF2B5EF4-FFF2-40B4-BE49-F238E27FC236}">
                <a16:creationId xmlns:a16="http://schemas.microsoft.com/office/drawing/2014/main" id="{AD2E5CD3-FAD4-4449-B567-6EDE272C6844}"/>
              </a:ext>
            </a:extLst>
          </p:cNvPr>
          <p:cNvSpPr/>
          <p:nvPr/>
        </p:nvSpPr>
        <p:spPr>
          <a:xfrm>
            <a:off x="7387552" y="4471371"/>
            <a:ext cx="913609" cy="444003"/>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42"/>
          </a:p>
        </p:txBody>
      </p:sp>
      <p:grpSp>
        <p:nvGrpSpPr>
          <p:cNvPr id="3" name="Group 2">
            <a:extLst>
              <a:ext uri="{FF2B5EF4-FFF2-40B4-BE49-F238E27FC236}">
                <a16:creationId xmlns:a16="http://schemas.microsoft.com/office/drawing/2014/main" id="{06F4B9D6-288A-4B81-A229-51F4B1790B68}"/>
              </a:ext>
            </a:extLst>
          </p:cNvPr>
          <p:cNvGrpSpPr/>
          <p:nvPr/>
        </p:nvGrpSpPr>
        <p:grpSpPr>
          <a:xfrm>
            <a:off x="331592" y="1845333"/>
            <a:ext cx="6702184" cy="1437500"/>
            <a:chOff x="203093" y="1797342"/>
            <a:chExt cx="6905281" cy="1481061"/>
          </a:xfrm>
        </p:grpSpPr>
        <p:pic>
          <p:nvPicPr>
            <p:cNvPr id="5" name="Picture 4" descr="A close up of a clock&#10;&#10;Description automatically generated">
              <a:extLst>
                <a:ext uri="{FF2B5EF4-FFF2-40B4-BE49-F238E27FC236}">
                  <a16:creationId xmlns:a16="http://schemas.microsoft.com/office/drawing/2014/main" id="{3807751C-F59D-45E4-B38D-C8D2598E1FAB}"/>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07397" y="2957545"/>
              <a:ext cx="320858" cy="320858"/>
            </a:xfrm>
            <a:prstGeom prst="rect">
              <a:avLst/>
            </a:prstGeom>
          </p:spPr>
        </p:pic>
        <p:sp>
          <p:nvSpPr>
            <p:cNvPr id="16" name="TextBox 15">
              <a:extLst>
                <a:ext uri="{FF2B5EF4-FFF2-40B4-BE49-F238E27FC236}">
                  <a16:creationId xmlns:a16="http://schemas.microsoft.com/office/drawing/2014/main" id="{968DDA17-0F23-49D8-AD36-9DA19667B853}"/>
                </a:ext>
              </a:extLst>
            </p:cNvPr>
            <p:cNvSpPr txBox="1"/>
            <p:nvPr/>
          </p:nvSpPr>
          <p:spPr>
            <a:xfrm>
              <a:off x="203093" y="1797342"/>
              <a:ext cx="6905281" cy="1480146"/>
            </a:xfrm>
            <a:prstGeom prst="rect">
              <a:avLst/>
            </a:prstGeom>
            <a:noFill/>
          </p:spPr>
          <p:txBody>
            <a:bodyPr wrap="square">
              <a:spAutoFit/>
            </a:bodyPr>
            <a:lstStyle/>
            <a:p>
              <a:r>
                <a:rPr lang="en-US" sz="1747" b="1" u="sng" dirty="0">
                  <a:latin typeface="Times New Roman" pitchFamily="18" charset="0"/>
                </a:rPr>
                <a:t>PICK ONE:</a:t>
              </a:r>
            </a:p>
            <a:p>
              <a:r>
                <a:rPr lang="en-US" sz="1747" dirty="0">
                  <a:latin typeface="Times New Roman" pitchFamily="18" charset="0"/>
                </a:rPr>
                <a:t>Take a </a:t>
              </a:r>
              <a:r>
                <a:rPr lang="en-US" sz="1747" b="1" dirty="0">
                  <a:solidFill>
                    <a:srgbClr val="FF0000"/>
                  </a:solidFill>
                  <a:latin typeface="Times New Roman" pitchFamily="18" charset="0"/>
                </a:rPr>
                <a:t>bath or shower ONLY once or twice </a:t>
              </a:r>
              <a:r>
                <a:rPr lang="en-US" sz="1747" dirty="0">
                  <a:latin typeface="Times New Roman" pitchFamily="18" charset="0"/>
                </a:rPr>
                <a:t>a week</a:t>
              </a:r>
              <a:r>
                <a:rPr lang="en-US" sz="1747" dirty="0">
                  <a:latin typeface="Times New Roman" pitchFamily="18" charset="0"/>
                  <a:sym typeface="Wingdings" pitchFamily="2" charset="2"/>
                </a:rPr>
                <a:t></a:t>
              </a:r>
              <a:r>
                <a:rPr lang="en-US" sz="1747" dirty="0">
                  <a:latin typeface="Times New Roman" pitchFamily="18" charset="0"/>
                </a:rPr>
                <a:t> </a:t>
              </a:r>
              <a:r>
                <a:rPr lang="en-US" sz="1747" b="1" dirty="0">
                  <a:latin typeface="Times New Roman" pitchFamily="18" charset="0"/>
                  <a:sym typeface="Wingdings" pitchFamily="2" charset="2"/>
                </a:rPr>
                <a:t>-</a:t>
              </a:r>
              <a:r>
                <a:rPr lang="en-US" sz="1747" b="1" dirty="0">
                  <a:latin typeface="Times New Roman" pitchFamily="18" charset="0"/>
                </a:rPr>
                <a:t>20</a:t>
              </a:r>
            </a:p>
            <a:p>
              <a:r>
                <a:rPr lang="en-US" sz="1747" dirty="0">
                  <a:latin typeface="Times New Roman" pitchFamily="18" charset="0"/>
                </a:rPr>
                <a:t>Take a </a:t>
              </a:r>
              <a:r>
                <a:rPr lang="en-US" sz="1747" b="1" dirty="0">
                  <a:solidFill>
                    <a:srgbClr val="FF0000"/>
                  </a:solidFill>
                  <a:latin typeface="Times New Roman" pitchFamily="18" charset="0"/>
                </a:rPr>
                <a:t>bath or shower</a:t>
              </a:r>
              <a:r>
                <a:rPr lang="en-US" sz="1747" dirty="0">
                  <a:latin typeface="Times New Roman" pitchFamily="18" charset="0"/>
                </a:rPr>
                <a:t> </a:t>
              </a:r>
              <a:r>
                <a:rPr lang="en-US" sz="1747" b="1" dirty="0">
                  <a:solidFill>
                    <a:srgbClr val="FF0000"/>
                  </a:solidFill>
                  <a:latin typeface="Times New Roman" pitchFamily="18" charset="0"/>
                </a:rPr>
                <a:t>every other day</a:t>
              </a:r>
              <a:r>
                <a:rPr lang="en-US" sz="1747" dirty="0">
                  <a:latin typeface="Times New Roman" pitchFamily="18" charset="0"/>
                </a:rPr>
                <a:t> </a:t>
              </a:r>
              <a:r>
                <a:rPr lang="en-US" sz="1747" dirty="0">
                  <a:latin typeface="Times New Roman" pitchFamily="18" charset="0"/>
                  <a:sym typeface="Wingdings" pitchFamily="2" charset="2"/>
                </a:rPr>
                <a:t></a:t>
              </a:r>
              <a:r>
                <a:rPr lang="en-US" sz="1747" dirty="0">
                  <a:latin typeface="Times New Roman" pitchFamily="18" charset="0"/>
                </a:rPr>
                <a:t> </a:t>
              </a:r>
              <a:r>
                <a:rPr lang="en-US" sz="1747" b="1" dirty="0">
                  <a:latin typeface="Times New Roman" pitchFamily="18" charset="0"/>
                  <a:sym typeface="Wingdings" pitchFamily="2" charset="2"/>
                </a:rPr>
                <a:t>-</a:t>
              </a:r>
              <a:r>
                <a:rPr lang="en-US" sz="1747" b="1" dirty="0">
                  <a:latin typeface="Times New Roman" pitchFamily="18" charset="0"/>
                </a:rPr>
                <a:t>10</a:t>
              </a:r>
            </a:p>
            <a:p>
              <a:r>
                <a:rPr lang="en-US" sz="1747" dirty="0">
                  <a:latin typeface="Times New Roman" pitchFamily="18" charset="0"/>
                </a:rPr>
                <a:t>Take a </a:t>
              </a:r>
              <a:r>
                <a:rPr lang="en-US" sz="1747" b="1" dirty="0">
                  <a:solidFill>
                    <a:srgbClr val="FF0000"/>
                  </a:solidFill>
                  <a:latin typeface="Times New Roman" pitchFamily="18" charset="0"/>
                </a:rPr>
                <a:t>shower every day</a:t>
              </a:r>
              <a:r>
                <a:rPr lang="en-US" sz="1747" dirty="0">
                  <a:latin typeface="Times New Roman" pitchFamily="18" charset="0"/>
                  <a:sym typeface="Wingdings" pitchFamily="2" charset="2"/>
                </a:rPr>
                <a:t>  - 5</a:t>
              </a:r>
              <a:endParaRPr lang="en-US" sz="1747" dirty="0">
                <a:latin typeface="Times New Roman" pitchFamily="18" charset="0"/>
              </a:endParaRPr>
            </a:p>
            <a:p>
              <a:pPr algn="ctr"/>
              <a:r>
                <a:rPr lang="en-US" sz="1747" i="1" dirty="0">
                  <a:latin typeface="Times New Roman" pitchFamily="18" charset="0"/>
                </a:rPr>
                <a:t>Subtract another 5 points if your shower is less than 5 minutes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8" name="Text Box 10"/>
          <p:cNvSpPr txBox="1">
            <a:spLocks noChangeArrowheads="1"/>
          </p:cNvSpPr>
          <p:nvPr/>
        </p:nvSpPr>
        <p:spPr bwMode="auto">
          <a:xfrm>
            <a:off x="263372" y="0"/>
            <a:ext cx="7196281" cy="3659976"/>
          </a:xfrm>
          <a:prstGeom prst="rect">
            <a:avLst/>
          </a:prstGeom>
          <a:noFill/>
          <a:ln w="9525">
            <a:noFill/>
            <a:miter lim="800000"/>
            <a:headEnd/>
            <a:tailEnd/>
          </a:ln>
        </p:spPr>
        <p:txBody>
          <a:bodyPr wrap="square">
            <a:spAutoFit/>
          </a:bodyPr>
          <a:lstStyle/>
          <a:p>
            <a:r>
              <a:rPr lang="en-US" sz="3015" b="1" dirty="0">
                <a:latin typeface="Times New Roman" pitchFamily="18" charset="0"/>
              </a:rPr>
              <a:t>FOODS</a:t>
            </a:r>
            <a:endParaRPr lang="en-US" sz="1884" b="1" dirty="0">
              <a:solidFill>
                <a:srgbClr val="FF0000"/>
              </a:solidFill>
              <a:latin typeface="Times New Roman" pitchFamily="18" charset="0"/>
            </a:endParaRPr>
          </a:p>
          <a:p>
            <a:endParaRPr lang="en-US" sz="565" b="1" dirty="0">
              <a:latin typeface="Times New Roman" pitchFamily="18" charset="0"/>
            </a:endParaRPr>
          </a:p>
          <a:p>
            <a:r>
              <a:rPr lang="en-US" sz="1713" b="1" dirty="0">
                <a:latin typeface="Times New Roman" pitchFamily="18" charset="0"/>
              </a:rPr>
              <a:t>Start this </a:t>
            </a:r>
            <a:r>
              <a:rPr lang="en-US" sz="1713" b="1" dirty="0">
                <a:solidFill>
                  <a:srgbClr val="FF0000"/>
                </a:solidFill>
                <a:latin typeface="Times New Roman" pitchFamily="18" charset="0"/>
              </a:rPr>
              <a:t>SECTION WITH 100 POINTS </a:t>
            </a:r>
            <a:r>
              <a:rPr lang="en-US" sz="1713" b="1" dirty="0">
                <a:latin typeface="Times New Roman" pitchFamily="18" charset="0"/>
              </a:rPr>
              <a:t>since we all need to eat.  </a:t>
            </a:r>
            <a:br>
              <a:rPr lang="en-US" sz="1713" b="1" dirty="0">
                <a:latin typeface="Times New Roman" pitchFamily="18" charset="0"/>
              </a:rPr>
            </a:br>
            <a:r>
              <a:rPr lang="en-US" sz="1713" b="1" dirty="0">
                <a:latin typeface="Times New Roman" pitchFamily="18" charset="0"/>
              </a:rPr>
              <a:t>Add or subtract points depending on the questions below.</a:t>
            </a:r>
          </a:p>
          <a:p>
            <a:endParaRPr lang="en-US" sz="1713" b="1" dirty="0">
              <a:latin typeface="Times New Roman" pitchFamily="18" charset="0"/>
            </a:endParaRPr>
          </a:p>
          <a:p>
            <a:r>
              <a:rPr lang="en-US" sz="1713" b="1" u="sng" dirty="0">
                <a:latin typeface="Times New Roman" pitchFamily="18" charset="0"/>
              </a:rPr>
              <a:t>PICK ONE</a:t>
            </a:r>
            <a:r>
              <a:rPr lang="en-US" sz="1713" b="1" dirty="0">
                <a:latin typeface="Times New Roman" pitchFamily="18" charset="0"/>
              </a:rPr>
              <a:t> – Is your family mostly:  </a:t>
            </a:r>
          </a:p>
          <a:p>
            <a:r>
              <a:rPr lang="en-US" sz="1713" b="1" dirty="0">
                <a:solidFill>
                  <a:srgbClr val="FF0000"/>
                </a:solidFill>
                <a:latin typeface="Times New Roman" pitchFamily="18" charset="0"/>
              </a:rPr>
              <a:t>                        Carnivores</a:t>
            </a:r>
            <a:r>
              <a:rPr lang="en-US" sz="1713" b="1" dirty="0">
                <a:latin typeface="Times New Roman" pitchFamily="18" charset="0"/>
              </a:rPr>
              <a:t>? -5        </a:t>
            </a:r>
            <a:r>
              <a:rPr lang="en-US" sz="1713" b="1" dirty="0">
                <a:solidFill>
                  <a:srgbClr val="FF0000"/>
                </a:solidFill>
                <a:latin typeface="Times New Roman" pitchFamily="18" charset="0"/>
              </a:rPr>
              <a:t>Omnivores</a:t>
            </a:r>
            <a:r>
              <a:rPr lang="en-US" sz="1713" b="1" dirty="0">
                <a:latin typeface="Times New Roman" pitchFamily="18" charset="0"/>
              </a:rPr>
              <a:t>? -10     </a:t>
            </a:r>
            <a:r>
              <a:rPr lang="en-US" sz="1713" b="1" dirty="0">
                <a:solidFill>
                  <a:srgbClr val="FF0000"/>
                </a:solidFill>
                <a:latin typeface="Times New Roman" pitchFamily="18" charset="0"/>
              </a:rPr>
              <a:t>Herbivores</a:t>
            </a:r>
            <a:r>
              <a:rPr lang="en-US" sz="1713" dirty="0">
                <a:latin typeface="Times New Roman" pitchFamily="18" charset="0"/>
              </a:rPr>
              <a:t>? </a:t>
            </a:r>
            <a:r>
              <a:rPr lang="en-US" sz="1713" b="1" dirty="0">
                <a:latin typeface="Times New Roman" pitchFamily="18" charset="0"/>
              </a:rPr>
              <a:t>-20</a:t>
            </a:r>
            <a:br>
              <a:rPr lang="en-US" sz="1713" dirty="0">
                <a:latin typeface="Times New Roman" pitchFamily="18" charset="0"/>
              </a:rPr>
            </a:br>
            <a:endParaRPr lang="en-US" sz="400" dirty="0">
              <a:latin typeface="Times New Roman" pitchFamily="18" charset="0"/>
            </a:endParaRPr>
          </a:p>
          <a:p>
            <a:pPr algn="just">
              <a:lnSpc>
                <a:spcPct val="150000"/>
              </a:lnSpc>
            </a:pPr>
            <a:r>
              <a:rPr lang="en-US" sz="1713" b="1" u="sng" dirty="0">
                <a:latin typeface="Times New Roman" pitchFamily="18" charset="0"/>
              </a:rPr>
              <a:t>PICK ONE</a:t>
            </a:r>
            <a:r>
              <a:rPr lang="en-US" sz="1713" b="1" dirty="0">
                <a:latin typeface="Times New Roman" pitchFamily="18" charset="0"/>
              </a:rPr>
              <a:t> - Does your family:</a:t>
            </a:r>
          </a:p>
          <a:p>
            <a:pPr algn="just">
              <a:lnSpc>
                <a:spcPct val="150000"/>
              </a:lnSpc>
            </a:pPr>
            <a:r>
              <a:rPr lang="en-US" sz="1713" dirty="0">
                <a:latin typeface="Times New Roman" pitchFamily="18" charset="0"/>
              </a:rPr>
              <a:t>Buy only </a:t>
            </a:r>
            <a:r>
              <a:rPr lang="en-US" sz="1713" b="1" dirty="0">
                <a:solidFill>
                  <a:srgbClr val="FF0000"/>
                </a:solidFill>
                <a:latin typeface="Times New Roman" pitchFamily="18" charset="0"/>
              </a:rPr>
              <a:t>fresh foods </a:t>
            </a:r>
            <a:r>
              <a:rPr lang="en-US" sz="1713" dirty="0">
                <a:latin typeface="Times New Roman" pitchFamily="18" charset="0"/>
              </a:rPr>
              <a:t>(vegetables, fruit, bread, and meat)? </a:t>
            </a:r>
            <a:r>
              <a:rPr lang="en-US" sz="1713" b="1" dirty="0">
                <a:latin typeface="Times New Roman" pitchFamily="18" charset="0"/>
              </a:rPr>
              <a:t>-20</a:t>
            </a:r>
            <a:endParaRPr lang="en-US" sz="1713" dirty="0">
              <a:latin typeface="Times New Roman" pitchFamily="18" charset="0"/>
            </a:endParaRPr>
          </a:p>
          <a:p>
            <a:pPr algn="just">
              <a:lnSpc>
                <a:spcPct val="150000"/>
              </a:lnSpc>
            </a:pPr>
            <a:r>
              <a:rPr lang="en-US" sz="1713" dirty="0">
                <a:latin typeface="Times New Roman" pitchFamily="18" charset="0"/>
              </a:rPr>
              <a:t>Buy a </a:t>
            </a:r>
            <a:r>
              <a:rPr lang="en-US" sz="1713" b="1" dirty="0">
                <a:solidFill>
                  <a:srgbClr val="FF0000"/>
                </a:solidFill>
                <a:latin typeface="Times New Roman" pitchFamily="18" charset="0"/>
              </a:rPr>
              <a:t>combination</a:t>
            </a:r>
            <a:r>
              <a:rPr lang="en-US" sz="1713" b="1" dirty="0">
                <a:latin typeface="Times New Roman" pitchFamily="18" charset="0"/>
              </a:rPr>
              <a:t> </a:t>
            </a:r>
            <a:r>
              <a:rPr lang="en-US" sz="1713" dirty="0">
                <a:latin typeface="Times New Roman" pitchFamily="18" charset="0"/>
              </a:rPr>
              <a:t>of fresh and processed food? </a:t>
            </a:r>
            <a:r>
              <a:rPr lang="en-US" sz="1713" b="1" dirty="0">
                <a:latin typeface="Times New Roman" pitchFamily="18" charset="0"/>
              </a:rPr>
              <a:t>-10</a:t>
            </a:r>
            <a:endParaRPr lang="en-US" sz="1713" dirty="0">
              <a:latin typeface="Times New Roman" pitchFamily="18" charset="0"/>
            </a:endParaRPr>
          </a:p>
          <a:p>
            <a:pPr algn="just">
              <a:lnSpc>
                <a:spcPct val="150000"/>
              </a:lnSpc>
            </a:pPr>
            <a:r>
              <a:rPr lang="en-US" sz="1713" dirty="0">
                <a:latin typeface="Times New Roman" pitchFamily="18" charset="0"/>
              </a:rPr>
              <a:t>Buy mostly </a:t>
            </a:r>
            <a:r>
              <a:rPr lang="en-US" sz="1713" b="1" dirty="0">
                <a:solidFill>
                  <a:srgbClr val="FF0000"/>
                </a:solidFill>
                <a:latin typeface="Times New Roman" pitchFamily="18" charset="0"/>
              </a:rPr>
              <a:t>packaged foods </a:t>
            </a:r>
            <a:r>
              <a:rPr lang="en-US" sz="1713" dirty="0">
                <a:latin typeface="Times New Roman" pitchFamily="18" charset="0"/>
              </a:rPr>
              <a:t>or ready-to-cook foods? </a:t>
            </a:r>
            <a:r>
              <a:rPr lang="en-US" sz="1713" b="1" dirty="0">
                <a:latin typeface="Times New Roman" pitchFamily="18" charset="0"/>
              </a:rPr>
              <a:t>-0</a:t>
            </a:r>
            <a:endParaRPr lang="en-US" sz="1713" dirty="0">
              <a:latin typeface="Times New Roman" pitchFamily="18" charset="0"/>
            </a:endParaRPr>
          </a:p>
        </p:txBody>
      </p:sp>
      <p:pic>
        <p:nvPicPr>
          <p:cNvPr id="5123" name="Picture 2" descr="C:\Users\Tracy\AppData\Local\Microsoft\Windows\Temporary Internet Files\Content.IE5\QA989NRI\MCj04380710000[1].png"/>
          <p:cNvPicPr>
            <a:picLocks noChangeAspect="1" noChangeArrowheads="1"/>
          </p:cNvPicPr>
          <p:nvPr/>
        </p:nvPicPr>
        <p:blipFill>
          <a:blip r:embed="rId2" cstate="print"/>
          <a:srcRect/>
          <a:stretch>
            <a:fillRect/>
          </a:stretch>
        </p:blipFill>
        <p:spPr bwMode="auto">
          <a:xfrm rot="1210366">
            <a:off x="6467296" y="420148"/>
            <a:ext cx="708095" cy="708095"/>
          </a:xfrm>
          <a:prstGeom prst="rect">
            <a:avLst/>
          </a:prstGeom>
          <a:noFill/>
          <a:ln w="9525">
            <a:noFill/>
            <a:miter lim="800000"/>
            <a:headEnd/>
            <a:tailEnd/>
          </a:ln>
        </p:spPr>
      </p:pic>
      <p:sp>
        <p:nvSpPr>
          <p:cNvPr id="6" name="TextBox 5">
            <a:extLst>
              <a:ext uri="{FF2B5EF4-FFF2-40B4-BE49-F238E27FC236}">
                <a16:creationId xmlns:a16="http://schemas.microsoft.com/office/drawing/2014/main" id="{6E5B588A-3AB9-48F2-9CA9-1A4639A94477}"/>
              </a:ext>
            </a:extLst>
          </p:cNvPr>
          <p:cNvSpPr txBox="1"/>
          <p:nvPr/>
        </p:nvSpPr>
        <p:spPr>
          <a:xfrm>
            <a:off x="7227993" y="286250"/>
            <a:ext cx="1507455" cy="3484928"/>
          </a:xfrm>
          <a:prstGeom prst="rect">
            <a:avLst/>
          </a:prstGeom>
          <a:noFill/>
          <a:ln w="19050">
            <a:solidFill>
              <a:schemeClr val="tx1"/>
            </a:solidFill>
          </a:ln>
        </p:spPr>
        <p:txBody>
          <a:bodyPr wrap="square">
            <a:spAutoFit/>
          </a:bodyPr>
          <a:lstStyle/>
          <a:p>
            <a:pPr algn="ctr"/>
            <a:r>
              <a:rPr lang="en-US" sz="1696" b="1" dirty="0">
                <a:solidFill>
                  <a:srgbClr val="FF0000"/>
                </a:solidFill>
                <a:latin typeface="Times New Roman" pitchFamily="18" charset="0"/>
              </a:rPr>
              <a:t>100 POINTS</a:t>
            </a:r>
          </a:p>
          <a:p>
            <a:pPr algn="ctr"/>
            <a:endParaRPr lang="en-US" sz="1696" b="1" dirty="0">
              <a:solidFill>
                <a:srgbClr val="FF0000"/>
              </a:solidFill>
              <a:latin typeface="Times New Roman" pitchFamily="18" charset="0"/>
            </a:endParaRPr>
          </a:p>
          <a:p>
            <a:pPr algn="ctr"/>
            <a:endParaRPr lang="en-US" sz="1696" b="1" dirty="0">
              <a:solidFill>
                <a:srgbClr val="FF0000"/>
              </a:solidFill>
              <a:latin typeface="Times New Roman" pitchFamily="18" charset="0"/>
            </a:endParaRPr>
          </a:p>
          <a:p>
            <a:pPr algn="ctr"/>
            <a:endParaRPr lang="en-US" sz="1696" b="1" dirty="0">
              <a:solidFill>
                <a:srgbClr val="FF0000"/>
              </a:solidFill>
              <a:latin typeface="Times New Roman" pitchFamily="18" charset="0"/>
            </a:endParaRPr>
          </a:p>
          <a:p>
            <a:pPr algn="ctr"/>
            <a:endParaRPr lang="en-US" sz="1696" b="1" dirty="0">
              <a:solidFill>
                <a:srgbClr val="FF0000"/>
              </a:solidFill>
              <a:latin typeface="Times New Roman" pitchFamily="18" charset="0"/>
            </a:endParaRPr>
          </a:p>
          <a:p>
            <a:pPr algn="ctr"/>
            <a:endParaRPr lang="en-US" sz="1696" b="1" dirty="0">
              <a:solidFill>
                <a:srgbClr val="FF0000"/>
              </a:solidFill>
              <a:latin typeface="Times New Roman" pitchFamily="18" charset="0"/>
            </a:endParaRPr>
          </a:p>
          <a:p>
            <a:pPr algn="ctr"/>
            <a:endParaRPr lang="en-US" sz="1696" b="1" dirty="0">
              <a:solidFill>
                <a:srgbClr val="FF0000"/>
              </a:solidFill>
              <a:latin typeface="Times New Roman" pitchFamily="18" charset="0"/>
            </a:endParaRPr>
          </a:p>
          <a:p>
            <a:pPr algn="ctr"/>
            <a:endParaRPr lang="en-US" sz="1696" b="1" dirty="0">
              <a:solidFill>
                <a:srgbClr val="FF0000"/>
              </a:solidFill>
              <a:latin typeface="Times New Roman" pitchFamily="18" charset="0"/>
            </a:endParaRPr>
          </a:p>
          <a:p>
            <a:pPr algn="ctr"/>
            <a:r>
              <a:rPr lang="en-US" sz="1696" b="1" dirty="0">
                <a:solidFill>
                  <a:srgbClr val="FF0000"/>
                </a:solidFill>
                <a:latin typeface="Times New Roman" pitchFamily="18" charset="0"/>
              </a:rPr>
              <a:t> </a:t>
            </a:r>
          </a:p>
          <a:p>
            <a:pPr algn="ctr"/>
            <a:endParaRPr lang="en-US" sz="1696" b="1" dirty="0">
              <a:solidFill>
                <a:srgbClr val="FF0000"/>
              </a:solidFill>
              <a:latin typeface="Times New Roman" pitchFamily="18" charset="0"/>
            </a:endParaRPr>
          </a:p>
          <a:p>
            <a:pPr algn="ctr"/>
            <a:endParaRPr lang="en-US" sz="1696" b="1" dirty="0">
              <a:solidFill>
                <a:srgbClr val="FF0000"/>
              </a:solidFill>
              <a:latin typeface="Times New Roman" pitchFamily="18" charset="0"/>
            </a:endParaRPr>
          </a:p>
          <a:p>
            <a:pPr algn="ctr"/>
            <a:endParaRPr lang="en-US" sz="1696" b="1" dirty="0">
              <a:solidFill>
                <a:srgbClr val="FF0000"/>
              </a:solidFill>
              <a:latin typeface="Times New Roman" pitchFamily="18" charset="0"/>
            </a:endParaRPr>
          </a:p>
          <a:p>
            <a:pPr algn="ctr"/>
            <a:endParaRPr lang="en-US" sz="1696" dirty="0"/>
          </a:p>
        </p:txBody>
      </p:sp>
      <p:pic>
        <p:nvPicPr>
          <p:cNvPr id="8" name="Picture 7" descr="A picture containing food&#10;&#10;Description automatically generated">
            <a:extLst>
              <a:ext uri="{FF2B5EF4-FFF2-40B4-BE49-F238E27FC236}">
                <a16:creationId xmlns:a16="http://schemas.microsoft.com/office/drawing/2014/main" id="{4CDCB7E6-5DBA-4F8A-B966-855E14D307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7448" t="-1" r="-1" b="44581"/>
          <a:stretch/>
        </p:blipFill>
        <p:spPr>
          <a:xfrm rot="1036653">
            <a:off x="6814395" y="3862837"/>
            <a:ext cx="2161778" cy="1556008"/>
          </a:xfrm>
          <a:prstGeom prst="rect">
            <a:avLst/>
          </a:prstGeom>
        </p:spPr>
      </p:pic>
      <p:sp>
        <p:nvSpPr>
          <p:cNvPr id="9" name="TextBox 8">
            <a:extLst>
              <a:ext uri="{FF2B5EF4-FFF2-40B4-BE49-F238E27FC236}">
                <a16:creationId xmlns:a16="http://schemas.microsoft.com/office/drawing/2014/main" id="{9AAA27F7-3741-42D0-8B3A-CEE113A95E87}"/>
              </a:ext>
            </a:extLst>
          </p:cNvPr>
          <p:cNvSpPr txBox="1"/>
          <p:nvPr/>
        </p:nvSpPr>
        <p:spPr>
          <a:xfrm>
            <a:off x="7041373" y="3994971"/>
            <a:ext cx="1500929" cy="303160"/>
          </a:xfrm>
          <a:prstGeom prst="rect">
            <a:avLst/>
          </a:prstGeom>
          <a:noFill/>
        </p:spPr>
        <p:txBody>
          <a:bodyPr wrap="square" rtlCol="0">
            <a:spAutoFit/>
          </a:bodyPr>
          <a:lstStyle/>
          <a:p>
            <a:pPr algn="ctr"/>
            <a:r>
              <a:rPr lang="en-US" sz="1370" b="1" dirty="0">
                <a:latin typeface="Comic Sans MS" panose="030F0702030302020204" pitchFamily="66" charset="0"/>
              </a:rPr>
              <a:t>Food</a:t>
            </a:r>
          </a:p>
        </p:txBody>
      </p:sp>
      <p:sp>
        <p:nvSpPr>
          <p:cNvPr id="10" name="Rectangle 9">
            <a:extLst>
              <a:ext uri="{FF2B5EF4-FFF2-40B4-BE49-F238E27FC236}">
                <a16:creationId xmlns:a16="http://schemas.microsoft.com/office/drawing/2014/main" id="{94C29C25-9374-40CD-BFD3-6C015AAAE54C}"/>
              </a:ext>
            </a:extLst>
          </p:cNvPr>
          <p:cNvSpPr/>
          <p:nvPr/>
        </p:nvSpPr>
        <p:spPr>
          <a:xfrm>
            <a:off x="7459653" y="4314726"/>
            <a:ext cx="913609" cy="444003"/>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42"/>
          </a:p>
        </p:txBody>
      </p:sp>
      <p:sp>
        <p:nvSpPr>
          <p:cNvPr id="11" name="TextBox 10">
            <a:extLst>
              <a:ext uri="{FF2B5EF4-FFF2-40B4-BE49-F238E27FC236}">
                <a16:creationId xmlns:a16="http://schemas.microsoft.com/office/drawing/2014/main" id="{74098AA1-EC1B-41A6-8690-9C10025AF486}"/>
              </a:ext>
            </a:extLst>
          </p:cNvPr>
          <p:cNvSpPr txBox="1"/>
          <p:nvPr/>
        </p:nvSpPr>
        <p:spPr>
          <a:xfrm>
            <a:off x="311959" y="3659976"/>
            <a:ext cx="7086600" cy="3062377"/>
          </a:xfrm>
          <a:prstGeom prst="rect">
            <a:avLst/>
          </a:prstGeom>
          <a:noFill/>
        </p:spPr>
        <p:txBody>
          <a:bodyPr wrap="square">
            <a:spAutoFit/>
          </a:bodyPr>
          <a:lstStyle/>
          <a:p>
            <a:pPr algn="just">
              <a:lnSpc>
                <a:spcPct val="150000"/>
              </a:lnSpc>
            </a:pPr>
            <a:r>
              <a:rPr lang="en-US" sz="1800" b="1" dirty="0">
                <a:latin typeface="Times New Roman" pitchFamily="18" charset="0"/>
              </a:rPr>
              <a:t>What else does your family do to reduce your footprint?</a:t>
            </a:r>
          </a:p>
          <a:p>
            <a:pPr algn="just"/>
            <a:endParaRPr lang="en-US" sz="1000" dirty="0">
              <a:latin typeface="Times New Roman" pitchFamily="18" charset="0"/>
            </a:endParaRPr>
          </a:p>
          <a:p>
            <a:r>
              <a:rPr lang="en-US" sz="1800" dirty="0">
                <a:latin typeface="Times New Roman" pitchFamily="18" charset="0"/>
              </a:rPr>
              <a:t>Does your family have a </a:t>
            </a:r>
            <a:r>
              <a:rPr lang="en-US" sz="1800" b="1" dirty="0">
                <a:solidFill>
                  <a:srgbClr val="FF0000"/>
                </a:solidFill>
                <a:latin typeface="Times New Roman" pitchFamily="18" charset="0"/>
              </a:rPr>
              <a:t>garden</a:t>
            </a:r>
            <a:r>
              <a:rPr lang="en-US" sz="1800" dirty="0">
                <a:latin typeface="Times New Roman" pitchFamily="18" charset="0"/>
              </a:rPr>
              <a:t>?</a:t>
            </a:r>
            <a:r>
              <a:rPr lang="en-US" sz="1800" b="1" dirty="0">
                <a:latin typeface="Times New Roman" pitchFamily="18" charset="0"/>
              </a:rPr>
              <a:t> -10 </a:t>
            </a:r>
          </a:p>
          <a:p>
            <a:endParaRPr lang="en-US" sz="1200" b="1" dirty="0">
              <a:latin typeface="Times New Roman" pitchFamily="18" charset="0"/>
            </a:endParaRPr>
          </a:p>
          <a:p>
            <a:r>
              <a:rPr lang="en-US" sz="1800" dirty="0">
                <a:latin typeface="Times New Roman" pitchFamily="18" charset="0"/>
              </a:rPr>
              <a:t>Does your family </a:t>
            </a:r>
            <a:r>
              <a:rPr lang="en-US" sz="1800" b="1" dirty="0">
                <a:solidFill>
                  <a:srgbClr val="FF0000"/>
                </a:solidFill>
                <a:latin typeface="Times New Roman" pitchFamily="18" charset="0"/>
              </a:rPr>
              <a:t>can or freeze foods </a:t>
            </a:r>
            <a:r>
              <a:rPr lang="en-US" sz="1800" dirty="0">
                <a:latin typeface="Times New Roman" pitchFamily="18" charset="0"/>
              </a:rPr>
              <a:t>for use during the winter? </a:t>
            </a:r>
            <a:r>
              <a:rPr lang="en-US" sz="1800" b="1" dirty="0">
                <a:latin typeface="Times New Roman" pitchFamily="18" charset="0"/>
              </a:rPr>
              <a:t>-10</a:t>
            </a:r>
            <a:endParaRPr lang="en-US" sz="1800" dirty="0">
              <a:latin typeface="Times New Roman" pitchFamily="18" charset="0"/>
            </a:endParaRPr>
          </a:p>
          <a:p>
            <a:endParaRPr lang="en-US" sz="1200" b="1" dirty="0">
              <a:latin typeface="Times New Roman" pitchFamily="18" charset="0"/>
            </a:endParaRPr>
          </a:p>
          <a:p>
            <a:r>
              <a:rPr lang="en-US" sz="1800" dirty="0">
                <a:latin typeface="Times New Roman" pitchFamily="18" charset="0"/>
              </a:rPr>
              <a:t>Does your family </a:t>
            </a:r>
            <a:r>
              <a:rPr lang="en-US" sz="1800" b="1" dirty="0">
                <a:solidFill>
                  <a:srgbClr val="FF0000"/>
                </a:solidFill>
                <a:latin typeface="Times New Roman" pitchFamily="18" charset="0"/>
              </a:rPr>
              <a:t>hunt</a:t>
            </a:r>
            <a:r>
              <a:rPr lang="en-US" sz="1800" dirty="0">
                <a:latin typeface="Times New Roman" pitchFamily="18" charset="0"/>
              </a:rPr>
              <a:t> local wildlife or </a:t>
            </a:r>
            <a:r>
              <a:rPr lang="en-US" sz="1800" b="1" dirty="0">
                <a:solidFill>
                  <a:srgbClr val="FF0000"/>
                </a:solidFill>
                <a:latin typeface="Times New Roman" pitchFamily="18" charset="0"/>
              </a:rPr>
              <a:t>fish</a:t>
            </a:r>
            <a:r>
              <a:rPr lang="en-US" sz="1800" b="1" dirty="0">
                <a:latin typeface="Times New Roman" pitchFamily="18" charset="0"/>
              </a:rPr>
              <a:t>?  -10</a:t>
            </a:r>
          </a:p>
          <a:p>
            <a:endParaRPr lang="en-US" sz="1200" b="1" dirty="0">
              <a:latin typeface="Times New Roman" pitchFamily="18" charset="0"/>
            </a:endParaRPr>
          </a:p>
          <a:p>
            <a:r>
              <a:rPr lang="en-US" sz="1800" dirty="0">
                <a:latin typeface="Times New Roman" pitchFamily="18" charset="0"/>
              </a:rPr>
              <a:t>Does your family raise </a:t>
            </a:r>
            <a:r>
              <a:rPr lang="en-US" sz="1800" b="1" dirty="0">
                <a:solidFill>
                  <a:srgbClr val="FF0000"/>
                </a:solidFill>
                <a:latin typeface="Times New Roman" pitchFamily="18" charset="0"/>
              </a:rPr>
              <a:t>livestock </a:t>
            </a:r>
            <a:r>
              <a:rPr lang="en-US" sz="1800" dirty="0">
                <a:latin typeface="Times New Roman" pitchFamily="18" charset="0"/>
              </a:rPr>
              <a:t>or buy from a local farmer? </a:t>
            </a:r>
            <a:r>
              <a:rPr lang="en-US" sz="1800" b="1" dirty="0">
                <a:latin typeface="Times New Roman" pitchFamily="18" charset="0"/>
              </a:rPr>
              <a:t>-10</a:t>
            </a:r>
            <a:endParaRPr lang="en-US" sz="1800" dirty="0">
              <a:latin typeface="Times New Roman" pitchFamily="18" charset="0"/>
            </a:endParaRPr>
          </a:p>
          <a:p>
            <a:endParaRPr lang="en-US" sz="1200" b="1" dirty="0">
              <a:latin typeface="Times New Roman" pitchFamily="18" charset="0"/>
            </a:endParaRPr>
          </a:p>
          <a:p>
            <a:r>
              <a:rPr lang="en-US" sz="1800" dirty="0">
                <a:latin typeface="Times New Roman" pitchFamily="18" charset="0"/>
              </a:rPr>
              <a:t>Does your family eat out at restaurants?  Add</a:t>
            </a:r>
            <a:r>
              <a:rPr lang="en-US" sz="1800" b="1" dirty="0">
                <a:latin typeface="Times New Roman" pitchFamily="18" charset="0"/>
              </a:rPr>
              <a:t> </a:t>
            </a:r>
            <a:r>
              <a:rPr lang="en-US" sz="1800" b="1" dirty="0">
                <a:solidFill>
                  <a:srgbClr val="FF0000"/>
                </a:solidFill>
                <a:latin typeface="Times New Roman" pitchFamily="18" charset="0"/>
              </a:rPr>
              <a:t>TWO POINTS </a:t>
            </a:r>
            <a:r>
              <a:rPr lang="en-US" sz="1800" dirty="0">
                <a:latin typeface="Times New Roman" pitchFamily="18" charset="0"/>
              </a:rPr>
              <a:t>for </a:t>
            </a:r>
            <a:r>
              <a:rPr lang="en-US" sz="1800" b="1" dirty="0">
                <a:solidFill>
                  <a:srgbClr val="FF0000"/>
                </a:solidFill>
                <a:latin typeface="Times New Roman" pitchFamily="18" charset="0"/>
              </a:rPr>
              <a:t>EVERY MEAL </a:t>
            </a:r>
            <a:r>
              <a:rPr lang="en-US" sz="1800" dirty="0">
                <a:latin typeface="Times New Roman" pitchFamily="18" charset="0"/>
              </a:rPr>
              <a:t>you have eaten at/from a </a:t>
            </a:r>
            <a:r>
              <a:rPr lang="en-US" sz="1800" b="1" dirty="0">
                <a:solidFill>
                  <a:srgbClr val="FF0000"/>
                </a:solidFill>
                <a:latin typeface="Times New Roman" pitchFamily="18" charset="0"/>
              </a:rPr>
              <a:t>fast food </a:t>
            </a:r>
            <a:r>
              <a:rPr lang="en-US" sz="1800" dirty="0">
                <a:latin typeface="Times New Roman" pitchFamily="18" charset="0"/>
              </a:rPr>
              <a:t>or </a:t>
            </a:r>
            <a:r>
              <a:rPr lang="en-US" sz="1800" b="1" dirty="0">
                <a:solidFill>
                  <a:srgbClr val="FF0000"/>
                </a:solidFill>
                <a:latin typeface="Times New Roman" pitchFamily="18" charset="0"/>
              </a:rPr>
              <a:t>restaurant</a:t>
            </a:r>
            <a:r>
              <a:rPr lang="en-US" sz="1800" b="1" dirty="0">
                <a:latin typeface="Times New Roman" pitchFamily="18" charset="0"/>
              </a:rPr>
              <a:t> </a:t>
            </a:r>
            <a:r>
              <a:rPr lang="en-US" sz="1800" u="sng" dirty="0">
                <a:latin typeface="Times New Roman" pitchFamily="18" charset="0"/>
              </a:rPr>
              <a:t>in the last week</a:t>
            </a:r>
            <a:r>
              <a:rPr lang="en-US" sz="1800" dirty="0">
                <a:latin typeface="Times New Roman" pitchFamily="18" charset="0"/>
              </a:rPr>
              <a:t>? </a:t>
            </a:r>
            <a:endParaRPr lang="en-US" sz="1800" u="sng"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8">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8">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8">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8">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08429" y="130970"/>
            <a:ext cx="8326894" cy="6159058"/>
          </a:xfrm>
          <a:prstGeom prst="rect">
            <a:avLst/>
          </a:prstGeom>
          <a:noFill/>
          <a:ln w="9525">
            <a:noFill/>
            <a:miter lim="800000"/>
            <a:headEnd/>
            <a:tailEnd/>
          </a:ln>
        </p:spPr>
        <p:txBody>
          <a:bodyPr wrap="square">
            <a:spAutoFit/>
          </a:bodyPr>
          <a:lstStyle/>
          <a:p>
            <a:r>
              <a:rPr lang="en-US" sz="3015" b="1" dirty="0">
                <a:latin typeface="Times New Roman" pitchFamily="18" charset="0"/>
              </a:rPr>
              <a:t>HOUSING</a:t>
            </a:r>
            <a:endParaRPr lang="en-US" sz="1884" b="1" dirty="0">
              <a:latin typeface="Times New Roman" pitchFamily="18" charset="0"/>
            </a:endParaRPr>
          </a:p>
          <a:p>
            <a:endParaRPr lang="en-US" sz="754" dirty="0">
              <a:latin typeface="Times New Roman" pitchFamily="18" charset="0"/>
            </a:endParaRPr>
          </a:p>
          <a:p>
            <a:r>
              <a:rPr lang="en-US" sz="1884" b="1" dirty="0">
                <a:latin typeface="Times New Roman" pitchFamily="18" charset="0"/>
              </a:rPr>
              <a:t>The amount of resources needed to build and maintain the places </a:t>
            </a:r>
            <a:br>
              <a:rPr lang="en-US" sz="1884" b="1" dirty="0">
                <a:latin typeface="Times New Roman" pitchFamily="18" charset="0"/>
              </a:rPr>
            </a:br>
            <a:r>
              <a:rPr lang="en-US" sz="1884" b="1" dirty="0">
                <a:latin typeface="Times New Roman" pitchFamily="18" charset="0"/>
              </a:rPr>
              <a:t>where we live depends on the size of it and the number of people </a:t>
            </a:r>
            <a:br>
              <a:rPr lang="en-US" sz="1884" b="1" dirty="0">
                <a:latin typeface="Times New Roman" pitchFamily="18" charset="0"/>
              </a:rPr>
            </a:br>
            <a:r>
              <a:rPr lang="en-US" sz="1884" b="1" dirty="0">
                <a:latin typeface="Times New Roman" pitchFamily="18" charset="0"/>
              </a:rPr>
              <a:t>living with us.  Start this </a:t>
            </a:r>
            <a:r>
              <a:rPr lang="en-US" sz="1884" b="1" dirty="0">
                <a:solidFill>
                  <a:srgbClr val="FF0000"/>
                </a:solidFill>
                <a:latin typeface="Times New Roman" pitchFamily="18" charset="0"/>
              </a:rPr>
              <a:t>section with 0 points </a:t>
            </a:r>
            <a:r>
              <a:rPr lang="en-US" sz="1884" b="1" dirty="0">
                <a:latin typeface="Times New Roman" pitchFamily="18" charset="0"/>
              </a:rPr>
              <a:t>and add points </a:t>
            </a:r>
            <a:br>
              <a:rPr lang="en-US" sz="1884" b="1" dirty="0">
                <a:latin typeface="Times New Roman" pitchFamily="18" charset="0"/>
              </a:rPr>
            </a:br>
            <a:r>
              <a:rPr lang="en-US" sz="1884" b="1" dirty="0">
                <a:latin typeface="Times New Roman" pitchFamily="18" charset="0"/>
              </a:rPr>
              <a:t>based on the following items:</a:t>
            </a:r>
          </a:p>
          <a:p>
            <a:endParaRPr lang="en-US" sz="1884" dirty="0">
              <a:latin typeface="Times New Roman" pitchFamily="18" charset="0"/>
            </a:endParaRPr>
          </a:p>
          <a:p>
            <a:r>
              <a:rPr lang="en-US" sz="1884" b="1" dirty="0">
                <a:latin typeface="Times New Roman" pitchFamily="18" charset="0"/>
              </a:rPr>
              <a:t>Add 5 points </a:t>
            </a:r>
            <a:r>
              <a:rPr lang="en-US" sz="1884" dirty="0">
                <a:latin typeface="Times New Roman" pitchFamily="18" charset="0"/>
              </a:rPr>
              <a:t>for </a:t>
            </a:r>
            <a:r>
              <a:rPr lang="en-US" sz="1884" b="1" dirty="0">
                <a:solidFill>
                  <a:srgbClr val="FF0000"/>
                </a:solidFill>
                <a:latin typeface="Times New Roman" pitchFamily="18" charset="0"/>
              </a:rPr>
              <a:t>each person </a:t>
            </a:r>
            <a:r>
              <a:rPr lang="en-US" sz="1884" dirty="0">
                <a:latin typeface="Times New Roman" pitchFamily="18" charset="0"/>
              </a:rPr>
              <a:t>in your home (the ones who stay there </a:t>
            </a:r>
            <a:br>
              <a:rPr lang="en-US" sz="1884" dirty="0">
                <a:latin typeface="Times New Roman" pitchFamily="18" charset="0"/>
              </a:rPr>
            </a:br>
            <a:r>
              <a:rPr lang="en-US" sz="1884" dirty="0">
                <a:latin typeface="Times New Roman" pitchFamily="18" charset="0"/>
              </a:rPr>
              <a:t>overnight.)</a:t>
            </a:r>
          </a:p>
          <a:p>
            <a:endParaRPr lang="en-US" sz="1131" dirty="0">
              <a:latin typeface="Times New Roman" pitchFamily="18" charset="0"/>
            </a:endParaRPr>
          </a:p>
          <a:p>
            <a:endParaRPr lang="en-US" sz="1884" dirty="0">
              <a:latin typeface="Times New Roman" pitchFamily="18" charset="0"/>
            </a:endParaRPr>
          </a:p>
          <a:p>
            <a:r>
              <a:rPr lang="en-US" sz="1884" b="1" dirty="0">
                <a:latin typeface="Times New Roman" pitchFamily="18" charset="0"/>
              </a:rPr>
              <a:t>How big is your house? </a:t>
            </a:r>
            <a:r>
              <a:rPr lang="en-US" sz="1747" dirty="0">
                <a:latin typeface="Times New Roman" pitchFamily="18" charset="0"/>
              </a:rPr>
              <a:t>Add </a:t>
            </a:r>
            <a:r>
              <a:rPr lang="en-US" sz="1747" b="1" dirty="0">
                <a:latin typeface="Times New Roman" pitchFamily="18" charset="0"/>
              </a:rPr>
              <a:t>10 points </a:t>
            </a:r>
            <a:r>
              <a:rPr lang="en-US" sz="1747" dirty="0">
                <a:latin typeface="Times New Roman" pitchFamily="18" charset="0"/>
              </a:rPr>
              <a:t>for each level (story) that </a:t>
            </a:r>
            <a:br>
              <a:rPr lang="en-US" sz="1747" dirty="0">
                <a:latin typeface="Times New Roman" pitchFamily="18" charset="0"/>
              </a:rPr>
            </a:br>
            <a:r>
              <a:rPr lang="en-US" sz="1747" dirty="0">
                <a:latin typeface="Times New Roman" pitchFamily="18" charset="0"/>
              </a:rPr>
              <a:t>has living space.  </a:t>
            </a:r>
            <a:r>
              <a:rPr lang="en-US" sz="1747" i="1" dirty="0">
                <a:latin typeface="Times New Roman" pitchFamily="18" charset="0"/>
              </a:rPr>
              <a:t>(Example: Basement plus 2 levels = 30 points)</a:t>
            </a:r>
          </a:p>
          <a:p>
            <a:r>
              <a:rPr lang="en-US" sz="1747" dirty="0">
                <a:latin typeface="Times New Roman" pitchFamily="18" charset="0"/>
              </a:rPr>
              <a:t>	</a:t>
            </a:r>
          </a:p>
          <a:p>
            <a:r>
              <a:rPr lang="en-US" sz="1747" dirty="0">
                <a:latin typeface="Times New Roman" pitchFamily="18" charset="0"/>
              </a:rPr>
              <a:t>	</a:t>
            </a:r>
            <a:endParaRPr lang="en-US" sz="1037" dirty="0">
              <a:latin typeface="Times New Roman" pitchFamily="18" charset="0"/>
            </a:endParaRPr>
          </a:p>
          <a:p>
            <a:r>
              <a:rPr lang="en-US" sz="1884" b="1" dirty="0">
                <a:latin typeface="Times New Roman" pitchFamily="18" charset="0"/>
              </a:rPr>
              <a:t>How many </a:t>
            </a:r>
            <a:r>
              <a:rPr lang="en-US" sz="1884" b="1" dirty="0">
                <a:solidFill>
                  <a:srgbClr val="FF0000"/>
                </a:solidFill>
                <a:latin typeface="Times New Roman" pitchFamily="18" charset="0"/>
              </a:rPr>
              <a:t>pets</a:t>
            </a:r>
            <a:r>
              <a:rPr lang="en-US" sz="1884" b="1" dirty="0">
                <a:latin typeface="Times New Roman" pitchFamily="18" charset="0"/>
              </a:rPr>
              <a:t> do you have (inside and outdoor)? </a:t>
            </a:r>
            <a:br>
              <a:rPr lang="en-US" sz="1884" b="1" dirty="0">
                <a:latin typeface="Times New Roman" pitchFamily="18" charset="0"/>
              </a:rPr>
            </a:br>
            <a:r>
              <a:rPr lang="en-US" sz="1884" b="1" dirty="0">
                <a:latin typeface="Times New Roman" pitchFamily="18" charset="0"/>
              </a:rPr>
              <a:t>Add 2 points </a:t>
            </a:r>
            <a:r>
              <a:rPr lang="en-US" sz="1884" dirty="0">
                <a:latin typeface="Times New Roman" pitchFamily="18" charset="0"/>
              </a:rPr>
              <a:t>for each one.</a:t>
            </a:r>
          </a:p>
          <a:p>
            <a:endParaRPr lang="en-US" sz="1019" dirty="0">
              <a:latin typeface="Times New Roman" pitchFamily="18" charset="0"/>
            </a:endParaRPr>
          </a:p>
          <a:p>
            <a:r>
              <a:rPr lang="en-US" sz="1884" b="1" i="1" dirty="0">
                <a:latin typeface="Times New Roman" pitchFamily="18" charset="0"/>
              </a:rPr>
              <a:t>Notes:  </a:t>
            </a:r>
            <a:endParaRPr lang="en-US" sz="1884" i="1" dirty="0">
              <a:latin typeface="Times New Roman" pitchFamily="18" charset="0"/>
            </a:endParaRPr>
          </a:p>
          <a:p>
            <a:pPr marL="332832" indent="-332832">
              <a:buFont typeface="Arial" panose="020B0604020202020204" pitchFamily="34" charset="0"/>
              <a:buChar char="•"/>
            </a:pPr>
            <a:r>
              <a:rPr lang="en-US" sz="1884" i="1" dirty="0">
                <a:latin typeface="Times New Roman" pitchFamily="18" charset="0"/>
              </a:rPr>
              <a:t>Pets include birds, lizards, turtles, hamsters, Guinea pigs, spiders, etc.</a:t>
            </a:r>
          </a:p>
          <a:p>
            <a:pPr marL="332832" indent="-332832">
              <a:buFont typeface="Arial" panose="020B0604020202020204" pitchFamily="34" charset="0"/>
              <a:buChar char="•"/>
            </a:pPr>
            <a:r>
              <a:rPr lang="en-US" sz="1884" i="1" dirty="0">
                <a:latin typeface="Times New Roman" pitchFamily="18" charset="0"/>
              </a:rPr>
              <a:t>Livestock, such as pigs, cattle, chickens, goats, etc. do not count as pets.</a:t>
            </a:r>
          </a:p>
          <a:p>
            <a:pPr marL="332832" indent="-332832">
              <a:buFont typeface="Arial" panose="020B0604020202020204" pitchFamily="34" charset="0"/>
              <a:buChar char="•"/>
            </a:pPr>
            <a:r>
              <a:rPr lang="en-US" sz="1884" i="1" dirty="0">
                <a:latin typeface="Times New Roman" pitchFamily="18" charset="0"/>
              </a:rPr>
              <a:t>Add 4 points for each </a:t>
            </a:r>
            <a:r>
              <a:rPr lang="en-US" sz="1884" i="1" u="sng" dirty="0">
                <a:latin typeface="Times New Roman" pitchFamily="18" charset="0"/>
              </a:rPr>
              <a:t>bird cage </a:t>
            </a:r>
            <a:r>
              <a:rPr lang="en-US" sz="1884" i="1" dirty="0">
                <a:latin typeface="Times New Roman" pitchFamily="18" charset="0"/>
              </a:rPr>
              <a:t>or  </a:t>
            </a:r>
            <a:r>
              <a:rPr lang="en-US" sz="1884" i="1" u="sng" dirty="0">
                <a:latin typeface="Times New Roman" pitchFamily="18" charset="0"/>
              </a:rPr>
              <a:t>fish tank </a:t>
            </a:r>
            <a:r>
              <a:rPr lang="en-US" sz="1884" i="1" dirty="0">
                <a:latin typeface="Times New Roman" pitchFamily="18" charset="0"/>
              </a:rPr>
              <a:t>regardless of how many are in it. </a:t>
            </a:r>
          </a:p>
        </p:txBody>
      </p:sp>
      <p:sp>
        <p:nvSpPr>
          <p:cNvPr id="5" name="TextBox 4">
            <a:extLst>
              <a:ext uri="{FF2B5EF4-FFF2-40B4-BE49-F238E27FC236}">
                <a16:creationId xmlns:a16="http://schemas.microsoft.com/office/drawing/2014/main" id="{5A01AF99-69F3-4C1D-B35C-2A3061A71547}"/>
              </a:ext>
            </a:extLst>
          </p:cNvPr>
          <p:cNvSpPr txBox="1"/>
          <p:nvPr/>
        </p:nvSpPr>
        <p:spPr>
          <a:xfrm>
            <a:off x="7156209" y="254292"/>
            <a:ext cx="1507455" cy="3223959"/>
          </a:xfrm>
          <a:prstGeom prst="rect">
            <a:avLst/>
          </a:prstGeom>
          <a:noFill/>
          <a:ln w="19050">
            <a:solidFill>
              <a:schemeClr val="tx1"/>
            </a:solidFill>
          </a:ln>
        </p:spPr>
        <p:txBody>
          <a:bodyPr wrap="square">
            <a:spAutoFit/>
          </a:bodyPr>
          <a:lstStyle/>
          <a:p>
            <a:pPr algn="ctr"/>
            <a:r>
              <a:rPr lang="en-US" sz="1696" b="1" dirty="0">
                <a:solidFill>
                  <a:srgbClr val="FF0000"/>
                </a:solidFill>
                <a:latin typeface="Times New Roman" pitchFamily="18" charset="0"/>
              </a:rPr>
              <a:t>0 POINTS</a:t>
            </a:r>
          </a:p>
          <a:p>
            <a:pPr algn="ctr"/>
            <a:endParaRPr lang="en-US" sz="1696" b="1" dirty="0">
              <a:solidFill>
                <a:srgbClr val="FF0000"/>
              </a:solidFill>
              <a:latin typeface="Times New Roman" pitchFamily="18" charset="0"/>
            </a:endParaRPr>
          </a:p>
          <a:p>
            <a:pPr algn="ctr"/>
            <a:endParaRPr lang="en-US" sz="1696" b="1" dirty="0">
              <a:solidFill>
                <a:srgbClr val="FF0000"/>
              </a:solidFill>
              <a:latin typeface="Times New Roman" pitchFamily="18" charset="0"/>
            </a:endParaRPr>
          </a:p>
          <a:p>
            <a:pPr algn="ctr"/>
            <a:endParaRPr lang="en-US" sz="1696" b="1" dirty="0">
              <a:solidFill>
                <a:srgbClr val="FF0000"/>
              </a:solidFill>
              <a:latin typeface="Times New Roman" pitchFamily="18" charset="0"/>
            </a:endParaRPr>
          </a:p>
          <a:p>
            <a:pPr algn="ctr"/>
            <a:endParaRPr lang="en-US" sz="1696" b="1" dirty="0">
              <a:solidFill>
                <a:srgbClr val="FF0000"/>
              </a:solidFill>
              <a:latin typeface="Times New Roman" pitchFamily="18" charset="0"/>
            </a:endParaRPr>
          </a:p>
          <a:p>
            <a:pPr algn="ctr"/>
            <a:endParaRPr lang="en-US" sz="1696" b="1" dirty="0">
              <a:solidFill>
                <a:srgbClr val="FF0000"/>
              </a:solidFill>
              <a:latin typeface="Times New Roman" pitchFamily="18" charset="0"/>
            </a:endParaRPr>
          </a:p>
          <a:p>
            <a:pPr algn="ctr"/>
            <a:endParaRPr lang="en-US" sz="1696" b="1" dirty="0">
              <a:solidFill>
                <a:srgbClr val="FF0000"/>
              </a:solidFill>
              <a:latin typeface="Times New Roman" pitchFamily="18" charset="0"/>
            </a:endParaRPr>
          </a:p>
          <a:p>
            <a:pPr algn="ctr"/>
            <a:endParaRPr lang="en-US" sz="1696" b="1" dirty="0">
              <a:solidFill>
                <a:srgbClr val="FF0000"/>
              </a:solidFill>
              <a:latin typeface="Times New Roman" pitchFamily="18" charset="0"/>
            </a:endParaRPr>
          </a:p>
          <a:p>
            <a:pPr algn="ctr"/>
            <a:endParaRPr lang="en-US" sz="1696" b="1" dirty="0">
              <a:solidFill>
                <a:srgbClr val="FF0000"/>
              </a:solidFill>
              <a:latin typeface="Times New Roman" pitchFamily="18" charset="0"/>
            </a:endParaRPr>
          </a:p>
          <a:p>
            <a:pPr algn="ctr"/>
            <a:endParaRPr lang="en-US" sz="1696" b="1" dirty="0">
              <a:solidFill>
                <a:srgbClr val="FF0000"/>
              </a:solidFill>
              <a:latin typeface="Times New Roman" pitchFamily="18" charset="0"/>
            </a:endParaRPr>
          </a:p>
          <a:p>
            <a:pPr algn="ctr"/>
            <a:endParaRPr lang="en-US" sz="1696" b="1" dirty="0">
              <a:solidFill>
                <a:srgbClr val="FF0000"/>
              </a:solidFill>
              <a:latin typeface="Times New Roman" pitchFamily="18" charset="0"/>
            </a:endParaRPr>
          </a:p>
          <a:p>
            <a:pPr algn="ctr"/>
            <a:endParaRPr lang="en-US" sz="1696" dirty="0"/>
          </a:p>
        </p:txBody>
      </p:sp>
      <p:grpSp>
        <p:nvGrpSpPr>
          <p:cNvPr id="2" name="Group 1">
            <a:extLst>
              <a:ext uri="{FF2B5EF4-FFF2-40B4-BE49-F238E27FC236}">
                <a16:creationId xmlns:a16="http://schemas.microsoft.com/office/drawing/2014/main" id="{5C5EE7BE-4E81-40D1-8585-B0044624F84F}"/>
              </a:ext>
            </a:extLst>
          </p:cNvPr>
          <p:cNvGrpSpPr/>
          <p:nvPr/>
        </p:nvGrpSpPr>
        <p:grpSpPr>
          <a:xfrm>
            <a:off x="6847752" y="3650877"/>
            <a:ext cx="2161778" cy="1556008"/>
            <a:chOff x="2088069" y="3240549"/>
            <a:chExt cx="2524258" cy="1816915"/>
          </a:xfrm>
        </p:grpSpPr>
        <p:pic>
          <p:nvPicPr>
            <p:cNvPr id="6" name="Picture 5" descr="A picture containing food&#10;&#10;Description automatically generated">
              <a:extLst>
                <a:ext uri="{FF2B5EF4-FFF2-40B4-BE49-F238E27FC236}">
                  <a16:creationId xmlns:a16="http://schemas.microsoft.com/office/drawing/2014/main" id="{7AA30BC1-1110-44C5-B6D1-C480B7A5E5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7448" t="-1" r="-1" b="44581"/>
            <a:stretch/>
          </p:blipFill>
          <p:spPr>
            <a:xfrm>
              <a:off x="2088069" y="3240549"/>
              <a:ext cx="2524258" cy="1816915"/>
            </a:xfrm>
            <a:prstGeom prst="rect">
              <a:avLst/>
            </a:prstGeom>
          </p:spPr>
        </p:pic>
        <p:sp>
          <p:nvSpPr>
            <p:cNvPr id="7" name="TextBox 6">
              <a:extLst>
                <a:ext uri="{FF2B5EF4-FFF2-40B4-BE49-F238E27FC236}">
                  <a16:creationId xmlns:a16="http://schemas.microsoft.com/office/drawing/2014/main" id="{BAD9D09A-8C5E-4756-8C10-5F469D12CBF4}"/>
                </a:ext>
              </a:extLst>
            </p:cNvPr>
            <p:cNvSpPr txBox="1"/>
            <p:nvPr/>
          </p:nvSpPr>
          <p:spPr>
            <a:xfrm>
              <a:off x="2473897" y="3480089"/>
              <a:ext cx="1752600" cy="353993"/>
            </a:xfrm>
            <a:prstGeom prst="rect">
              <a:avLst/>
            </a:prstGeom>
            <a:noFill/>
          </p:spPr>
          <p:txBody>
            <a:bodyPr wrap="square" rtlCol="0">
              <a:spAutoFit/>
            </a:bodyPr>
            <a:lstStyle/>
            <a:p>
              <a:pPr algn="ctr"/>
              <a:r>
                <a:rPr lang="en-US" sz="1370" b="1" dirty="0">
                  <a:latin typeface="Comic Sans MS" panose="030F0702030302020204" pitchFamily="66" charset="0"/>
                </a:rPr>
                <a:t>Housing</a:t>
              </a:r>
            </a:p>
          </p:txBody>
        </p:sp>
        <p:sp>
          <p:nvSpPr>
            <p:cNvPr id="8" name="Rectangle 7">
              <a:extLst>
                <a:ext uri="{FF2B5EF4-FFF2-40B4-BE49-F238E27FC236}">
                  <a16:creationId xmlns:a16="http://schemas.microsoft.com/office/drawing/2014/main" id="{C3454239-2121-4320-BCB4-9D3B79C67023}"/>
                </a:ext>
              </a:extLst>
            </p:cNvPr>
            <p:cNvSpPr/>
            <p:nvPr/>
          </p:nvSpPr>
          <p:spPr>
            <a:xfrm>
              <a:off x="2816798" y="3866061"/>
              <a:ext cx="1066800" cy="518451"/>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42"/>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6">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6">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6">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46">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46">
                                            <p:txEl>
                                              <p:pRg st="15" end="1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14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ext Box 7"/>
          <p:cNvSpPr txBox="1">
            <a:spLocks noChangeArrowheads="1"/>
          </p:cNvSpPr>
          <p:nvPr/>
        </p:nvSpPr>
        <p:spPr bwMode="auto">
          <a:xfrm>
            <a:off x="253459" y="124808"/>
            <a:ext cx="6833142" cy="6444265"/>
          </a:xfrm>
          <a:prstGeom prst="rect">
            <a:avLst/>
          </a:prstGeom>
          <a:noFill/>
          <a:ln w="9525">
            <a:noFill/>
            <a:miter lim="800000"/>
            <a:headEnd/>
            <a:tailEnd/>
          </a:ln>
        </p:spPr>
        <p:txBody>
          <a:bodyPr wrap="square">
            <a:spAutoFit/>
          </a:bodyPr>
          <a:lstStyle/>
          <a:p>
            <a:pPr algn="just"/>
            <a:r>
              <a:rPr lang="en-US" sz="3015" b="1" dirty="0">
                <a:latin typeface="Times New Roman" pitchFamily="18" charset="0"/>
              </a:rPr>
              <a:t>TRANSPORTATION</a:t>
            </a:r>
            <a:endParaRPr lang="en-US" sz="1884" dirty="0">
              <a:latin typeface="Times New Roman" pitchFamily="18" charset="0"/>
            </a:endParaRPr>
          </a:p>
          <a:p>
            <a:pPr algn="just"/>
            <a:endParaRPr lang="en-US" sz="1037" dirty="0">
              <a:latin typeface="Times New Roman" pitchFamily="18" charset="0"/>
            </a:endParaRPr>
          </a:p>
          <a:p>
            <a:r>
              <a:rPr lang="en-US" sz="1747" dirty="0">
                <a:latin typeface="Times New Roman" pitchFamily="18" charset="0"/>
              </a:rPr>
              <a:t>Start this </a:t>
            </a:r>
            <a:r>
              <a:rPr lang="en-US" sz="1747" b="1" dirty="0">
                <a:solidFill>
                  <a:srgbClr val="FF0000"/>
                </a:solidFill>
                <a:latin typeface="Times New Roman" pitchFamily="18" charset="0"/>
              </a:rPr>
              <a:t>0 POINTS </a:t>
            </a:r>
            <a:r>
              <a:rPr lang="en-US" sz="1747" dirty="0">
                <a:latin typeface="Times New Roman" pitchFamily="18" charset="0"/>
              </a:rPr>
              <a:t>for this section and add points depending on the ways you and your family travel.</a:t>
            </a:r>
          </a:p>
          <a:p>
            <a:pPr algn="just"/>
            <a:endParaRPr lang="en-US" sz="1068" dirty="0">
              <a:latin typeface="Times New Roman" pitchFamily="18" charset="0"/>
            </a:endParaRPr>
          </a:p>
          <a:p>
            <a:pPr>
              <a:lnSpc>
                <a:spcPct val="150000"/>
              </a:lnSpc>
            </a:pPr>
            <a:r>
              <a:rPr lang="en-US" sz="1747" b="1" u="sng" dirty="0">
                <a:latin typeface="Times New Roman" pitchFamily="18" charset="0"/>
              </a:rPr>
              <a:t>PICK ONE</a:t>
            </a:r>
            <a:r>
              <a:rPr lang="en-US" sz="1747" b="1" dirty="0">
                <a:latin typeface="Times New Roman" pitchFamily="18" charset="0"/>
              </a:rPr>
              <a:t> - How did you get to </a:t>
            </a:r>
            <a:r>
              <a:rPr lang="en-US" sz="1747" b="1" dirty="0">
                <a:solidFill>
                  <a:srgbClr val="FF0000"/>
                </a:solidFill>
                <a:latin typeface="Times New Roman" pitchFamily="18" charset="0"/>
              </a:rPr>
              <a:t>school</a:t>
            </a:r>
            <a:r>
              <a:rPr lang="en-US" sz="1747" b="1" dirty="0">
                <a:latin typeface="Times New Roman" pitchFamily="18" charset="0"/>
              </a:rPr>
              <a:t> today? </a:t>
            </a:r>
          </a:p>
          <a:p>
            <a:pPr>
              <a:lnSpc>
                <a:spcPct val="150000"/>
              </a:lnSpc>
            </a:pPr>
            <a:r>
              <a:rPr lang="en-US" sz="1747" dirty="0">
                <a:latin typeface="Times New Roman" pitchFamily="18" charset="0"/>
              </a:rPr>
              <a:t>Rode in </a:t>
            </a:r>
            <a:r>
              <a:rPr lang="en-US" sz="1747" b="1" dirty="0">
                <a:solidFill>
                  <a:srgbClr val="FF0000"/>
                </a:solidFill>
                <a:latin typeface="Times New Roman" pitchFamily="18" charset="0"/>
              </a:rPr>
              <a:t>small car </a:t>
            </a:r>
            <a:r>
              <a:rPr lang="en-US" sz="1747" dirty="0">
                <a:latin typeface="Times New Roman" pitchFamily="18" charset="0"/>
              </a:rPr>
              <a:t>(or a school bus) </a:t>
            </a:r>
            <a:r>
              <a:rPr lang="en-US" sz="1747" dirty="0">
                <a:latin typeface="Times New Roman" pitchFamily="18" charset="0"/>
                <a:sym typeface="Wingdings" pitchFamily="2" charset="2"/>
              </a:rPr>
              <a:t></a:t>
            </a:r>
            <a:r>
              <a:rPr lang="en-US" sz="1747" b="1" dirty="0">
                <a:latin typeface="Times New Roman" pitchFamily="18" charset="0"/>
              </a:rPr>
              <a:t>+10</a:t>
            </a:r>
          </a:p>
          <a:p>
            <a:pPr>
              <a:lnSpc>
                <a:spcPct val="150000"/>
              </a:lnSpc>
            </a:pPr>
            <a:r>
              <a:rPr lang="en-US" sz="1747" dirty="0">
                <a:latin typeface="Times New Roman" pitchFamily="18" charset="0"/>
              </a:rPr>
              <a:t>Rode in a </a:t>
            </a:r>
            <a:r>
              <a:rPr lang="en-US" sz="1747" b="1" dirty="0">
                <a:solidFill>
                  <a:srgbClr val="FF0000"/>
                </a:solidFill>
                <a:latin typeface="Times New Roman" pitchFamily="18" charset="0"/>
              </a:rPr>
              <a:t>medium/large car or van</a:t>
            </a:r>
            <a:r>
              <a:rPr lang="en-US" sz="1747" dirty="0">
                <a:latin typeface="Times New Roman" pitchFamily="18" charset="0"/>
                <a:sym typeface="Wingdings" pitchFamily="2" charset="2"/>
              </a:rPr>
              <a:t> </a:t>
            </a:r>
            <a:r>
              <a:rPr lang="en-US" sz="1747" b="1" dirty="0">
                <a:latin typeface="Times New Roman" pitchFamily="18" charset="0"/>
              </a:rPr>
              <a:t>+15</a:t>
            </a:r>
            <a:endParaRPr lang="en-US" sz="1747" dirty="0">
              <a:latin typeface="Times New Roman" pitchFamily="18" charset="0"/>
            </a:endParaRPr>
          </a:p>
          <a:p>
            <a:pPr>
              <a:lnSpc>
                <a:spcPct val="150000"/>
              </a:lnSpc>
            </a:pPr>
            <a:r>
              <a:rPr lang="en-US" sz="1747" dirty="0">
                <a:latin typeface="Times New Roman" pitchFamily="18" charset="0"/>
              </a:rPr>
              <a:t>Rode in a </a:t>
            </a:r>
            <a:r>
              <a:rPr lang="en-US" sz="1747" b="1" dirty="0">
                <a:solidFill>
                  <a:srgbClr val="FF0000"/>
                </a:solidFill>
                <a:latin typeface="Times New Roman" pitchFamily="18" charset="0"/>
              </a:rPr>
              <a:t>truck or SUV</a:t>
            </a:r>
            <a:r>
              <a:rPr lang="en-US" sz="1747" dirty="0">
                <a:latin typeface="Times New Roman" pitchFamily="18" charset="0"/>
                <a:sym typeface="Wingdings" pitchFamily="2" charset="2"/>
              </a:rPr>
              <a:t> </a:t>
            </a:r>
            <a:r>
              <a:rPr lang="en-US" sz="1747" b="1" dirty="0">
                <a:latin typeface="Times New Roman" pitchFamily="18" charset="0"/>
              </a:rPr>
              <a:t>+25</a:t>
            </a:r>
            <a:br>
              <a:rPr lang="en-US" sz="1747" dirty="0">
                <a:latin typeface="Times New Roman" pitchFamily="18" charset="0"/>
              </a:rPr>
            </a:br>
            <a:r>
              <a:rPr lang="en-US" sz="1747" b="1" dirty="0">
                <a:solidFill>
                  <a:srgbClr val="FF0000"/>
                </a:solidFill>
                <a:latin typeface="Times New Roman" pitchFamily="18" charset="0"/>
              </a:rPr>
              <a:t>Walked or rode a bicycle </a:t>
            </a:r>
            <a:r>
              <a:rPr lang="en-US" sz="1747" dirty="0">
                <a:latin typeface="Times New Roman" pitchFamily="18" charset="0"/>
              </a:rPr>
              <a:t>to school</a:t>
            </a:r>
            <a:r>
              <a:rPr lang="en-US" sz="1747" dirty="0">
                <a:latin typeface="Times New Roman" pitchFamily="18" charset="0"/>
                <a:sym typeface="Wingdings" pitchFamily="2" charset="2"/>
              </a:rPr>
              <a:t> </a:t>
            </a:r>
            <a:r>
              <a:rPr lang="en-US" sz="1747" b="1" dirty="0">
                <a:latin typeface="Times New Roman" pitchFamily="18" charset="0"/>
              </a:rPr>
              <a:t>+0</a:t>
            </a:r>
            <a:endParaRPr lang="en-US" sz="1747" dirty="0">
              <a:latin typeface="Times New Roman" pitchFamily="18" charset="0"/>
            </a:endParaRPr>
          </a:p>
          <a:p>
            <a:endParaRPr lang="en-US" sz="1747" dirty="0">
              <a:latin typeface="Times New Roman" pitchFamily="18" charset="0"/>
            </a:endParaRPr>
          </a:p>
          <a:p>
            <a:r>
              <a:rPr lang="en-US" sz="1747" b="1" u="sng" dirty="0">
                <a:latin typeface="Times New Roman" pitchFamily="18" charset="0"/>
              </a:rPr>
              <a:t>ADD POINTS FOR ALL OF THESE THAT APPLY</a:t>
            </a:r>
            <a:r>
              <a:rPr lang="en-US" sz="1747" b="1" dirty="0">
                <a:latin typeface="Times New Roman" pitchFamily="18" charset="0"/>
              </a:rPr>
              <a:t>: </a:t>
            </a:r>
          </a:p>
          <a:p>
            <a:endParaRPr lang="en-US" sz="1747" b="1" dirty="0">
              <a:latin typeface="Times New Roman" pitchFamily="18" charset="0"/>
            </a:endParaRPr>
          </a:p>
          <a:p>
            <a:r>
              <a:rPr lang="en-US" sz="1747" dirty="0">
                <a:latin typeface="Times New Roman" pitchFamily="18" charset="0"/>
              </a:rPr>
              <a:t>How many times in the </a:t>
            </a:r>
            <a:r>
              <a:rPr lang="en-US" sz="1747" u="sng" dirty="0">
                <a:latin typeface="Times New Roman" pitchFamily="18" charset="0"/>
              </a:rPr>
              <a:t>last week </a:t>
            </a:r>
            <a:r>
              <a:rPr lang="en-US" sz="1747" dirty="0">
                <a:latin typeface="Times New Roman" pitchFamily="18" charset="0"/>
              </a:rPr>
              <a:t>have you </a:t>
            </a:r>
            <a:r>
              <a:rPr lang="en-US" sz="1747" b="1" dirty="0">
                <a:solidFill>
                  <a:srgbClr val="FF0000"/>
                </a:solidFill>
                <a:latin typeface="Times New Roman" pitchFamily="18" charset="0"/>
              </a:rPr>
              <a:t>traveled more than 30 mins/30 miles</a:t>
            </a:r>
            <a:r>
              <a:rPr lang="en-US" sz="1747" b="1" dirty="0">
                <a:latin typeface="Times New Roman" pitchFamily="18" charset="0"/>
              </a:rPr>
              <a:t> </a:t>
            </a:r>
            <a:r>
              <a:rPr lang="en-US" sz="1747" dirty="0">
                <a:latin typeface="Times New Roman" pitchFamily="18" charset="0"/>
              </a:rPr>
              <a:t>from home?   Add </a:t>
            </a:r>
            <a:r>
              <a:rPr lang="en-US" sz="1747" b="1" dirty="0">
                <a:latin typeface="Times New Roman" pitchFamily="18" charset="0"/>
              </a:rPr>
              <a:t>+5 </a:t>
            </a:r>
            <a:r>
              <a:rPr lang="en-US" sz="1747" b="1" u="sng" dirty="0">
                <a:latin typeface="Times New Roman" pitchFamily="18" charset="0"/>
              </a:rPr>
              <a:t>for each trip</a:t>
            </a:r>
            <a:r>
              <a:rPr lang="en-US" sz="1747" b="1" dirty="0">
                <a:latin typeface="Times New Roman" pitchFamily="18" charset="0"/>
              </a:rPr>
              <a:t>.</a:t>
            </a:r>
          </a:p>
          <a:p>
            <a:endParaRPr lang="en-US" sz="1068" b="1" dirty="0">
              <a:latin typeface="Times New Roman" pitchFamily="18" charset="0"/>
            </a:endParaRPr>
          </a:p>
          <a:p>
            <a:r>
              <a:rPr lang="en-US" sz="1747" dirty="0">
                <a:latin typeface="Times New Roman" pitchFamily="18" charset="0"/>
              </a:rPr>
              <a:t>How many passenger </a:t>
            </a:r>
            <a:r>
              <a:rPr lang="en-US" sz="1747" b="1" dirty="0">
                <a:solidFill>
                  <a:srgbClr val="FF0000"/>
                </a:solidFill>
                <a:latin typeface="Times New Roman" pitchFamily="18" charset="0"/>
              </a:rPr>
              <a:t>vehicles</a:t>
            </a:r>
            <a:r>
              <a:rPr lang="en-US" sz="1747" b="1" dirty="0">
                <a:latin typeface="Times New Roman" pitchFamily="18" charset="0"/>
              </a:rPr>
              <a:t> </a:t>
            </a:r>
            <a:r>
              <a:rPr lang="en-US" sz="1747" dirty="0">
                <a:latin typeface="Times New Roman" pitchFamily="18" charset="0"/>
              </a:rPr>
              <a:t>(car, truck, van, SUV) does your family own?  Add </a:t>
            </a:r>
            <a:r>
              <a:rPr lang="en-US" sz="1747" b="1" dirty="0">
                <a:latin typeface="Times New Roman" pitchFamily="18" charset="0"/>
              </a:rPr>
              <a:t>+5 points </a:t>
            </a:r>
            <a:r>
              <a:rPr lang="en-US" sz="1747" dirty="0">
                <a:latin typeface="Times New Roman" pitchFamily="18" charset="0"/>
              </a:rPr>
              <a:t>for </a:t>
            </a:r>
            <a:r>
              <a:rPr lang="en-US" sz="1747" b="1" dirty="0">
                <a:latin typeface="Times New Roman" pitchFamily="18" charset="0"/>
              </a:rPr>
              <a:t>each</a:t>
            </a:r>
            <a:r>
              <a:rPr lang="en-US" sz="1747" dirty="0">
                <a:latin typeface="Times New Roman" pitchFamily="18" charset="0"/>
              </a:rPr>
              <a:t>.</a:t>
            </a:r>
          </a:p>
          <a:p>
            <a:endParaRPr lang="en-US" sz="1019" dirty="0">
              <a:latin typeface="Times New Roman" pitchFamily="18" charset="0"/>
            </a:endParaRPr>
          </a:p>
          <a:p>
            <a:r>
              <a:rPr lang="en-US" sz="1747" dirty="0">
                <a:latin typeface="Times New Roman" pitchFamily="18" charset="0"/>
              </a:rPr>
              <a:t>How many </a:t>
            </a:r>
            <a:r>
              <a:rPr lang="en-US" sz="1747" b="1" dirty="0">
                <a:solidFill>
                  <a:srgbClr val="FF0000"/>
                </a:solidFill>
                <a:latin typeface="Times New Roman" pitchFamily="18" charset="0"/>
              </a:rPr>
              <a:t>ATVs, motorbikes, boats, or other motorized vehicles </a:t>
            </a:r>
            <a:r>
              <a:rPr lang="en-US" sz="1747" dirty="0">
                <a:latin typeface="Times New Roman" pitchFamily="18" charset="0"/>
              </a:rPr>
              <a:t>does your family own?  Add </a:t>
            </a:r>
            <a:r>
              <a:rPr lang="en-US" sz="1747" b="1" dirty="0">
                <a:latin typeface="Times New Roman" pitchFamily="18" charset="0"/>
              </a:rPr>
              <a:t>+5 points </a:t>
            </a:r>
            <a:r>
              <a:rPr lang="en-US" sz="1747" dirty="0">
                <a:latin typeface="Times New Roman" pitchFamily="18" charset="0"/>
              </a:rPr>
              <a:t>for </a:t>
            </a:r>
            <a:r>
              <a:rPr lang="en-US" sz="1747" u="sng" dirty="0">
                <a:latin typeface="Times New Roman" pitchFamily="18" charset="0"/>
              </a:rPr>
              <a:t>each</a:t>
            </a:r>
            <a:r>
              <a:rPr lang="en-US" sz="1747" dirty="0">
                <a:latin typeface="Times New Roman" pitchFamily="18" charset="0"/>
              </a:rPr>
              <a:t>.</a:t>
            </a:r>
            <a:br>
              <a:rPr lang="en-US" sz="1747" dirty="0">
                <a:latin typeface="Times New Roman" pitchFamily="18" charset="0"/>
              </a:rPr>
            </a:br>
            <a:r>
              <a:rPr lang="en-US" sz="1747" i="1" dirty="0">
                <a:latin typeface="Times New Roman" pitchFamily="18" charset="0"/>
              </a:rPr>
              <a:t>NOTE:  Don’t count tractors, mowers, campers, etc</a:t>
            </a:r>
            <a:r>
              <a:rPr lang="en-US" sz="1747" dirty="0">
                <a:latin typeface="Times New Roman" pitchFamily="18" charset="0"/>
              </a:rPr>
              <a:t>.</a:t>
            </a:r>
            <a:endParaRPr lang="en-US" sz="1884" dirty="0">
              <a:latin typeface="Times New Roman" pitchFamily="18" charset="0"/>
            </a:endParaRPr>
          </a:p>
        </p:txBody>
      </p:sp>
      <p:pic>
        <p:nvPicPr>
          <p:cNvPr id="1025" name="Picture 1" descr="C:\Users\Tracy\AppData\Local\Microsoft\Windows\Temporary Internet Files\Content.IE5\87FV9K7D\MC900001542[1].wmf"/>
          <p:cNvPicPr>
            <a:picLocks noChangeAspect="1" noChangeArrowheads="1"/>
          </p:cNvPicPr>
          <p:nvPr/>
        </p:nvPicPr>
        <p:blipFill>
          <a:blip r:embed="rId2" cstate="print"/>
          <a:srcRect/>
          <a:stretch>
            <a:fillRect/>
          </a:stretch>
        </p:blipFill>
        <p:spPr bwMode="auto">
          <a:xfrm>
            <a:off x="5607423" y="1636974"/>
            <a:ext cx="1220321" cy="1092476"/>
          </a:xfrm>
          <a:prstGeom prst="rect">
            <a:avLst/>
          </a:prstGeom>
          <a:noFill/>
        </p:spPr>
      </p:pic>
      <p:sp>
        <p:nvSpPr>
          <p:cNvPr id="5" name="TextBox 4">
            <a:extLst>
              <a:ext uri="{FF2B5EF4-FFF2-40B4-BE49-F238E27FC236}">
                <a16:creationId xmlns:a16="http://schemas.microsoft.com/office/drawing/2014/main" id="{FF26FC42-A311-4698-A2E7-864B50913120}"/>
              </a:ext>
            </a:extLst>
          </p:cNvPr>
          <p:cNvSpPr txBox="1"/>
          <p:nvPr/>
        </p:nvSpPr>
        <p:spPr>
          <a:xfrm>
            <a:off x="7227993" y="297219"/>
            <a:ext cx="1507455" cy="4006866"/>
          </a:xfrm>
          <a:prstGeom prst="rect">
            <a:avLst/>
          </a:prstGeom>
          <a:noFill/>
          <a:ln w="19050">
            <a:solidFill>
              <a:schemeClr val="tx1"/>
            </a:solidFill>
          </a:ln>
        </p:spPr>
        <p:txBody>
          <a:bodyPr wrap="square">
            <a:spAutoFit/>
          </a:bodyPr>
          <a:lstStyle/>
          <a:p>
            <a:pPr algn="ctr"/>
            <a:r>
              <a:rPr lang="en-US" sz="1696" b="1" dirty="0">
                <a:solidFill>
                  <a:srgbClr val="FF0000"/>
                </a:solidFill>
                <a:latin typeface="Times New Roman" pitchFamily="18" charset="0"/>
              </a:rPr>
              <a:t>0 POINTS</a:t>
            </a:r>
          </a:p>
          <a:p>
            <a:pPr algn="ctr"/>
            <a:endParaRPr lang="en-US" sz="1696" b="1" dirty="0">
              <a:solidFill>
                <a:srgbClr val="FF0000"/>
              </a:solidFill>
              <a:latin typeface="Times New Roman" pitchFamily="18" charset="0"/>
            </a:endParaRPr>
          </a:p>
          <a:p>
            <a:pPr algn="ctr"/>
            <a:endParaRPr lang="en-US" sz="1696" b="1" dirty="0">
              <a:solidFill>
                <a:srgbClr val="FF0000"/>
              </a:solidFill>
              <a:latin typeface="Times New Roman" pitchFamily="18" charset="0"/>
            </a:endParaRPr>
          </a:p>
          <a:p>
            <a:pPr algn="ctr"/>
            <a:endParaRPr lang="en-US" sz="1696" b="1" dirty="0">
              <a:solidFill>
                <a:srgbClr val="FF0000"/>
              </a:solidFill>
              <a:latin typeface="Times New Roman" pitchFamily="18" charset="0"/>
            </a:endParaRPr>
          </a:p>
          <a:p>
            <a:pPr algn="ctr"/>
            <a:endParaRPr lang="en-US" sz="1696" b="1" dirty="0">
              <a:solidFill>
                <a:srgbClr val="FF0000"/>
              </a:solidFill>
              <a:latin typeface="Times New Roman" pitchFamily="18" charset="0"/>
            </a:endParaRPr>
          </a:p>
          <a:p>
            <a:pPr algn="ctr"/>
            <a:endParaRPr lang="en-US" sz="1696" b="1" dirty="0">
              <a:solidFill>
                <a:srgbClr val="FF0000"/>
              </a:solidFill>
              <a:latin typeface="Times New Roman" pitchFamily="18" charset="0"/>
            </a:endParaRPr>
          </a:p>
          <a:p>
            <a:pPr algn="ctr"/>
            <a:endParaRPr lang="en-US" sz="1696" b="1" dirty="0">
              <a:solidFill>
                <a:srgbClr val="FF0000"/>
              </a:solidFill>
              <a:latin typeface="Times New Roman" pitchFamily="18" charset="0"/>
            </a:endParaRPr>
          </a:p>
          <a:p>
            <a:pPr algn="ctr"/>
            <a:endParaRPr lang="en-US" sz="1696" b="1" dirty="0">
              <a:solidFill>
                <a:srgbClr val="FF0000"/>
              </a:solidFill>
              <a:latin typeface="Times New Roman" pitchFamily="18" charset="0"/>
            </a:endParaRPr>
          </a:p>
          <a:p>
            <a:pPr algn="ctr"/>
            <a:r>
              <a:rPr lang="en-US" sz="1696" b="1" dirty="0">
                <a:solidFill>
                  <a:srgbClr val="FF0000"/>
                </a:solidFill>
                <a:latin typeface="Times New Roman" pitchFamily="18" charset="0"/>
              </a:rPr>
              <a:t> </a:t>
            </a:r>
          </a:p>
          <a:p>
            <a:pPr algn="ctr"/>
            <a:endParaRPr lang="en-US" sz="1696" b="1" dirty="0">
              <a:solidFill>
                <a:srgbClr val="FF0000"/>
              </a:solidFill>
              <a:latin typeface="Times New Roman" pitchFamily="18" charset="0"/>
            </a:endParaRPr>
          </a:p>
          <a:p>
            <a:pPr algn="ctr"/>
            <a:endParaRPr lang="en-US" sz="1696" b="1" dirty="0">
              <a:solidFill>
                <a:srgbClr val="FF0000"/>
              </a:solidFill>
              <a:latin typeface="Times New Roman" pitchFamily="18" charset="0"/>
            </a:endParaRPr>
          </a:p>
          <a:p>
            <a:pPr algn="ctr"/>
            <a:endParaRPr lang="en-US" sz="1696" b="1" dirty="0">
              <a:solidFill>
                <a:srgbClr val="FF0000"/>
              </a:solidFill>
              <a:latin typeface="Times New Roman" pitchFamily="18" charset="0"/>
            </a:endParaRPr>
          </a:p>
          <a:p>
            <a:pPr algn="ctr"/>
            <a:endParaRPr lang="en-US" sz="1696" b="1" dirty="0">
              <a:solidFill>
                <a:srgbClr val="FF0000"/>
              </a:solidFill>
              <a:latin typeface="Times New Roman" pitchFamily="18" charset="0"/>
            </a:endParaRPr>
          </a:p>
          <a:p>
            <a:pPr algn="ctr"/>
            <a:endParaRPr lang="en-US" sz="1696" b="1" dirty="0">
              <a:solidFill>
                <a:srgbClr val="FF0000"/>
              </a:solidFill>
              <a:latin typeface="Times New Roman" pitchFamily="18" charset="0"/>
            </a:endParaRPr>
          </a:p>
          <a:p>
            <a:pPr algn="ctr"/>
            <a:endParaRPr lang="en-US" sz="1696" dirty="0"/>
          </a:p>
        </p:txBody>
      </p:sp>
      <p:grpSp>
        <p:nvGrpSpPr>
          <p:cNvPr id="2" name="Group 1">
            <a:extLst>
              <a:ext uri="{FF2B5EF4-FFF2-40B4-BE49-F238E27FC236}">
                <a16:creationId xmlns:a16="http://schemas.microsoft.com/office/drawing/2014/main" id="{81321A9A-2E92-4F0F-B1F3-592B16AF7063}"/>
              </a:ext>
            </a:extLst>
          </p:cNvPr>
          <p:cNvGrpSpPr/>
          <p:nvPr/>
        </p:nvGrpSpPr>
        <p:grpSpPr>
          <a:xfrm>
            <a:off x="6921711" y="4316506"/>
            <a:ext cx="2161778" cy="1556008"/>
            <a:chOff x="3956487" y="1730746"/>
            <a:chExt cx="2524258" cy="1816915"/>
          </a:xfrm>
        </p:grpSpPr>
        <p:pic>
          <p:nvPicPr>
            <p:cNvPr id="6" name="Picture 5" descr="A picture containing food&#10;&#10;Description automatically generated">
              <a:extLst>
                <a:ext uri="{FF2B5EF4-FFF2-40B4-BE49-F238E27FC236}">
                  <a16:creationId xmlns:a16="http://schemas.microsoft.com/office/drawing/2014/main" id="{84BE785F-85F9-4AE0-BF3B-E2802DB5E9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7448" t="-1" r="-1" b="44581"/>
            <a:stretch/>
          </p:blipFill>
          <p:spPr>
            <a:xfrm flipH="1">
              <a:off x="3956487" y="1730746"/>
              <a:ext cx="2524258" cy="1816915"/>
            </a:xfrm>
            <a:prstGeom prst="rect">
              <a:avLst/>
            </a:prstGeom>
          </p:spPr>
        </p:pic>
        <p:sp>
          <p:nvSpPr>
            <p:cNvPr id="7" name="TextBox 6">
              <a:extLst>
                <a:ext uri="{FF2B5EF4-FFF2-40B4-BE49-F238E27FC236}">
                  <a16:creationId xmlns:a16="http://schemas.microsoft.com/office/drawing/2014/main" id="{E5092F82-855E-4FCC-83B6-83A63771E243}"/>
                </a:ext>
              </a:extLst>
            </p:cNvPr>
            <p:cNvSpPr txBox="1"/>
            <p:nvPr/>
          </p:nvSpPr>
          <p:spPr>
            <a:xfrm>
              <a:off x="4306507" y="2072694"/>
              <a:ext cx="1752600" cy="353993"/>
            </a:xfrm>
            <a:prstGeom prst="rect">
              <a:avLst/>
            </a:prstGeom>
            <a:noFill/>
          </p:spPr>
          <p:txBody>
            <a:bodyPr wrap="square" rtlCol="0">
              <a:spAutoFit/>
            </a:bodyPr>
            <a:lstStyle/>
            <a:p>
              <a:pPr algn="ctr"/>
              <a:r>
                <a:rPr lang="en-US" sz="1370" b="1" dirty="0">
                  <a:latin typeface="Comic Sans MS" panose="030F0702030302020204" pitchFamily="66" charset="0"/>
                </a:rPr>
                <a:t>Transportation</a:t>
              </a:r>
            </a:p>
          </p:txBody>
        </p:sp>
        <p:sp>
          <p:nvSpPr>
            <p:cNvPr id="8" name="Rectangle 7">
              <a:extLst>
                <a:ext uri="{FF2B5EF4-FFF2-40B4-BE49-F238E27FC236}">
                  <a16:creationId xmlns:a16="http://schemas.microsoft.com/office/drawing/2014/main" id="{BC710BB5-6AB8-4416-9E6F-B4655CF08553}"/>
                </a:ext>
              </a:extLst>
            </p:cNvPr>
            <p:cNvSpPr/>
            <p:nvPr/>
          </p:nvSpPr>
          <p:spPr>
            <a:xfrm>
              <a:off x="4633266" y="2434778"/>
              <a:ext cx="1066800" cy="518451"/>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42"/>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0">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50">
                                            <p:txEl>
                                              <p:pRg st="11" end="1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50">
                                            <p:txEl>
                                              <p:pRg st="13" end="1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50">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409139" y="279386"/>
            <a:ext cx="6602089" cy="2875915"/>
          </a:xfrm>
          <a:prstGeom prst="rect">
            <a:avLst/>
          </a:prstGeom>
          <a:noFill/>
          <a:ln w="9525">
            <a:noFill/>
            <a:miter lim="800000"/>
            <a:headEnd/>
            <a:tailEnd/>
          </a:ln>
        </p:spPr>
        <p:txBody>
          <a:bodyPr wrap="square">
            <a:spAutoFit/>
          </a:bodyPr>
          <a:lstStyle/>
          <a:p>
            <a:pPr algn="just"/>
            <a:r>
              <a:rPr lang="en-US" sz="3015" b="1" dirty="0">
                <a:latin typeface="Times New Roman" pitchFamily="18" charset="0"/>
              </a:rPr>
              <a:t>HEATING/COOLING YOUR HOME</a:t>
            </a:r>
          </a:p>
          <a:p>
            <a:pPr algn="just"/>
            <a:endParaRPr lang="en-US" sz="1884" dirty="0">
              <a:latin typeface="Times New Roman" pitchFamily="18" charset="0"/>
              <a:cs typeface="Times New Roman" pitchFamily="18" charset="0"/>
            </a:endParaRPr>
          </a:p>
          <a:p>
            <a:pPr algn="just"/>
            <a:r>
              <a:rPr lang="en-US" sz="1884" dirty="0">
                <a:latin typeface="Times New Roman" pitchFamily="18" charset="0"/>
                <a:cs typeface="Times New Roman" pitchFamily="18" charset="0"/>
              </a:rPr>
              <a:t>In this section </a:t>
            </a:r>
            <a:r>
              <a:rPr lang="en-US" sz="1884" b="1" u="sng" dirty="0">
                <a:solidFill>
                  <a:srgbClr val="FF0000"/>
                </a:solidFill>
                <a:latin typeface="Times New Roman" pitchFamily="18" charset="0"/>
                <a:cs typeface="Times New Roman" pitchFamily="18" charset="0"/>
              </a:rPr>
              <a:t>START WITH 50 POINTS</a:t>
            </a:r>
            <a:r>
              <a:rPr lang="en-US" sz="1884" b="1" dirty="0">
                <a:solidFill>
                  <a:srgbClr val="FF0000"/>
                </a:solidFill>
                <a:latin typeface="Times New Roman" pitchFamily="18" charset="0"/>
                <a:cs typeface="Times New Roman" pitchFamily="18" charset="0"/>
              </a:rPr>
              <a:t> </a:t>
            </a:r>
            <a:r>
              <a:rPr lang="en-US" sz="1884" dirty="0">
                <a:latin typeface="Times New Roman" pitchFamily="18" charset="0"/>
                <a:cs typeface="Times New Roman" pitchFamily="18" charset="0"/>
              </a:rPr>
              <a:t>since heating a house usually uses energy obtained by burning fossil fuels, which releases carbon dioxide into the atmosphere. To soak it up, trees will have to be planted, using up precious land. So, subtract points for each </a:t>
            </a:r>
            <a:r>
              <a:rPr lang="en-US" sz="1884" u="sng" dirty="0">
                <a:latin typeface="Times New Roman" pitchFamily="18" charset="0"/>
                <a:cs typeface="Times New Roman" pitchFamily="18" charset="0"/>
              </a:rPr>
              <a:t>energy-saving thing </a:t>
            </a:r>
            <a:r>
              <a:rPr lang="en-US" sz="1884" dirty="0">
                <a:latin typeface="Times New Roman" pitchFamily="18" charset="0"/>
                <a:cs typeface="Times New Roman" pitchFamily="18" charset="0"/>
              </a:rPr>
              <a:t>you do.</a:t>
            </a:r>
          </a:p>
          <a:p>
            <a:pPr algn="just"/>
            <a:endParaRPr lang="en-US" sz="1884" dirty="0">
              <a:latin typeface="Times New Roman" pitchFamily="18" charset="0"/>
              <a:cs typeface="Times New Roman" pitchFamily="18" charset="0"/>
            </a:endParaRPr>
          </a:p>
          <a:p>
            <a:pPr algn="just"/>
            <a:endParaRPr lang="en-US" sz="1884" dirty="0">
              <a:latin typeface="Times New Roman" pitchFamily="18" charset="0"/>
              <a:cs typeface="Times New Roman" pitchFamily="18" charset="0"/>
            </a:endParaRPr>
          </a:p>
        </p:txBody>
      </p:sp>
      <p:sp>
        <p:nvSpPr>
          <p:cNvPr id="7" name="Rectangle 6"/>
          <p:cNvSpPr/>
          <p:nvPr/>
        </p:nvSpPr>
        <p:spPr>
          <a:xfrm>
            <a:off x="409139" y="2851774"/>
            <a:ext cx="6602089" cy="3223959"/>
          </a:xfrm>
          <a:prstGeom prst="rect">
            <a:avLst/>
          </a:prstGeom>
        </p:spPr>
        <p:txBody>
          <a:bodyPr wrap="square">
            <a:spAutoFit/>
          </a:bodyPr>
          <a:lstStyle/>
          <a:p>
            <a:r>
              <a:rPr lang="en-US" sz="1696" b="1" u="sng" dirty="0">
                <a:latin typeface="Times New Roman" pitchFamily="18" charset="0"/>
              </a:rPr>
              <a:t>SUBTRACT POINTS FOR ALL OF THESE THAT APPLY</a:t>
            </a:r>
            <a:r>
              <a:rPr lang="en-US" sz="1696" b="1" dirty="0">
                <a:latin typeface="Times New Roman" pitchFamily="18" charset="0"/>
              </a:rPr>
              <a:t>: </a:t>
            </a:r>
            <a:br>
              <a:rPr lang="en-US" sz="1696" b="1" dirty="0">
                <a:latin typeface="Times New Roman" pitchFamily="18" charset="0"/>
              </a:rPr>
            </a:br>
            <a:endParaRPr lang="en-US" sz="1696" b="1" dirty="0">
              <a:latin typeface="Times New Roman" pitchFamily="18" charset="0"/>
            </a:endParaRPr>
          </a:p>
          <a:p>
            <a:r>
              <a:rPr lang="en-US" sz="1696" b="1" dirty="0">
                <a:latin typeface="Times New Roman" pitchFamily="18" charset="0"/>
                <a:cs typeface="Times New Roman" pitchFamily="18" charset="0"/>
              </a:rPr>
              <a:t>Your home is well </a:t>
            </a:r>
            <a:r>
              <a:rPr lang="en-US" sz="1696" b="1" dirty="0">
                <a:solidFill>
                  <a:srgbClr val="FF0000"/>
                </a:solidFill>
                <a:latin typeface="Times New Roman" pitchFamily="18" charset="0"/>
                <a:cs typeface="Times New Roman" pitchFamily="18" charset="0"/>
              </a:rPr>
              <a:t>insulated</a:t>
            </a:r>
            <a:r>
              <a:rPr lang="en-US" sz="1696" dirty="0">
                <a:latin typeface="Times New Roman" pitchFamily="18" charset="0"/>
                <a:sym typeface="Wingdings" pitchFamily="2" charset="2"/>
              </a:rPr>
              <a:t> (no drafts or cold walls) </a:t>
            </a:r>
            <a:r>
              <a:rPr lang="en-US" sz="1696" b="1" dirty="0">
                <a:latin typeface="Times New Roman" pitchFamily="18" charset="0"/>
                <a:sym typeface="Wingdings" pitchFamily="2" charset="2"/>
              </a:rPr>
              <a:t>-10</a:t>
            </a:r>
            <a:endParaRPr lang="en-US" sz="1696" dirty="0">
              <a:latin typeface="Times New Roman" pitchFamily="18" charset="0"/>
              <a:cs typeface="Times New Roman" pitchFamily="18" charset="0"/>
            </a:endParaRPr>
          </a:p>
          <a:p>
            <a:endParaRPr lang="en-US" sz="1696" dirty="0">
              <a:latin typeface="Times New Roman" pitchFamily="18" charset="0"/>
              <a:cs typeface="Times New Roman" pitchFamily="18" charset="0"/>
            </a:endParaRPr>
          </a:p>
          <a:p>
            <a:r>
              <a:rPr lang="en-US" sz="1696" b="1" dirty="0">
                <a:latin typeface="Times New Roman" pitchFamily="18" charset="0"/>
                <a:cs typeface="Times New Roman" pitchFamily="18" charset="0"/>
              </a:rPr>
              <a:t>Your home has </a:t>
            </a:r>
            <a:r>
              <a:rPr lang="en-US" sz="1696" b="1" dirty="0">
                <a:solidFill>
                  <a:srgbClr val="FF0000"/>
                </a:solidFill>
                <a:latin typeface="Times New Roman" pitchFamily="18" charset="0"/>
                <a:cs typeface="Times New Roman" pitchFamily="18" charset="0"/>
              </a:rPr>
              <a:t>new windows</a:t>
            </a:r>
            <a:r>
              <a:rPr lang="en-US" sz="1696" dirty="0">
                <a:latin typeface="Times New Roman" pitchFamily="18" charset="0"/>
                <a:sym typeface="Wingdings" pitchFamily="2" charset="2"/>
              </a:rPr>
              <a:t> (well sealed, double/triple pane) </a:t>
            </a:r>
            <a:r>
              <a:rPr lang="en-US" sz="1696" b="1" dirty="0">
                <a:latin typeface="Times New Roman" pitchFamily="18" charset="0"/>
                <a:sym typeface="Wingdings" pitchFamily="2" charset="2"/>
              </a:rPr>
              <a:t>-5 </a:t>
            </a:r>
            <a:r>
              <a:rPr lang="en-US" sz="1696" dirty="0">
                <a:latin typeface="Times New Roman" pitchFamily="18" charset="0"/>
                <a:cs typeface="Times New Roman" pitchFamily="18" charset="0"/>
              </a:rPr>
              <a:t>	</a:t>
            </a:r>
          </a:p>
          <a:p>
            <a:endParaRPr lang="en-US" sz="1696" dirty="0">
              <a:latin typeface="Times New Roman" pitchFamily="18" charset="0"/>
              <a:cs typeface="Times New Roman" pitchFamily="18" charset="0"/>
            </a:endParaRPr>
          </a:p>
          <a:p>
            <a:r>
              <a:rPr lang="en-US" sz="1696" b="1" dirty="0">
                <a:latin typeface="Times New Roman" pitchFamily="18" charset="0"/>
                <a:cs typeface="Times New Roman" pitchFamily="18" charset="0"/>
              </a:rPr>
              <a:t>Your family sets the </a:t>
            </a:r>
            <a:r>
              <a:rPr lang="en-US" sz="1696" b="1" dirty="0">
                <a:solidFill>
                  <a:srgbClr val="FF0000"/>
                </a:solidFill>
                <a:latin typeface="Times New Roman" pitchFamily="18" charset="0"/>
                <a:cs typeface="Times New Roman" pitchFamily="18" charset="0"/>
              </a:rPr>
              <a:t>thermostat</a:t>
            </a:r>
            <a:r>
              <a:rPr lang="en-US" sz="1696" b="1" dirty="0">
                <a:latin typeface="Times New Roman" pitchFamily="18" charset="0"/>
                <a:cs typeface="Times New Roman" pitchFamily="18" charset="0"/>
              </a:rPr>
              <a:t> low in the winter and high in the summer </a:t>
            </a:r>
            <a:r>
              <a:rPr lang="en-US" sz="1696" dirty="0">
                <a:latin typeface="Times New Roman" pitchFamily="18" charset="0"/>
                <a:sym typeface="Wingdings" pitchFamily="2" charset="2"/>
              </a:rPr>
              <a:t></a:t>
            </a:r>
            <a:r>
              <a:rPr lang="en-US" sz="1696" b="1" dirty="0">
                <a:latin typeface="Times New Roman" pitchFamily="18" charset="0"/>
                <a:sym typeface="Wingdings" pitchFamily="2" charset="2"/>
              </a:rPr>
              <a:t>-5</a:t>
            </a:r>
            <a:endParaRPr lang="en-US" sz="1696" dirty="0">
              <a:latin typeface="Times New Roman" pitchFamily="18" charset="0"/>
              <a:cs typeface="Times New Roman" pitchFamily="18" charset="0"/>
            </a:endParaRPr>
          </a:p>
          <a:p>
            <a:endParaRPr lang="en-US" sz="1696" dirty="0">
              <a:latin typeface="Times New Roman" pitchFamily="18" charset="0"/>
              <a:cs typeface="Times New Roman" pitchFamily="18" charset="0"/>
            </a:endParaRPr>
          </a:p>
          <a:p>
            <a:r>
              <a:rPr lang="en-US" sz="1696" b="1" dirty="0">
                <a:latin typeface="Times New Roman" pitchFamily="18" charset="0"/>
                <a:cs typeface="Times New Roman" pitchFamily="18" charset="0"/>
              </a:rPr>
              <a:t>Your family </a:t>
            </a:r>
            <a:r>
              <a:rPr lang="en-US" sz="1696" b="1" dirty="0">
                <a:solidFill>
                  <a:srgbClr val="FF0000"/>
                </a:solidFill>
                <a:latin typeface="Times New Roman" pitchFamily="18" charset="0"/>
                <a:cs typeface="Times New Roman" pitchFamily="18" charset="0"/>
              </a:rPr>
              <a:t>only turns on the air conditioning</a:t>
            </a:r>
            <a:r>
              <a:rPr lang="en-US" sz="1696" b="1" dirty="0">
                <a:latin typeface="Times New Roman" pitchFamily="18" charset="0"/>
                <a:cs typeface="Times New Roman" pitchFamily="18" charset="0"/>
              </a:rPr>
              <a:t> when necessary</a:t>
            </a:r>
            <a:r>
              <a:rPr lang="en-US" sz="1696" dirty="0">
                <a:latin typeface="Times New Roman" pitchFamily="18" charset="0"/>
                <a:sym typeface="Wingdings" pitchFamily="2" charset="2"/>
              </a:rPr>
              <a:t> </a:t>
            </a:r>
            <a:r>
              <a:rPr lang="en-US" sz="1696" b="1" dirty="0">
                <a:latin typeface="Times New Roman" pitchFamily="18" charset="0"/>
                <a:sym typeface="Wingdings" pitchFamily="2" charset="2"/>
              </a:rPr>
              <a:t>-5</a:t>
            </a:r>
            <a:endParaRPr lang="en-US" sz="1696" dirty="0">
              <a:latin typeface="Times New Roman" pitchFamily="18" charset="0"/>
              <a:cs typeface="Times New Roman" pitchFamily="18" charset="0"/>
            </a:endParaRPr>
          </a:p>
          <a:p>
            <a:pPr algn="just"/>
            <a:endParaRPr lang="en-US" sz="1696" dirty="0">
              <a:latin typeface="Times New Roman" pitchFamily="18" charset="0"/>
              <a:cs typeface="Times New Roman" pitchFamily="18" charset="0"/>
            </a:endParaRPr>
          </a:p>
          <a:p>
            <a:pPr algn="just"/>
            <a:r>
              <a:rPr lang="en-US" sz="1696" b="1" dirty="0">
                <a:latin typeface="Times New Roman" pitchFamily="18" charset="0"/>
                <a:cs typeface="Times New Roman" pitchFamily="18" charset="0"/>
              </a:rPr>
              <a:t>Your home has a </a:t>
            </a:r>
            <a:r>
              <a:rPr lang="en-US" sz="1696" b="1" dirty="0">
                <a:solidFill>
                  <a:srgbClr val="FF0000"/>
                </a:solidFill>
                <a:latin typeface="Times New Roman" pitchFamily="18" charset="0"/>
                <a:cs typeface="Times New Roman" pitchFamily="18" charset="0"/>
              </a:rPr>
              <a:t>programmable thermostat </a:t>
            </a:r>
            <a:r>
              <a:rPr lang="en-US" sz="1696" b="1" dirty="0">
                <a:latin typeface="Times New Roman" pitchFamily="18" charset="0"/>
                <a:cs typeface="Times New Roman" pitchFamily="18" charset="0"/>
                <a:sym typeface="Wingdings" panose="05000000000000000000" pitchFamily="2" charset="2"/>
              </a:rPr>
              <a:t> -10</a:t>
            </a:r>
            <a:endParaRPr lang="en-US" sz="1696" b="1" dirty="0">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0B0C4805-E05C-4024-9A62-C3C3A5853BB5}"/>
              </a:ext>
            </a:extLst>
          </p:cNvPr>
          <p:cNvSpPr txBox="1"/>
          <p:nvPr/>
        </p:nvSpPr>
        <p:spPr>
          <a:xfrm>
            <a:off x="7063208" y="648881"/>
            <a:ext cx="1507455" cy="3223959"/>
          </a:xfrm>
          <a:prstGeom prst="rect">
            <a:avLst/>
          </a:prstGeom>
          <a:noFill/>
          <a:ln w="19050">
            <a:solidFill>
              <a:schemeClr val="tx1"/>
            </a:solidFill>
          </a:ln>
        </p:spPr>
        <p:txBody>
          <a:bodyPr wrap="square">
            <a:spAutoFit/>
          </a:bodyPr>
          <a:lstStyle/>
          <a:p>
            <a:pPr algn="ctr"/>
            <a:r>
              <a:rPr lang="en-US" sz="1696" b="1" dirty="0">
                <a:solidFill>
                  <a:srgbClr val="FF0000"/>
                </a:solidFill>
                <a:latin typeface="Times New Roman" pitchFamily="18" charset="0"/>
              </a:rPr>
              <a:t>50 POINTS</a:t>
            </a:r>
          </a:p>
          <a:p>
            <a:pPr algn="ctr"/>
            <a:endParaRPr lang="en-US" sz="1696" b="1" dirty="0">
              <a:solidFill>
                <a:srgbClr val="FF0000"/>
              </a:solidFill>
              <a:latin typeface="Times New Roman" pitchFamily="18" charset="0"/>
            </a:endParaRPr>
          </a:p>
          <a:p>
            <a:pPr algn="ctr"/>
            <a:endParaRPr lang="en-US" sz="1696" b="1" dirty="0">
              <a:solidFill>
                <a:srgbClr val="FF0000"/>
              </a:solidFill>
              <a:latin typeface="Times New Roman" pitchFamily="18" charset="0"/>
            </a:endParaRPr>
          </a:p>
          <a:p>
            <a:pPr algn="ctr"/>
            <a:endParaRPr lang="en-US" sz="1696" b="1" dirty="0">
              <a:solidFill>
                <a:srgbClr val="FF0000"/>
              </a:solidFill>
              <a:latin typeface="Times New Roman" pitchFamily="18" charset="0"/>
            </a:endParaRPr>
          </a:p>
          <a:p>
            <a:pPr algn="ctr"/>
            <a:endParaRPr lang="en-US" sz="1696" b="1" dirty="0">
              <a:solidFill>
                <a:srgbClr val="FF0000"/>
              </a:solidFill>
              <a:latin typeface="Times New Roman" pitchFamily="18" charset="0"/>
            </a:endParaRPr>
          </a:p>
          <a:p>
            <a:pPr algn="ctr"/>
            <a:endParaRPr lang="en-US" sz="1696" b="1" dirty="0">
              <a:solidFill>
                <a:srgbClr val="FF0000"/>
              </a:solidFill>
              <a:latin typeface="Times New Roman" pitchFamily="18" charset="0"/>
            </a:endParaRPr>
          </a:p>
          <a:p>
            <a:pPr algn="ctr"/>
            <a:endParaRPr lang="en-US" sz="1696" b="1" dirty="0">
              <a:solidFill>
                <a:srgbClr val="FF0000"/>
              </a:solidFill>
              <a:latin typeface="Times New Roman" pitchFamily="18" charset="0"/>
            </a:endParaRPr>
          </a:p>
          <a:p>
            <a:pPr algn="ctr"/>
            <a:endParaRPr lang="en-US" sz="1696" b="1" dirty="0">
              <a:solidFill>
                <a:srgbClr val="FF0000"/>
              </a:solidFill>
              <a:latin typeface="Times New Roman" pitchFamily="18" charset="0"/>
            </a:endParaRPr>
          </a:p>
          <a:p>
            <a:pPr algn="ctr"/>
            <a:endParaRPr lang="en-US" sz="1696" b="1" dirty="0">
              <a:solidFill>
                <a:srgbClr val="FF0000"/>
              </a:solidFill>
              <a:latin typeface="Times New Roman" pitchFamily="18" charset="0"/>
            </a:endParaRPr>
          </a:p>
          <a:p>
            <a:pPr algn="ctr"/>
            <a:endParaRPr lang="en-US" sz="1696" b="1" dirty="0">
              <a:solidFill>
                <a:srgbClr val="FF0000"/>
              </a:solidFill>
              <a:latin typeface="Times New Roman" pitchFamily="18" charset="0"/>
            </a:endParaRPr>
          </a:p>
          <a:p>
            <a:pPr algn="ctr"/>
            <a:r>
              <a:rPr lang="en-US" sz="1696" b="1" dirty="0">
                <a:solidFill>
                  <a:srgbClr val="FF0000"/>
                </a:solidFill>
                <a:latin typeface="Times New Roman" pitchFamily="18" charset="0"/>
              </a:rPr>
              <a:t> </a:t>
            </a:r>
          </a:p>
          <a:p>
            <a:pPr algn="ctr"/>
            <a:endParaRPr lang="en-US" sz="1696" dirty="0"/>
          </a:p>
        </p:txBody>
      </p:sp>
      <p:grpSp>
        <p:nvGrpSpPr>
          <p:cNvPr id="2" name="Group 1">
            <a:extLst>
              <a:ext uri="{FF2B5EF4-FFF2-40B4-BE49-F238E27FC236}">
                <a16:creationId xmlns:a16="http://schemas.microsoft.com/office/drawing/2014/main" id="{EF7A0670-5F03-4FBF-A7AF-AA678049EC2A}"/>
              </a:ext>
            </a:extLst>
          </p:cNvPr>
          <p:cNvGrpSpPr/>
          <p:nvPr/>
        </p:nvGrpSpPr>
        <p:grpSpPr>
          <a:xfrm>
            <a:off x="6717236" y="3973525"/>
            <a:ext cx="2161778" cy="1556008"/>
            <a:chOff x="6543940" y="2263597"/>
            <a:chExt cx="2524258" cy="1816915"/>
          </a:xfrm>
        </p:grpSpPr>
        <p:pic>
          <p:nvPicPr>
            <p:cNvPr id="8" name="Picture 7" descr="A picture containing food&#10;&#10;Description automatically generated">
              <a:extLst>
                <a:ext uri="{FF2B5EF4-FFF2-40B4-BE49-F238E27FC236}">
                  <a16:creationId xmlns:a16="http://schemas.microsoft.com/office/drawing/2014/main" id="{5EFBC613-2925-4E81-8152-64C328461F1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7448" t="-1" r="-1" b="44581"/>
            <a:stretch/>
          </p:blipFill>
          <p:spPr>
            <a:xfrm>
              <a:off x="6543940" y="2263597"/>
              <a:ext cx="2524258" cy="1816915"/>
            </a:xfrm>
            <a:prstGeom prst="rect">
              <a:avLst/>
            </a:prstGeom>
          </p:spPr>
        </p:pic>
        <p:sp>
          <p:nvSpPr>
            <p:cNvPr id="9" name="TextBox 8">
              <a:extLst>
                <a:ext uri="{FF2B5EF4-FFF2-40B4-BE49-F238E27FC236}">
                  <a16:creationId xmlns:a16="http://schemas.microsoft.com/office/drawing/2014/main" id="{A9C93F02-3409-4B32-B5BD-C6FDA69540FB}"/>
                </a:ext>
              </a:extLst>
            </p:cNvPr>
            <p:cNvSpPr txBox="1"/>
            <p:nvPr/>
          </p:nvSpPr>
          <p:spPr>
            <a:xfrm>
              <a:off x="7026291" y="2552821"/>
              <a:ext cx="1752600" cy="353993"/>
            </a:xfrm>
            <a:prstGeom prst="rect">
              <a:avLst/>
            </a:prstGeom>
            <a:noFill/>
          </p:spPr>
          <p:txBody>
            <a:bodyPr wrap="square" rtlCol="0">
              <a:spAutoFit/>
            </a:bodyPr>
            <a:lstStyle/>
            <a:p>
              <a:pPr algn="ctr"/>
              <a:r>
                <a:rPr lang="en-US" sz="1370" b="1" dirty="0">
                  <a:latin typeface="Comic Sans MS" panose="030F0702030302020204" pitchFamily="66" charset="0"/>
                </a:rPr>
                <a:t>Heating/Cooling</a:t>
              </a:r>
            </a:p>
          </p:txBody>
        </p:sp>
        <p:sp>
          <p:nvSpPr>
            <p:cNvPr id="10" name="Rectangle 9">
              <a:extLst>
                <a:ext uri="{FF2B5EF4-FFF2-40B4-BE49-F238E27FC236}">
                  <a16:creationId xmlns:a16="http://schemas.microsoft.com/office/drawing/2014/main" id="{421C228E-07DA-4924-BC8A-898DB407C99C}"/>
                </a:ext>
              </a:extLst>
            </p:cNvPr>
            <p:cNvSpPr/>
            <p:nvPr/>
          </p:nvSpPr>
          <p:spPr>
            <a:xfrm>
              <a:off x="7272669" y="2944563"/>
              <a:ext cx="1066800" cy="518451"/>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42"/>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286668" y="176210"/>
            <a:ext cx="6532304" cy="1997278"/>
          </a:xfrm>
          <a:prstGeom prst="rect">
            <a:avLst/>
          </a:prstGeom>
          <a:noFill/>
          <a:ln w="9525">
            <a:noFill/>
            <a:miter lim="800000"/>
            <a:headEnd/>
            <a:tailEnd/>
          </a:ln>
        </p:spPr>
        <p:txBody>
          <a:bodyPr wrap="square">
            <a:spAutoFit/>
          </a:bodyPr>
          <a:lstStyle/>
          <a:p>
            <a:pPr algn="just"/>
            <a:r>
              <a:rPr lang="en-US" sz="3015" b="1" dirty="0">
                <a:latin typeface="Times New Roman" pitchFamily="18" charset="0"/>
              </a:rPr>
              <a:t>POWER (or ELECTRICITY)</a:t>
            </a:r>
          </a:p>
          <a:p>
            <a:pPr algn="just"/>
            <a:endParaRPr lang="en-US" sz="942" b="1" dirty="0">
              <a:latin typeface="Times New Roman" pitchFamily="18" charset="0"/>
            </a:endParaRPr>
          </a:p>
          <a:p>
            <a:pPr algn="just"/>
            <a:r>
              <a:rPr lang="en-US" sz="1747" dirty="0">
                <a:latin typeface="Times New Roman" pitchFamily="18" charset="0"/>
              </a:rPr>
              <a:t>For most people, the electricity they use comes from burning fossil fuels which releases carbon dioxide.  </a:t>
            </a:r>
            <a:r>
              <a:rPr lang="en-US" sz="1747" b="1" u="sng" dirty="0">
                <a:solidFill>
                  <a:srgbClr val="FF0000"/>
                </a:solidFill>
                <a:latin typeface="Times New Roman" pitchFamily="18" charset="0"/>
              </a:rPr>
              <a:t>START THIS SECTION WITH 100 POINTS </a:t>
            </a:r>
            <a:r>
              <a:rPr lang="en-US" sz="1747" dirty="0">
                <a:latin typeface="Times New Roman" pitchFamily="18" charset="0"/>
              </a:rPr>
              <a:t>and subtract points for every </a:t>
            </a:r>
            <a:r>
              <a:rPr lang="en-US" sz="1747" u="sng" dirty="0">
                <a:latin typeface="Times New Roman" pitchFamily="18" charset="0"/>
              </a:rPr>
              <a:t>electricity-saving thing </a:t>
            </a:r>
            <a:r>
              <a:rPr lang="en-US" sz="1747" dirty="0">
                <a:latin typeface="Times New Roman" pitchFamily="18" charset="0"/>
              </a:rPr>
              <a:t>you do.</a:t>
            </a:r>
          </a:p>
          <a:p>
            <a:pPr algn="just"/>
            <a:endParaRPr lang="en-US" sz="679" dirty="0">
              <a:latin typeface="Times New Roman" pitchFamily="18" charset="0"/>
            </a:endParaRPr>
          </a:p>
          <a:p>
            <a:pPr algn="just"/>
            <a:endParaRPr lang="en-US" sz="754" dirty="0">
              <a:latin typeface="Times New Roman" pitchFamily="18" charset="0"/>
            </a:endParaRPr>
          </a:p>
        </p:txBody>
      </p:sp>
      <p:sp>
        <p:nvSpPr>
          <p:cNvPr id="7" name="Rectangle 6"/>
          <p:cNvSpPr/>
          <p:nvPr/>
        </p:nvSpPr>
        <p:spPr>
          <a:xfrm>
            <a:off x="272333" y="2177874"/>
            <a:ext cx="8183327" cy="1167756"/>
          </a:xfrm>
          <a:prstGeom prst="rect">
            <a:avLst/>
          </a:prstGeom>
        </p:spPr>
        <p:txBody>
          <a:bodyPr wrap="square">
            <a:spAutoFit/>
          </a:bodyPr>
          <a:lstStyle/>
          <a:p>
            <a:r>
              <a:rPr lang="en-US" sz="1747" b="1" dirty="0">
                <a:latin typeface="Times New Roman" pitchFamily="18" charset="0"/>
              </a:rPr>
              <a:t>Do you (&amp; your family):</a:t>
            </a:r>
            <a:br>
              <a:rPr lang="en-US" sz="1747" dirty="0">
                <a:latin typeface="Times New Roman" pitchFamily="18" charset="0"/>
              </a:rPr>
            </a:br>
            <a:br>
              <a:rPr lang="en-US" sz="1747" dirty="0">
                <a:latin typeface="Times New Roman" pitchFamily="18" charset="0"/>
              </a:rPr>
            </a:br>
            <a:r>
              <a:rPr lang="en-US" sz="1747" dirty="0">
                <a:latin typeface="Times New Roman" pitchFamily="18" charset="0"/>
              </a:rPr>
              <a:t>Use </a:t>
            </a:r>
            <a:r>
              <a:rPr lang="en-US" sz="1747" b="1" dirty="0">
                <a:solidFill>
                  <a:srgbClr val="FF0000"/>
                </a:solidFill>
                <a:latin typeface="Times New Roman" pitchFamily="18" charset="0"/>
              </a:rPr>
              <a:t>GREEN ENERGY </a:t>
            </a:r>
            <a:r>
              <a:rPr lang="en-US" sz="1747" dirty="0">
                <a:latin typeface="Times New Roman" pitchFamily="18" charset="0"/>
              </a:rPr>
              <a:t>(solar, hydro, or wind power) sources for your </a:t>
            </a:r>
            <a:br>
              <a:rPr lang="en-US" sz="1747" dirty="0">
                <a:latin typeface="Times New Roman" pitchFamily="18" charset="0"/>
              </a:rPr>
            </a:br>
            <a:r>
              <a:rPr lang="en-US" sz="1747" dirty="0">
                <a:latin typeface="Times New Roman" pitchFamily="18" charset="0"/>
              </a:rPr>
              <a:t>home’s power?</a:t>
            </a:r>
            <a:r>
              <a:rPr lang="en-US" sz="1747" dirty="0">
                <a:latin typeface="Times New Roman" pitchFamily="18" charset="0"/>
                <a:sym typeface="Wingdings" panose="05000000000000000000" pitchFamily="2" charset="2"/>
              </a:rPr>
              <a:t> </a:t>
            </a:r>
            <a:r>
              <a:rPr lang="en-US" sz="1747" b="1" dirty="0">
                <a:latin typeface="Times New Roman" pitchFamily="18" charset="0"/>
                <a:sym typeface="Wingdings" panose="05000000000000000000" pitchFamily="2" charset="2"/>
              </a:rPr>
              <a:t>-25</a:t>
            </a:r>
          </a:p>
        </p:txBody>
      </p:sp>
      <p:grpSp>
        <p:nvGrpSpPr>
          <p:cNvPr id="9" name="Group 8"/>
          <p:cNvGrpSpPr/>
          <p:nvPr/>
        </p:nvGrpSpPr>
        <p:grpSpPr>
          <a:xfrm>
            <a:off x="246474" y="5235486"/>
            <a:ext cx="8649536" cy="1413009"/>
            <a:chOff x="215837" y="4717790"/>
            <a:chExt cx="9181694" cy="1499944"/>
          </a:xfrm>
        </p:grpSpPr>
        <p:pic>
          <p:nvPicPr>
            <p:cNvPr id="2050" name="Picture 2" descr="C:\Users\ttomm\AppData\Local\Microsoft\Windows\INetCache\IE\1O1O3NNB\1200px-Led-lampa[1].jpg"/>
            <p:cNvPicPr>
              <a:picLocks noChangeAspect="1" noChangeArrowheads="1"/>
            </p:cNvPicPr>
            <p:nvPr/>
          </p:nvPicPr>
          <p:blipFill>
            <a:blip r:embed="rId2" cstate="print"/>
            <a:srcRect/>
            <a:stretch>
              <a:fillRect/>
            </a:stretch>
          </p:blipFill>
          <p:spPr bwMode="auto">
            <a:xfrm rot="6390106">
              <a:off x="8614798" y="4874336"/>
              <a:ext cx="939280" cy="626187"/>
            </a:xfrm>
            <a:prstGeom prst="rect">
              <a:avLst/>
            </a:prstGeom>
            <a:ln>
              <a:noFill/>
            </a:ln>
            <a:effectLst>
              <a:outerShdw blurRad="292100" dist="139700" dir="2700000" algn="tl" rotWithShape="0">
                <a:srgbClr val="333333">
                  <a:alpha val="65000"/>
                </a:srgbClr>
              </a:outerShdw>
            </a:effectLst>
          </p:spPr>
        </p:pic>
        <p:pic>
          <p:nvPicPr>
            <p:cNvPr id="2051" name="Picture 3"/>
            <p:cNvPicPr>
              <a:picLocks noChangeAspect="1" noChangeArrowheads="1"/>
            </p:cNvPicPr>
            <p:nvPr/>
          </p:nvPicPr>
          <p:blipFill>
            <a:blip r:embed="rId3" cstate="print"/>
            <a:srcRect/>
            <a:stretch>
              <a:fillRect/>
            </a:stretch>
          </p:blipFill>
          <p:spPr bwMode="auto">
            <a:xfrm rot="20767615">
              <a:off x="8450017" y="5445995"/>
              <a:ext cx="481653" cy="771739"/>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215837" y="5765206"/>
              <a:ext cx="7991666" cy="405804"/>
            </a:xfrm>
            <a:prstGeom prst="rect">
              <a:avLst/>
            </a:prstGeom>
          </p:spPr>
          <p:txBody>
            <a:bodyPr wrap="square">
              <a:spAutoFit/>
            </a:bodyPr>
            <a:lstStyle/>
            <a:p>
              <a:r>
                <a:rPr lang="en-US" sz="1884" dirty="0">
                  <a:latin typeface="Times New Roman" pitchFamily="18" charset="0"/>
                </a:rPr>
                <a:t>Use at least </a:t>
              </a:r>
              <a:r>
                <a:rPr lang="en-US" sz="1884" b="1" dirty="0">
                  <a:solidFill>
                    <a:srgbClr val="FF0000"/>
                  </a:solidFill>
                  <a:latin typeface="Times New Roman" pitchFamily="18" charset="0"/>
                </a:rPr>
                <a:t>5</a:t>
              </a:r>
              <a:r>
                <a:rPr lang="en-US" sz="1884" dirty="0">
                  <a:solidFill>
                    <a:srgbClr val="FF0000"/>
                  </a:solidFill>
                  <a:latin typeface="Times New Roman" pitchFamily="18" charset="0"/>
                </a:rPr>
                <a:t> </a:t>
              </a:r>
              <a:r>
                <a:rPr lang="en-US" sz="1884" b="1" dirty="0">
                  <a:solidFill>
                    <a:srgbClr val="FF0000"/>
                  </a:solidFill>
                  <a:latin typeface="Times New Roman" pitchFamily="18" charset="0"/>
                </a:rPr>
                <a:t>compact fluorescent </a:t>
              </a:r>
              <a:r>
                <a:rPr lang="en-US" sz="1884" dirty="0">
                  <a:solidFill>
                    <a:srgbClr val="FF0000"/>
                  </a:solidFill>
                  <a:latin typeface="Times New Roman" pitchFamily="18" charset="0"/>
                </a:rPr>
                <a:t>or </a:t>
              </a:r>
              <a:r>
                <a:rPr lang="en-US" sz="1884" b="1" dirty="0">
                  <a:solidFill>
                    <a:srgbClr val="FF0000"/>
                  </a:solidFill>
                  <a:latin typeface="Times New Roman" pitchFamily="18" charset="0"/>
                </a:rPr>
                <a:t>LED light bulbs </a:t>
              </a:r>
              <a:r>
                <a:rPr lang="en-US" sz="1884" dirty="0">
                  <a:latin typeface="Times New Roman" pitchFamily="18" charset="0"/>
                </a:rPr>
                <a:t>in your home </a:t>
              </a:r>
              <a:r>
                <a:rPr lang="en-US" sz="1884" dirty="0">
                  <a:latin typeface="Times New Roman" pitchFamily="18" charset="0"/>
                  <a:sym typeface="Wingdings" pitchFamily="2" charset="2"/>
                </a:rPr>
                <a:t></a:t>
              </a:r>
              <a:r>
                <a:rPr lang="en-US" sz="1884" b="1" dirty="0">
                  <a:latin typeface="Times New Roman" pitchFamily="18" charset="0"/>
                  <a:sym typeface="Wingdings" pitchFamily="2" charset="2"/>
                </a:rPr>
                <a:t>-5</a:t>
              </a:r>
              <a:endParaRPr lang="en-US" sz="1884" b="1" dirty="0">
                <a:latin typeface="Times New Roman" pitchFamily="18" charset="0"/>
              </a:endParaRPr>
            </a:p>
          </p:txBody>
        </p:sp>
      </p:grpSp>
      <p:sp>
        <p:nvSpPr>
          <p:cNvPr id="12" name="Rectangle 11"/>
          <p:cNvSpPr/>
          <p:nvPr/>
        </p:nvSpPr>
        <p:spPr>
          <a:xfrm>
            <a:off x="261265" y="5648995"/>
            <a:ext cx="6606096" cy="382284"/>
          </a:xfrm>
          <a:prstGeom prst="rect">
            <a:avLst/>
          </a:prstGeom>
        </p:spPr>
        <p:txBody>
          <a:bodyPr wrap="square">
            <a:spAutoFit/>
          </a:bodyPr>
          <a:lstStyle/>
          <a:p>
            <a:r>
              <a:rPr lang="en-US" sz="1884" b="1" dirty="0">
                <a:solidFill>
                  <a:srgbClr val="FF0000"/>
                </a:solidFill>
                <a:latin typeface="Times New Roman" pitchFamily="18" charset="0"/>
              </a:rPr>
              <a:t>ALWAYS UNPLUG CHARGERS </a:t>
            </a:r>
            <a:r>
              <a:rPr lang="en-US" sz="1884" dirty="0">
                <a:latin typeface="Times New Roman" pitchFamily="18" charset="0"/>
              </a:rPr>
              <a:t>when they are not in use?</a:t>
            </a:r>
            <a:r>
              <a:rPr lang="en-US" sz="1884" dirty="0">
                <a:latin typeface="Times New Roman" pitchFamily="18" charset="0"/>
                <a:sym typeface="Wingdings" pitchFamily="2" charset="2"/>
              </a:rPr>
              <a:t> </a:t>
            </a:r>
            <a:r>
              <a:rPr lang="en-US" sz="1884" b="1" dirty="0">
                <a:latin typeface="Times New Roman" pitchFamily="18" charset="0"/>
                <a:sym typeface="Wingdings" pitchFamily="2" charset="2"/>
              </a:rPr>
              <a:t>-5         </a:t>
            </a:r>
          </a:p>
        </p:txBody>
      </p:sp>
      <p:sp>
        <p:nvSpPr>
          <p:cNvPr id="11" name="TextBox 10">
            <a:extLst>
              <a:ext uri="{FF2B5EF4-FFF2-40B4-BE49-F238E27FC236}">
                <a16:creationId xmlns:a16="http://schemas.microsoft.com/office/drawing/2014/main" id="{C20D5613-EE23-4435-94BC-C43F3FD3E5F4}"/>
              </a:ext>
            </a:extLst>
          </p:cNvPr>
          <p:cNvSpPr txBox="1"/>
          <p:nvPr/>
        </p:nvSpPr>
        <p:spPr>
          <a:xfrm>
            <a:off x="7234483" y="256302"/>
            <a:ext cx="1507455" cy="3484928"/>
          </a:xfrm>
          <a:prstGeom prst="rect">
            <a:avLst/>
          </a:prstGeom>
          <a:noFill/>
          <a:ln w="19050">
            <a:solidFill>
              <a:schemeClr val="tx1"/>
            </a:solidFill>
          </a:ln>
        </p:spPr>
        <p:txBody>
          <a:bodyPr wrap="square">
            <a:spAutoFit/>
          </a:bodyPr>
          <a:lstStyle/>
          <a:p>
            <a:pPr algn="ctr"/>
            <a:r>
              <a:rPr lang="en-US" sz="1696" b="1" dirty="0">
                <a:solidFill>
                  <a:srgbClr val="FF0000"/>
                </a:solidFill>
                <a:latin typeface="Times New Roman" pitchFamily="18" charset="0"/>
              </a:rPr>
              <a:t>100 POINTS</a:t>
            </a:r>
          </a:p>
          <a:p>
            <a:pPr algn="ctr"/>
            <a:endParaRPr lang="en-US" sz="1696" b="1" dirty="0">
              <a:solidFill>
                <a:srgbClr val="FF0000"/>
              </a:solidFill>
              <a:latin typeface="Times New Roman" pitchFamily="18" charset="0"/>
            </a:endParaRPr>
          </a:p>
          <a:p>
            <a:pPr algn="ctr"/>
            <a:endParaRPr lang="en-US" sz="1696" b="1" dirty="0">
              <a:solidFill>
                <a:srgbClr val="FF0000"/>
              </a:solidFill>
              <a:latin typeface="Times New Roman" pitchFamily="18" charset="0"/>
            </a:endParaRPr>
          </a:p>
          <a:p>
            <a:pPr algn="ctr"/>
            <a:endParaRPr lang="en-US" sz="1696" b="1" dirty="0">
              <a:solidFill>
                <a:srgbClr val="FF0000"/>
              </a:solidFill>
              <a:latin typeface="Times New Roman" pitchFamily="18" charset="0"/>
            </a:endParaRPr>
          </a:p>
          <a:p>
            <a:pPr algn="ctr"/>
            <a:endParaRPr lang="en-US" sz="1696" b="1" dirty="0">
              <a:solidFill>
                <a:srgbClr val="FF0000"/>
              </a:solidFill>
              <a:latin typeface="Times New Roman" pitchFamily="18" charset="0"/>
            </a:endParaRPr>
          </a:p>
          <a:p>
            <a:pPr algn="ctr"/>
            <a:endParaRPr lang="en-US" sz="1696" b="1" dirty="0">
              <a:solidFill>
                <a:srgbClr val="FF0000"/>
              </a:solidFill>
              <a:latin typeface="Times New Roman" pitchFamily="18" charset="0"/>
            </a:endParaRPr>
          </a:p>
          <a:p>
            <a:pPr algn="ctr"/>
            <a:endParaRPr lang="en-US" sz="1696" b="1" dirty="0">
              <a:solidFill>
                <a:srgbClr val="FF0000"/>
              </a:solidFill>
              <a:latin typeface="Times New Roman" pitchFamily="18" charset="0"/>
            </a:endParaRPr>
          </a:p>
          <a:p>
            <a:pPr algn="ctr"/>
            <a:endParaRPr lang="en-US" sz="1696" b="1" dirty="0">
              <a:solidFill>
                <a:srgbClr val="FF0000"/>
              </a:solidFill>
              <a:latin typeface="Times New Roman" pitchFamily="18" charset="0"/>
            </a:endParaRPr>
          </a:p>
          <a:p>
            <a:pPr algn="ctr"/>
            <a:r>
              <a:rPr lang="en-US" sz="1696" b="1" dirty="0">
                <a:solidFill>
                  <a:srgbClr val="FF0000"/>
                </a:solidFill>
                <a:latin typeface="Times New Roman" pitchFamily="18" charset="0"/>
              </a:rPr>
              <a:t> </a:t>
            </a:r>
          </a:p>
          <a:p>
            <a:pPr algn="ctr"/>
            <a:endParaRPr lang="en-US" sz="1696" b="1" dirty="0">
              <a:solidFill>
                <a:srgbClr val="FF0000"/>
              </a:solidFill>
              <a:latin typeface="Times New Roman" pitchFamily="18" charset="0"/>
            </a:endParaRPr>
          </a:p>
          <a:p>
            <a:pPr algn="ctr"/>
            <a:endParaRPr lang="en-US" sz="1696" b="1" dirty="0">
              <a:solidFill>
                <a:srgbClr val="FF0000"/>
              </a:solidFill>
              <a:latin typeface="Times New Roman" pitchFamily="18" charset="0"/>
            </a:endParaRPr>
          </a:p>
          <a:p>
            <a:pPr algn="ctr"/>
            <a:endParaRPr lang="en-US" sz="1696" b="1" dirty="0">
              <a:solidFill>
                <a:srgbClr val="FF0000"/>
              </a:solidFill>
              <a:latin typeface="Times New Roman" pitchFamily="18" charset="0"/>
            </a:endParaRPr>
          </a:p>
          <a:p>
            <a:pPr algn="ctr"/>
            <a:endParaRPr lang="en-US" sz="1696" dirty="0"/>
          </a:p>
        </p:txBody>
      </p:sp>
      <p:grpSp>
        <p:nvGrpSpPr>
          <p:cNvPr id="2" name="Group 1">
            <a:extLst>
              <a:ext uri="{FF2B5EF4-FFF2-40B4-BE49-F238E27FC236}">
                <a16:creationId xmlns:a16="http://schemas.microsoft.com/office/drawing/2014/main" id="{0DDB32DF-1ED2-4FF9-BBF2-E913C145AC2D}"/>
              </a:ext>
            </a:extLst>
          </p:cNvPr>
          <p:cNvGrpSpPr/>
          <p:nvPr/>
        </p:nvGrpSpPr>
        <p:grpSpPr>
          <a:xfrm>
            <a:off x="6897065" y="3795050"/>
            <a:ext cx="2161778" cy="1556008"/>
            <a:chOff x="7525617" y="3631044"/>
            <a:chExt cx="2524258" cy="1816915"/>
          </a:xfrm>
        </p:grpSpPr>
        <p:pic>
          <p:nvPicPr>
            <p:cNvPr id="13" name="Picture 12" descr="A picture containing food&#10;&#10;Description automatically generated">
              <a:extLst>
                <a:ext uri="{FF2B5EF4-FFF2-40B4-BE49-F238E27FC236}">
                  <a16:creationId xmlns:a16="http://schemas.microsoft.com/office/drawing/2014/main" id="{76C9AE83-F274-452D-9F00-0D48A75ECDA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7448" t="-1" r="-1" b="44581"/>
            <a:stretch/>
          </p:blipFill>
          <p:spPr>
            <a:xfrm rot="21115303" flipH="1">
              <a:off x="7525617" y="3631044"/>
              <a:ext cx="2524258" cy="1816915"/>
            </a:xfrm>
            <a:prstGeom prst="rect">
              <a:avLst/>
            </a:prstGeom>
          </p:spPr>
        </p:pic>
        <p:sp>
          <p:nvSpPr>
            <p:cNvPr id="14" name="TextBox 13">
              <a:extLst>
                <a:ext uri="{FF2B5EF4-FFF2-40B4-BE49-F238E27FC236}">
                  <a16:creationId xmlns:a16="http://schemas.microsoft.com/office/drawing/2014/main" id="{4321A11A-9263-4190-B371-A9B7DBF0B03B}"/>
                </a:ext>
              </a:extLst>
            </p:cNvPr>
            <p:cNvSpPr txBox="1"/>
            <p:nvPr/>
          </p:nvSpPr>
          <p:spPr>
            <a:xfrm>
              <a:off x="7830402" y="3903533"/>
              <a:ext cx="1752600" cy="353993"/>
            </a:xfrm>
            <a:prstGeom prst="rect">
              <a:avLst/>
            </a:prstGeom>
            <a:noFill/>
          </p:spPr>
          <p:txBody>
            <a:bodyPr wrap="square" rtlCol="0">
              <a:spAutoFit/>
            </a:bodyPr>
            <a:lstStyle/>
            <a:p>
              <a:pPr algn="ctr"/>
              <a:r>
                <a:rPr lang="en-US" sz="1370" b="1" dirty="0">
                  <a:latin typeface="Comic Sans MS" panose="030F0702030302020204" pitchFamily="66" charset="0"/>
                </a:rPr>
                <a:t>Electricity</a:t>
              </a:r>
            </a:p>
          </p:txBody>
        </p:sp>
        <p:sp>
          <p:nvSpPr>
            <p:cNvPr id="15" name="Rectangle 14">
              <a:extLst>
                <a:ext uri="{FF2B5EF4-FFF2-40B4-BE49-F238E27FC236}">
                  <a16:creationId xmlns:a16="http://schemas.microsoft.com/office/drawing/2014/main" id="{AB25FC0D-A3BB-4B83-BA63-066F4E4D0CDC}"/>
                </a:ext>
              </a:extLst>
            </p:cNvPr>
            <p:cNvSpPr/>
            <p:nvPr/>
          </p:nvSpPr>
          <p:spPr>
            <a:xfrm>
              <a:off x="8190029" y="4265660"/>
              <a:ext cx="1066800" cy="518451"/>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42"/>
            </a:p>
          </p:txBody>
        </p:sp>
      </p:grpSp>
      <p:sp>
        <p:nvSpPr>
          <p:cNvPr id="17" name="TextBox 16">
            <a:extLst>
              <a:ext uri="{FF2B5EF4-FFF2-40B4-BE49-F238E27FC236}">
                <a16:creationId xmlns:a16="http://schemas.microsoft.com/office/drawing/2014/main" id="{A0C11539-AC2F-4EB0-AEBA-31D53A3DD2F0}"/>
              </a:ext>
            </a:extLst>
          </p:cNvPr>
          <p:cNvSpPr txBox="1"/>
          <p:nvPr/>
        </p:nvSpPr>
        <p:spPr>
          <a:xfrm>
            <a:off x="296987" y="3441713"/>
            <a:ext cx="6661538" cy="630044"/>
          </a:xfrm>
          <a:prstGeom prst="rect">
            <a:avLst/>
          </a:prstGeom>
          <a:noFill/>
        </p:spPr>
        <p:txBody>
          <a:bodyPr wrap="square">
            <a:spAutoFit/>
          </a:bodyPr>
          <a:lstStyle/>
          <a:p>
            <a:r>
              <a:rPr lang="en-US" sz="1747" b="1" dirty="0">
                <a:solidFill>
                  <a:srgbClr val="FF0000"/>
                </a:solidFill>
                <a:latin typeface="Times New Roman" pitchFamily="18" charset="0"/>
              </a:rPr>
              <a:t>Switch off the lights </a:t>
            </a:r>
            <a:r>
              <a:rPr lang="en-US" sz="1747" dirty="0">
                <a:latin typeface="Times New Roman" pitchFamily="18" charset="0"/>
              </a:rPr>
              <a:t>if a room is no longer in use?</a:t>
            </a:r>
            <a:br>
              <a:rPr lang="en-US" sz="1747" dirty="0">
                <a:latin typeface="Times New Roman" pitchFamily="18" charset="0"/>
                <a:sym typeface="Wingdings" pitchFamily="2" charset="2"/>
              </a:rPr>
            </a:br>
            <a:r>
              <a:rPr lang="en-US" sz="1747" b="1" dirty="0">
                <a:latin typeface="Times New Roman" pitchFamily="18" charset="0"/>
                <a:sym typeface="Wingdings" pitchFamily="2" charset="2"/>
              </a:rPr>
              <a:t>Always</a:t>
            </a:r>
            <a:r>
              <a:rPr lang="en-US" sz="1747" dirty="0">
                <a:latin typeface="Times New Roman" pitchFamily="18" charset="0"/>
                <a:sym typeface="Wingdings" pitchFamily="2" charset="2"/>
              </a:rPr>
              <a:t>  </a:t>
            </a:r>
            <a:r>
              <a:rPr lang="en-US" sz="1747" b="1" dirty="0">
                <a:latin typeface="Times New Roman" pitchFamily="18" charset="0"/>
                <a:sym typeface="Wingdings" pitchFamily="2" charset="2"/>
              </a:rPr>
              <a:t>-20            Most of the time  -10		      </a:t>
            </a:r>
            <a:endParaRPr lang="en-US" sz="1747" dirty="0">
              <a:latin typeface="Times New Roman" pitchFamily="18" charset="0"/>
            </a:endParaRPr>
          </a:p>
        </p:txBody>
      </p:sp>
      <p:sp>
        <p:nvSpPr>
          <p:cNvPr id="19" name="TextBox 18">
            <a:extLst>
              <a:ext uri="{FF2B5EF4-FFF2-40B4-BE49-F238E27FC236}">
                <a16:creationId xmlns:a16="http://schemas.microsoft.com/office/drawing/2014/main" id="{5364B429-DD2C-4088-AA8F-0557AD728EE8}"/>
              </a:ext>
            </a:extLst>
          </p:cNvPr>
          <p:cNvSpPr txBox="1"/>
          <p:nvPr/>
        </p:nvSpPr>
        <p:spPr>
          <a:xfrm>
            <a:off x="276056" y="4328940"/>
            <a:ext cx="6576513" cy="1033424"/>
          </a:xfrm>
          <a:prstGeom prst="rect">
            <a:avLst/>
          </a:prstGeom>
          <a:noFill/>
        </p:spPr>
        <p:txBody>
          <a:bodyPr wrap="square">
            <a:spAutoFit/>
          </a:bodyPr>
          <a:lstStyle/>
          <a:p>
            <a:r>
              <a:rPr lang="en-US" sz="1747" b="1" dirty="0">
                <a:solidFill>
                  <a:srgbClr val="FF0000"/>
                </a:solidFill>
                <a:latin typeface="Times New Roman" pitchFamily="18" charset="0"/>
              </a:rPr>
              <a:t>ALWAYS UNPLUG THESE ITEMS </a:t>
            </a:r>
            <a:r>
              <a:rPr lang="en-US" sz="1747" dirty="0">
                <a:latin typeface="Times New Roman" pitchFamily="18" charset="0"/>
              </a:rPr>
              <a:t>when they are not in use?</a:t>
            </a:r>
            <a:br>
              <a:rPr lang="en-US" sz="1747" dirty="0">
                <a:latin typeface="Times New Roman" pitchFamily="18" charset="0"/>
                <a:sym typeface="Wingdings" pitchFamily="2" charset="2"/>
              </a:rPr>
            </a:br>
            <a:r>
              <a:rPr lang="en-US" sz="1747" b="1" dirty="0">
                <a:solidFill>
                  <a:srgbClr val="FF0000"/>
                </a:solidFill>
                <a:latin typeface="Times New Roman" pitchFamily="18" charset="0"/>
              </a:rPr>
              <a:t>TVs</a:t>
            </a:r>
            <a:r>
              <a:rPr lang="en-US" sz="1747" dirty="0">
                <a:latin typeface="Times New Roman" pitchFamily="18" charset="0"/>
                <a:sym typeface="Wingdings" pitchFamily="2" charset="2"/>
              </a:rPr>
              <a:t> </a:t>
            </a:r>
            <a:r>
              <a:rPr lang="en-US" sz="1747" b="1" dirty="0">
                <a:latin typeface="Times New Roman" pitchFamily="18" charset="0"/>
                <a:sym typeface="Wingdings" pitchFamily="2" charset="2"/>
              </a:rPr>
              <a:t>-10           </a:t>
            </a:r>
            <a:r>
              <a:rPr lang="en-US" sz="1747" b="1" dirty="0">
                <a:solidFill>
                  <a:srgbClr val="FF0000"/>
                </a:solidFill>
                <a:latin typeface="Times New Roman" pitchFamily="18" charset="0"/>
              </a:rPr>
              <a:t>Computers</a:t>
            </a:r>
            <a:r>
              <a:rPr lang="en-US" sz="1747" dirty="0">
                <a:latin typeface="Times New Roman" pitchFamily="18" charset="0"/>
                <a:sym typeface="Wingdings" pitchFamily="2" charset="2"/>
              </a:rPr>
              <a:t> </a:t>
            </a:r>
            <a:r>
              <a:rPr lang="en-US" sz="1747" b="1" dirty="0">
                <a:latin typeface="Times New Roman" pitchFamily="18" charset="0"/>
                <a:sym typeface="Wingdings" pitchFamily="2" charset="2"/>
              </a:rPr>
              <a:t>-10            </a:t>
            </a:r>
            <a:r>
              <a:rPr lang="en-US" sz="1747" b="1" dirty="0">
                <a:solidFill>
                  <a:srgbClr val="FF0000"/>
                </a:solidFill>
                <a:latin typeface="Times New Roman" pitchFamily="18" charset="0"/>
              </a:rPr>
              <a:t>Game systems</a:t>
            </a:r>
            <a:r>
              <a:rPr lang="en-US" sz="1747" dirty="0">
                <a:latin typeface="Times New Roman" pitchFamily="18" charset="0"/>
                <a:sym typeface="Wingdings" pitchFamily="2" charset="2"/>
              </a:rPr>
              <a:t> </a:t>
            </a:r>
            <a:r>
              <a:rPr lang="en-US" sz="1747" b="1" dirty="0">
                <a:latin typeface="Times New Roman" pitchFamily="18" charset="0"/>
                <a:sym typeface="Wingdings" pitchFamily="2" charset="2"/>
              </a:rPr>
              <a:t>-10</a:t>
            </a:r>
            <a:endParaRPr lang="en-US" sz="1747" dirty="0">
              <a:latin typeface="Times New Roman" pitchFamily="18" charset="0"/>
            </a:endParaRPr>
          </a:p>
          <a:p>
            <a:pPr algn="just"/>
            <a:br>
              <a:rPr lang="en-US" sz="874" i="1" dirty="0">
                <a:latin typeface="Times New Roman" pitchFamily="18" charset="0"/>
              </a:rPr>
            </a:br>
            <a:r>
              <a:rPr lang="en-US" sz="874" i="1" dirty="0">
                <a:latin typeface="Times New Roman" pitchFamily="18" charset="0"/>
              </a:rPr>
              <a:t>       </a:t>
            </a:r>
            <a:r>
              <a:rPr lang="en-US" sz="1747" i="1" dirty="0">
                <a:latin typeface="Times New Roman" pitchFamily="18" charset="0"/>
              </a:rPr>
              <a:t>(- 5 if you turn them off, but don’t unplug them)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2"/>
          <p:cNvSpPr txBox="1">
            <a:spLocks noChangeArrowheads="1"/>
          </p:cNvSpPr>
          <p:nvPr/>
        </p:nvSpPr>
        <p:spPr bwMode="auto">
          <a:xfrm>
            <a:off x="270937" y="256302"/>
            <a:ext cx="6939724" cy="6239785"/>
          </a:xfrm>
          <a:prstGeom prst="rect">
            <a:avLst/>
          </a:prstGeom>
          <a:noFill/>
          <a:ln w="9525">
            <a:noFill/>
            <a:miter lim="800000"/>
            <a:headEnd/>
            <a:tailEnd/>
          </a:ln>
        </p:spPr>
        <p:txBody>
          <a:bodyPr wrap="square">
            <a:spAutoFit/>
          </a:bodyPr>
          <a:lstStyle/>
          <a:p>
            <a:pPr algn="just"/>
            <a:r>
              <a:rPr lang="en-US" sz="1747" b="1" dirty="0">
                <a:latin typeface="Times New Roman" pitchFamily="18" charset="0"/>
              </a:rPr>
              <a:t>GARBAGE/WASTE</a:t>
            </a:r>
          </a:p>
          <a:p>
            <a:pPr algn="just"/>
            <a:endParaRPr lang="en-US" sz="1747" b="1" dirty="0">
              <a:latin typeface="Times New Roman" pitchFamily="18" charset="0"/>
            </a:endParaRPr>
          </a:p>
          <a:p>
            <a:r>
              <a:rPr lang="en-US" sz="1747" dirty="0">
                <a:latin typeface="Times New Roman" pitchFamily="18" charset="0"/>
              </a:rPr>
              <a:t>You can’t help but create some waste, and what you throw </a:t>
            </a:r>
            <a:br>
              <a:rPr lang="en-US" sz="1747" dirty="0">
                <a:latin typeface="Times New Roman" pitchFamily="18" charset="0"/>
              </a:rPr>
            </a:br>
            <a:r>
              <a:rPr lang="en-US" sz="1747" dirty="0">
                <a:latin typeface="Times New Roman" pitchFamily="18" charset="0"/>
              </a:rPr>
              <a:t>away must be disposed of  in landfill sites, using up valuable </a:t>
            </a:r>
            <a:br>
              <a:rPr lang="en-US" sz="1747" dirty="0">
                <a:latin typeface="Times New Roman" pitchFamily="18" charset="0"/>
              </a:rPr>
            </a:br>
            <a:r>
              <a:rPr lang="en-US" sz="1747" dirty="0">
                <a:latin typeface="Times New Roman" pitchFamily="18" charset="0"/>
              </a:rPr>
              <a:t>land as well as resources to transport it. </a:t>
            </a:r>
            <a:r>
              <a:rPr lang="en-US" sz="1747" b="1" u="sng" dirty="0">
                <a:solidFill>
                  <a:srgbClr val="FF0000"/>
                </a:solidFill>
                <a:latin typeface="Times New Roman" pitchFamily="18" charset="0"/>
              </a:rPr>
              <a:t>START WITH A </a:t>
            </a:r>
            <a:br>
              <a:rPr lang="en-US" sz="1747" b="1" u="sng" dirty="0">
                <a:solidFill>
                  <a:srgbClr val="FF0000"/>
                </a:solidFill>
                <a:latin typeface="Times New Roman" pitchFamily="18" charset="0"/>
              </a:rPr>
            </a:br>
            <a:r>
              <a:rPr lang="en-US" sz="1747" b="1" u="sng" dirty="0">
                <a:solidFill>
                  <a:srgbClr val="FF0000"/>
                </a:solidFill>
                <a:latin typeface="Times New Roman" pitchFamily="18" charset="0"/>
              </a:rPr>
              <a:t>SCORE OF 50 POINTS</a:t>
            </a:r>
            <a:r>
              <a:rPr lang="en-US" sz="1747" b="1" dirty="0">
                <a:latin typeface="Times New Roman" pitchFamily="18" charset="0"/>
              </a:rPr>
              <a:t> </a:t>
            </a:r>
            <a:r>
              <a:rPr lang="en-US" sz="1747" dirty="0">
                <a:latin typeface="Times New Roman" pitchFamily="18" charset="0"/>
              </a:rPr>
              <a:t>and subtract points for everything </a:t>
            </a:r>
            <a:br>
              <a:rPr lang="en-US" sz="1747" dirty="0">
                <a:latin typeface="Times New Roman" pitchFamily="18" charset="0"/>
              </a:rPr>
            </a:br>
            <a:r>
              <a:rPr lang="en-US" sz="1747" dirty="0">
                <a:latin typeface="Times New Roman" pitchFamily="18" charset="0"/>
              </a:rPr>
              <a:t>you do to reduce waste.</a:t>
            </a:r>
          </a:p>
          <a:p>
            <a:pPr algn="just"/>
            <a:r>
              <a:rPr lang="en-US" sz="1747" dirty="0">
                <a:latin typeface="Times New Roman" pitchFamily="18" charset="0"/>
              </a:rPr>
              <a:t>	</a:t>
            </a:r>
          </a:p>
          <a:p>
            <a:pPr algn="just">
              <a:spcBef>
                <a:spcPts val="582"/>
              </a:spcBef>
              <a:spcAft>
                <a:spcPts val="582"/>
              </a:spcAft>
            </a:pPr>
            <a:r>
              <a:rPr lang="en-US" sz="1747" b="1" dirty="0">
                <a:latin typeface="Times New Roman" pitchFamily="18" charset="0"/>
              </a:rPr>
              <a:t>Does your family:</a:t>
            </a:r>
          </a:p>
          <a:p>
            <a:pPr algn="just">
              <a:spcBef>
                <a:spcPts val="582"/>
              </a:spcBef>
              <a:spcAft>
                <a:spcPts val="582"/>
              </a:spcAft>
              <a:buFont typeface="Wingdings" pitchFamily="2" charset="2"/>
              <a:buChar char="§"/>
            </a:pPr>
            <a:r>
              <a:rPr lang="en-US" sz="1747" dirty="0">
                <a:latin typeface="Times New Roman" pitchFamily="18" charset="0"/>
              </a:rPr>
              <a:t> </a:t>
            </a:r>
            <a:r>
              <a:rPr lang="en-US" sz="1747" b="1" dirty="0">
                <a:solidFill>
                  <a:srgbClr val="FF0000"/>
                </a:solidFill>
                <a:latin typeface="Times New Roman" pitchFamily="18" charset="0"/>
              </a:rPr>
              <a:t>Recycle</a:t>
            </a:r>
            <a:r>
              <a:rPr lang="en-US" sz="1747" b="1" dirty="0">
                <a:latin typeface="Times New Roman" pitchFamily="18" charset="0"/>
              </a:rPr>
              <a:t> </a:t>
            </a:r>
            <a:r>
              <a:rPr lang="en-US" sz="1747" b="1" dirty="0">
                <a:solidFill>
                  <a:srgbClr val="FF0000"/>
                </a:solidFill>
                <a:latin typeface="Times New Roman" pitchFamily="18" charset="0"/>
              </a:rPr>
              <a:t>PAPER</a:t>
            </a:r>
            <a:r>
              <a:rPr lang="en-US" sz="1747" b="1" dirty="0">
                <a:latin typeface="Times New Roman" pitchFamily="18" charset="0"/>
              </a:rPr>
              <a:t>, </a:t>
            </a:r>
            <a:r>
              <a:rPr lang="en-US" sz="1747" b="1" dirty="0">
                <a:solidFill>
                  <a:srgbClr val="FF0000"/>
                </a:solidFill>
                <a:latin typeface="Times New Roman" pitchFamily="18" charset="0"/>
              </a:rPr>
              <a:t>METAL</a:t>
            </a:r>
            <a:r>
              <a:rPr lang="en-US" sz="1747" b="1" dirty="0">
                <a:latin typeface="Times New Roman" pitchFamily="18" charset="0"/>
              </a:rPr>
              <a:t>, </a:t>
            </a:r>
            <a:r>
              <a:rPr lang="en-US" sz="1747" b="1" dirty="0">
                <a:solidFill>
                  <a:srgbClr val="FF0000"/>
                </a:solidFill>
                <a:latin typeface="Times New Roman" pitchFamily="18" charset="0"/>
              </a:rPr>
              <a:t>PLASTIC</a:t>
            </a:r>
            <a:r>
              <a:rPr lang="en-US" sz="1747" b="1" dirty="0">
                <a:latin typeface="Times New Roman" pitchFamily="18" charset="0"/>
              </a:rPr>
              <a:t>, and </a:t>
            </a:r>
            <a:r>
              <a:rPr lang="en-US" sz="1747" b="1" dirty="0">
                <a:solidFill>
                  <a:srgbClr val="FF0000"/>
                </a:solidFill>
                <a:latin typeface="Times New Roman" pitchFamily="18" charset="0"/>
              </a:rPr>
              <a:t>GLASS</a:t>
            </a:r>
            <a:r>
              <a:rPr lang="en-US" sz="1747" b="1" dirty="0">
                <a:latin typeface="Times New Roman" pitchFamily="18" charset="0"/>
              </a:rPr>
              <a:t>? </a:t>
            </a:r>
            <a:r>
              <a:rPr lang="en-US" sz="1747" dirty="0">
                <a:latin typeface="Times New Roman" pitchFamily="18" charset="0"/>
              </a:rPr>
              <a:t>-</a:t>
            </a:r>
            <a:r>
              <a:rPr lang="en-US" sz="1747" b="1" dirty="0">
                <a:latin typeface="Times New Roman" pitchFamily="18" charset="0"/>
                <a:sym typeface="Wingdings" pitchFamily="2" charset="2"/>
              </a:rPr>
              <a:t>5 points </a:t>
            </a:r>
            <a:r>
              <a:rPr lang="en-US" sz="1747" dirty="0">
                <a:latin typeface="Times New Roman" pitchFamily="18" charset="0"/>
                <a:sym typeface="Wingdings" pitchFamily="2" charset="2"/>
              </a:rPr>
              <a:t>for each material recycled (20 pts max)</a:t>
            </a:r>
            <a:endParaRPr lang="en-US" sz="1747" dirty="0">
              <a:latin typeface="Times New Roman" pitchFamily="18" charset="0"/>
            </a:endParaRPr>
          </a:p>
          <a:p>
            <a:pPr algn="just">
              <a:spcBef>
                <a:spcPts val="582"/>
              </a:spcBef>
              <a:spcAft>
                <a:spcPts val="582"/>
              </a:spcAft>
              <a:buFont typeface="Wingdings" pitchFamily="2" charset="2"/>
              <a:buChar char="§"/>
            </a:pPr>
            <a:r>
              <a:rPr lang="en-US" sz="1747" dirty="0">
                <a:latin typeface="Times New Roman" pitchFamily="18" charset="0"/>
              </a:rPr>
              <a:t> Use</a:t>
            </a:r>
            <a:r>
              <a:rPr lang="en-US" sz="1747" b="1" dirty="0">
                <a:latin typeface="Times New Roman" pitchFamily="18" charset="0"/>
              </a:rPr>
              <a:t> </a:t>
            </a:r>
            <a:r>
              <a:rPr lang="en-US" sz="1747" b="1" dirty="0">
                <a:solidFill>
                  <a:srgbClr val="FF0000"/>
                </a:solidFill>
                <a:latin typeface="Times New Roman" pitchFamily="18" charset="0"/>
              </a:rPr>
              <a:t>COMPOSTING</a:t>
            </a:r>
            <a:r>
              <a:rPr lang="en-US" sz="1747" b="1" dirty="0">
                <a:latin typeface="Times New Roman" pitchFamily="18" charset="0"/>
              </a:rPr>
              <a:t> </a:t>
            </a:r>
            <a:r>
              <a:rPr lang="en-US" sz="1747" dirty="0">
                <a:latin typeface="Times New Roman" pitchFamily="18" charset="0"/>
              </a:rPr>
              <a:t>for kitchen and garden waste</a:t>
            </a:r>
            <a:r>
              <a:rPr lang="en-US" sz="1747" dirty="0">
                <a:latin typeface="Times New Roman" pitchFamily="18" charset="0"/>
                <a:sym typeface="Wingdings" pitchFamily="2" charset="2"/>
              </a:rPr>
              <a:t>?</a:t>
            </a:r>
            <a:r>
              <a:rPr lang="en-US" sz="1747" b="1" dirty="0">
                <a:latin typeface="Times New Roman" pitchFamily="18" charset="0"/>
                <a:sym typeface="Wingdings" pitchFamily="2" charset="2"/>
              </a:rPr>
              <a:t> -5</a:t>
            </a:r>
            <a:endParaRPr lang="en-US" sz="1747" dirty="0">
              <a:latin typeface="Times New Roman" pitchFamily="18" charset="0"/>
            </a:endParaRPr>
          </a:p>
          <a:p>
            <a:pPr>
              <a:spcBef>
                <a:spcPts val="582"/>
              </a:spcBef>
              <a:spcAft>
                <a:spcPts val="582"/>
              </a:spcAft>
              <a:buFont typeface="Wingdings" pitchFamily="2" charset="2"/>
              <a:buChar char="§"/>
            </a:pPr>
            <a:r>
              <a:rPr lang="en-US" sz="1747" b="1" dirty="0">
                <a:latin typeface="Times New Roman" pitchFamily="18" charset="0"/>
              </a:rPr>
              <a:t> </a:t>
            </a:r>
            <a:r>
              <a:rPr lang="en-US" sz="1747" b="1" dirty="0">
                <a:solidFill>
                  <a:srgbClr val="FF0000"/>
                </a:solidFill>
                <a:latin typeface="Times New Roman" pitchFamily="18" charset="0"/>
              </a:rPr>
              <a:t>REDUCE WASTE </a:t>
            </a:r>
            <a:r>
              <a:rPr lang="en-US" sz="1747" dirty="0">
                <a:latin typeface="Times New Roman" pitchFamily="18" charset="0"/>
              </a:rPr>
              <a:t>by buying in bulk and avoiding excess packaging? </a:t>
            </a:r>
            <a:r>
              <a:rPr lang="en-US" sz="1747" b="1" dirty="0">
                <a:latin typeface="Times New Roman" pitchFamily="18" charset="0"/>
              </a:rPr>
              <a:t>-5 </a:t>
            </a:r>
          </a:p>
          <a:p>
            <a:pPr>
              <a:spcBef>
                <a:spcPts val="582"/>
              </a:spcBef>
              <a:spcAft>
                <a:spcPts val="582"/>
              </a:spcAft>
              <a:buFont typeface="Wingdings" pitchFamily="2" charset="2"/>
              <a:buChar char="§"/>
            </a:pPr>
            <a:r>
              <a:rPr lang="en-US" sz="1747" dirty="0">
                <a:latin typeface="Times New Roman" pitchFamily="18" charset="0"/>
              </a:rPr>
              <a:t> </a:t>
            </a:r>
            <a:r>
              <a:rPr lang="en-US" sz="1747" b="1" dirty="0">
                <a:solidFill>
                  <a:srgbClr val="FF0000"/>
                </a:solidFill>
                <a:latin typeface="Times New Roman" pitchFamily="18" charset="0"/>
              </a:rPr>
              <a:t>FIX or REPAIR </a:t>
            </a:r>
            <a:r>
              <a:rPr lang="en-US" sz="1747" dirty="0">
                <a:latin typeface="Times New Roman" pitchFamily="18" charset="0"/>
              </a:rPr>
              <a:t>broken or damaged items instead of buying new? </a:t>
            </a:r>
            <a:r>
              <a:rPr lang="en-US" sz="1747" b="1" dirty="0">
                <a:latin typeface="Times New Roman" pitchFamily="18" charset="0"/>
              </a:rPr>
              <a:t>– 5</a:t>
            </a:r>
          </a:p>
          <a:p>
            <a:pPr>
              <a:spcBef>
                <a:spcPts val="582"/>
              </a:spcBef>
              <a:spcAft>
                <a:spcPts val="582"/>
              </a:spcAft>
              <a:buFont typeface="Wingdings" pitchFamily="2" charset="2"/>
              <a:buChar char="§"/>
            </a:pPr>
            <a:r>
              <a:rPr lang="en-US" sz="1747" dirty="0">
                <a:latin typeface="Times New Roman" pitchFamily="18" charset="0"/>
              </a:rPr>
              <a:t> Buy </a:t>
            </a:r>
            <a:r>
              <a:rPr lang="en-US" sz="1747" b="1" dirty="0">
                <a:solidFill>
                  <a:srgbClr val="FF0000"/>
                </a:solidFill>
                <a:latin typeface="Times New Roman" pitchFamily="18" charset="0"/>
              </a:rPr>
              <a:t>USED</a:t>
            </a:r>
            <a:r>
              <a:rPr lang="en-US" sz="1747" dirty="0">
                <a:latin typeface="Times New Roman" pitchFamily="18" charset="0"/>
              </a:rPr>
              <a:t> items (including </a:t>
            </a:r>
            <a:r>
              <a:rPr lang="en-US" sz="1747" u="sng" dirty="0">
                <a:latin typeface="Times New Roman" pitchFamily="18" charset="0"/>
              </a:rPr>
              <a:t>secondhand clothes</a:t>
            </a:r>
            <a:r>
              <a:rPr lang="en-US" sz="1747" dirty="0">
                <a:latin typeface="Times New Roman" pitchFamily="18" charset="0"/>
                <a:sym typeface="Wingdings" pitchFamily="2" charset="2"/>
              </a:rPr>
              <a:t>)?</a:t>
            </a:r>
            <a:r>
              <a:rPr lang="en-US" sz="1747" b="1" dirty="0">
                <a:latin typeface="Times New Roman" pitchFamily="18" charset="0"/>
                <a:sym typeface="Wingdings" pitchFamily="2" charset="2"/>
              </a:rPr>
              <a:t> -5</a:t>
            </a:r>
            <a:endParaRPr lang="en-US" sz="1747" dirty="0">
              <a:latin typeface="Times New Roman" pitchFamily="18" charset="0"/>
            </a:endParaRPr>
          </a:p>
          <a:p>
            <a:pPr>
              <a:spcBef>
                <a:spcPts val="582"/>
              </a:spcBef>
              <a:spcAft>
                <a:spcPts val="582"/>
              </a:spcAft>
              <a:buFont typeface="Wingdings" pitchFamily="2" charset="2"/>
              <a:buChar char="§"/>
            </a:pPr>
            <a:r>
              <a:rPr lang="en-US" sz="1747" b="1" dirty="0">
                <a:latin typeface="Times New Roman" pitchFamily="18" charset="0"/>
              </a:rPr>
              <a:t> </a:t>
            </a:r>
            <a:r>
              <a:rPr lang="en-US" sz="1747" b="1" dirty="0">
                <a:solidFill>
                  <a:srgbClr val="FF0000"/>
                </a:solidFill>
                <a:latin typeface="Times New Roman" pitchFamily="18" charset="0"/>
              </a:rPr>
              <a:t>DONATE ITEMS </a:t>
            </a:r>
            <a:r>
              <a:rPr lang="en-US" sz="1747" dirty="0">
                <a:latin typeface="Times New Roman" pitchFamily="18" charset="0"/>
              </a:rPr>
              <a:t>that you can no longer use or wear</a:t>
            </a:r>
            <a:r>
              <a:rPr lang="en-US" sz="1747" dirty="0">
                <a:latin typeface="Times New Roman" pitchFamily="18" charset="0"/>
                <a:sym typeface="Wingdings" pitchFamily="2" charset="2"/>
              </a:rPr>
              <a:t> ?</a:t>
            </a:r>
            <a:r>
              <a:rPr lang="en-US" sz="1747" b="1" dirty="0">
                <a:latin typeface="Times New Roman" pitchFamily="18" charset="0"/>
                <a:sym typeface="Wingdings" pitchFamily="2" charset="2"/>
              </a:rPr>
              <a:t> -5</a:t>
            </a:r>
          </a:p>
          <a:p>
            <a:pPr>
              <a:spcBef>
                <a:spcPts val="582"/>
              </a:spcBef>
              <a:spcAft>
                <a:spcPts val="582"/>
              </a:spcAft>
              <a:buFont typeface="Wingdings" pitchFamily="2" charset="2"/>
              <a:buChar char="§"/>
            </a:pPr>
            <a:r>
              <a:rPr lang="en-US" sz="1747" b="1" dirty="0">
                <a:latin typeface="Times New Roman" pitchFamily="18" charset="0"/>
                <a:sym typeface="Wingdings" pitchFamily="2" charset="2"/>
              </a:rPr>
              <a:t> </a:t>
            </a:r>
            <a:r>
              <a:rPr lang="en-US" sz="1747" dirty="0">
                <a:latin typeface="Times New Roman" pitchFamily="18" charset="0"/>
                <a:sym typeface="Wingdings" pitchFamily="2" charset="2"/>
              </a:rPr>
              <a:t>Use </a:t>
            </a:r>
            <a:r>
              <a:rPr lang="en-US" sz="1747" b="1" dirty="0">
                <a:solidFill>
                  <a:srgbClr val="FF0000"/>
                </a:solidFill>
                <a:latin typeface="Times New Roman" pitchFamily="18" charset="0"/>
                <a:sym typeface="Wingdings" pitchFamily="2" charset="2"/>
              </a:rPr>
              <a:t>REUSABLE CONTAINERS </a:t>
            </a:r>
            <a:r>
              <a:rPr lang="en-US" sz="1747" dirty="0">
                <a:latin typeface="Times New Roman" pitchFamily="18" charset="0"/>
                <a:sym typeface="Wingdings" pitchFamily="2" charset="2"/>
              </a:rPr>
              <a:t>instead of single-use plastics ? </a:t>
            </a:r>
            <a:r>
              <a:rPr lang="en-US" sz="1747" b="1" dirty="0">
                <a:latin typeface="Times New Roman" pitchFamily="18" charset="0"/>
                <a:sym typeface="Wingdings" pitchFamily="2" charset="2"/>
              </a:rPr>
              <a:t>-5</a:t>
            </a:r>
          </a:p>
          <a:p>
            <a:pPr>
              <a:spcBef>
                <a:spcPts val="582"/>
              </a:spcBef>
              <a:spcAft>
                <a:spcPts val="582"/>
              </a:spcAft>
              <a:buFont typeface="Wingdings" pitchFamily="2" charset="2"/>
              <a:buChar char="§"/>
            </a:pPr>
            <a:r>
              <a:rPr lang="en-US" sz="1747" b="1" dirty="0">
                <a:latin typeface="Times New Roman" pitchFamily="18" charset="0"/>
                <a:sym typeface="Wingdings" pitchFamily="2" charset="2"/>
              </a:rPr>
              <a:t> Use a </a:t>
            </a:r>
            <a:r>
              <a:rPr lang="en-US" sz="1747" b="1" dirty="0">
                <a:solidFill>
                  <a:srgbClr val="FF0000"/>
                </a:solidFill>
                <a:latin typeface="Times New Roman" pitchFamily="18" charset="0"/>
                <a:sym typeface="Wingdings" pitchFamily="2" charset="2"/>
              </a:rPr>
              <a:t>GLASS OR METAL WATER BOTTLE/GLASS</a:t>
            </a:r>
            <a:r>
              <a:rPr lang="en-US" sz="1747" b="1" dirty="0">
                <a:latin typeface="Times New Roman" pitchFamily="18" charset="0"/>
                <a:sym typeface="Wingdings" pitchFamily="2" charset="2"/>
              </a:rPr>
              <a:t>? - 5</a:t>
            </a:r>
            <a:endParaRPr lang="en-US" sz="1747" b="1" dirty="0">
              <a:latin typeface="Times New Roman" pitchFamily="18" charset="0"/>
            </a:endParaRPr>
          </a:p>
        </p:txBody>
      </p:sp>
      <p:pic>
        <p:nvPicPr>
          <p:cNvPr id="5122" name="Picture 2" descr="C:\Users\ttomm\AppData\Local\Microsoft\Windows\INetCache\IE\1O1O3NNB\p0110-tirame-a-la-papelera1[1].jpg"/>
          <p:cNvPicPr>
            <a:picLocks noChangeAspect="1" noChangeArrowheads="1"/>
          </p:cNvPicPr>
          <p:nvPr/>
        </p:nvPicPr>
        <p:blipFill>
          <a:blip r:embed="rId2" cstate="print"/>
          <a:srcRect l="16923" r="15385"/>
          <a:stretch>
            <a:fillRect/>
          </a:stretch>
        </p:blipFill>
        <p:spPr bwMode="auto">
          <a:xfrm>
            <a:off x="5800897" y="424633"/>
            <a:ext cx="1164893" cy="1720866"/>
          </a:xfrm>
          <a:prstGeom prst="rect">
            <a:avLst/>
          </a:prstGeom>
          <a:noFill/>
        </p:spPr>
      </p:pic>
      <p:sp>
        <p:nvSpPr>
          <p:cNvPr id="5" name="TextBox 4">
            <a:extLst>
              <a:ext uri="{FF2B5EF4-FFF2-40B4-BE49-F238E27FC236}">
                <a16:creationId xmlns:a16="http://schemas.microsoft.com/office/drawing/2014/main" id="{764F9459-786C-43A4-A783-2138F4673D7F}"/>
              </a:ext>
            </a:extLst>
          </p:cNvPr>
          <p:cNvSpPr txBox="1"/>
          <p:nvPr/>
        </p:nvSpPr>
        <p:spPr>
          <a:xfrm>
            <a:off x="7354158" y="256303"/>
            <a:ext cx="1507455" cy="3484928"/>
          </a:xfrm>
          <a:prstGeom prst="rect">
            <a:avLst/>
          </a:prstGeom>
          <a:noFill/>
          <a:ln w="19050">
            <a:solidFill>
              <a:schemeClr val="tx1"/>
            </a:solidFill>
          </a:ln>
        </p:spPr>
        <p:txBody>
          <a:bodyPr wrap="square">
            <a:spAutoFit/>
          </a:bodyPr>
          <a:lstStyle/>
          <a:p>
            <a:pPr algn="ctr"/>
            <a:r>
              <a:rPr lang="en-US" sz="1696" b="1" dirty="0">
                <a:solidFill>
                  <a:srgbClr val="FF0000"/>
                </a:solidFill>
                <a:latin typeface="Times New Roman" pitchFamily="18" charset="0"/>
              </a:rPr>
              <a:t>50 POINTS</a:t>
            </a:r>
          </a:p>
          <a:p>
            <a:pPr algn="ctr"/>
            <a:endParaRPr lang="en-US" sz="1696" b="1" dirty="0">
              <a:solidFill>
                <a:srgbClr val="FF0000"/>
              </a:solidFill>
              <a:latin typeface="Times New Roman" pitchFamily="18" charset="0"/>
            </a:endParaRPr>
          </a:p>
          <a:p>
            <a:pPr algn="ctr"/>
            <a:endParaRPr lang="en-US" sz="1696" b="1" dirty="0">
              <a:solidFill>
                <a:srgbClr val="FF0000"/>
              </a:solidFill>
              <a:latin typeface="Times New Roman" pitchFamily="18" charset="0"/>
            </a:endParaRPr>
          </a:p>
          <a:p>
            <a:pPr algn="ctr"/>
            <a:endParaRPr lang="en-US" sz="1696" b="1" dirty="0">
              <a:solidFill>
                <a:srgbClr val="FF0000"/>
              </a:solidFill>
              <a:latin typeface="Times New Roman" pitchFamily="18" charset="0"/>
            </a:endParaRPr>
          </a:p>
          <a:p>
            <a:pPr algn="ctr"/>
            <a:endParaRPr lang="en-US" sz="1696" b="1" dirty="0">
              <a:solidFill>
                <a:srgbClr val="FF0000"/>
              </a:solidFill>
              <a:latin typeface="Times New Roman" pitchFamily="18" charset="0"/>
            </a:endParaRPr>
          </a:p>
          <a:p>
            <a:pPr algn="ctr"/>
            <a:endParaRPr lang="en-US" sz="1696" b="1" dirty="0">
              <a:solidFill>
                <a:srgbClr val="FF0000"/>
              </a:solidFill>
              <a:latin typeface="Times New Roman" pitchFamily="18" charset="0"/>
            </a:endParaRPr>
          </a:p>
          <a:p>
            <a:pPr algn="ctr"/>
            <a:endParaRPr lang="en-US" sz="1696" b="1" dirty="0">
              <a:solidFill>
                <a:srgbClr val="FF0000"/>
              </a:solidFill>
              <a:latin typeface="Times New Roman" pitchFamily="18" charset="0"/>
            </a:endParaRPr>
          </a:p>
          <a:p>
            <a:pPr algn="ctr"/>
            <a:endParaRPr lang="en-US" sz="1696" b="1" dirty="0">
              <a:solidFill>
                <a:srgbClr val="FF0000"/>
              </a:solidFill>
              <a:latin typeface="Times New Roman" pitchFamily="18" charset="0"/>
            </a:endParaRPr>
          </a:p>
          <a:p>
            <a:pPr algn="ctr"/>
            <a:r>
              <a:rPr lang="en-US" sz="1696" b="1" dirty="0">
                <a:solidFill>
                  <a:srgbClr val="FF0000"/>
                </a:solidFill>
                <a:latin typeface="Times New Roman" pitchFamily="18" charset="0"/>
              </a:rPr>
              <a:t> </a:t>
            </a:r>
          </a:p>
          <a:p>
            <a:pPr algn="ctr"/>
            <a:endParaRPr lang="en-US" sz="1696" b="1" dirty="0">
              <a:solidFill>
                <a:srgbClr val="FF0000"/>
              </a:solidFill>
              <a:latin typeface="Times New Roman" pitchFamily="18" charset="0"/>
            </a:endParaRPr>
          </a:p>
          <a:p>
            <a:pPr algn="ctr"/>
            <a:endParaRPr lang="en-US" sz="1696" b="1" dirty="0">
              <a:solidFill>
                <a:srgbClr val="FF0000"/>
              </a:solidFill>
              <a:latin typeface="Times New Roman" pitchFamily="18" charset="0"/>
            </a:endParaRPr>
          </a:p>
          <a:p>
            <a:pPr algn="ctr"/>
            <a:endParaRPr lang="en-US" sz="1696" dirty="0"/>
          </a:p>
          <a:p>
            <a:pPr algn="ctr"/>
            <a:endParaRPr lang="en-US" sz="1696" dirty="0"/>
          </a:p>
        </p:txBody>
      </p:sp>
      <p:grpSp>
        <p:nvGrpSpPr>
          <p:cNvPr id="2" name="Group 1">
            <a:extLst>
              <a:ext uri="{FF2B5EF4-FFF2-40B4-BE49-F238E27FC236}">
                <a16:creationId xmlns:a16="http://schemas.microsoft.com/office/drawing/2014/main" id="{8969C715-C4DA-4D62-B6C5-BBFF6EA36167}"/>
              </a:ext>
            </a:extLst>
          </p:cNvPr>
          <p:cNvGrpSpPr/>
          <p:nvPr/>
        </p:nvGrpSpPr>
        <p:grpSpPr>
          <a:xfrm>
            <a:off x="6995670" y="3872753"/>
            <a:ext cx="2161778" cy="1556008"/>
            <a:chOff x="4603349" y="3969029"/>
            <a:chExt cx="2524258" cy="1816915"/>
          </a:xfrm>
        </p:grpSpPr>
        <p:pic>
          <p:nvPicPr>
            <p:cNvPr id="6" name="Picture 5" descr="A picture containing food&#10;&#10;Description automatically generated">
              <a:extLst>
                <a:ext uri="{FF2B5EF4-FFF2-40B4-BE49-F238E27FC236}">
                  <a16:creationId xmlns:a16="http://schemas.microsoft.com/office/drawing/2014/main" id="{CE5CDA6C-030F-4A76-84AF-42AFD70764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7448" t="-1" r="-1" b="44581"/>
            <a:stretch/>
          </p:blipFill>
          <p:spPr>
            <a:xfrm rot="21115303" flipH="1">
              <a:off x="4603349" y="3969029"/>
              <a:ext cx="2524258" cy="1816915"/>
            </a:xfrm>
            <a:prstGeom prst="rect">
              <a:avLst/>
            </a:prstGeom>
          </p:spPr>
        </p:pic>
        <p:sp>
          <p:nvSpPr>
            <p:cNvPr id="7" name="TextBox 6">
              <a:extLst>
                <a:ext uri="{FF2B5EF4-FFF2-40B4-BE49-F238E27FC236}">
                  <a16:creationId xmlns:a16="http://schemas.microsoft.com/office/drawing/2014/main" id="{FFEE2D8E-D771-4BB6-BA8A-5985E1EF72E0}"/>
                </a:ext>
              </a:extLst>
            </p:cNvPr>
            <p:cNvSpPr txBox="1"/>
            <p:nvPr/>
          </p:nvSpPr>
          <p:spPr>
            <a:xfrm>
              <a:off x="5032250" y="4269741"/>
              <a:ext cx="1752600" cy="353993"/>
            </a:xfrm>
            <a:prstGeom prst="rect">
              <a:avLst/>
            </a:prstGeom>
            <a:noFill/>
          </p:spPr>
          <p:txBody>
            <a:bodyPr wrap="square" rtlCol="0">
              <a:spAutoFit/>
            </a:bodyPr>
            <a:lstStyle/>
            <a:p>
              <a:pPr algn="ctr"/>
              <a:r>
                <a:rPr lang="en-US" sz="1370" b="1" dirty="0">
                  <a:latin typeface="Comic Sans MS" panose="030F0702030302020204" pitchFamily="66" charset="0"/>
                </a:rPr>
                <a:t>Garbage/Waste</a:t>
              </a:r>
            </a:p>
          </p:txBody>
        </p:sp>
        <p:sp>
          <p:nvSpPr>
            <p:cNvPr id="8" name="Rectangle 7">
              <a:extLst>
                <a:ext uri="{FF2B5EF4-FFF2-40B4-BE49-F238E27FC236}">
                  <a16:creationId xmlns:a16="http://schemas.microsoft.com/office/drawing/2014/main" id="{82280EC0-2B36-4315-9DF5-BBFC318D8F50}"/>
                </a:ext>
              </a:extLst>
            </p:cNvPr>
            <p:cNvSpPr/>
            <p:nvPr/>
          </p:nvSpPr>
          <p:spPr>
            <a:xfrm>
              <a:off x="5281853" y="4616099"/>
              <a:ext cx="1066800" cy="518451"/>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42"/>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4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4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4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24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24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24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E23182-816B-4C03-A025-B284412BDB74}"/>
              </a:ext>
            </a:extLst>
          </p:cNvPr>
          <p:cNvPicPr>
            <a:picLocks noChangeAspect="1"/>
          </p:cNvPicPr>
          <p:nvPr/>
        </p:nvPicPr>
        <p:blipFill>
          <a:blip r:embed="rId2"/>
          <a:stretch>
            <a:fillRect/>
          </a:stretch>
        </p:blipFill>
        <p:spPr>
          <a:xfrm>
            <a:off x="757760" y="567209"/>
            <a:ext cx="7792710" cy="3866763"/>
          </a:xfrm>
          <a:prstGeom prst="rect">
            <a:avLst/>
          </a:prstGeom>
        </p:spPr>
      </p:pic>
      <p:grpSp>
        <p:nvGrpSpPr>
          <p:cNvPr id="8" name="Group 7">
            <a:extLst>
              <a:ext uri="{FF2B5EF4-FFF2-40B4-BE49-F238E27FC236}">
                <a16:creationId xmlns:a16="http://schemas.microsoft.com/office/drawing/2014/main" id="{56BB95DC-02EE-46DB-9BB7-3DC0C65248E1}"/>
              </a:ext>
            </a:extLst>
          </p:cNvPr>
          <p:cNvGrpSpPr/>
          <p:nvPr/>
        </p:nvGrpSpPr>
        <p:grpSpPr>
          <a:xfrm>
            <a:off x="593531" y="3859703"/>
            <a:ext cx="2317192" cy="968657"/>
            <a:chOff x="348757" y="3886200"/>
            <a:chExt cx="2459755" cy="1028254"/>
          </a:xfrm>
        </p:grpSpPr>
        <p:sp>
          <p:nvSpPr>
            <p:cNvPr id="9" name="Text Box 4"/>
            <p:cNvSpPr txBox="1">
              <a:spLocks noChangeArrowheads="1"/>
            </p:cNvSpPr>
            <p:nvPr/>
          </p:nvSpPr>
          <p:spPr bwMode="auto">
            <a:xfrm>
              <a:off x="348757" y="4200860"/>
              <a:ext cx="2375165" cy="713594"/>
            </a:xfrm>
            <a:prstGeom prst="rect">
              <a:avLst/>
            </a:prstGeom>
            <a:noFill/>
            <a:ln w="9525">
              <a:noFill/>
              <a:miter lim="800000"/>
              <a:headEnd/>
              <a:tailEnd/>
            </a:ln>
          </p:spPr>
          <p:txBody>
            <a:bodyPr wrap="square">
              <a:spAutoFit/>
            </a:bodyPr>
            <a:lstStyle/>
            <a:p>
              <a:pPr>
                <a:spcBef>
                  <a:spcPct val="50000"/>
                </a:spcBef>
              </a:pPr>
              <a:r>
                <a:rPr lang="en-US" sz="1884" b="1" dirty="0">
                  <a:latin typeface="Times New Roman" pitchFamily="18" charset="0"/>
                </a:rPr>
                <a:t>Calculate your </a:t>
              </a:r>
              <a:br>
                <a:rPr lang="en-US" sz="1884" b="1" dirty="0">
                  <a:latin typeface="Times New Roman" pitchFamily="18" charset="0"/>
                </a:rPr>
              </a:br>
              <a:r>
                <a:rPr lang="en-US" sz="1884" b="1" dirty="0">
                  <a:solidFill>
                    <a:srgbClr val="FF0000"/>
                  </a:solidFill>
                  <a:latin typeface="Times New Roman" pitchFamily="18" charset="0"/>
                </a:rPr>
                <a:t>TOTAL POINTS.</a:t>
              </a:r>
              <a:r>
                <a:rPr lang="en-US" sz="1884" b="1" dirty="0">
                  <a:latin typeface="Times New Roman" pitchFamily="18" charset="0"/>
                </a:rPr>
                <a:t>    </a:t>
              </a:r>
              <a:endParaRPr lang="en-US" sz="1884" dirty="0">
                <a:latin typeface="Times New Roman" pitchFamily="18" charset="0"/>
              </a:endParaRPr>
            </a:p>
          </p:txBody>
        </p:sp>
        <p:cxnSp>
          <p:nvCxnSpPr>
            <p:cNvPr id="15" name="Straight Arrow Connector 14"/>
            <p:cNvCxnSpPr>
              <a:cxnSpLocks/>
            </p:cNvCxnSpPr>
            <p:nvPr/>
          </p:nvCxnSpPr>
          <p:spPr>
            <a:xfrm flipV="1">
              <a:off x="2057400" y="3886200"/>
              <a:ext cx="751112" cy="609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4B866288-E9EC-451F-8DE5-E0DB99ED7218}"/>
              </a:ext>
            </a:extLst>
          </p:cNvPr>
          <p:cNvGrpSpPr/>
          <p:nvPr/>
        </p:nvGrpSpPr>
        <p:grpSpPr>
          <a:xfrm>
            <a:off x="264987" y="4193572"/>
            <a:ext cx="4921845" cy="1664860"/>
            <a:chOff x="1" y="4240609"/>
            <a:chExt cx="5224658" cy="1767288"/>
          </a:xfrm>
        </p:grpSpPr>
        <p:cxnSp>
          <p:nvCxnSpPr>
            <p:cNvPr id="16" name="Straight Arrow Connector 15"/>
            <p:cNvCxnSpPr>
              <a:cxnSpLocks/>
            </p:cNvCxnSpPr>
            <p:nvPr/>
          </p:nvCxnSpPr>
          <p:spPr>
            <a:xfrm flipV="1">
              <a:off x="4267200" y="4240609"/>
              <a:ext cx="0" cy="838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21A7852-022E-4BE5-BD74-A84F03EDA81F}"/>
                </a:ext>
              </a:extLst>
            </p:cNvPr>
            <p:cNvSpPr txBox="1"/>
            <p:nvPr/>
          </p:nvSpPr>
          <p:spPr>
            <a:xfrm>
              <a:off x="1" y="5078809"/>
              <a:ext cx="5224658" cy="929088"/>
            </a:xfrm>
            <a:prstGeom prst="rect">
              <a:avLst/>
            </a:prstGeom>
            <a:noFill/>
          </p:spPr>
          <p:txBody>
            <a:bodyPr wrap="square">
              <a:spAutoFit/>
            </a:bodyPr>
            <a:lstStyle/>
            <a:p>
              <a:pPr algn="r">
                <a:spcBef>
                  <a:spcPct val="50000"/>
                </a:spcBef>
              </a:pPr>
              <a:r>
                <a:rPr lang="en-US" sz="1696" b="1" dirty="0">
                  <a:solidFill>
                    <a:srgbClr val="FF0000"/>
                  </a:solidFill>
                  <a:latin typeface="Times New Roman" pitchFamily="18" charset="0"/>
                </a:rPr>
                <a:t>MULTIPLY by TWO </a:t>
              </a:r>
              <a:br>
                <a:rPr lang="en-US" sz="1696" b="1" dirty="0">
                  <a:latin typeface="Times New Roman" pitchFamily="18" charset="0"/>
                </a:rPr>
              </a:br>
              <a:r>
                <a:rPr lang="en-US" sz="1696" b="1" dirty="0">
                  <a:latin typeface="Times New Roman" pitchFamily="18" charset="0"/>
                </a:rPr>
                <a:t>There are a lot of other things we use &amp; do we that  use Earth’s resources that were not added in.</a:t>
              </a:r>
              <a:endParaRPr lang="en-US" sz="1696" dirty="0">
                <a:latin typeface="Times New Roman" pitchFamily="18" charset="0"/>
              </a:endParaRPr>
            </a:p>
          </p:txBody>
        </p:sp>
      </p:grpSp>
      <p:grpSp>
        <p:nvGrpSpPr>
          <p:cNvPr id="12" name="Group 11">
            <a:extLst>
              <a:ext uri="{FF2B5EF4-FFF2-40B4-BE49-F238E27FC236}">
                <a16:creationId xmlns:a16="http://schemas.microsoft.com/office/drawing/2014/main" id="{5EC3576B-B555-429C-9030-4E48354BB698}"/>
              </a:ext>
            </a:extLst>
          </p:cNvPr>
          <p:cNvGrpSpPr/>
          <p:nvPr/>
        </p:nvGrpSpPr>
        <p:grpSpPr>
          <a:xfrm>
            <a:off x="5771636" y="4290405"/>
            <a:ext cx="2911727" cy="1307057"/>
            <a:chOff x="5845441" y="4343400"/>
            <a:chExt cx="3090869" cy="1387472"/>
          </a:xfrm>
        </p:grpSpPr>
        <p:cxnSp>
          <p:nvCxnSpPr>
            <p:cNvPr id="21" name="Straight Arrow Connector 20">
              <a:extLst>
                <a:ext uri="{FF2B5EF4-FFF2-40B4-BE49-F238E27FC236}">
                  <a16:creationId xmlns:a16="http://schemas.microsoft.com/office/drawing/2014/main" id="{6F486304-9BC5-41D5-8515-B796376B153D}"/>
                </a:ext>
              </a:extLst>
            </p:cNvPr>
            <p:cNvCxnSpPr>
              <a:cxnSpLocks/>
            </p:cNvCxnSpPr>
            <p:nvPr/>
          </p:nvCxnSpPr>
          <p:spPr>
            <a:xfrm flipV="1">
              <a:off x="7315200" y="4343400"/>
              <a:ext cx="0" cy="73152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DB7EDAA-0031-4682-B977-27A6788B66CD}"/>
                </a:ext>
              </a:extLst>
            </p:cNvPr>
            <p:cNvSpPr txBox="1"/>
            <p:nvPr/>
          </p:nvSpPr>
          <p:spPr>
            <a:xfrm>
              <a:off x="5845441" y="5078809"/>
              <a:ext cx="3090869" cy="652063"/>
            </a:xfrm>
            <a:prstGeom prst="rect">
              <a:avLst/>
            </a:prstGeom>
            <a:noFill/>
          </p:spPr>
          <p:txBody>
            <a:bodyPr wrap="square">
              <a:spAutoFit/>
            </a:bodyPr>
            <a:lstStyle/>
            <a:p>
              <a:pPr>
                <a:spcBef>
                  <a:spcPct val="50000"/>
                </a:spcBef>
              </a:pPr>
              <a:r>
                <a:rPr lang="en-US" sz="1696" b="1" dirty="0">
                  <a:solidFill>
                    <a:srgbClr val="FF0000"/>
                  </a:solidFill>
                  <a:latin typeface="Times New Roman" pitchFamily="18" charset="0"/>
                </a:rPr>
                <a:t>DIVIDE BY 100 </a:t>
              </a:r>
              <a:r>
                <a:rPr lang="en-US" sz="1696" b="1" dirty="0">
                  <a:latin typeface="Times New Roman" pitchFamily="18" charset="0"/>
                </a:rPr>
                <a:t>to determine your final number</a:t>
              </a:r>
              <a:endParaRPr lang="en-US" sz="1696" dirty="0">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p:cNvGraphicFramePr>
            <a:graphicFrameLocks noGrp="1"/>
          </p:cNvGraphicFramePr>
          <p:nvPr/>
        </p:nvGraphicFramePr>
        <p:xfrm>
          <a:off x="695688" y="1695101"/>
          <a:ext cx="4307015" cy="2239650"/>
        </p:xfrm>
        <a:graphic>
          <a:graphicData uri="http://schemas.openxmlformats.org/drawingml/2006/table">
            <a:tbl>
              <a:tblPr firstRow="1" bandRow="1">
                <a:tableStyleId>{073A0DAA-6AF3-43AB-8588-CEC1D06C72B9}</a:tableStyleId>
              </a:tblPr>
              <a:tblGrid>
                <a:gridCol w="2153508">
                  <a:extLst>
                    <a:ext uri="{9D8B030D-6E8A-4147-A177-3AD203B41FA5}">
                      <a16:colId xmlns:a16="http://schemas.microsoft.com/office/drawing/2014/main" val="20000"/>
                    </a:ext>
                  </a:extLst>
                </a:gridCol>
                <a:gridCol w="2153508">
                  <a:extLst>
                    <a:ext uri="{9D8B030D-6E8A-4147-A177-3AD203B41FA5}">
                      <a16:colId xmlns:a16="http://schemas.microsoft.com/office/drawing/2014/main" val="20001"/>
                    </a:ext>
                  </a:extLst>
                </a:gridCol>
              </a:tblGrid>
              <a:tr h="373275">
                <a:tc>
                  <a:txBody>
                    <a:bodyPr/>
                    <a:lstStyle/>
                    <a:p>
                      <a:pPr algn="ctr"/>
                      <a:r>
                        <a:rPr lang="en-US" sz="1900" dirty="0"/>
                        <a:t>Hectares</a:t>
                      </a:r>
                    </a:p>
                  </a:txBody>
                  <a:tcPr marL="86141" marR="86141" marT="43070" marB="43070" anchor="ctr"/>
                </a:tc>
                <a:tc>
                  <a:txBody>
                    <a:bodyPr/>
                    <a:lstStyle/>
                    <a:p>
                      <a:pPr algn="ctr"/>
                      <a:r>
                        <a:rPr lang="en-US" sz="1900" dirty="0"/>
                        <a:t># of Planets</a:t>
                      </a:r>
                    </a:p>
                  </a:txBody>
                  <a:tcPr marL="86141" marR="86141" marT="43070" marB="43070" anchor="ctr"/>
                </a:tc>
                <a:extLst>
                  <a:ext uri="{0D108BD9-81ED-4DB2-BD59-A6C34878D82A}">
                    <a16:rowId xmlns:a16="http://schemas.microsoft.com/office/drawing/2014/main" val="10000"/>
                  </a:ext>
                </a:extLst>
              </a:tr>
              <a:tr h="373275">
                <a:tc>
                  <a:txBody>
                    <a:bodyPr/>
                    <a:lstStyle/>
                    <a:p>
                      <a:pPr algn="ctr"/>
                      <a:r>
                        <a:rPr lang="en-US" sz="1900" dirty="0"/>
                        <a:t>1.99 or less</a:t>
                      </a:r>
                    </a:p>
                  </a:txBody>
                  <a:tcPr marL="86141" marR="86141" marT="43070" marB="43070" anchor="ctr"/>
                </a:tc>
                <a:tc>
                  <a:txBody>
                    <a:bodyPr/>
                    <a:lstStyle/>
                    <a:p>
                      <a:pPr algn="ctr"/>
                      <a:r>
                        <a:rPr lang="en-US" sz="1900" dirty="0"/>
                        <a:t>1</a:t>
                      </a:r>
                    </a:p>
                  </a:txBody>
                  <a:tcPr marL="86141" marR="86141" marT="43070" marB="43070" anchor="ctr"/>
                </a:tc>
                <a:extLst>
                  <a:ext uri="{0D108BD9-81ED-4DB2-BD59-A6C34878D82A}">
                    <a16:rowId xmlns:a16="http://schemas.microsoft.com/office/drawing/2014/main" val="10001"/>
                  </a:ext>
                </a:extLst>
              </a:tr>
              <a:tr h="373275">
                <a:tc>
                  <a:txBody>
                    <a:bodyPr/>
                    <a:lstStyle/>
                    <a:p>
                      <a:pPr algn="ctr"/>
                      <a:r>
                        <a:rPr lang="en-US" sz="1900" dirty="0"/>
                        <a:t>2.00</a:t>
                      </a:r>
                      <a:r>
                        <a:rPr lang="en-US" sz="1900" baseline="0" dirty="0"/>
                        <a:t> – 4.00</a:t>
                      </a:r>
                      <a:endParaRPr lang="en-US" sz="1900" dirty="0"/>
                    </a:p>
                  </a:txBody>
                  <a:tcPr marL="86141" marR="86141" marT="43070" marB="43070" anchor="ctr"/>
                </a:tc>
                <a:tc>
                  <a:txBody>
                    <a:bodyPr/>
                    <a:lstStyle/>
                    <a:p>
                      <a:pPr algn="ctr"/>
                      <a:r>
                        <a:rPr lang="en-US" sz="1900" dirty="0"/>
                        <a:t>2</a:t>
                      </a:r>
                    </a:p>
                  </a:txBody>
                  <a:tcPr marL="86141" marR="86141" marT="43070" marB="43070" anchor="ctr"/>
                </a:tc>
                <a:extLst>
                  <a:ext uri="{0D108BD9-81ED-4DB2-BD59-A6C34878D82A}">
                    <a16:rowId xmlns:a16="http://schemas.microsoft.com/office/drawing/2014/main" val="10002"/>
                  </a:ext>
                </a:extLst>
              </a:tr>
              <a:tr h="373275">
                <a:tc>
                  <a:txBody>
                    <a:bodyPr/>
                    <a:lstStyle/>
                    <a:p>
                      <a:pPr algn="ctr"/>
                      <a:r>
                        <a:rPr lang="en-US" sz="1900" dirty="0"/>
                        <a:t>4.01 – 6.00</a:t>
                      </a:r>
                    </a:p>
                  </a:txBody>
                  <a:tcPr marL="86141" marR="86141" marT="43070" marB="43070" anchor="ctr"/>
                </a:tc>
                <a:tc>
                  <a:txBody>
                    <a:bodyPr/>
                    <a:lstStyle/>
                    <a:p>
                      <a:pPr algn="ctr"/>
                      <a:r>
                        <a:rPr lang="en-US" sz="1900" dirty="0"/>
                        <a:t>3</a:t>
                      </a:r>
                    </a:p>
                  </a:txBody>
                  <a:tcPr marL="86141" marR="86141" marT="43070" marB="43070" anchor="ctr"/>
                </a:tc>
                <a:extLst>
                  <a:ext uri="{0D108BD9-81ED-4DB2-BD59-A6C34878D82A}">
                    <a16:rowId xmlns:a16="http://schemas.microsoft.com/office/drawing/2014/main" val="10003"/>
                  </a:ext>
                </a:extLst>
              </a:tr>
              <a:tr h="373275">
                <a:tc>
                  <a:txBody>
                    <a:bodyPr/>
                    <a:lstStyle/>
                    <a:p>
                      <a:pPr algn="ctr"/>
                      <a:r>
                        <a:rPr lang="en-US" sz="1900" dirty="0"/>
                        <a:t>6.01 - 8.00</a:t>
                      </a:r>
                    </a:p>
                  </a:txBody>
                  <a:tcPr marL="86141" marR="86141" marT="43070" marB="43070" anchor="ctr"/>
                </a:tc>
                <a:tc>
                  <a:txBody>
                    <a:bodyPr/>
                    <a:lstStyle/>
                    <a:p>
                      <a:pPr algn="ctr"/>
                      <a:r>
                        <a:rPr lang="en-US" sz="1900" dirty="0"/>
                        <a:t>4</a:t>
                      </a:r>
                    </a:p>
                  </a:txBody>
                  <a:tcPr marL="86141" marR="86141" marT="43070" marB="43070" anchor="ctr"/>
                </a:tc>
                <a:extLst>
                  <a:ext uri="{0D108BD9-81ED-4DB2-BD59-A6C34878D82A}">
                    <a16:rowId xmlns:a16="http://schemas.microsoft.com/office/drawing/2014/main" val="10004"/>
                  </a:ext>
                </a:extLst>
              </a:tr>
              <a:tr h="373275">
                <a:tc>
                  <a:txBody>
                    <a:bodyPr/>
                    <a:lstStyle/>
                    <a:p>
                      <a:pPr algn="ctr"/>
                      <a:r>
                        <a:rPr lang="en-US" sz="1900" dirty="0"/>
                        <a:t>More than 8.01</a:t>
                      </a:r>
                    </a:p>
                  </a:txBody>
                  <a:tcPr marL="86141" marR="86141" marT="43070" marB="43070" anchor="ctr"/>
                </a:tc>
                <a:tc>
                  <a:txBody>
                    <a:bodyPr/>
                    <a:lstStyle/>
                    <a:p>
                      <a:pPr algn="ctr"/>
                      <a:r>
                        <a:rPr lang="en-US" sz="1900" dirty="0"/>
                        <a:t>5 or more</a:t>
                      </a:r>
                    </a:p>
                  </a:txBody>
                  <a:tcPr marL="86141" marR="86141" marT="43070" marB="43070" anchor="ctr"/>
                </a:tc>
                <a:extLst>
                  <a:ext uri="{0D108BD9-81ED-4DB2-BD59-A6C34878D82A}">
                    <a16:rowId xmlns:a16="http://schemas.microsoft.com/office/drawing/2014/main" val="10005"/>
                  </a:ext>
                </a:extLst>
              </a:tr>
            </a:tbl>
          </a:graphicData>
        </a:graphic>
      </p:graphicFrame>
      <p:pic>
        <p:nvPicPr>
          <p:cNvPr id="6" name="Picture 5">
            <a:extLst>
              <a:ext uri="{FF2B5EF4-FFF2-40B4-BE49-F238E27FC236}">
                <a16:creationId xmlns:a16="http://schemas.microsoft.com/office/drawing/2014/main" id="{B75F5A5E-1737-476D-BE1F-F989A8659FC6}"/>
              </a:ext>
            </a:extLst>
          </p:cNvPr>
          <p:cNvPicPr>
            <a:picLocks noChangeAspect="1"/>
          </p:cNvPicPr>
          <p:nvPr/>
        </p:nvPicPr>
        <p:blipFill>
          <a:blip r:embed="rId2"/>
          <a:stretch>
            <a:fillRect/>
          </a:stretch>
        </p:blipFill>
        <p:spPr>
          <a:xfrm>
            <a:off x="397723" y="342308"/>
            <a:ext cx="1457332" cy="760971"/>
          </a:xfrm>
          <a:prstGeom prst="rect">
            <a:avLst/>
          </a:prstGeom>
        </p:spPr>
      </p:pic>
      <p:sp>
        <p:nvSpPr>
          <p:cNvPr id="14" name="Text Box 4"/>
          <p:cNvSpPr txBox="1">
            <a:spLocks noChangeArrowheads="1"/>
          </p:cNvSpPr>
          <p:nvPr/>
        </p:nvSpPr>
        <p:spPr bwMode="auto">
          <a:xfrm>
            <a:off x="552121" y="748973"/>
            <a:ext cx="7321924" cy="382284"/>
          </a:xfrm>
          <a:prstGeom prst="rect">
            <a:avLst/>
          </a:prstGeom>
          <a:noFill/>
          <a:ln w="9525">
            <a:noFill/>
            <a:miter lim="800000"/>
            <a:headEnd/>
            <a:tailEnd/>
          </a:ln>
        </p:spPr>
        <p:txBody>
          <a:bodyPr wrap="square">
            <a:spAutoFit/>
          </a:bodyPr>
          <a:lstStyle/>
          <a:p>
            <a:pPr>
              <a:spcBef>
                <a:spcPct val="50000"/>
              </a:spcBef>
            </a:pPr>
            <a:r>
              <a:rPr lang="en-US" sz="1884" b="1" dirty="0">
                <a:latin typeface="Times New Roman" pitchFamily="18" charset="0"/>
              </a:rPr>
              <a:t>               What is your final number?</a:t>
            </a:r>
          </a:p>
        </p:txBody>
      </p:sp>
      <p:sp>
        <p:nvSpPr>
          <p:cNvPr id="20" name="TextBox 19">
            <a:extLst>
              <a:ext uri="{FF2B5EF4-FFF2-40B4-BE49-F238E27FC236}">
                <a16:creationId xmlns:a16="http://schemas.microsoft.com/office/drawing/2014/main" id="{A2D8BBA4-31F7-4DB9-90A7-59E043728A0B}"/>
              </a:ext>
            </a:extLst>
          </p:cNvPr>
          <p:cNvSpPr txBox="1"/>
          <p:nvPr/>
        </p:nvSpPr>
        <p:spPr>
          <a:xfrm>
            <a:off x="4999347" y="2096864"/>
            <a:ext cx="3862265" cy="614271"/>
          </a:xfrm>
          <a:prstGeom prst="rect">
            <a:avLst/>
          </a:prstGeom>
          <a:noFill/>
        </p:spPr>
        <p:txBody>
          <a:bodyPr wrap="square">
            <a:spAutoFit/>
          </a:bodyPr>
          <a:lstStyle/>
          <a:p>
            <a:pPr algn="ctr"/>
            <a:r>
              <a:rPr lang="en-US" sz="1696" b="1" i="1" dirty="0">
                <a:latin typeface="Times New Roman" pitchFamily="18" charset="0"/>
              </a:rPr>
              <a:t>What fraction of the Earth’s population has a footprint of 1.99 or less?</a:t>
            </a:r>
            <a:endParaRPr lang="en-US" sz="1696" i="1" dirty="0"/>
          </a:p>
        </p:txBody>
      </p:sp>
      <p:sp>
        <p:nvSpPr>
          <p:cNvPr id="22" name="TextBox 21">
            <a:extLst>
              <a:ext uri="{FF2B5EF4-FFF2-40B4-BE49-F238E27FC236}">
                <a16:creationId xmlns:a16="http://schemas.microsoft.com/office/drawing/2014/main" id="{6676F5AC-C120-47D4-92DD-D43417649553}"/>
              </a:ext>
            </a:extLst>
          </p:cNvPr>
          <p:cNvSpPr txBox="1"/>
          <p:nvPr/>
        </p:nvSpPr>
        <p:spPr>
          <a:xfrm>
            <a:off x="476263" y="4168589"/>
            <a:ext cx="8385349" cy="1431417"/>
          </a:xfrm>
          <a:prstGeom prst="rect">
            <a:avLst/>
          </a:prstGeom>
          <a:noFill/>
        </p:spPr>
        <p:txBody>
          <a:bodyPr wrap="square">
            <a:spAutoFit/>
          </a:bodyPr>
          <a:lstStyle/>
          <a:p>
            <a:pPr algn="just"/>
            <a:r>
              <a:rPr lang="en-US" sz="1884" b="1" i="1" dirty="0">
                <a:latin typeface="Times New Roman" pitchFamily="18" charset="0"/>
              </a:rPr>
              <a:t>What does this mean? </a:t>
            </a:r>
          </a:p>
          <a:p>
            <a:pPr algn="just"/>
            <a:endParaRPr lang="en-US" sz="1165" i="1" dirty="0">
              <a:latin typeface="Times New Roman" pitchFamily="18" charset="0"/>
            </a:endParaRPr>
          </a:p>
          <a:p>
            <a:pPr algn="just"/>
            <a:r>
              <a:rPr lang="en-US" sz="1884" b="1" i="1" dirty="0">
                <a:latin typeface="Times New Roman" pitchFamily="18" charset="0"/>
              </a:rPr>
              <a:t>If everyone on the planet lived like you</a:t>
            </a:r>
            <a:r>
              <a:rPr lang="en-US" sz="1884" i="1" dirty="0">
                <a:latin typeface="Times New Roman" pitchFamily="18" charset="0"/>
              </a:rPr>
              <a:t>, then we would need </a:t>
            </a:r>
            <a:r>
              <a:rPr lang="en-US" sz="1884" b="1" i="1" dirty="0">
                <a:latin typeface="Times New Roman" pitchFamily="18" charset="0"/>
              </a:rPr>
              <a:t>___ planets</a:t>
            </a:r>
            <a:r>
              <a:rPr lang="en-US" sz="1884" i="1" dirty="0">
                <a:latin typeface="Times New Roman" pitchFamily="18" charset="0"/>
              </a:rPr>
              <a:t> to provide enough land to support us because you are using up </a:t>
            </a:r>
            <a:r>
              <a:rPr lang="en-US" sz="1884" b="1" i="1" dirty="0">
                <a:latin typeface="Times New Roman" pitchFamily="18" charset="0"/>
              </a:rPr>
              <a:t>___ times</a:t>
            </a:r>
            <a:r>
              <a:rPr lang="en-US" sz="1884" i="1" dirty="0">
                <a:latin typeface="Times New Roman" pitchFamily="18" charset="0"/>
              </a:rPr>
              <a:t> </a:t>
            </a:r>
            <a:r>
              <a:rPr lang="en-US" sz="1884" b="1" i="1" dirty="0">
                <a:latin typeface="Times New Roman" pitchFamily="18" charset="0"/>
              </a:rPr>
              <a:t>your share </a:t>
            </a:r>
            <a:r>
              <a:rPr lang="en-US" sz="1884" i="1" dirty="0">
                <a:latin typeface="Times New Roman" pitchFamily="18" charset="0"/>
              </a:rPr>
              <a:t>of the Earth’s resources.</a:t>
            </a:r>
            <a:endParaRPr lang="en-US" sz="1884" b="1" i="1" dirty="0">
              <a:latin typeface="Times New Roman" pitchFamily="18" charset="0"/>
            </a:endParaRPr>
          </a:p>
        </p:txBody>
      </p:sp>
      <p:grpSp>
        <p:nvGrpSpPr>
          <p:cNvPr id="10" name="Group 9">
            <a:extLst>
              <a:ext uri="{FF2B5EF4-FFF2-40B4-BE49-F238E27FC236}">
                <a16:creationId xmlns:a16="http://schemas.microsoft.com/office/drawing/2014/main" id="{3EF314A2-26DA-4A8D-9A04-43868C2E9C4F}"/>
              </a:ext>
            </a:extLst>
          </p:cNvPr>
          <p:cNvGrpSpPr/>
          <p:nvPr/>
        </p:nvGrpSpPr>
        <p:grpSpPr>
          <a:xfrm>
            <a:off x="5783268" y="4537793"/>
            <a:ext cx="1277052" cy="809218"/>
            <a:chOff x="5774418" y="4713223"/>
            <a:chExt cx="1355622" cy="859005"/>
          </a:xfrm>
        </p:grpSpPr>
        <p:sp>
          <p:nvSpPr>
            <p:cNvPr id="23" name="TextBox 22">
              <a:extLst>
                <a:ext uri="{FF2B5EF4-FFF2-40B4-BE49-F238E27FC236}">
                  <a16:creationId xmlns:a16="http://schemas.microsoft.com/office/drawing/2014/main" id="{A4C957BA-D549-48E9-9B71-1C4A9F158A24}"/>
                </a:ext>
              </a:extLst>
            </p:cNvPr>
            <p:cNvSpPr txBox="1"/>
            <p:nvPr/>
          </p:nvSpPr>
          <p:spPr>
            <a:xfrm>
              <a:off x="6520440" y="4713223"/>
              <a:ext cx="609600" cy="528934"/>
            </a:xfrm>
            <a:prstGeom prst="rect">
              <a:avLst/>
            </a:prstGeom>
            <a:noFill/>
          </p:spPr>
          <p:txBody>
            <a:bodyPr wrap="square">
              <a:spAutoFit/>
            </a:bodyPr>
            <a:lstStyle/>
            <a:p>
              <a:pPr algn="ctr"/>
              <a:r>
                <a:rPr lang="en-US" sz="2638" b="1" i="1" dirty="0">
                  <a:solidFill>
                    <a:srgbClr val="FF0000"/>
                  </a:solidFill>
                  <a:latin typeface="Times New Roman" pitchFamily="18" charset="0"/>
                </a:rPr>
                <a:t>2 </a:t>
              </a:r>
              <a:endParaRPr lang="en-US" sz="2638" i="1" dirty="0">
                <a:solidFill>
                  <a:srgbClr val="FF0000"/>
                </a:solidFill>
              </a:endParaRPr>
            </a:p>
          </p:txBody>
        </p:sp>
        <p:sp>
          <p:nvSpPr>
            <p:cNvPr id="25" name="TextBox 24">
              <a:extLst>
                <a:ext uri="{FF2B5EF4-FFF2-40B4-BE49-F238E27FC236}">
                  <a16:creationId xmlns:a16="http://schemas.microsoft.com/office/drawing/2014/main" id="{129C9FFF-D026-4EE9-B6AD-EBA58F6C5B3F}"/>
                </a:ext>
              </a:extLst>
            </p:cNvPr>
            <p:cNvSpPr txBox="1"/>
            <p:nvPr/>
          </p:nvSpPr>
          <p:spPr>
            <a:xfrm>
              <a:off x="5774418" y="5043294"/>
              <a:ext cx="761999" cy="528934"/>
            </a:xfrm>
            <a:prstGeom prst="rect">
              <a:avLst/>
            </a:prstGeom>
            <a:noFill/>
          </p:spPr>
          <p:txBody>
            <a:bodyPr wrap="square">
              <a:spAutoFit/>
            </a:bodyPr>
            <a:lstStyle/>
            <a:p>
              <a:pPr algn="ctr"/>
              <a:r>
                <a:rPr lang="en-US" sz="2638" b="1" i="1" dirty="0">
                  <a:solidFill>
                    <a:srgbClr val="FF0000"/>
                  </a:solidFill>
                  <a:latin typeface="Times New Roman" pitchFamily="18" charset="0"/>
                </a:rPr>
                <a:t>2 </a:t>
              </a:r>
              <a:endParaRPr lang="en-US" sz="2638" i="1" dirty="0">
                <a:solidFill>
                  <a:srgbClr val="FF0000"/>
                </a:solidFill>
              </a:endParaRPr>
            </a:p>
          </p:txBody>
        </p:sp>
      </p:grpSp>
      <p:grpSp>
        <p:nvGrpSpPr>
          <p:cNvPr id="29" name="Group 28">
            <a:extLst>
              <a:ext uri="{FF2B5EF4-FFF2-40B4-BE49-F238E27FC236}">
                <a16:creationId xmlns:a16="http://schemas.microsoft.com/office/drawing/2014/main" id="{362BC427-8C29-443A-AA6D-EE3435333019}"/>
              </a:ext>
            </a:extLst>
          </p:cNvPr>
          <p:cNvGrpSpPr/>
          <p:nvPr/>
        </p:nvGrpSpPr>
        <p:grpSpPr>
          <a:xfrm>
            <a:off x="1203243" y="5659681"/>
            <a:ext cx="2858674" cy="858718"/>
            <a:chOff x="6404386" y="4637128"/>
            <a:chExt cx="3034552" cy="911550"/>
          </a:xfrm>
        </p:grpSpPr>
        <p:sp>
          <p:nvSpPr>
            <p:cNvPr id="30" name="TextBox 29">
              <a:extLst>
                <a:ext uri="{FF2B5EF4-FFF2-40B4-BE49-F238E27FC236}">
                  <a16:creationId xmlns:a16="http://schemas.microsoft.com/office/drawing/2014/main" id="{EFF84D15-BBB0-4027-A9C5-06A0522C65E3}"/>
                </a:ext>
              </a:extLst>
            </p:cNvPr>
            <p:cNvSpPr txBox="1"/>
            <p:nvPr/>
          </p:nvSpPr>
          <p:spPr>
            <a:xfrm>
              <a:off x="6563958" y="4637128"/>
              <a:ext cx="2043952" cy="528934"/>
            </a:xfrm>
            <a:prstGeom prst="rect">
              <a:avLst/>
            </a:prstGeom>
            <a:noFill/>
          </p:spPr>
          <p:txBody>
            <a:bodyPr wrap="square">
              <a:spAutoFit/>
            </a:bodyPr>
            <a:lstStyle/>
            <a:p>
              <a:pPr algn="ctr"/>
              <a:r>
                <a:rPr lang="en-US" sz="2638" b="1" i="1" dirty="0">
                  <a:solidFill>
                    <a:srgbClr val="FF0000"/>
                  </a:solidFill>
                  <a:latin typeface="Times New Roman" pitchFamily="18" charset="0"/>
                </a:rPr>
                <a:t>3 planets =</a:t>
              </a:r>
              <a:endParaRPr lang="en-US" sz="2638" i="1" dirty="0">
                <a:solidFill>
                  <a:srgbClr val="FF0000"/>
                </a:solidFill>
              </a:endParaRPr>
            </a:p>
          </p:txBody>
        </p:sp>
        <p:sp>
          <p:nvSpPr>
            <p:cNvPr id="31" name="TextBox 30">
              <a:extLst>
                <a:ext uri="{FF2B5EF4-FFF2-40B4-BE49-F238E27FC236}">
                  <a16:creationId xmlns:a16="http://schemas.microsoft.com/office/drawing/2014/main" id="{9B073139-1CB2-451C-A394-0BC1BA6FAE9A}"/>
                </a:ext>
              </a:extLst>
            </p:cNvPr>
            <p:cNvSpPr txBox="1"/>
            <p:nvPr/>
          </p:nvSpPr>
          <p:spPr>
            <a:xfrm>
              <a:off x="6404386" y="5019744"/>
              <a:ext cx="3034552" cy="528934"/>
            </a:xfrm>
            <a:prstGeom prst="rect">
              <a:avLst/>
            </a:prstGeom>
            <a:noFill/>
          </p:spPr>
          <p:txBody>
            <a:bodyPr wrap="square">
              <a:spAutoFit/>
            </a:bodyPr>
            <a:lstStyle/>
            <a:p>
              <a:pPr algn="ctr"/>
              <a:r>
                <a:rPr lang="en-US" sz="2638" b="1" i="1" dirty="0">
                  <a:solidFill>
                    <a:srgbClr val="FF0000"/>
                  </a:solidFill>
                  <a:latin typeface="Times New Roman" pitchFamily="18" charset="0"/>
                </a:rPr>
                <a:t>3 times as much</a:t>
              </a:r>
              <a:endParaRPr lang="en-US" sz="2638" i="1" dirty="0">
                <a:solidFill>
                  <a:srgbClr val="FF0000"/>
                </a:solidFill>
              </a:endParaRPr>
            </a:p>
          </p:txBody>
        </p:sp>
      </p:grpSp>
      <p:grpSp>
        <p:nvGrpSpPr>
          <p:cNvPr id="32" name="Group 31">
            <a:extLst>
              <a:ext uri="{FF2B5EF4-FFF2-40B4-BE49-F238E27FC236}">
                <a16:creationId xmlns:a16="http://schemas.microsoft.com/office/drawing/2014/main" id="{B8B588D2-12DB-4DF6-BA3A-1CED1CE56215}"/>
              </a:ext>
            </a:extLst>
          </p:cNvPr>
          <p:cNvGrpSpPr/>
          <p:nvPr/>
        </p:nvGrpSpPr>
        <p:grpSpPr>
          <a:xfrm>
            <a:off x="4462288" y="5695964"/>
            <a:ext cx="2858674" cy="841193"/>
            <a:chOff x="6404386" y="4637128"/>
            <a:chExt cx="3034552" cy="892947"/>
          </a:xfrm>
        </p:grpSpPr>
        <p:sp>
          <p:nvSpPr>
            <p:cNvPr id="33" name="TextBox 32">
              <a:extLst>
                <a:ext uri="{FF2B5EF4-FFF2-40B4-BE49-F238E27FC236}">
                  <a16:creationId xmlns:a16="http://schemas.microsoft.com/office/drawing/2014/main" id="{2552E889-A90D-492C-9943-F563625FF0ED}"/>
                </a:ext>
              </a:extLst>
            </p:cNvPr>
            <p:cNvSpPr txBox="1"/>
            <p:nvPr/>
          </p:nvSpPr>
          <p:spPr>
            <a:xfrm>
              <a:off x="6563958" y="4637128"/>
              <a:ext cx="2043952" cy="528934"/>
            </a:xfrm>
            <a:prstGeom prst="rect">
              <a:avLst/>
            </a:prstGeom>
            <a:noFill/>
          </p:spPr>
          <p:txBody>
            <a:bodyPr wrap="square">
              <a:spAutoFit/>
            </a:bodyPr>
            <a:lstStyle/>
            <a:p>
              <a:pPr algn="ctr"/>
              <a:r>
                <a:rPr lang="en-US" sz="2638" b="1" i="1" dirty="0">
                  <a:solidFill>
                    <a:srgbClr val="FF0000"/>
                  </a:solidFill>
                  <a:latin typeface="Times New Roman" pitchFamily="18" charset="0"/>
                </a:rPr>
                <a:t>4 planets =  </a:t>
              </a:r>
              <a:endParaRPr lang="en-US" sz="2638" i="1" dirty="0">
                <a:solidFill>
                  <a:srgbClr val="FF0000"/>
                </a:solidFill>
              </a:endParaRPr>
            </a:p>
          </p:txBody>
        </p:sp>
        <p:sp>
          <p:nvSpPr>
            <p:cNvPr id="36" name="TextBox 35">
              <a:extLst>
                <a:ext uri="{FF2B5EF4-FFF2-40B4-BE49-F238E27FC236}">
                  <a16:creationId xmlns:a16="http://schemas.microsoft.com/office/drawing/2014/main" id="{224DB34F-F2EA-4F3F-941A-AD55681E3147}"/>
                </a:ext>
              </a:extLst>
            </p:cNvPr>
            <p:cNvSpPr txBox="1"/>
            <p:nvPr/>
          </p:nvSpPr>
          <p:spPr>
            <a:xfrm>
              <a:off x="6404386" y="5001141"/>
              <a:ext cx="3034552" cy="528934"/>
            </a:xfrm>
            <a:prstGeom prst="rect">
              <a:avLst/>
            </a:prstGeom>
            <a:noFill/>
          </p:spPr>
          <p:txBody>
            <a:bodyPr wrap="square">
              <a:spAutoFit/>
            </a:bodyPr>
            <a:lstStyle/>
            <a:p>
              <a:pPr algn="ctr"/>
              <a:r>
                <a:rPr lang="en-US" sz="2638" b="1" i="1" dirty="0">
                  <a:solidFill>
                    <a:srgbClr val="FF0000"/>
                  </a:solidFill>
                  <a:latin typeface="Times New Roman" pitchFamily="18" charset="0"/>
                </a:rPr>
                <a:t>4 times as much</a:t>
              </a:r>
              <a:endParaRPr lang="en-US" sz="2638" i="1" dirty="0">
                <a:solidFill>
                  <a:srgbClr val="FF0000"/>
                </a:solidFill>
              </a:endParaRPr>
            </a:p>
          </p:txBody>
        </p:sp>
      </p:grpSp>
      <p:sp>
        <p:nvSpPr>
          <p:cNvPr id="2" name="Rectangle 1">
            <a:extLst>
              <a:ext uri="{FF2B5EF4-FFF2-40B4-BE49-F238E27FC236}">
                <a16:creationId xmlns:a16="http://schemas.microsoft.com/office/drawing/2014/main" id="{6BEFD2F0-B54D-4431-A60C-EE28F7AB40B2}"/>
              </a:ext>
            </a:extLst>
          </p:cNvPr>
          <p:cNvSpPr/>
          <p:nvPr/>
        </p:nvSpPr>
        <p:spPr>
          <a:xfrm rot="1206407">
            <a:off x="1274064" y="163091"/>
            <a:ext cx="408465" cy="627328"/>
          </a:xfrm>
          <a:prstGeom prst="rect">
            <a:avLst/>
          </a:prstGeom>
          <a:noFill/>
        </p:spPr>
        <p:txBody>
          <a:bodyPr wrap="none" lIns="88751" tIns="44375" rIns="88751" bIns="44375">
            <a:spAutoFit/>
          </a:bodyPr>
          <a:lstStyle/>
          <a:p>
            <a:pPr algn="ctr"/>
            <a:r>
              <a:rPr lang="en-US" sz="3494" dirty="0">
                <a:ln w="0"/>
                <a:effectLst>
                  <a:outerShdw blurRad="38100" dist="19050" dir="2700000" algn="tl" rotWithShape="0">
                    <a:schemeClr val="dk1">
                      <a:alpha val="40000"/>
                    </a:schemeClr>
                  </a:outerShdw>
                </a:effectLst>
                <a:latin typeface="Amasis MT Pro Black" panose="02040A04050005020304" pitchFamily="18" charset="0"/>
              </a:rPr>
              <a:t>?</a:t>
            </a:r>
          </a:p>
        </p:txBody>
      </p:sp>
      <p:sp>
        <p:nvSpPr>
          <p:cNvPr id="21" name="TextBox 20">
            <a:extLst>
              <a:ext uri="{FF2B5EF4-FFF2-40B4-BE49-F238E27FC236}">
                <a16:creationId xmlns:a16="http://schemas.microsoft.com/office/drawing/2014/main" id="{0C1EF7DF-F8C9-4BC5-84DB-18233A01B2BC}"/>
              </a:ext>
            </a:extLst>
          </p:cNvPr>
          <p:cNvSpPr txBox="1"/>
          <p:nvPr/>
        </p:nvSpPr>
        <p:spPr>
          <a:xfrm>
            <a:off x="397722" y="1248085"/>
            <a:ext cx="6140377" cy="361189"/>
          </a:xfrm>
          <a:prstGeom prst="rect">
            <a:avLst/>
          </a:prstGeom>
          <a:noFill/>
        </p:spPr>
        <p:txBody>
          <a:bodyPr wrap="square">
            <a:spAutoFit/>
          </a:bodyPr>
          <a:lstStyle/>
          <a:p>
            <a:pPr>
              <a:spcBef>
                <a:spcPct val="50000"/>
              </a:spcBef>
            </a:pPr>
            <a:r>
              <a:rPr lang="en-US" sz="1747" b="1" dirty="0">
                <a:latin typeface="Times New Roman" pitchFamily="18" charset="0"/>
              </a:rPr>
              <a:t>Use the chart to determine the # of planets you would need. </a:t>
            </a:r>
            <a:endParaRPr lang="en-US" sz="1747" dirty="0">
              <a:latin typeface="Times New Roman" pitchFamily="18" charset="0"/>
            </a:endParaRPr>
          </a:p>
        </p:txBody>
      </p:sp>
      <p:cxnSp>
        <p:nvCxnSpPr>
          <p:cNvPr id="5" name="Straight Arrow Connector 4">
            <a:extLst>
              <a:ext uri="{FF2B5EF4-FFF2-40B4-BE49-F238E27FC236}">
                <a16:creationId xmlns:a16="http://schemas.microsoft.com/office/drawing/2014/main" id="{D3BBEE25-DAAF-4A40-8B3F-FD8F2B30F1E5}"/>
              </a:ext>
            </a:extLst>
          </p:cNvPr>
          <p:cNvCxnSpPr>
            <a:cxnSpLocks/>
          </p:cNvCxnSpPr>
          <p:nvPr/>
        </p:nvCxnSpPr>
        <p:spPr>
          <a:xfrm flipH="1">
            <a:off x="4498041" y="2286702"/>
            <a:ext cx="642651" cy="0"/>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D128145-DB6D-4BEA-BFFA-423DB1A11F34}"/>
              </a:ext>
            </a:extLst>
          </p:cNvPr>
          <p:cNvSpPr txBox="1"/>
          <p:nvPr/>
        </p:nvSpPr>
        <p:spPr>
          <a:xfrm>
            <a:off x="9344110" y="2286702"/>
            <a:ext cx="1614609" cy="630044"/>
          </a:xfrm>
          <a:prstGeom prst="rect">
            <a:avLst/>
          </a:prstGeom>
          <a:noFill/>
        </p:spPr>
        <p:txBody>
          <a:bodyPr wrap="square">
            <a:spAutoFit/>
          </a:bodyPr>
          <a:lstStyle/>
          <a:p>
            <a:pPr algn="ctr"/>
            <a:r>
              <a:rPr lang="en-US" sz="3494" i="1" dirty="0">
                <a:latin typeface="Times New Roman" pitchFamily="18" charset="0"/>
              </a:rPr>
              <a:t>2/3</a:t>
            </a:r>
            <a:endParaRPr lang="en-US" sz="3494" dirty="0"/>
          </a:p>
        </p:txBody>
      </p:sp>
    </p:spTree>
    <p:extLst>
      <p:ext uri="{BB962C8B-B14F-4D97-AF65-F5344CB8AC3E}">
        <p14:creationId xmlns:p14="http://schemas.microsoft.com/office/powerpoint/2010/main" val="50728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2" grpId="0"/>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MCj04380590000[1]"/>
          <p:cNvPicPr>
            <a:picLocks noChangeAspect="1" noChangeArrowheads="1"/>
          </p:cNvPicPr>
          <p:nvPr/>
        </p:nvPicPr>
        <p:blipFill>
          <a:blip r:embed="rId2" cstate="print">
            <a:lum bright="82000" contrast="-70000"/>
          </a:blip>
          <a:srcRect/>
          <a:stretch>
            <a:fillRect/>
          </a:stretch>
        </p:blipFill>
        <p:spPr bwMode="auto">
          <a:xfrm>
            <a:off x="1465729" y="470647"/>
            <a:ext cx="6064624" cy="6064624"/>
          </a:xfrm>
          <a:prstGeom prst="rect">
            <a:avLst/>
          </a:prstGeom>
          <a:noFill/>
          <a:ln w="9525">
            <a:noFill/>
            <a:miter lim="800000"/>
            <a:headEnd/>
            <a:tailEnd/>
          </a:ln>
        </p:spPr>
      </p:pic>
      <p:sp>
        <p:nvSpPr>
          <p:cNvPr id="12291" name="Text Box 4"/>
          <p:cNvSpPr txBox="1">
            <a:spLocks noChangeArrowheads="1"/>
          </p:cNvSpPr>
          <p:nvPr/>
        </p:nvSpPr>
        <p:spPr bwMode="auto">
          <a:xfrm>
            <a:off x="208430" y="174812"/>
            <a:ext cx="8727141" cy="5514651"/>
          </a:xfrm>
          <a:prstGeom prst="rect">
            <a:avLst/>
          </a:prstGeom>
          <a:noFill/>
          <a:ln w="9525">
            <a:noFill/>
            <a:miter lim="800000"/>
            <a:headEnd/>
            <a:tailEnd/>
          </a:ln>
        </p:spPr>
        <p:txBody>
          <a:bodyPr wrap="square">
            <a:spAutoFit/>
          </a:bodyPr>
          <a:lstStyle/>
          <a:p>
            <a:pPr algn="ctr"/>
            <a:r>
              <a:rPr lang="en-US" sz="2718" b="1" dirty="0">
                <a:latin typeface="Times New Roman" pitchFamily="18" charset="0"/>
              </a:rPr>
              <a:t>What does it mean?</a:t>
            </a:r>
          </a:p>
          <a:p>
            <a:pPr algn="just"/>
            <a:endParaRPr lang="en-US" sz="874" dirty="0">
              <a:latin typeface="Times New Roman" pitchFamily="18" charset="0"/>
            </a:endParaRPr>
          </a:p>
          <a:p>
            <a:pPr algn="just"/>
            <a:r>
              <a:rPr lang="en-US" sz="1747" b="1" i="1" dirty="0">
                <a:latin typeface="Times New Roman" pitchFamily="18" charset="0"/>
              </a:rPr>
              <a:t>1 planet </a:t>
            </a:r>
            <a:r>
              <a:rPr lang="en-US" sz="1747" i="1" dirty="0">
                <a:latin typeface="Times New Roman" pitchFamily="18" charset="0"/>
                <a:sym typeface="Wingdings" pitchFamily="2" charset="2"/>
              </a:rPr>
              <a:t> </a:t>
            </a:r>
            <a:r>
              <a:rPr lang="en-US" sz="1747" i="1" dirty="0">
                <a:latin typeface="Times New Roman" pitchFamily="18" charset="0"/>
              </a:rPr>
              <a:t>If everyone lived like this, we would only need </a:t>
            </a:r>
            <a:r>
              <a:rPr lang="en-US" sz="1747" b="1" i="1" dirty="0">
                <a:latin typeface="Times New Roman" pitchFamily="18" charset="0"/>
              </a:rPr>
              <a:t>one planet</a:t>
            </a:r>
            <a:r>
              <a:rPr lang="en-US" sz="1747" i="1" dirty="0">
                <a:latin typeface="Times New Roman" pitchFamily="18" charset="0"/>
              </a:rPr>
              <a:t>! Human existence would be both sustainable and fair as there is enough land on the Earth to support the whole population at this level of land use. At present, about </a:t>
            </a:r>
            <a:r>
              <a:rPr lang="en-US" sz="1747" i="1" u="sng" dirty="0">
                <a:latin typeface="Times New Roman" pitchFamily="18" charset="0"/>
              </a:rPr>
              <a:t>two-thirds of the global population has an ecological footprint of less than 2 hectares each</a:t>
            </a:r>
            <a:r>
              <a:rPr lang="en-US" sz="1747" i="1" dirty="0">
                <a:latin typeface="Times New Roman" pitchFamily="18" charset="0"/>
              </a:rPr>
              <a:t>.</a:t>
            </a:r>
            <a:endParaRPr lang="en-US" sz="1747" b="1" i="1" dirty="0">
              <a:latin typeface="Times New Roman" pitchFamily="18" charset="0"/>
            </a:endParaRPr>
          </a:p>
          <a:p>
            <a:pPr algn="just"/>
            <a:endParaRPr lang="en-US" sz="777" b="1" i="1" dirty="0">
              <a:latin typeface="Times New Roman" pitchFamily="18" charset="0"/>
            </a:endParaRPr>
          </a:p>
          <a:p>
            <a:pPr algn="just"/>
            <a:r>
              <a:rPr lang="en-US" sz="1747" b="1" dirty="0">
                <a:latin typeface="Times New Roman" pitchFamily="18" charset="0"/>
              </a:rPr>
              <a:t>2 planets </a:t>
            </a:r>
            <a:r>
              <a:rPr lang="en-US" sz="1747" b="1" dirty="0">
                <a:latin typeface="Times New Roman" pitchFamily="18" charset="0"/>
                <a:sym typeface="Wingdings" pitchFamily="2" charset="2"/>
              </a:rPr>
              <a:t> </a:t>
            </a:r>
            <a:r>
              <a:rPr lang="en-US" sz="1747" i="1" dirty="0">
                <a:latin typeface="Times New Roman" pitchFamily="18" charset="0"/>
              </a:rPr>
              <a:t>If everyone on the planet lived like you, then we would need </a:t>
            </a:r>
            <a:r>
              <a:rPr lang="en-US" sz="1747" b="1" i="1" dirty="0">
                <a:latin typeface="Times New Roman" pitchFamily="18" charset="0"/>
              </a:rPr>
              <a:t>two planets</a:t>
            </a:r>
            <a:r>
              <a:rPr lang="en-US" sz="1747" i="1" dirty="0">
                <a:latin typeface="Times New Roman" pitchFamily="18" charset="0"/>
              </a:rPr>
              <a:t> to provide enough land to support us because you are using up </a:t>
            </a:r>
            <a:r>
              <a:rPr lang="en-US" sz="1747" b="1" i="1" dirty="0">
                <a:latin typeface="Times New Roman" pitchFamily="18" charset="0"/>
              </a:rPr>
              <a:t>twice</a:t>
            </a:r>
            <a:r>
              <a:rPr lang="en-US" sz="1747" i="1" dirty="0">
                <a:latin typeface="Times New Roman" pitchFamily="18" charset="0"/>
              </a:rPr>
              <a:t> your share of the Earth if it were divided up equally amongst the whole population.</a:t>
            </a:r>
            <a:endParaRPr lang="en-US" sz="1747" b="1" i="1" dirty="0">
              <a:latin typeface="Times New Roman" pitchFamily="18" charset="0"/>
            </a:endParaRPr>
          </a:p>
          <a:p>
            <a:pPr algn="just"/>
            <a:endParaRPr lang="en-US" sz="777" b="1" dirty="0">
              <a:latin typeface="Times New Roman" pitchFamily="18" charset="0"/>
            </a:endParaRPr>
          </a:p>
          <a:p>
            <a:pPr algn="just"/>
            <a:r>
              <a:rPr lang="en-US" sz="1747" b="1" dirty="0">
                <a:latin typeface="Times New Roman" pitchFamily="18" charset="0"/>
              </a:rPr>
              <a:t>3 planets </a:t>
            </a:r>
            <a:r>
              <a:rPr lang="en-US" sz="1747" b="1" dirty="0">
                <a:latin typeface="Times New Roman" pitchFamily="18" charset="0"/>
                <a:sym typeface="Wingdings" pitchFamily="2" charset="2"/>
              </a:rPr>
              <a:t> </a:t>
            </a:r>
            <a:r>
              <a:rPr lang="en-US" sz="1747" i="1" dirty="0">
                <a:latin typeface="Times New Roman" pitchFamily="18" charset="0"/>
              </a:rPr>
              <a:t>If everyone on the planet lived like you, we’d need </a:t>
            </a:r>
            <a:r>
              <a:rPr lang="en-US" sz="1747" b="1" i="1" dirty="0">
                <a:latin typeface="Times New Roman" pitchFamily="18" charset="0"/>
              </a:rPr>
              <a:t>three planets</a:t>
            </a:r>
            <a:r>
              <a:rPr lang="en-US" sz="1747" i="1" dirty="0">
                <a:latin typeface="Times New Roman" pitchFamily="18" charset="0"/>
              </a:rPr>
              <a:t> to provide enough land to support us because you are using up </a:t>
            </a:r>
            <a:r>
              <a:rPr lang="en-US" sz="1747" b="1" i="1" dirty="0">
                <a:latin typeface="Times New Roman" pitchFamily="18" charset="0"/>
              </a:rPr>
              <a:t>three times</a:t>
            </a:r>
            <a:r>
              <a:rPr lang="en-US" sz="1747" i="1" dirty="0">
                <a:latin typeface="Times New Roman" pitchFamily="18" charset="0"/>
              </a:rPr>
              <a:t> your share of the Earth if it were divided up equally amongst the whole population.</a:t>
            </a:r>
          </a:p>
          <a:p>
            <a:pPr algn="just"/>
            <a:endParaRPr lang="en-US" sz="1068" i="1" dirty="0">
              <a:latin typeface="Times New Roman" pitchFamily="18" charset="0"/>
            </a:endParaRPr>
          </a:p>
          <a:p>
            <a:pPr algn="just"/>
            <a:r>
              <a:rPr lang="en-US" sz="1747" b="1" i="1" dirty="0">
                <a:latin typeface="Times New Roman" pitchFamily="18" charset="0"/>
              </a:rPr>
              <a:t>4 planets </a:t>
            </a:r>
            <a:r>
              <a:rPr lang="en-US" sz="1747" i="1" dirty="0">
                <a:latin typeface="Times New Roman" pitchFamily="18" charset="0"/>
                <a:sym typeface="Wingdings" pitchFamily="2" charset="2"/>
              </a:rPr>
              <a:t> </a:t>
            </a:r>
            <a:r>
              <a:rPr lang="en-US" sz="1747" i="1" dirty="0">
                <a:latin typeface="Times New Roman" pitchFamily="18" charset="0"/>
              </a:rPr>
              <a:t>If everyone lived like you, we’d need </a:t>
            </a:r>
            <a:r>
              <a:rPr lang="en-US" sz="1747" b="1" i="1" dirty="0">
                <a:latin typeface="Times New Roman" pitchFamily="18" charset="0"/>
              </a:rPr>
              <a:t>four planets</a:t>
            </a:r>
            <a:r>
              <a:rPr lang="en-US" sz="1747" i="1" dirty="0">
                <a:latin typeface="Times New Roman" pitchFamily="18" charset="0"/>
              </a:rPr>
              <a:t> to support us because you are using up </a:t>
            </a:r>
            <a:r>
              <a:rPr lang="en-US" sz="1747" b="1" i="1" dirty="0">
                <a:latin typeface="Times New Roman" pitchFamily="18" charset="0"/>
              </a:rPr>
              <a:t>four times</a:t>
            </a:r>
            <a:r>
              <a:rPr lang="en-US" sz="1747" i="1" dirty="0">
                <a:latin typeface="Times New Roman" pitchFamily="18" charset="0"/>
              </a:rPr>
              <a:t> your share of the Earth if it were divided up equally amongst the whole population.</a:t>
            </a:r>
          </a:p>
          <a:p>
            <a:pPr algn="just"/>
            <a:endParaRPr lang="en-US" sz="1068" b="1" i="1" dirty="0">
              <a:latin typeface="Times New Roman" pitchFamily="18" charset="0"/>
            </a:endParaRPr>
          </a:p>
          <a:p>
            <a:pPr algn="just"/>
            <a:r>
              <a:rPr lang="en-US" sz="1747" b="1" i="1" dirty="0">
                <a:latin typeface="Times New Roman" pitchFamily="18" charset="0"/>
              </a:rPr>
              <a:t>5 or more planets </a:t>
            </a:r>
            <a:r>
              <a:rPr lang="en-US" sz="1747" i="1" dirty="0">
                <a:latin typeface="Times New Roman" pitchFamily="18" charset="0"/>
                <a:sym typeface="Wingdings" pitchFamily="2" charset="2"/>
              </a:rPr>
              <a:t> </a:t>
            </a:r>
            <a:r>
              <a:rPr lang="en-US" sz="1747" i="1" dirty="0">
                <a:latin typeface="Times New Roman" pitchFamily="18" charset="0"/>
              </a:rPr>
              <a:t>If everyone lived like you, we’d need </a:t>
            </a:r>
            <a:r>
              <a:rPr lang="en-US" sz="1747" b="1" i="1" dirty="0">
                <a:latin typeface="Times New Roman" pitchFamily="18" charset="0"/>
              </a:rPr>
              <a:t>five or more planets</a:t>
            </a:r>
            <a:r>
              <a:rPr lang="en-US" sz="1747" i="1" dirty="0">
                <a:latin typeface="Times New Roman" pitchFamily="18" charset="0"/>
              </a:rPr>
              <a:t> to support us because you are using up </a:t>
            </a:r>
            <a:r>
              <a:rPr lang="en-US" sz="1747" b="1" i="1" dirty="0">
                <a:latin typeface="Times New Roman" pitchFamily="18" charset="0"/>
              </a:rPr>
              <a:t>five or more times</a:t>
            </a:r>
            <a:r>
              <a:rPr lang="en-US" sz="1747" i="1" dirty="0">
                <a:latin typeface="Times New Roman" pitchFamily="18" charset="0"/>
              </a:rPr>
              <a:t> your share of the Earth if it were divided up equally amongst the whole population.</a:t>
            </a:r>
            <a:endParaRPr lang="en-US" sz="777" b="1" dirty="0">
              <a:latin typeface="Times New Roman" pitchFamily="18" charset="0"/>
            </a:endParaRPr>
          </a:p>
        </p:txBody>
      </p:sp>
      <p:sp>
        <p:nvSpPr>
          <p:cNvPr id="4" name="Text Box 4"/>
          <p:cNvSpPr txBox="1">
            <a:spLocks noChangeArrowheads="1"/>
          </p:cNvSpPr>
          <p:nvPr/>
        </p:nvSpPr>
        <p:spPr bwMode="auto">
          <a:xfrm rot="21073366">
            <a:off x="3968461" y="5051195"/>
            <a:ext cx="4576345" cy="1167756"/>
          </a:xfrm>
          <a:prstGeom prst="rect">
            <a:avLst/>
          </a:prstGeom>
          <a:solidFill>
            <a:srgbClr val="FFCC00"/>
          </a:solidFill>
          <a:ln w="9525">
            <a:noFill/>
            <a:miter lim="800000"/>
            <a:headEnd/>
            <a:tailEnd/>
          </a:ln>
        </p:spPr>
        <p:txBody>
          <a:bodyPr wrap="square">
            <a:spAutoFit/>
          </a:bodyPr>
          <a:lstStyle/>
          <a:p>
            <a:pPr algn="ctr"/>
            <a:r>
              <a:rPr lang="en-US" sz="3494" b="1" dirty="0">
                <a:latin typeface="Times New Roman" pitchFamily="18" charset="0"/>
              </a:rPr>
              <a:t>How many planets do we have to 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10600" cy="5509200"/>
          </a:xfrm>
          <a:prstGeom prst="rect">
            <a:avLst/>
          </a:prstGeom>
          <a:noFill/>
        </p:spPr>
        <p:txBody>
          <a:bodyPr wrap="square" rtlCol="0">
            <a:spAutoFit/>
          </a:bodyPr>
          <a:lstStyle/>
          <a:p>
            <a:pPr marL="514350" indent="-514350">
              <a:buAutoNum type="arabicPeriod"/>
            </a:pPr>
            <a:r>
              <a:rPr lang="en-US" sz="3200" dirty="0"/>
              <a:t>What was the job of the Lorax?</a:t>
            </a:r>
          </a:p>
          <a:p>
            <a:pPr marL="514350" indent="-514350">
              <a:buAutoNum type="arabicPeriod"/>
            </a:pPr>
            <a:endParaRPr lang="en-US" sz="3200" dirty="0"/>
          </a:p>
          <a:p>
            <a:r>
              <a:rPr lang="en-US" sz="3200" dirty="0"/>
              <a:t>  </a:t>
            </a:r>
          </a:p>
          <a:p>
            <a:pPr marL="514350" indent="-514350"/>
            <a:endParaRPr lang="en-US" sz="3200" dirty="0"/>
          </a:p>
          <a:p>
            <a:pPr marL="514350" indent="-514350"/>
            <a:endParaRPr lang="en-US" sz="3200" dirty="0"/>
          </a:p>
          <a:p>
            <a:r>
              <a:rPr lang="en-US" sz="3200" dirty="0"/>
              <a:t>2. What did the Onceler make? 	 </a:t>
            </a:r>
          </a:p>
          <a:p>
            <a:r>
              <a:rPr lang="en-US" sz="3200" dirty="0"/>
              <a:t>    </a:t>
            </a:r>
            <a:br>
              <a:rPr lang="en-US" sz="3200" dirty="0"/>
            </a:br>
            <a:r>
              <a:rPr lang="en-US" sz="3200" dirty="0"/>
              <a:t>   What did he use?  </a:t>
            </a:r>
            <a:endParaRPr lang="en-US" sz="3200" i="1" dirty="0"/>
          </a:p>
          <a:p>
            <a:r>
              <a:rPr lang="en-US" sz="3200" dirty="0"/>
              <a:t>    </a:t>
            </a:r>
            <a:br>
              <a:rPr lang="en-US" sz="3200" dirty="0"/>
            </a:br>
            <a:r>
              <a:rPr lang="en-US" sz="3200" dirty="0"/>
              <a:t>   What are three ways they can be used? </a:t>
            </a:r>
            <a:br>
              <a:rPr lang="en-US" sz="3200" dirty="0"/>
            </a:br>
            <a:r>
              <a:rPr lang="en-US" sz="3200" dirty="0"/>
              <a:t>	</a:t>
            </a:r>
            <a:endParaRPr lang="en-US" sz="3200" b="1" i="1" dirty="0">
              <a:solidFill>
                <a:srgbClr val="FF0000"/>
              </a:solidFill>
            </a:endParaRPr>
          </a:p>
        </p:txBody>
      </p:sp>
      <p:sp>
        <p:nvSpPr>
          <p:cNvPr id="3" name="TextBox 2"/>
          <p:cNvSpPr txBox="1"/>
          <p:nvPr/>
        </p:nvSpPr>
        <p:spPr>
          <a:xfrm>
            <a:off x="495926" y="894134"/>
            <a:ext cx="4114800" cy="584775"/>
          </a:xfrm>
          <a:prstGeom prst="rect">
            <a:avLst/>
          </a:prstGeom>
          <a:noFill/>
        </p:spPr>
        <p:txBody>
          <a:bodyPr wrap="square" rtlCol="0">
            <a:spAutoFit/>
          </a:bodyPr>
          <a:lstStyle/>
          <a:p>
            <a:r>
              <a:rPr lang="en-US" sz="3200" b="1" i="1" dirty="0">
                <a:solidFill>
                  <a:srgbClr val="FF0000"/>
                </a:solidFill>
              </a:rPr>
              <a:t> To speak for the trees </a:t>
            </a:r>
          </a:p>
        </p:txBody>
      </p:sp>
      <p:sp>
        <p:nvSpPr>
          <p:cNvPr id="5" name="TextBox 4"/>
          <p:cNvSpPr txBox="1"/>
          <p:nvPr/>
        </p:nvSpPr>
        <p:spPr>
          <a:xfrm>
            <a:off x="3848100" y="2957204"/>
            <a:ext cx="3276600" cy="584775"/>
          </a:xfrm>
          <a:prstGeom prst="rect">
            <a:avLst/>
          </a:prstGeom>
          <a:noFill/>
        </p:spPr>
        <p:txBody>
          <a:bodyPr wrap="square" rtlCol="0">
            <a:spAutoFit/>
          </a:bodyPr>
          <a:lstStyle/>
          <a:p>
            <a:r>
              <a:rPr lang="en-US" sz="3200" b="1" i="1" dirty="0" err="1">
                <a:solidFill>
                  <a:srgbClr val="FF0000"/>
                </a:solidFill>
              </a:rPr>
              <a:t>Thneeds</a:t>
            </a:r>
            <a:endParaRPr lang="en-US" sz="3200" b="1" i="1" dirty="0">
              <a:solidFill>
                <a:srgbClr val="FF0000"/>
              </a:solidFill>
            </a:endParaRPr>
          </a:p>
        </p:txBody>
      </p:sp>
      <p:sp>
        <p:nvSpPr>
          <p:cNvPr id="6" name="TextBox 5"/>
          <p:cNvSpPr txBox="1"/>
          <p:nvPr/>
        </p:nvSpPr>
        <p:spPr>
          <a:xfrm>
            <a:off x="2559601" y="3963399"/>
            <a:ext cx="3276600" cy="584775"/>
          </a:xfrm>
          <a:prstGeom prst="rect">
            <a:avLst/>
          </a:prstGeom>
          <a:noFill/>
        </p:spPr>
        <p:txBody>
          <a:bodyPr wrap="square" rtlCol="0">
            <a:spAutoFit/>
          </a:bodyPr>
          <a:lstStyle/>
          <a:p>
            <a:r>
              <a:rPr lang="en-US" sz="3200" b="1" i="1" dirty="0" err="1">
                <a:solidFill>
                  <a:srgbClr val="FF0000"/>
                </a:solidFill>
              </a:rPr>
              <a:t>Truffula</a:t>
            </a:r>
            <a:r>
              <a:rPr lang="en-US" sz="3200" b="1" i="1" dirty="0">
                <a:solidFill>
                  <a:srgbClr val="FF0000"/>
                </a:solidFill>
              </a:rPr>
              <a:t> trees</a:t>
            </a:r>
          </a:p>
        </p:txBody>
      </p:sp>
      <p:sp>
        <p:nvSpPr>
          <p:cNvPr id="7" name="TextBox 6"/>
          <p:cNvSpPr txBox="1"/>
          <p:nvPr/>
        </p:nvSpPr>
        <p:spPr>
          <a:xfrm>
            <a:off x="610944" y="5108576"/>
            <a:ext cx="8761655" cy="584775"/>
          </a:xfrm>
          <a:prstGeom prst="rect">
            <a:avLst/>
          </a:prstGeom>
          <a:noFill/>
        </p:spPr>
        <p:txBody>
          <a:bodyPr wrap="square" rtlCol="0">
            <a:spAutoFit/>
          </a:bodyPr>
          <a:lstStyle/>
          <a:p>
            <a:r>
              <a:rPr lang="en-US" sz="3200" b="1" i="1" dirty="0">
                <a:solidFill>
                  <a:srgbClr val="FF0000"/>
                </a:solidFill>
              </a:rPr>
              <a:t>Socks, gloves, carpets, pillows, sheets</a:t>
            </a:r>
          </a:p>
        </p:txBody>
      </p:sp>
      <p:sp>
        <p:nvSpPr>
          <p:cNvPr id="9" name="TextBox 8"/>
          <p:cNvSpPr txBox="1"/>
          <p:nvPr/>
        </p:nvSpPr>
        <p:spPr>
          <a:xfrm>
            <a:off x="512165" y="1450079"/>
            <a:ext cx="7962900" cy="1077218"/>
          </a:xfrm>
          <a:prstGeom prst="rect">
            <a:avLst/>
          </a:prstGeom>
          <a:noFill/>
        </p:spPr>
        <p:txBody>
          <a:bodyPr wrap="square" rtlCol="0">
            <a:spAutoFit/>
          </a:bodyPr>
          <a:lstStyle/>
          <a:p>
            <a:r>
              <a:rPr lang="en-US" sz="3200" b="1" i="1" dirty="0">
                <a:solidFill>
                  <a:srgbClr val="00B0F0"/>
                </a:solidFill>
              </a:rPr>
              <a:t> What do you think the  “trees” </a:t>
            </a:r>
            <a:br>
              <a:rPr lang="en-US" sz="3200" b="1" i="1" dirty="0">
                <a:solidFill>
                  <a:srgbClr val="00B0F0"/>
                </a:solidFill>
              </a:rPr>
            </a:br>
            <a:r>
              <a:rPr lang="en-US" sz="3200" b="1" i="1" dirty="0">
                <a:solidFill>
                  <a:srgbClr val="00B0F0"/>
                </a:solidFill>
              </a:rPr>
              <a:t>represent?</a:t>
            </a:r>
          </a:p>
        </p:txBody>
      </p:sp>
      <p:pic>
        <p:nvPicPr>
          <p:cNvPr id="10" name="il_fi" descr="http://kidfriendlyva.files.wordpress.com/2012/02/lorax1.jpg">
            <a:extLst>
              <a:ext uri="{FF2B5EF4-FFF2-40B4-BE49-F238E27FC236}">
                <a16:creationId xmlns:a16="http://schemas.microsoft.com/office/drawing/2014/main" id="{1D32E9AD-3428-459A-BB07-119561F2D7B7}"/>
              </a:ext>
            </a:extLst>
          </p:cNvPr>
          <p:cNvPicPr/>
          <p:nvPr/>
        </p:nvPicPr>
        <p:blipFill>
          <a:blip r:embed="rId3" cstate="print"/>
          <a:srcRect/>
          <a:stretch>
            <a:fillRect/>
          </a:stretch>
        </p:blipFill>
        <p:spPr bwMode="auto">
          <a:xfrm>
            <a:off x="6172200" y="1196400"/>
            <a:ext cx="2743200" cy="299561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264988" y="120431"/>
            <a:ext cx="8614028" cy="440442"/>
          </a:xfrm>
          <a:prstGeom prst="rect">
            <a:avLst/>
          </a:prstGeom>
          <a:solidFill>
            <a:srgbClr val="FFFF00"/>
          </a:solidFill>
        </p:spPr>
        <p:txBody>
          <a:bodyPr wrap="square" rtlCol="0">
            <a:spAutoFit/>
          </a:bodyPr>
          <a:lstStyle/>
          <a:p>
            <a:pPr algn="ctr"/>
            <a:r>
              <a:rPr lang="en-US" sz="2262" b="1" dirty="0"/>
              <a:t>What could we do to reduce our ecological footprints?</a:t>
            </a:r>
          </a:p>
        </p:txBody>
      </p:sp>
      <p:sp>
        <p:nvSpPr>
          <p:cNvPr id="18" name="TextBox 17"/>
          <p:cNvSpPr txBox="1"/>
          <p:nvPr/>
        </p:nvSpPr>
        <p:spPr>
          <a:xfrm>
            <a:off x="480337" y="626179"/>
            <a:ext cx="8261636" cy="6113533"/>
          </a:xfrm>
          <a:prstGeom prst="rect">
            <a:avLst/>
          </a:prstGeom>
          <a:noFill/>
        </p:spPr>
        <p:txBody>
          <a:bodyPr wrap="square" rtlCol="0">
            <a:spAutoFit/>
          </a:bodyPr>
          <a:lstStyle/>
          <a:p>
            <a:pPr marL="430748" indent="-430748">
              <a:spcBef>
                <a:spcPts val="565"/>
              </a:spcBef>
              <a:spcAft>
                <a:spcPts val="565"/>
              </a:spcAft>
              <a:buFont typeface="+mj-lt"/>
              <a:buAutoNum type="arabicPeriod"/>
            </a:pPr>
            <a:r>
              <a:rPr lang="en-US" sz="1696" dirty="0"/>
              <a:t>How much </a:t>
            </a:r>
            <a:r>
              <a:rPr lang="en-US" sz="1696" b="1" dirty="0"/>
              <a:t>TRASH</a:t>
            </a:r>
            <a:r>
              <a:rPr lang="en-US" sz="1696" dirty="0"/>
              <a:t> does  your family generate in a day?  What about the trash our school generates in a day? Month? Year? </a:t>
            </a:r>
          </a:p>
          <a:p>
            <a:pPr marL="430748" indent="-430748">
              <a:spcBef>
                <a:spcPts val="565"/>
              </a:spcBef>
              <a:spcAft>
                <a:spcPts val="565"/>
              </a:spcAft>
              <a:buFont typeface="+mj-lt"/>
              <a:buAutoNum type="arabicPeriod"/>
            </a:pPr>
            <a:r>
              <a:rPr lang="en-US" sz="1696" dirty="0"/>
              <a:t>How many </a:t>
            </a:r>
            <a:r>
              <a:rPr lang="en-US" sz="1696" b="1" dirty="0"/>
              <a:t>SINGLE-USE PLASTIC PRODUCTS </a:t>
            </a:r>
            <a:r>
              <a:rPr lang="en-US" sz="1696" dirty="0"/>
              <a:t>does your family use?  What about the school?  What things do we do to reduce the use of single-use plastics?</a:t>
            </a:r>
          </a:p>
          <a:p>
            <a:pPr marL="430748" indent="-430748">
              <a:spcBef>
                <a:spcPts val="565"/>
              </a:spcBef>
              <a:spcAft>
                <a:spcPts val="565"/>
              </a:spcAft>
              <a:buFont typeface="+mj-lt"/>
              <a:buAutoNum type="arabicPeriod"/>
            </a:pPr>
            <a:r>
              <a:rPr lang="en-US" sz="1696" dirty="0"/>
              <a:t>How much </a:t>
            </a:r>
            <a:r>
              <a:rPr lang="en-US" sz="1696" b="1" dirty="0"/>
              <a:t>WATER</a:t>
            </a:r>
            <a:r>
              <a:rPr lang="en-US" sz="1696" dirty="0"/>
              <a:t> does your family use in a day?  How much does our school use in a day? Month? Year? What things do we do to reduce the amount of water we use at school and at home?</a:t>
            </a:r>
          </a:p>
          <a:p>
            <a:pPr marL="430748" indent="-430748">
              <a:spcBef>
                <a:spcPts val="565"/>
              </a:spcBef>
              <a:spcAft>
                <a:spcPts val="565"/>
              </a:spcAft>
              <a:buFont typeface="+mj-lt"/>
              <a:buAutoNum type="arabicPeriod"/>
            </a:pPr>
            <a:r>
              <a:rPr lang="en-US" sz="1696" dirty="0"/>
              <a:t>How much </a:t>
            </a:r>
            <a:r>
              <a:rPr lang="en-US" sz="1696" b="1" dirty="0"/>
              <a:t>ENERGY</a:t>
            </a:r>
            <a:r>
              <a:rPr lang="en-US" sz="1696" dirty="0"/>
              <a:t> does our school use in a day? Month? Year? What things do we do to reduce the amount of energy we use at school and at home?</a:t>
            </a:r>
          </a:p>
          <a:p>
            <a:pPr marL="430748" indent="-430748">
              <a:spcBef>
                <a:spcPts val="565"/>
              </a:spcBef>
              <a:spcAft>
                <a:spcPts val="565"/>
              </a:spcAft>
              <a:buFont typeface="+mj-lt"/>
              <a:buAutoNum type="arabicPeriod"/>
            </a:pPr>
            <a:r>
              <a:rPr lang="en-US" sz="1696" dirty="0"/>
              <a:t>What options are available in our community for the </a:t>
            </a:r>
            <a:r>
              <a:rPr lang="en-US" sz="1696" b="1" dirty="0"/>
              <a:t>3RS (RECYCLE, REDUCE, AND REUSE)?  </a:t>
            </a:r>
            <a:r>
              <a:rPr lang="en-US" sz="1696" dirty="0"/>
              <a:t>How many people use them?  What things can we do to get more people involved?</a:t>
            </a:r>
          </a:p>
          <a:p>
            <a:pPr marL="430748" indent="-430748">
              <a:spcBef>
                <a:spcPts val="565"/>
              </a:spcBef>
              <a:spcAft>
                <a:spcPts val="565"/>
              </a:spcAft>
              <a:buFont typeface="+mj-lt"/>
              <a:buAutoNum type="arabicPeriod"/>
            </a:pPr>
            <a:r>
              <a:rPr lang="en-US" sz="1696" dirty="0"/>
              <a:t>What can we do to reduce the amount of </a:t>
            </a:r>
            <a:r>
              <a:rPr lang="en-US" sz="1696" b="1" dirty="0"/>
              <a:t>RESOURCES </a:t>
            </a:r>
            <a:r>
              <a:rPr lang="en-US" sz="1696" dirty="0"/>
              <a:t>we use</a:t>
            </a:r>
            <a:br>
              <a:rPr lang="en-US" sz="1696" dirty="0"/>
            </a:br>
            <a:r>
              <a:rPr lang="en-US" sz="1696" dirty="0"/>
              <a:t>every day – clothing, cleaning products, food and beverage </a:t>
            </a:r>
            <a:br>
              <a:rPr lang="en-US" sz="1696" dirty="0"/>
            </a:br>
            <a:r>
              <a:rPr lang="en-US" sz="1696" dirty="0"/>
              <a:t>containers, entertainment, etc.? </a:t>
            </a:r>
          </a:p>
          <a:p>
            <a:pPr marL="430748" indent="-430748">
              <a:spcBef>
                <a:spcPts val="565"/>
              </a:spcBef>
              <a:spcAft>
                <a:spcPts val="565"/>
              </a:spcAft>
              <a:buFont typeface="+mj-lt"/>
              <a:buAutoNum type="arabicPeriod"/>
            </a:pPr>
            <a:r>
              <a:rPr lang="en-US" sz="1696" dirty="0"/>
              <a:t>How do  most people get to school – car, bus, walk, bike?  </a:t>
            </a:r>
            <a:br>
              <a:rPr lang="en-US" sz="1696" dirty="0"/>
            </a:br>
            <a:r>
              <a:rPr lang="en-US" sz="1696" dirty="0"/>
              <a:t>What can we do to reduce our “</a:t>
            </a:r>
            <a:r>
              <a:rPr lang="en-US" sz="1696" b="1" dirty="0"/>
              <a:t>CARBON FOOTPRINT</a:t>
            </a:r>
            <a:r>
              <a:rPr lang="en-US" sz="1696" dirty="0"/>
              <a:t>”?</a:t>
            </a:r>
          </a:p>
          <a:p>
            <a:pPr indent="10877">
              <a:spcBef>
                <a:spcPts val="565"/>
              </a:spcBef>
              <a:spcAft>
                <a:spcPts val="565"/>
              </a:spcAft>
            </a:pPr>
            <a:br>
              <a:rPr lang="en-US" sz="900" b="1" i="1" dirty="0"/>
            </a:br>
            <a:r>
              <a:rPr lang="en-US" sz="2398" b="1" i="1" dirty="0"/>
              <a:t>What else can we do?</a:t>
            </a:r>
          </a:p>
        </p:txBody>
      </p:sp>
      <p:pic>
        <p:nvPicPr>
          <p:cNvPr id="3" name="Picture 2" descr="A picture containing vector graphics&#10;&#10;Description automatically generated">
            <a:extLst>
              <a:ext uri="{FF2B5EF4-FFF2-40B4-BE49-F238E27FC236}">
                <a16:creationId xmlns:a16="http://schemas.microsoft.com/office/drawing/2014/main" id="{0FF230DE-FA59-4DAE-84BD-3DD1999F2B5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671"/>
          <a:stretch/>
        </p:blipFill>
        <p:spPr>
          <a:xfrm>
            <a:off x="6369303" y="4407867"/>
            <a:ext cx="2509712" cy="2349281"/>
          </a:xfrm>
          <a:prstGeom prst="rect">
            <a:avLst/>
          </a:prstGeom>
        </p:spPr>
      </p:pic>
      <p:sp>
        <p:nvSpPr>
          <p:cNvPr id="4" name="TextBox 3">
            <a:extLst>
              <a:ext uri="{FF2B5EF4-FFF2-40B4-BE49-F238E27FC236}">
                <a16:creationId xmlns:a16="http://schemas.microsoft.com/office/drawing/2014/main" id="{3E7E2CB1-D63E-47B8-95DF-5D0F6B002DDF}"/>
              </a:ext>
            </a:extLst>
          </p:cNvPr>
          <p:cNvSpPr txBox="1"/>
          <p:nvPr/>
        </p:nvSpPr>
        <p:spPr>
          <a:xfrm>
            <a:off x="6988986" y="6949950"/>
            <a:ext cx="1488694" cy="329321"/>
          </a:xfrm>
          <a:prstGeom prst="rect">
            <a:avLst/>
          </a:prstGeom>
          <a:noFill/>
        </p:spPr>
        <p:txBody>
          <a:bodyPr wrap="square" rtlCol="0">
            <a:spAutoFit/>
          </a:bodyPr>
          <a:lstStyle/>
          <a:p>
            <a:r>
              <a:rPr lang="en-US" sz="770" dirty="0">
                <a:hlinkClick r:id="rId3" tooltip="http://womenofcertainage.blogspot.com/2011/04/happy-earth-day.html"/>
              </a:rPr>
              <a:t>This Photo</a:t>
            </a:r>
            <a:r>
              <a:rPr lang="en-US" sz="770" dirty="0"/>
              <a:t> by Unknown Author is licensed under </a:t>
            </a:r>
            <a:r>
              <a:rPr lang="en-US" sz="770" dirty="0">
                <a:hlinkClick r:id="rId4" tooltip="https://creativecommons.org/licenses/by/3.0/"/>
              </a:rPr>
              <a:t>CC BY</a:t>
            </a:r>
            <a:endParaRPr lang="en-US" sz="77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F1EF2AE-9D0F-4AA0-B2DD-EC73AD57975D}"/>
              </a:ext>
            </a:extLst>
          </p:cNvPr>
          <p:cNvSpPr/>
          <p:nvPr/>
        </p:nvSpPr>
        <p:spPr>
          <a:xfrm rot="21093152">
            <a:off x="3401953" y="1687963"/>
            <a:ext cx="2642111" cy="830997"/>
          </a:xfrm>
          <a:prstGeom prst="rect">
            <a:avLst/>
          </a:prstGeom>
          <a:noFill/>
        </p:spPr>
        <p:txBody>
          <a:bodyPr wrap="square" lIns="91440" tIns="45720" rIns="91440" bIns="45720">
            <a:spAutoFit/>
          </a:bodyPr>
          <a:lstStyle/>
          <a:p>
            <a:pPr algn="ctr"/>
            <a:r>
              <a:rPr lang="en-US" sz="2400" b="1" dirty="0">
                <a:ln w="19050">
                  <a:solidFill>
                    <a:schemeClr val="tx2">
                      <a:tint val="1000"/>
                    </a:schemeClr>
                  </a:solidFill>
                  <a:prstDash val="solid"/>
                </a:ln>
                <a:solidFill>
                  <a:schemeClr val="accent3">
                    <a:lumMod val="75000"/>
                  </a:schemeClr>
                </a:solidFill>
                <a:effectLst>
                  <a:outerShdw blurRad="50000" dist="50800" dir="7500000" algn="tl">
                    <a:srgbClr val="000000">
                      <a:shade val="5000"/>
                      <a:alpha val="35000"/>
                    </a:srgbClr>
                  </a:outerShdw>
                </a:effectLst>
                <a:latin typeface="Arial Black" panose="020B0A04020102020204" pitchFamily="34" charset="0"/>
              </a:rPr>
              <a:t>What are the problems?</a:t>
            </a:r>
            <a:endParaRPr lang="en-US" sz="2400" b="1" cap="none" spc="0" dirty="0">
              <a:ln w="19050">
                <a:solidFill>
                  <a:schemeClr val="tx2">
                    <a:tint val="1000"/>
                  </a:schemeClr>
                </a:solidFill>
                <a:prstDash val="solid"/>
              </a:ln>
              <a:solidFill>
                <a:schemeClr val="accent3">
                  <a:lumMod val="75000"/>
                </a:schemeClr>
              </a:solidFill>
              <a:effectLst>
                <a:outerShdw blurRad="50000" dist="50800" dir="7500000" algn="tl">
                  <a:srgbClr val="000000">
                    <a:shade val="5000"/>
                    <a:alpha val="35000"/>
                  </a:srgbClr>
                </a:outerShdw>
              </a:effectLst>
              <a:latin typeface="Arial Black" panose="020B0A04020102020204" pitchFamily="34" charset="0"/>
            </a:endParaRPr>
          </a:p>
        </p:txBody>
      </p:sp>
      <p:sp>
        <p:nvSpPr>
          <p:cNvPr id="8" name="Rectangle 7">
            <a:extLst>
              <a:ext uri="{FF2B5EF4-FFF2-40B4-BE49-F238E27FC236}">
                <a16:creationId xmlns:a16="http://schemas.microsoft.com/office/drawing/2014/main" id="{3864493D-D0D5-45A6-ACF0-481480159848}"/>
              </a:ext>
            </a:extLst>
          </p:cNvPr>
          <p:cNvSpPr/>
          <p:nvPr/>
        </p:nvSpPr>
        <p:spPr>
          <a:xfrm rot="330265">
            <a:off x="5874605" y="1804571"/>
            <a:ext cx="2778745" cy="830997"/>
          </a:xfrm>
          <a:prstGeom prst="rect">
            <a:avLst/>
          </a:prstGeom>
          <a:noFill/>
        </p:spPr>
        <p:txBody>
          <a:bodyPr wrap="square" lIns="91440" tIns="45720" rIns="91440" bIns="45720">
            <a:spAutoFit/>
          </a:bodyPr>
          <a:lstStyle/>
          <a:p>
            <a:pPr algn="ctr"/>
            <a:r>
              <a:rPr lang="en-US" sz="2400" b="1" dirty="0">
                <a:ln w="19050">
                  <a:solidFill>
                    <a:schemeClr val="tx2">
                      <a:tint val="1000"/>
                    </a:schemeClr>
                  </a:solidFill>
                  <a:prstDash val="solid"/>
                </a:ln>
                <a:solidFill>
                  <a:schemeClr val="tx2">
                    <a:lumMod val="60000"/>
                    <a:lumOff val="40000"/>
                  </a:schemeClr>
                </a:solidFill>
                <a:effectLst>
                  <a:outerShdw blurRad="50000" dist="50800" dir="7500000" algn="tl">
                    <a:srgbClr val="000000">
                      <a:shade val="5000"/>
                      <a:alpha val="35000"/>
                    </a:srgbClr>
                  </a:outerShdw>
                </a:effectLst>
                <a:latin typeface="Arial Black" panose="020B0A04020102020204" pitchFamily="34" charset="0"/>
              </a:rPr>
              <a:t>Why do we need to care?</a:t>
            </a:r>
            <a:endParaRPr lang="en-US" sz="2400" b="1" cap="none" spc="0" dirty="0">
              <a:ln w="19050">
                <a:solidFill>
                  <a:schemeClr val="tx2">
                    <a:tint val="1000"/>
                  </a:schemeClr>
                </a:solidFill>
                <a:prstDash val="solid"/>
              </a:ln>
              <a:solidFill>
                <a:schemeClr val="tx2">
                  <a:lumMod val="60000"/>
                  <a:lumOff val="40000"/>
                </a:schemeClr>
              </a:solidFill>
              <a:effectLst>
                <a:outerShdw blurRad="50000" dist="50800" dir="7500000" algn="tl">
                  <a:srgbClr val="000000">
                    <a:shade val="5000"/>
                    <a:alpha val="35000"/>
                  </a:srgbClr>
                </a:outerShdw>
              </a:effectLst>
              <a:latin typeface="Arial Black" panose="020B0A04020102020204" pitchFamily="34" charset="0"/>
            </a:endParaRPr>
          </a:p>
        </p:txBody>
      </p:sp>
      <p:sp>
        <p:nvSpPr>
          <p:cNvPr id="9" name="Rectangle 8">
            <a:extLst>
              <a:ext uri="{FF2B5EF4-FFF2-40B4-BE49-F238E27FC236}">
                <a16:creationId xmlns:a16="http://schemas.microsoft.com/office/drawing/2014/main" id="{DF7C692D-3C85-4797-AC31-0878BB26B8E9}"/>
              </a:ext>
            </a:extLst>
          </p:cNvPr>
          <p:cNvSpPr/>
          <p:nvPr/>
        </p:nvSpPr>
        <p:spPr>
          <a:xfrm rot="21432011">
            <a:off x="3994785" y="2846069"/>
            <a:ext cx="3251789" cy="461665"/>
          </a:xfrm>
          <a:prstGeom prst="rect">
            <a:avLst/>
          </a:prstGeom>
          <a:noFill/>
        </p:spPr>
        <p:txBody>
          <a:bodyPr wrap="none" lIns="91440" tIns="45720" rIns="91440" bIns="45720">
            <a:spAutoFit/>
          </a:bodyPr>
          <a:lstStyle/>
          <a:p>
            <a:pPr algn="ctr"/>
            <a:r>
              <a:rPr lang="en-US" sz="2400" b="1" dirty="0">
                <a:ln w="19050">
                  <a:solidFill>
                    <a:schemeClr val="tx2">
                      <a:tint val="1000"/>
                    </a:schemeClr>
                  </a:solidFill>
                  <a:prstDash val="solid"/>
                </a:ln>
                <a:solidFill>
                  <a:schemeClr val="accent6">
                    <a:lumMod val="75000"/>
                  </a:schemeClr>
                </a:solidFill>
                <a:effectLst>
                  <a:outerShdw blurRad="50000" dist="50800" dir="7500000" algn="tl">
                    <a:srgbClr val="000000">
                      <a:shade val="5000"/>
                      <a:alpha val="35000"/>
                    </a:srgbClr>
                  </a:outerShdw>
                </a:effectLst>
                <a:latin typeface="Arial Black" panose="020B0A04020102020204" pitchFamily="34" charset="0"/>
              </a:rPr>
              <a:t>How can we help?</a:t>
            </a:r>
            <a:endParaRPr lang="en-US" sz="2400" b="1" cap="none" spc="0" dirty="0">
              <a:ln w="19050">
                <a:solidFill>
                  <a:schemeClr val="tx2">
                    <a:tint val="1000"/>
                  </a:schemeClr>
                </a:solidFill>
                <a:prstDash val="solid"/>
              </a:ln>
              <a:solidFill>
                <a:schemeClr val="accent6">
                  <a:lumMod val="75000"/>
                </a:schemeClr>
              </a:solidFill>
              <a:effectLst>
                <a:outerShdw blurRad="50000" dist="50800" dir="7500000" algn="tl">
                  <a:srgbClr val="000000">
                    <a:shade val="5000"/>
                    <a:alpha val="35000"/>
                  </a:srgbClr>
                </a:outerShdw>
              </a:effectLst>
              <a:latin typeface="Arial Black" panose="020B0A04020102020204" pitchFamily="34" charset="0"/>
            </a:endParaRPr>
          </a:p>
        </p:txBody>
      </p:sp>
      <p:sp>
        <p:nvSpPr>
          <p:cNvPr id="10" name="TextBox 9">
            <a:extLst>
              <a:ext uri="{FF2B5EF4-FFF2-40B4-BE49-F238E27FC236}">
                <a16:creationId xmlns:a16="http://schemas.microsoft.com/office/drawing/2014/main" id="{0DD3A087-6F2D-4843-A901-B84585AC7A96}"/>
              </a:ext>
            </a:extLst>
          </p:cNvPr>
          <p:cNvSpPr txBox="1"/>
          <p:nvPr/>
        </p:nvSpPr>
        <p:spPr>
          <a:xfrm>
            <a:off x="457199" y="3908087"/>
            <a:ext cx="8436308" cy="2808461"/>
          </a:xfrm>
          <a:prstGeom prst="rect">
            <a:avLst/>
          </a:prstGeom>
          <a:noFill/>
        </p:spPr>
        <p:txBody>
          <a:bodyPr wrap="square">
            <a:spAutoFit/>
          </a:bodyPr>
          <a:lstStyle/>
          <a:p>
            <a:pPr marL="0" marR="0" algn="ctr">
              <a:spcBef>
                <a:spcPts val="0"/>
              </a:spcBef>
              <a:spcAft>
                <a:spcPts val="0"/>
              </a:spcAft>
            </a:pPr>
            <a:r>
              <a:rPr lang="en-US" sz="3200" b="1" i="1" dirty="0">
                <a:effectLst/>
                <a:latin typeface="Times New Roman" panose="02020603050405020304" pitchFamily="18" charset="0"/>
                <a:ea typeface="Times New Roman" panose="02020603050405020304" pitchFamily="18" charset="0"/>
              </a:rPr>
              <a:t>             How can we speak for the trees?</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As we have learned, many of us have eco-footprints that are too big, and we need to take steps to reduce our impact on the environment.  </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Your group’s task* is to motivate your fellow students, family members, and the community to make changes in their lives to benefit the environment. Your project needs to motivate people to be “guys and gals who care” about our planet!</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a:p>
            <a:pPr marL="0" marR="0" algn="ctr">
              <a:spcBef>
                <a:spcPts val="0"/>
              </a:spcBef>
              <a:spcAft>
                <a:spcPts val="0"/>
              </a:spcAft>
            </a:pPr>
            <a:r>
              <a:rPr lang="en-US" sz="1050" i="1" dirty="0">
                <a:effectLst/>
                <a:latin typeface="Times New Roman" panose="02020603050405020304" pitchFamily="18" charset="0"/>
                <a:ea typeface="Times New Roman" panose="02020603050405020304" pitchFamily="18" charset="0"/>
              </a:rPr>
              <a:t>* Groups limited to 3 people &amp; must be in the same class. Students may choose to work on their own.  </a:t>
            </a:r>
            <a:endParaRPr lang="en-US" sz="1400" dirty="0">
              <a:effectLst/>
              <a:latin typeface="Times New Roman" panose="02020603050405020304" pitchFamily="18" charset="0"/>
              <a:ea typeface="Times New Roman" panose="02020603050405020304" pitchFamily="18" charset="0"/>
            </a:endParaRPr>
          </a:p>
        </p:txBody>
      </p:sp>
      <p:sp>
        <p:nvSpPr>
          <p:cNvPr id="3" name="WordArt 2">
            <a:extLst>
              <a:ext uri="{FF2B5EF4-FFF2-40B4-BE49-F238E27FC236}">
                <a16:creationId xmlns:a16="http://schemas.microsoft.com/office/drawing/2014/main" id="{725DB3BB-D433-4B1C-B07B-57D2EBF18905}"/>
              </a:ext>
            </a:extLst>
          </p:cNvPr>
          <p:cNvSpPr>
            <a:spLocks noChangeArrowheads="1" noChangeShapeType="1" noTextEdit="1"/>
          </p:cNvSpPr>
          <p:nvPr/>
        </p:nvSpPr>
        <p:spPr bwMode="auto">
          <a:xfrm>
            <a:off x="457199" y="141452"/>
            <a:ext cx="8229601" cy="105712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4800" kern="10" spc="0" dirty="0">
                <a:ln w="9525">
                  <a:solidFill>
                    <a:srgbClr val="000000"/>
                  </a:solidFill>
                  <a:round/>
                  <a:headEnd/>
                  <a:tailEnd/>
                </a:ln>
                <a:solidFill>
                  <a:srgbClr val="000000"/>
                </a:solidFill>
                <a:effectLst/>
                <a:latin typeface="Curlz MT" panose="04040404050702020202" pitchFamily="82" charset="0"/>
              </a:rPr>
              <a:t>Lorax Challenge</a:t>
            </a:r>
          </a:p>
        </p:txBody>
      </p:sp>
      <p:pic>
        <p:nvPicPr>
          <p:cNvPr id="11" name="Picture 10" descr="Image result for lorax">
            <a:extLst>
              <a:ext uri="{FF2B5EF4-FFF2-40B4-BE49-F238E27FC236}">
                <a16:creationId xmlns:a16="http://schemas.microsoft.com/office/drawing/2014/main" id="{7EF331D9-C0FC-4AA4-A336-0483B542D9B0}"/>
              </a:ext>
            </a:extLst>
          </p:cNvPr>
          <p:cNvPicPr>
            <a:picLocks noChangeAspect="1"/>
          </p:cNvPicPr>
          <p:nvPr/>
        </p:nvPicPr>
        <p:blipFill>
          <a:blip r:embed="rId2" cstate="print">
            <a:extLst>
              <a:ext uri="{28A0092B-C50C-407E-A947-70E740481C1C}">
                <a14:useLocalDpi xmlns:a14="http://schemas.microsoft.com/office/drawing/2010/main" val="0"/>
              </a:ext>
            </a:extLst>
          </a:blip>
          <a:srcRect r="28000"/>
          <a:stretch>
            <a:fillRect/>
          </a:stretch>
        </p:blipFill>
        <p:spPr bwMode="auto">
          <a:xfrm flipH="1">
            <a:off x="250493" y="1132153"/>
            <a:ext cx="2802740" cy="3212394"/>
          </a:xfrm>
          <a:prstGeom prst="rect">
            <a:avLst/>
          </a:prstGeom>
          <a:noFill/>
        </p:spPr>
      </p:pic>
    </p:spTree>
    <p:extLst>
      <p:ext uri="{BB962C8B-B14F-4D97-AF65-F5344CB8AC3E}">
        <p14:creationId xmlns:p14="http://schemas.microsoft.com/office/powerpoint/2010/main" val="246274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 y="76200"/>
            <a:ext cx="8915400" cy="5755422"/>
          </a:xfrm>
          <a:prstGeom prst="rect">
            <a:avLst/>
          </a:prstGeom>
          <a:noFill/>
        </p:spPr>
        <p:txBody>
          <a:bodyPr wrap="square" rtlCol="0">
            <a:spAutoFit/>
          </a:bodyPr>
          <a:lstStyle/>
          <a:p>
            <a:pPr marL="0" marR="0">
              <a:spcBef>
                <a:spcPts val="1200"/>
              </a:spcBef>
              <a:spcAft>
                <a:spcPts val="1200"/>
              </a:spcAft>
            </a:pPr>
            <a:r>
              <a:rPr lang="en-US" sz="2000" b="1" dirty="0">
                <a:effectLst/>
                <a:latin typeface="Times New Roman" panose="02020603050405020304" pitchFamily="18" charset="0"/>
                <a:ea typeface="Times New Roman" panose="02020603050405020304" pitchFamily="18" charset="0"/>
              </a:rPr>
              <a:t>Project Requirements: </a:t>
            </a:r>
            <a:endParaRPr lang="en-US" sz="2000" dirty="0">
              <a:effectLst/>
              <a:latin typeface="Times New Roman" panose="02020603050405020304" pitchFamily="18" charset="0"/>
              <a:ea typeface="Times New Roman" panose="02020603050405020304" pitchFamily="18" charset="0"/>
            </a:endParaRPr>
          </a:p>
          <a:p>
            <a:pPr marL="342900" marR="0" lvl="0" indent="-342900" algn="just">
              <a:spcBef>
                <a:spcPts val="1200"/>
              </a:spcBef>
              <a:spcAft>
                <a:spcPts val="120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rPr>
              <a:t>Identify a specific environmental issue.  Examples include water conservation, energy usage, recycling, overconsumption (resources), global warming, planting native species, etc.</a:t>
            </a:r>
          </a:p>
          <a:p>
            <a:pPr marL="342900" marR="0" lvl="0" indent="-342900" algn="just">
              <a:spcBef>
                <a:spcPts val="1200"/>
              </a:spcBef>
              <a:spcAft>
                <a:spcPts val="1200"/>
              </a:spcAft>
              <a:buFont typeface="Symbol" panose="05050102010706020507" pitchFamily="18" charset="2"/>
              <a:buChar char=""/>
              <a:tabLst>
                <a:tab pos="3154680" algn="ctr"/>
              </a:tabLst>
            </a:pPr>
            <a:r>
              <a:rPr lang="en-US" sz="2000" dirty="0">
                <a:effectLst/>
                <a:latin typeface="Times New Roman" panose="02020603050405020304" pitchFamily="18" charset="0"/>
                <a:ea typeface="Times New Roman" panose="02020603050405020304" pitchFamily="18" charset="0"/>
              </a:rPr>
              <a:t>Conduct research to discover facts and/or data from the school, your household, or the community to show the need for a change. You may use data you find online or conduct your own survey using Google Forms or other online survey programs.  All surveys must be teacher approved before using.</a:t>
            </a:r>
          </a:p>
          <a:p>
            <a:pPr marL="342900" marR="0" lvl="0" indent="-342900" algn="just">
              <a:spcBef>
                <a:spcPts val="1200"/>
              </a:spcBef>
              <a:spcAft>
                <a:spcPts val="120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rPr>
              <a:t>Identify things people can do to help the issue.  Strategies can be things we do every day to changes we might make over a longer period of time.</a:t>
            </a:r>
          </a:p>
          <a:p>
            <a:pPr marL="342900" marR="0" lvl="0" indent="-342900" algn="just">
              <a:spcBef>
                <a:spcPts val="1200"/>
              </a:spcBef>
              <a:spcAft>
                <a:spcPts val="120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rPr>
              <a:t>Create a project that will motivate people to take action by making changes in their daily lives to reduce our eco-footprints.  Project can include games (regular or online), app, video, posters, or other media formats approved by the teacher.</a:t>
            </a:r>
          </a:p>
          <a:p>
            <a:pPr lvl="0"/>
            <a:endParaRPr lang="en-US" sz="2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4343" y="228600"/>
            <a:ext cx="3733800" cy="5909310"/>
          </a:xfrm>
          <a:prstGeom prst="rect">
            <a:avLst/>
          </a:prstGeom>
          <a:noFill/>
        </p:spPr>
        <p:txBody>
          <a:bodyPr wrap="square" rtlCol="0">
            <a:spAutoFit/>
          </a:bodyPr>
          <a:lstStyle/>
          <a:p>
            <a:pPr marL="0" marR="0">
              <a:spcBef>
                <a:spcPts val="0"/>
              </a:spcBef>
              <a:spcAft>
                <a:spcPts val="0"/>
              </a:spcAft>
            </a:pPr>
            <a:r>
              <a:rPr lang="en-US" sz="1800" b="1" dirty="0">
                <a:effectLst/>
                <a:latin typeface="Times New Roman" panose="02020603050405020304" pitchFamily="18" charset="0"/>
                <a:ea typeface="Times New Roman" panose="02020603050405020304" pitchFamily="18" charset="0"/>
              </a:rPr>
              <a:t>Grading:</a:t>
            </a:r>
            <a:endParaRPr lang="en-US" b="1"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Projects will be graded based on your group's research efforts, documentation, the quality/ accuracy of the information provided in your project, the project's appeal (appearance, grammar, spelling), and the potential impact of your campaign. See the project rubric for more details!  The project will count as a test/project grade.</a:t>
            </a:r>
          </a:p>
          <a:p>
            <a:pPr marL="0" marR="0" algn="just">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800" b="1" dirty="0">
                <a:effectLst/>
                <a:latin typeface="Times New Roman" panose="02020603050405020304" pitchFamily="18" charset="0"/>
                <a:ea typeface="Times New Roman" panose="02020603050405020304" pitchFamily="18" charset="0"/>
              </a:rPr>
              <a:t>Due Date: ________________</a:t>
            </a:r>
          </a:p>
          <a:p>
            <a:pPr marL="0" marR="0" algn="just">
              <a:spcBef>
                <a:spcPts val="0"/>
              </a:spcBef>
              <a:spcAft>
                <a:spcPts val="0"/>
              </a:spcAft>
            </a:pPr>
            <a:br>
              <a:rPr lang="en-US" sz="1800" b="1"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You will have at least three class periods to work on this project.  If you need more time, you will need work on your own during lunch, before/after school, or at home. </a:t>
            </a:r>
          </a:p>
          <a:p>
            <a:pPr lvl="0"/>
            <a:endParaRPr lang="en-US" dirty="0"/>
          </a:p>
        </p:txBody>
      </p:sp>
      <p:pic>
        <p:nvPicPr>
          <p:cNvPr id="3" name="Picture 2">
            <a:extLst>
              <a:ext uri="{FF2B5EF4-FFF2-40B4-BE49-F238E27FC236}">
                <a16:creationId xmlns:a16="http://schemas.microsoft.com/office/drawing/2014/main" id="{606A050F-812C-4C99-95FA-5DF1DECAFB53}"/>
              </a:ext>
            </a:extLst>
          </p:cNvPr>
          <p:cNvPicPr>
            <a:picLocks noChangeAspect="1"/>
          </p:cNvPicPr>
          <p:nvPr/>
        </p:nvPicPr>
        <p:blipFill>
          <a:blip r:embed="rId2"/>
          <a:stretch>
            <a:fillRect/>
          </a:stretch>
        </p:blipFill>
        <p:spPr>
          <a:xfrm>
            <a:off x="3964116" y="351192"/>
            <a:ext cx="5023887" cy="5791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735090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228600"/>
            <a:ext cx="8686800" cy="3477875"/>
          </a:xfrm>
          <a:prstGeom prst="rect">
            <a:avLst/>
          </a:prstGeom>
          <a:noFill/>
        </p:spPr>
        <p:txBody>
          <a:bodyPr wrap="square" rtlCol="0">
            <a:spAutoFit/>
          </a:bodyPr>
          <a:lstStyle/>
          <a:p>
            <a:pPr marL="0" marR="0">
              <a:spcBef>
                <a:spcPts val="1200"/>
              </a:spcBef>
              <a:spcAft>
                <a:spcPts val="1200"/>
              </a:spcAft>
            </a:pPr>
            <a:r>
              <a:rPr lang="en-US" sz="2000" b="1" dirty="0">
                <a:effectLst/>
                <a:latin typeface="Times New Roman" panose="02020603050405020304" pitchFamily="18" charset="0"/>
                <a:ea typeface="Times New Roman" panose="02020603050405020304" pitchFamily="18" charset="0"/>
              </a:rPr>
              <a:t>Tips for Good Projects:</a:t>
            </a:r>
            <a:endParaRPr lang="en-US" sz="2000" dirty="0">
              <a:effectLst/>
              <a:latin typeface="Times New Roman" panose="02020603050405020304" pitchFamily="18" charset="0"/>
              <a:ea typeface="Times New Roman" panose="02020603050405020304" pitchFamily="18" charset="0"/>
            </a:endParaRPr>
          </a:p>
          <a:p>
            <a:pPr marL="342900" marR="0" lvl="0" indent="-342900" algn="just">
              <a:spcBef>
                <a:spcPts val="1200"/>
              </a:spcBef>
              <a:spcAft>
                <a:spcPts val="120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rPr>
              <a:t>Do your research to find the facts that support your project that will show why we need to change the way we are living.</a:t>
            </a:r>
          </a:p>
          <a:p>
            <a:pPr marL="342900" marR="0" lvl="0" indent="-342900" algn="just">
              <a:spcBef>
                <a:spcPts val="1200"/>
              </a:spcBef>
              <a:spcAft>
                <a:spcPts val="120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rPr>
              <a:t>Document your research, sources, and data on the slides provided in your digital notebook.  This will be a large portion of your final grade.   </a:t>
            </a:r>
          </a:p>
          <a:p>
            <a:pPr marL="342900" marR="0" lvl="0" indent="-342900" algn="just">
              <a:spcBef>
                <a:spcPts val="1200"/>
              </a:spcBef>
              <a:spcAft>
                <a:spcPts val="120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rPr>
              <a:t>Make your message simple and straightforward! Little changes are easier than big ones – keep your strategies focused on things that can easily be done each day/week.  Your project's potential impact will be another part of your grade. </a:t>
            </a:r>
          </a:p>
        </p:txBody>
      </p:sp>
      <p:pic>
        <p:nvPicPr>
          <p:cNvPr id="4" name="Picture 3">
            <a:extLst>
              <a:ext uri="{FF2B5EF4-FFF2-40B4-BE49-F238E27FC236}">
                <a16:creationId xmlns:a16="http://schemas.microsoft.com/office/drawing/2014/main" id="{1CB7EAE2-7421-4F99-AB3A-CDC3E8E4B7E3}"/>
              </a:ext>
            </a:extLst>
          </p:cNvPr>
          <p:cNvPicPr>
            <a:picLocks noChangeAspect="1"/>
          </p:cNvPicPr>
          <p:nvPr/>
        </p:nvPicPr>
        <p:blipFill>
          <a:blip r:embed="rId2" cstate="print"/>
          <a:stretch>
            <a:fillRect/>
          </a:stretch>
        </p:blipFill>
        <p:spPr>
          <a:xfrm>
            <a:off x="1295400" y="3886200"/>
            <a:ext cx="6553200" cy="2790924"/>
          </a:xfrm>
          <a:prstGeom prst="rect">
            <a:avLst/>
          </a:prstGeom>
          <a:ln>
            <a:noFill/>
          </a:ln>
          <a:effectLst>
            <a:softEdge rad="112500"/>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5F3664-1FF5-4C41-B149-4BA26D013360}"/>
              </a:ext>
            </a:extLst>
          </p:cNvPr>
          <p:cNvSpPr txBox="1"/>
          <p:nvPr/>
        </p:nvSpPr>
        <p:spPr>
          <a:xfrm>
            <a:off x="1175274" y="152400"/>
            <a:ext cx="7811845" cy="5816977"/>
          </a:xfrm>
          <a:prstGeom prst="rect">
            <a:avLst/>
          </a:prstGeom>
          <a:noFill/>
        </p:spPr>
        <p:txBody>
          <a:bodyPr wrap="square" rtlCol="0">
            <a:spAutoFit/>
          </a:bodyPr>
          <a:lstStyle/>
          <a:p>
            <a:pPr rtl="0">
              <a:spcBef>
                <a:spcPts val="0"/>
              </a:spcBef>
              <a:spcAft>
                <a:spcPts val="0"/>
              </a:spcAft>
            </a:pPr>
            <a:r>
              <a:rPr lang="en-US" sz="1800" b="1" i="0" u="none" strike="noStrike" dirty="0">
                <a:solidFill>
                  <a:srgbClr val="000000"/>
                </a:solidFill>
                <a:effectLst/>
                <a:latin typeface="Times New Roman" panose="02020603050405020304" pitchFamily="18" charset="0"/>
              </a:rPr>
              <a:t>Directions: Make a copy of the Google document and share everyone in with your group. Answer the questions to help you develop your project.</a:t>
            </a:r>
            <a:endParaRPr lang="en-US" sz="1600" b="0" dirty="0">
              <a:effectLst/>
            </a:endParaRPr>
          </a:p>
          <a:p>
            <a:br>
              <a:rPr lang="en-US" sz="1600" dirty="0"/>
            </a:br>
            <a:r>
              <a:rPr lang="en-US" sz="1600" b="1" dirty="0">
                <a:effectLst/>
                <a:latin typeface="Times New Roman" panose="02020603050405020304" pitchFamily="18" charset="0"/>
                <a:ea typeface="Times New Roman" panose="02020603050405020304" pitchFamily="18" charset="0"/>
              </a:rPr>
              <a:t>1. What environmental issue will you target?  Pick one specific topic rather than a broad category. </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3476625" algn="l"/>
              </a:tabLst>
            </a:pPr>
            <a:r>
              <a:rPr lang="en-US" sz="1600" dirty="0">
                <a:effectLst/>
                <a:latin typeface="Times New Roman" panose="02020603050405020304" pitchFamily="18" charset="0"/>
                <a:ea typeface="Times New Roman" panose="02020603050405020304" pitchFamily="18" charset="0"/>
              </a:rPr>
              <a:t> </a:t>
            </a:r>
          </a:p>
          <a:p>
            <a:pPr marL="0" marR="0" algn="just">
              <a:spcBef>
                <a:spcPts val="0"/>
              </a:spcBef>
              <a:spcAft>
                <a:spcPts val="0"/>
              </a:spcAft>
            </a:pPr>
            <a:r>
              <a:rPr lang="en-US" sz="1600" b="1" dirty="0">
                <a:effectLst/>
                <a:latin typeface="Times New Roman" panose="02020603050405020304" pitchFamily="18" charset="0"/>
                <a:ea typeface="Times New Roman" panose="02020603050405020304" pitchFamily="18" charset="0"/>
              </a:rPr>
              <a:t>2. Do your research to discover the answers to these questions.</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600" b="1" dirty="0">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pPr marL="228600" marR="0" algn="just">
              <a:spcBef>
                <a:spcPts val="0"/>
              </a:spcBef>
              <a:spcAft>
                <a:spcPts val="0"/>
              </a:spcAft>
            </a:pPr>
            <a:r>
              <a:rPr lang="en-US" sz="1600" dirty="0">
                <a:effectLst/>
                <a:latin typeface="Times New Roman" panose="02020603050405020304" pitchFamily="18" charset="0"/>
                <a:ea typeface="Times New Roman" panose="02020603050405020304" pitchFamily="18" charset="0"/>
              </a:rPr>
              <a:t>Why is this issue a problem? List facts about this issue based on what you observe in our school, community, or your household.  </a:t>
            </a:r>
          </a:p>
          <a:p>
            <a:pPr marL="0" marR="0" algn="just">
              <a:spcBef>
                <a:spcPts val="0"/>
              </a:spcBef>
              <a:spcAft>
                <a:spcPts val="0"/>
              </a:spcAft>
            </a:pPr>
            <a:r>
              <a:rPr lang="en-US" sz="1600" dirty="0">
                <a:effectLst/>
                <a:latin typeface="Times New Roman" panose="02020603050405020304" pitchFamily="18" charset="0"/>
                <a:ea typeface="Times New Roman" panose="02020603050405020304" pitchFamily="18" charset="0"/>
              </a:rPr>
              <a:t> </a:t>
            </a:r>
          </a:p>
          <a:p>
            <a:pPr marL="228600" marR="0" algn="just">
              <a:spcBef>
                <a:spcPts val="0"/>
              </a:spcBef>
              <a:spcAft>
                <a:spcPts val="0"/>
              </a:spcAft>
            </a:pPr>
            <a:r>
              <a:rPr lang="en-US" sz="1600" dirty="0">
                <a:effectLst/>
                <a:latin typeface="Times New Roman" panose="02020603050405020304" pitchFamily="18" charset="0"/>
                <a:ea typeface="Times New Roman" panose="02020603050405020304" pitchFamily="18" charset="0"/>
              </a:rPr>
              <a:t>Why should people care about this issue?  You need at least 3 facts/data that will get people to care about your issue. </a:t>
            </a:r>
          </a:p>
          <a:p>
            <a:pPr marL="228600" marR="0" algn="just">
              <a:spcBef>
                <a:spcPts val="0"/>
              </a:spcBef>
              <a:spcAft>
                <a:spcPts val="0"/>
              </a:spcAft>
            </a:pPr>
            <a:r>
              <a:rPr lang="en-US" sz="1600" dirty="0">
                <a:effectLst/>
                <a:latin typeface="Times New Roman" panose="02020603050405020304" pitchFamily="18" charset="0"/>
                <a:ea typeface="Times New Roman" panose="02020603050405020304" pitchFamily="18" charset="0"/>
              </a:rPr>
              <a:t> </a:t>
            </a:r>
          </a:p>
          <a:p>
            <a:pPr marL="0" marR="0" algn="just">
              <a:spcBef>
                <a:spcPts val="0"/>
              </a:spcBef>
              <a:spcAft>
                <a:spcPts val="0"/>
              </a:spcAft>
            </a:pPr>
            <a:r>
              <a:rPr lang="en-US" sz="1600" b="1" dirty="0">
                <a:effectLst/>
                <a:latin typeface="Times New Roman" panose="02020603050405020304" pitchFamily="18" charset="0"/>
                <a:ea typeface="Times New Roman" panose="02020603050405020304" pitchFamily="18" charset="0"/>
              </a:rPr>
              <a:t>3. Make a list of things people could do in their daily lives.  Describe how their actions would help the problem.</a:t>
            </a:r>
            <a:r>
              <a:rPr lang="en-US" sz="1600" dirty="0">
                <a:effectLst/>
                <a:latin typeface="Times New Roman" panose="02020603050405020304" pitchFamily="18" charset="0"/>
                <a:ea typeface="Times New Roman" panose="02020603050405020304" pitchFamily="18" charset="0"/>
              </a:rPr>
              <a:t>		</a:t>
            </a:r>
          </a:p>
          <a:p>
            <a:pPr marL="0" marR="0" algn="just">
              <a:spcBef>
                <a:spcPts val="0"/>
              </a:spcBef>
              <a:spcAft>
                <a:spcPts val="0"/>
              </a:spcAft>
            </a:pPr>
            <a:r>
              <a:rPr lang="en-US" sz="1600" dirty="0">
                <a:effectLst/>
                <a:latin typeface="Times New Roman" panose="02020603050405020304" pitchFamily="18" charset="0"/>
                <a:ea typeface="Times New Roman" panose="02020603050405020304" pitchFamily="18" charset="0"/>
              </a:rPr>
              <a:t> </a:t>
            </a:r>
          </a:p>
          <a:p>
            <a:pPr marL="0" marR="0" algn="just">
              <a:spcBef>
                <a:spcPts val="0"/>
              </a:spcBef>
              <a:spcAft>
                <a:spcPts val="0"/>
              </a:spcAft>
            </a:pPr>
            <a:r>
              <a:rPr lang="en-US" sz="1600" b="1" dirty="0">
                <a:effectLst/>
                <a:latin typeface="Times New Roman" panose="02020603050405020304" pitchFamily="18" charset="0"/>
                <a:ea typeface="Times New Roman" panose="02020603050405020304" pitchFamily="18" charset="0"/>
              </a:rPr>
              <a:t>4.  What type of project will your group create that will include the important information you listed above?  </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600" dirty="0">
                <a:effectLst/>
                <a:latin typeface="Times New Roman" panose="02020603050405020304" pitchFamily="18" charset="0"/>
                <a:ea typeface="Times New Roman" panose="02020603050405020304" pitchFamily="18" charset="0"/>
              </a:rPr>
              <a:t> </a:t>
            </a:r>
          </a:p>
          <a:p>
            <a:pPr marL="0" marR="0" algn="just">
              <a:spcBef>
                <a:spcPts val="0"/>
              </a:spcBef>
              <a:spcAft>
                <a:spcPts val="0"/>
              </a:spcAft>
            </a:pPr>
            <a:r>
              <a:rPr lang="en-US" sz="1600" b="1" dirty="0">
                <a:effectLst/>
                <a:latin typeface="Times New Roman" panose="02020603050405020304" pitchFamily="18" charset="0"/>
                <a:ea typeface="Times New Roman" panose="02020603050405020304" pitchFamily="18" charset="0"/>
              </a:rPr>
              <a:t>5.  What will you do to do to complete the project?  Describe the resources you’ll need, which tasks will be completed by the different group members, and how you will share it with your teacher.</a:t>
            </a:r>
            <a:endParaRPr lang="en-US" sz="1600" dirty="0">
              <a:effectLst/>
              <a:latin typeface="Times New Roman" panose="02020603050405020304" pitchFamily="18" charset="0"/>
              <a:ea typeface="Times New Roman" panose="02020603050405020304" pitchFamily="18" charset="0"/>
            </a:endParaRPr>
          </a:p>
        </p:txBody>
      </p:sp>
      <p:sp>
        <p:nvSpPr>
          <p:cNvPr id="4" name="WordArt 2">
            <a:extLst>
              <a:ext uri="{FF2B5EF4-FFF2-40B4-BE49-F238E27FC236}">
                <a16:creationId xmlns:a16="http://schemas.microsoft.com/office/drawing/2014/main" id="{769DFA7D-6039-4C51-A4D5-AC8F6D5AB3CA}"/>
              </a:ext>
            </a:extLst>
          </p:cNvPr>
          <p:cNvSpPr>
            <a:spLocks noChangeArrowheads="1" noChangeShapeType="1" noTextEdit="1"/>
          </p:cNvSpPr>
          <p:nvPr/>
        </p:nvSpPr>
        <p:spPr bwMode="auto">
          <a:xfrm rot="16200000">
            <a:off x="-1811648" y="2323583"/>
            <a:ext cx="4750350" cy="81328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4800" kern="10" spc="0" dirty="0">
                <a:ln w="9525">
                  <a:solidFill>
                    <a:srgbClr val="000000"/>
                  </a:solidFill>
                  <a:round/>
                  <a:headEnd/>
                  <a:tailEnd/>
                </a:ln>
                <a:solidFill>
                  <a:srgbClr val="000000"/>
                </a:solidFill>
                <a:effectLst/>
                <a:latin typeface="Curlz MT" panose="04040404050702020202" pitchFamily="82" charset="0"/>
              </a:rPr>
              <a:t>Lorax Challenge</a:t>
            </a:r>
          </a:p>
        </p:txBody>
      </p:sp>
      <p:pic>
        <p:nvPicPr>
          <p:cNvPr id="5" name="Picture 4" descr="Image result for lorax">
            <a:extLst>
              <a:ext uri="{FF2B5EF4-FFF2-40B4-BE49-F238E27FC236}">
                <a16:creationId xmlns:a16="http://schemas.microsoft.com/office/drawing/2014/main" id="{294988E1-A625-43FA-BFB6-2367D74B6380}"/>
              </a:ext>
            </a:extLst>
          </p:cNvPr>
          <p:cNvPicPr>
            <a:picLocks noChangeAspect="1"/>
          </p:cNvPicPr>
          <p:nvPr/>
        </p:nvPicPr>
        <p:blipFill>
          <a:blip r:embed="rId2" cstate="print">
            <a:extLst>
              <a:ext uri="{28A0092B-C50C-407E-A947-70E740481C1C}">
                <a14:useLocalDpi xmlns:a14="http://schemas.microsoft.com/office/drawing/2010/main" val="0"/>
              </a:ext>
            </a:extLst>
          </a:blip>
          <a:srcRect r="28000"/>
          <a:stretch>
            <a:fillRect/>
          </a:stretch>
        </p:blipFill>
        <p:spPr bwMode="auto">
          <a:xfrm flipH="1">
            <a:off x="137159" y="5369769"/>
            <a:ext cx="1139671" cy="1306247"/>
          </a:xfrm>
          <a:prstGeom prst="rect">
            <a:avLst/>
          </a:prstGeom>
          <a:noFill/>
        </p:spPr>
      </p:pic>
      <p:sp>
        <p:nvSpPr>
          <p:cNvPr id="7" name="TextBox 6">
            <a:extLst>
              <a:ext uri="{FF2B5EF4-FFF2-40B4-BE49-F238E27FC236}">
                <a16:creationId xmlns:a16="http://schemas.microsoft.com/office/drawing/2014/main" id="{564493F5-1508-4732-9D10-27C758CFDA8F}"/>
              </a:ext>
            </a:extLst>
          </p:cNvPr>
          <p:cNvSpPr txBox="1"/>
          <p:nvPr/>
        </p:nvSpPr>
        <p:spPr>
          <a:xfrm>
            <a:off x="1279519" y="6135469"/>
            <a:ext cx="7707600" cy="646331"/>
          </a:xfrm>
          <a:prstGeom prst="rect">
            <a:avLst/>
          </a:prstGeom>
          <a:noFill/>
        </p:spPr>
        <p:txBody>
          <a:bodyPr wrap="square">
            <a:spAutoFit/>
          </a:bodyPr>
          <a:lstStyle/>
          <a:p>
            <a:pPr rtl="0">
              <a:spcBef>
                <a:spcPts val="0"/>
              </a:spcBef>
              <a:spcAft>
                <a:spcPts val="0"/>
              </a:spcAft>
            </a:pPr>
            <a:r>
              <a:rPr lang="en-US" sz="1800" b="1" i="0" u="none" strike="noStrike" dirty="0">
                <a:solidFill>
                  <a:srgbClr val="000000"/>
                </a:solidFill>
                <a:effectLst/>
                <a:latin typeface="Times New Roman" panose="02020603050405020304" pitchFamily="18" charset="0"/>
              </a:rPr>
              <a:t>NOTE: This document must be approved by the teacher before you proceed with your project!</a:t>
            </a:r>
            <a:endParaRPr lang="en-US" dirty="0"/>
          </a:p>
        </p:txBody>
      </p:sp>
      <p:sp>
        <p:nvSpPr>
          <p:cNvPr id="9" name="TextBox 8">
            <a:extLst>
              <a:ext uri="{FF2B5EF4-FFF2-40B4-BE49-F238E27FC236}">
                <a16:creationId xmlns:a16="http://schemas.microsoft.com/office/drawing/2014/main" id="{6800915C-4BA0-4087-8451-90AC322748E8}"/>
              </a:ext>
            </a:extLst>
          </p:cNvPr>
          <p:cNvSpPr txBox="1"/>
          <p:nvPr/>
        </p:nvSpPr>
        <p:spPr>
          <a:xfrm>
            <a:off x="-4604084" y="152400"/>
            <a:ext cx="4572000" cy="2031325"/>
          </a:xfrm>
          <a:prstGeom prst="rect">
            <a:avLst/>
          </a:prstGeom>
          <a:noFill/>
        </p:spPr>
        <p:txBody>
          <a:bodyPr wrap="square">
            <a:spAutoFit/>
          </a:bodyPr>
          <a:lstStyle/>
          <a:p>
            <a:r>
              <a:rPr lang="en-US" dirty="0"/>
              <a:t>Group Document available at </a:t>
            </a:r>
          </a:p>
          <a:p>
            <a:r>
              <a:rPr lang="en-US" dirty="0">
                <a:hlinkClick r:id="rId3"/>
              </a:rPr>
              <a:t>https://docs.google.com/document/d/1iIWghhfvFYi9-m6XDHKkIdZv-B_5q7yFir5Sh7QES-o/edit?usp=sharing</a:t>
            </a:r>
            <a:r>
              <a:rPr lang="en-US" dirty="0"/>
              <a:t> </a:t>
            </a:r>
          </a:p>
          <a:p>
            <a:endParaRPr lang="en-US" dirty="0"/>
          </a:p>
          <a:p>
            <a:r>
              <a:rPr lang="en-US" dirty="0"/>
              <a:t>You will need to MAKE A COPY to share with your students.  It is a view only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915400" cy="6124754"/>
          </a:xfrm>
          <a:prstGeom prst="rect">
            <a:avLst/>
          </a:prstGeom>
          <a:noFill/>
        </p:spPr>
        <p:txBody>
          <a:bodyPr wrap="square" rtlCol="0">
            <a:spAutoFit/>
          </a:bodyPr>
          <a:lstStyle/>
          <a:p>
            <a:r>
              <a:rPr lang="en-US" sz="3200" dirty="0"/>
              <a:t>3. Why did the </a:t>
            </a:r>
            <a:r>
              <a:rPr lang="en-US" sz="3200" dirty="0" err="1"/>
              <a:t>Barbaloots</a:t>
            </a:r>
            <a:r>
              <a:rPr lang="en-US" sz="3200" dirty="0"/>
              <a:t> &amp; </a:t>
            </a:r>
            <a:r>
              <a:rPr lang="en-US" sz="3200" dirty="0" err="1"/>
              <a:t>Swamee</a:t>
            </a:r>
            <a:r>
              <a:rPr lang="en-US" sz="3200" dirty="0"/>
              <a:t> Swans leave? </a:t>
            </a:r>
          </a:p>
          <a:p>
            <a:endParaRPr lang="en-US" sz="3200" dirty="0"/>
          </a:p>
          <a:p>
            <a:endParaRPr lang="en-US" sz="3200" dirty="0"/>
          </a:p>
          <a:p>
            <a:endParaRPr lang="en-US" sz="3200" dirty="0"/>
          </a:p>
          <a:p>
            <a:endParaRPr lang="en-US" sz="3200" dirty="0"/>
          </a:p>
          <a:p>
            <a:r>
              <a:rPr lang="en-US" sz="3200" dirty="0"/>
              <a:t>4. What happened to the Humming Fish? </a:t>
            </a:r>
            <a:endParaRPr lang="en-US" sz="3200" dirty="0">
              <a:solidFill>
                <a:srgbClr val="FF0000"/>
              </a:solidFill>
            </a:endParaRPr>
          </a:p>
          <a:p>
            <a:pPr>
              <a:lnSpc>
                <a:spcPct val="200000"/>
              </a:lnSpc>
            </a:pPr>
            <a:endParaRPr lang="en-US" sz="3200" dirty="0">
              <a:solidFill>
                <a:srgbClr val="FF0000"/>
              </a:solidFill>
            </a:endParaRPr>
          </a:p>
          <a:p>
            <a:endParaRPr lang="en-US" sz="4000" dirty="0">
              <a:solidFill>
                <a:srgbClr val="FF0000"/>
              </a:solidFill>
            </a:endParaRPr>
          </a:p>
          <a:p>
            <a:r>
              <a:rPr lang="en-US" sz="3200" dirty="0"/>
              <a:t>5. What did the town look like at </a:t>
            </a:r>
            <a:br>
              <a:rPr lang="en-US" sz="3200" dirty="0"/>
            </a:br>
            <a:r>
              <a:rPr lang="en-US" sz="3200" dirty="0"/>
              <a:t>the end of the movie? </a:t>
            </a:r>
          </a:p>
          <a:p>
            <a:endParaRPr lang="en-US" sz="3200" dirty="0"/>
          </a:p>
        </p:txBody>
      </p:sp>
      <p:sp>
        <p:nvSpPr>
          <p:cNvPr id="5" name="TextBox 4"/>
          <p:cNvSpPr txBox="1"/>
          <p:nvPr/>
        </p:nvSpPr>
        <p:spPr>
          <a:xfrm>
            <a:off x="450028" y="1512046"/>
            <a:ext cx="8686800" cy="584775"/>
          </a:xfrm>
          <a:prstGeom prst="rect">
            <a:avLst/>
          </a:prstGeom>
          <a:noFill/>
        </p:spPr>
        <p:txBody>
          <a:bodyPr wrap="square" rtlCol="0">
            <a:spAutoFit/>
          </a:bodyPr>
          <a:lstStyle/>
          <a:p>
            <a:r>
              <a:rPr lang="en-US" sz="3200" b="1" i="1" dirty="0">
                <a:solidFill>
                  <a:srgbClr val="FF0000"/>
                </a:solidFill>
              </a:rPr>
              <a:t>Swans - Too much air pollution – couldn’t “sing”</a:t>
            </a:r>
          </a:p>
        </p:txBody>
      </p:sp>
      <p:sp>
        <p:nvSpPr>
          <p:cNvPr id="6" name="TextBox 5"/>
          <p:cNvSpPr txBox="1"/>
          <p:nvPr/>
        </p:nvSpPr>
        <p:spPr>
          <a:xfrm>
            <a:off x="360734" y="3299392"/>
            <a:ext cx="8478466" cy="1077218"/>
          </a:xfrm>
          <a:prstGeom prst="rect">
            <a:avLst/>
          </a:prstGeom>
          <a:noFill/>
        </p:spPr>
        <p:txBody>
          <a:bodyPr wrap="square" rtlCol="0">
            <a:spAutoFit/>
          </a:bodyPr>
          <a:lstStyle/>
          <a:p>
            <a:r>
              <a:rPr lang="en-US" sz="3200" b="1" i="1" dirty="0">
                <a:solidFill>
                  <a:srgbClr val="FF0000"/>
                </a:solidFill>
              </a:rPr>
              <a:t>Humming Fish - Water was polluted by “</a:t>
            </a:r>
            <a:r>
              <a:rPr lang="en-US" sz="3200" b="1" i="1" dirty="0" err="1">
                <a:solidFill>
                  <a:srgbClr val="FF0000"/>
                </a:solidFill>
              </a:rPr>
              <a:t>gluppity-glup</a:t>
            </a:r>
            <a:r>
              <a:rPr lang="en-US" sz="3200" b="1" i="1" dirty="0">
                <a:solidFill>
                  <a:srgbClr val="FF0000"/>
                </a:solidFill>
              </a:rPr>
              <a:t>”</a:t>
            </a:r>
          </a:p>
        </p:txBody>
      </p:sp>
      <p:sp>
        <p:nvSpPr>
          <p:cNvPr id="7" name="TextBox 6"/>
          <p:cNvSpPr txBox="1"/>
          <p:nvPr/>
        </p:nvSpPr>
        <p:spPr>
          <a:xfrm>
            <a:off x="0" y="5985464"/>
            <a:ext cx="6182061" cy="584775"/>
          </a:xfrm>
          <a:prstGeom prst="rect">
            <a:avLst/>
          </a:prstGeom>
          <a:noFill/>
        </p:spPr>
        <p:txBody>
          <a:bodyPr wrap="square" rtlCol="0">
            <a:spAutoFit/>
          </a:bodyPr>
          <a:lstStyle/>
          <a:p>
            <a:pPr algn="ctr"/>
            <a:r>
              <a:rPr lang="en-US" sz="3200" b="1" i="1" dirty="0">
                <a:solidFill>
                  <a:srgbClr val="FF0000"/>
                </a:solidFill>
              </a:rPr>
              <a:t>A barren wasteland of nothing</a:t>
            </a:r>
          </a:p>
        </p:txBody>
      </p:sp>
      <p:pic>
        <p:nvPicPr>
          <p:cNvPr id="9" name="Picture 8">
            <a:extLst>
              <a:ext uri="{FF2B5EF4-FFF2-40B4-BE49-F238E27FC236}">
                <a16:creationId xmlns:a16="http://schemas.microsoft.com/office/drawing/2014/main" id="{357D0244-4E84-413B-A293-3C7EC8220C65}"/>
              </a:ext>
            </a:extLst>
          </p:cNvPr>
          <p:cNvPicPr>
            <a:picLocks noChangeAspect="1"/>
          </p:cNvPicPr>
          <p:nvPr/>
        </p:nvPicPr>
        <p:blipFill>
          <a:blip r:embed="rId3" cstate="print"/>
          <a:stretch>
            <a:fillRect/>
          </a:stretch>
        </p:blipFill>
        <p:spPr>
          <a:xfrm>
            <a:off x="6172200" y="4582838"/>
            <a:ext cx="2895600" cy="2046561"/>
          </a:xfrm>
          <a:prstGeom prst="rect">
            <a:avLst/>
          </a:prstGeom>
        </p:spPr>
      </p:pic>
      <p:sp>
        <p:nvSpPr>
          <p:cNvPr id="8" name="TextBox 7">
            <a:extLst>
              <a:ext uri="{FF2B5EF4-FFF2-40B4-BE49-F238E27FC236}">
                <a16:creationId xmlns:a16="http://schemas.microsoft.com/office/drawing/2014/main" id="{10072196-5E9F-4612-9501-1599703E46CF}"/>
              </a:ext>
            </a:extLst>
          </p:cNvPr>
          <p:cNvSpPr txBox="1"/>
          <p:nvPr/>
        </p:nvSpPr>
        <p:spPr>
          <a:xfrm>
            <a:off x="450028" y="813375"/>
            <a:ext cx="8389172" cy="584775"/>
          </a:xfrm>
          <a:prstGeom prst="rect">
            <a:avLst/>
          </a:prstGeom>
          <a:noFill/>
        </p:spPr>
        <p:txBody>
          <a:bodyPr wrap="square" rtlCol="0">
            <a:spAutoFit/>
          </a:bodyPr>
          <a:lstStyle/>
          <a:p>
            <a:r>
              <a:rPr lang="en-US" sz="3200" b="1" i="1" dirty="0" err="1">
                <a:solidFill>
                  <a:srgbClr val="FF0000"/>
                </a:solidFill>
              </a:rPr>
              <a:t>Barbaloots</a:t>
            </a:r>
            <a:r>
              <a:rPr lang="en-US" sz="3200" b="1" i="1" dirty="0">
                <a:solidFill>
                  <a:srgbClr val="FF0000"/>
                </a:solidFill>
              </a:rPr>
              <a:t> - Not enough food – </a:t>
            </a:r>
            <a:r>
              <a:rPr lang="en-US" sz="3200" b="1" i="1" dirty="0" err="1">
                <a:solidFill>
                  <a:srgbClr val="FF0000"/>
                </a:solidFill>
              </a:rPr>
              <a:t>truffula</a:t>
            </a:r>
            <a:r>
              <a:rPr lang="en-US" sz="3200" b="1" i="1" dirty="0">
                <a:solidFill>
                  <a:srgbClr val="FF0000"/>
                </a:solidFill>
              </a:rPr>
              <a:t> fruits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915400" cy="4555093"/>
          </a:xfrm>
          <a:prstGeom prst="rect">
            <a:avLst/>
          </a:prstGeom>
          <a:noFill/>
        </p:spPr>
        <p:txBody>
          <a:bodyPr wrap="square" rtlCol="0">
            <a:spAutoFit/>
          </a:bodyPr>
          <a:lstStyle/>
          <a:p>
            <a:r>
              <a:rPr lang="en-US" sz="3200" dirty="0"/>
              <a:t>6.  Complete the quote:  </a:t>
            </a:r>
            <a:br>
              <a:rPr lang="en-US" sz="3200" dirty="0"/>
            </a:br>
            <a:r>
              <a:rPr lang="en-US" sz="3200" dirty="0"/>
              <a:t>“Unless someone like you </a:t>
            </a:r>
            <a:br>
              <a:rPr lang="en-US" sz="3200" dirty="0"/>
            </a:br>
            <a:r>
              <a:rPr lang="en-US" sz="3200" dirty="0"/>
              <a:t>cares a whole awful lot … </a:t>
            </a:r>
          </a:p>
          <a:p>
            <a:endParaRPr lang="en-US" sz="3200" dirty="0"/>
          </a:p>
          <a:p>
            <a:endParaRPr lang="en-US" sz="3200" dirty="0"/>
          </a:p>
          <a:p>
            <a:endParaRPr lang="en-US" sz="6600" dirty="0"/>
          </a:p>
          <a:p>
            <a:r>
              <a:rPr lang="en-US" sz="3200" dirty="0"/>
              <a:t>		7. What did the </a:t>
            </a:r>
            <a:r>
              <a:rPr lang="en-US" sz="3200" dirty="0" err="1"/>
              <a:t>Onceler</a:t>
            </a:r>
            <a:r>
              <a:rPr lang="en-US" sz="3200" dirty="0"/>
              <a:t> give to the kid </a:t>
            </a:r>
            <a:br>
              <a:rPr lang="en-US" sz="3200" dirty="0"/>
            </a:br>
            <a:r>
              <a:rPr lang="en-US" sz="3200" dirty="0"/>
              <a:t>		at the end? </a:t>
            </a:r>
          </a:p>
        </p:txBody>
      </p:sp>
      <p:sp>
        <p:nvSpPr>
          <p:cNvPr id="3" name="TextBox 2"/>
          <p:cNvSpPr txBox="1"/>
          <p:nvPr/>
        </p:nvSpPr>
        <p:spPr>
          <a:xfrm>
            <a:off x="1219200" y="6175258"/>
            <a:ext cx="4114800" cy="584775"/>
          </a:xfrm>
          <a:prstGeom prst="rect">
            <a:avLst/>
          </a:prstGeom>
          <a:solidFill>
            <a:srgbClr val="FFFF00"/>
          </a:solidFill>
        </p:spPr>
        <p:txBody>
          <a:bodyPr wrap="square" rtlCol="0">
            <a:spAutoFit/>
          </a:bodyPr>
          <a:lstStyle/>
          <a:p>
            <a:pPr algn="ctr"/>
            <a:r>
              <a:rPr lang="en-US" sz="3200" b="1" i="1" dirty="0">
                <a:solidFill>
                  <a:srgbClr val="00B0F0"/>
                </a:solidFill>
              </a:rPr>
              <a:t>What is a hoosegow? </a:t>
            </a:r>
          </a:p>
        </p:txBody>
      </p:sp>
      <p:sp>
        <p:nvSpPr>
          <p:cNvPr id="4" name="TextBox 3"/>
          <p:cNvSpPr txBox="1"/>
          <p:nvPr/>
        </p:nvSpPr>
        <p:spPr>
          <a:xfrm>
            <a:off x="5410200" y="6175258"/>
            <a:ext cx="3581400" cy="584775"/>
          </a:xfrm>
          <a:prstGeom prst="rect">
            <a:avLst/>
          </a:prstGeom>
          <a:noFill/>
        </p:spPr>
        <p:txBody>
          <a:bodyPr wrap="square" rtlCol="0">
            <a:spAutoFit/>
          </a:bodyPr>
          <a:lstStyle/>
          <a:p>
            <a:r>
              <a:rPr lang="en-US" sz="3200" b="1" i="1" dirty="0">
                <a:solidFill>
                  <a:srgbClr val="00B0F0"/>
                </a:solidFill>
              </a:rPr>
              <a:t>Jail or prison</a:t>
            </a:r>
          </a:p>
        </p:txBody>
      </p:sp>
      <p:grpSp>
        <p:nvGrpSpPr>
          <p:cNvPr id="12" name="Group 11">
            <a:extLst>
              <a:ext uri="{FF2B5EF4-FFF2-40B4-BE49-F238E27FC236}">
                <a16:creationId xmlns:a16="http://schemas.microsoft.com/office/drawing/2014/main" id="{92E9BD22-2630-42C1-9BE6-A84E1968C05E}"/>
              </a:ext>
            </a:extLst>
          </p:cNvPr>
          <p:cNvGrpSpPr/>
          <p:nvPr/>
        </p:nvGrpSpPr>
        <p:grpSpPr>
          <a:xfrm>
            <a:off x="167390" y="3784350"/>
            <a:ext cx="8309597" cy="1998685"/>
            <a:chOff x="61210" y="3659595"/>
            <a:chExt cx="8309597" cy="1998685"/>
          </a:xfrm>
        </p:grpSpPr>
        <p:sp>
          <p:nvSpPr>
            <p:cNvPr id="9" name="TextBox 8">
              <a:extLst>
                <a:ext uri="{FF2B5EF4-FFF2-40B4-BE49-F238E27FC236}">
                  <a16:creationId xmlns:a16="http://schemas.microsoft.com/office/drawing/2014/main" id="{674803C8-9953-4B4C-8279-52E0155D69B6}"/>
                </a:ext>
              </a:extLst>
            </p:cNvPr>
            <p:cNvSpPr txBox="1"/>
            <p:nvPr/>
          </p:nvSpPr>
          <p:spPr>
            <a:xfrm>
              <a:off x="3170420" y="4573833"/>
              <a:ext cx="5200387" cy="584775"/>
            </a:xfrm>
            <a:prstGeom prst="rect">
              <a:avLst/>
            </a:prstGeom>
            <a:noFill/>
          </p:spPr>
          <p:txBody>
            <a:bodyPr wrap="square" rtlCol="0">
              <a:spAutoFit/>
            </a:bodyPr>
            <a:lstStyle/>
            <a:p>
              <a:r>
                <a:rPr lang="en-US" sz="3200" b="1" i="1" dirty="0">
                  <a:solidFill>
                    <a:srgbClr val="FF0000"/>
                  </a:solidFill>
                </a:rPr>
                <a:t>The last </a:t>
              </a:r>
              <a:r>
                <a:rPr lang="en-US" sz="3200" b="1" i="1" dirty="0" err="1">
                  <a:solidFill>
                    <a:srgbClr val="FF0000"/>
                  </a:solidFill>
                </a:rPr>
                <a:t>truffula</a:t>
              </a:r>
              <a:r>
                <a:rPr lang="en-US" sz="3200" b="1" i="1" dirty="0">
                  <a:solidFill>
                    <a:srgbClr val="FF0000"/>
                  </a:solidFill>
                </a:rPr>
                <a:t> seed</a:t>
              </a:r>
            </a:p>
          </p:txBody>
        </p:sp>
        <p:pic>
          <p:nvPicPr>
            <p:cNvPr id="10" name="Picture 9">
              <a:extLst>
                <a:ext uri="{FF2B5EF4-FFF2-40B4-BE49-F238E27FC236}">
                  <a16:creationId xmlns:a16="http://schemas.microsoft.com/office/drawing/2014/main" id="{DAC3167D-89D9-49D7-8D8D-DB803955F49F}"/>
                </a:ext>
              </a:extLst>
            </p:cNvPr>
            <p:cNvPicPr>
              <a:picLocks noChangeAspect="1"/>
            </p:cNvPicPr>
            <p:nvPr/>
          </p:nvPicPr>
          <p:blipFill>
            <a:blip r:embed="rId3" cstate="print"/>
            <a:stretch>
              <a:fillRect/>
            </a:stretch>
          </p:blipFill>
          <p:spPr>
            <a:xfrm>
              <a:off x="61210" y="3659595"/>
              <a:ext cx="1615263" cy="1998685"/>
            </a:xfrm>
            <a:prstGeom prst="rect">
              <a:avLst/>
            </a:prstGeom>
          </p:spPr>
        </p:pic>
      </p:grpSp>
      <p:sp>
        <p:nvSpPr>
          <p:cNvPr id="7" name="TextBox 6"/>
          <p:cNvSpPr txBox="1"/>
          <p:nvPr/>
        </p:nvSpPr>
        <p:spPr>
          <a:xfrm>
            <a:off x="167390" y="1828800"/>
            <a:ext cx="4861810" cy="1077218"/>
          </a:xfrm>
          <a:prstGeom prst="rect">
            <a:avLst/>
          </a:prstGeom>
          <a:noFill/>
        </p:spPr>
        <p:txBody>
          <a:bodyPr wrap="square" rtlCol="0">
            <a:spAutoFit/>
          </a:bodyPr>
          <a:lstStyle/>
          <a:p>
            <a:r>
              <a:rPr lang="en-US" sz="3200" b="1" i="1" dirty="0">
                <a:solidFill>
                  <a:srgbClr val="FF0000"/>
                </a:solidFill>
              </a:rPr>
              <a:t>Nothing is going to get better its  not.</a:t>
            </a:r>
          </a:p>
        </p:txBody>
      </p:sp>
      <p:pic>
        <p:nvPicPr>
          <p:cNvPr id="11" name="Picture 10">
            <a:extLst>
              <a:ext uri="{FF2B5EF4-FFF2-40B4-BE49-F238E27FC236}">
                <a16:creationId xmlns:a16="http://schemas.microsoft.com/office/drawing/2014/main" id="{4E85938A-5474-4E0E-8070-7BFB3811C83C}"/>
              </a:ext>
            </a:extLst>
          </p:cNvPr>
          <p:cNvPicPr>
            <a:picLocks noChangeAspect="1"/>
          </p:cNvPicPr>
          <p:nvPr/>
        </p:nvPicPr>
        <p:blipFill>
          <a:blip r:embed="rId4" cstate="print"/>
          <a:stretch>
            <a:fillRect/>
          </a:stretch>
        </p:blipFill>
        <p:spPr>
          <a:xfrm>
            <a:off x="5257800" y="192974"/>
            <a:ext cx="3733800" cy="2503441"/>
          </a:xfrm>
          <a:prstGeom prst="rect">
            <a:avLst/>
          </a:prstGeom>
        </p:spPr>
      </p:pic>
    </p:spTree>
    <p:extLst>
      <p:ext uri="{BB962C8B-B14F-4D97-AF65-F5344CB8AC3E}">
        <p14:creationId xmlns:p14="http://schemas.microsoft.com/office/powerpoint/2010/main" val="221029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10600" cy="3046988"/>
          </a:xfrm>
          <a:prstGeom prst="rect">
            <a:avLst/>
          </a:prstGeom>
          <a:noFill/>
        </p:spPr>
        <p:txBody>
          <a:bodyPr wrap="square" rtlCol="0">
            <a:spAutoFit/>
          </a:bodyPr>
          <a:lstStyle/>
          <a:p>
            <a:r>
              <a:rPr lang="en-US" sz="2800" dirty="0"/>
              <a:t>8. What does the </a:t>
            </a:r>
            <a:r>
              <a:rPr lang="en-US" sz="2800" dirty="0" err="1"/>
              <a:t>Onceler</a:t>
            </a:r>
            <a:r>
              <a:rPr lang="en-US" sz="2800" dirty="0"/>
              <a:t> think is important?</a:t>
            </a:r>
            <a:r>
              <a:rPr lang="en-US" sz="2800" b="1" dirty="0"/>
              <a:t> </a:t>
            </a:r>
          </a:p>
          <a:p>
            <a:r>
              <a:rPr lang="en-US" sz="3200" b="1" dirty="0"/>
              <a:t> </a:t>
            </a:r>
            <a:endParaRPr lang="en-US" sz="3200" b="1" i="1" dirty="0">
              <a:solidFill>
                <a:srgbClr val="FF0000"/>
              </a:solidFill>
            </a:endParaRPr>
          </a:p>
          <a:p>
            <a:endParaRPr lang="en-US" sz="1600" dirty="0"/>
          </a:p>
          <a:p>
            <a:r>
              <a:rPr lang="en-US" sz="2800" dirty="0"/>
              <a:t>9. The Lorax story is often called a “cautionary” tale.  Explain why using at least 2 specific examples from the movie.</a:t>
            </a:r>
            <a:r>
              <a:rPr lang="en-US" sz="2800" b="1" dirty="0"/>
              <a:t>   </a:t>
            </a:r>
          </a:p>
          <a:p>
            <a:r>
              <a:rPr lang="en-US" sz="3200" b="1" dirty="0"/>
              <a:t> </a:t>
            </a:r>
            <a:endParaRPr lang="en-US" sz="3200" dirty="0"/>
          </a:p>
        </p:txBody>
      </p:sp>
      <p:sp>
        <p:nvSpPr>
          <p:cNvPr id="3" name="Rectangle 2"/>
          <p:cNvSpPr/>
          <p:nvPr/>
        </p:nvSpPr>
        <p:spPr>
          <a:xfrm>
            <a:off x="762000" y="756044"/>
            <a:ext cx="5791200" cy="523220"/>
          </a:xfrm>
          <a:prstGeom prst="rect">
            <a:avLst/>
          </a:prstGeom>
        </p:spPr>
        <p:txBody>
          <a:bodyPr wrap="square">
            <a:spAutoFit/>
          </a:bodyPr>
          <a:lstStyle/>
          <a:p>
            <a:r>
              <a:rPr lang="en-US" sz="2800" b="1" i="1" dirty="0">
                <a:solidFill>
                  <a:srgbClr val="FF0000"/>
                </a:solidFill>
              </a:rPr>
              <a:t>Making money or progress</a:t>
            </a:r>
          </a:p>
        </p:txBody>
      </p:sp>
      <p:sp>
        <p:nvSpPr>
          <p:cNvPr id="4" name="Rectangle 3"/>
          <p:cNvSpPr/>
          <p:nvPr/>
        </p:nvSpPr>
        <p:spPr>
          <a:xfrm>
            <a:off x="304800" y="2781910"/>
            <a:ext cx="8610600" cy="1384995"/>
          </a:xfrm>
          <a:prstGeom prst="rect">
            <a:avLst/>
          </a:prstGeom>
        </p:spPr>
        <p:txBody>
          <a:bodyPr wrap="square">
            <a:spAutoFit/>
          </a:bodyPr>
          <a:lstStyle/>
          <a:p>
            <a:r>
              <a:rPr lang="en-US" sz="2800" b="1" i="1" dirty="0">
                <a:solidFill>
                  <a:srgbClr val="FF0000"/>
                </a:solidFill>
              </a:rPr>
              <a:t>The Lorax warned the </a:t>
            </a:r>
            <a:r>
              <a:rPr lang="en-US" sz="2800" b="1" i="1" dirty="0" err="1">
                <a:solidFill>
                  <a:srgbClr val="FF0000"/>
                </a:solidFill>
              </a:rPr>
              <a:t>Onceler</a:t>
            </a:r>
            <a:r>
              <a:rPr lang="en-US" sz="2800" b="1" i="1" dirty="0">
                <a:solidFill>
                  <a:srgbClr val="FF0000"/>
                </a:solidFill>
              </a:rPr>
              <a:t> that he needed to stop cutting down trees to save food for the </a:t>
            </a:r>
            <a:r>
              <a:rPr lang="en-US" sz="2800" b="1" i="1" dirty="0" err="1">
                <a:solidFill>
                  <a:srgbClr val="FF0000"/>
                </a:solidFill>
              </a:rPr>
              <a:t>Barbaloots</a:t>
            </a:r>
            <a:r>
              <a:rPr lang="en-US" sz="2800" b="1" i="1" dirty="0">
                <a:solidFill>
                  <a:srgbClr val="FF0000"/>
                </a:solidFill>
              </a:rPr>
              <a:t>.  The </a:t>
            </a:r>
            <a:r>
              <a:rPr lang="en-US" sz="2800" b="1" i="1" dirty="0" err="1">
                <a:solidFill>
                  <a:srgbClr val="FF0000"/>
                </a:solidFill>
              </a:rPr>
              <a:t>Onceler</a:t>
            </a:r>
            <a:r>
              <a:rPr lang="en-US" sz="2800" b="1" i="1" dirty="0">
                <a:solidFill>
                  <a:srgbClr val="FF0000"/>
                </a:solidFill>
              </a:rPr>
              <a:t> did not stop and they had to leave to find food. </a:t>
            </a:r>
            <a:endParaRPr lang="en-US" sz="2800" dirty="0"/>
          </a:p>
        </p:txBody>
      </p:sp>
      <p:sp>
        <p:nvSpPr>
          <p:cNvPr id="5" name="Rectangle 4">
            <a:extLst>
              <a:ext uri="{FF2B5EF4-FFF2-40B4-BE49-F238E27FC236}">
                <a16:creationId xmlns:a16="http://schemas.microsoft.com/office/drawing/2014/main" id="{DE1A2121-32BB-408C-8DA4-443BD2E42A28}"/>
              </a:ext>
            </a:extLst>
          </p:cNvPr>
          <p:cNvSpPr/>
          <p:nvPr/>
        </p:nvSpPr>
        <p:spPr>
          <a:xfrm>
            <a:off x="304800" y="4495800"/>
            <a:ext cx="5791200" cy="523220"/>
          </a:xfrm>
          <a:prstGeom prst="rect">
            <a:avLst/>
          </a:prstGeom>
        </p:spPr>
        <p:txBody>
          <a:bodyPr wrap="square">
            <a:spAutoFit/>
          </a:bodyPr>
          <a:lstStyle/>
          <a:p>
            <a:r>
              <a:rPr lang="en-US" sz="2800" b="1" i="1" dirty="0">
                <a:solidFill>
                  <a:srgbClr val="FF0000"/>
                </a:solidFill>
              </a:rPr>
              <a:t>What examples did you use?</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399" y="1084927"/>
            <a:ext cx="8977200" cy="2554545"/>
          </a:xfrm>
          <a:prstGeom prst="rect">
            <a:avLst/>
          </a:prstGeom>
          <a:noFill/>
        </p:spPr>
        <p:txBody>
          <a:bodyPr wrap="square" rtlCol="0">
            <a:spAutoFit/>
          </a:bodyPr>
          <a:lstStyle/>
          <a:p>
            <a:r>
              <a:rPr lang="en-US" sz="3200" dirty="0"/>
              <a:t>I will pause the video at various points to discuss the video questions. </a:t>
            </a:r>
          </a:p>
          <a:p>
            <a:endParaRPr lang="en-US" sz="3200" dirty="0"/>
          </a:p>
          <a:p>
            <a:r>
              <a:rPr lang="en-US" sz="3200" dirty="0"/>
              <a:t>You will need to write your answers to the questions on Slide 2. </a:t>
            </a:r>
          </a:p>
        </p:txBody>
      </p:sp>
      <p:sp>
        <p:nvSpPr>
          <p:cNvPr id="19" name="TextBox 18">
            <a:extLst>
              <a:ext uri="{FF2B5EF4-FFF2-40B4-BE49-F238E27FC236}">
                <a16:creationId xmlns:a16="http://schemas.microsoft.com/office/drawing/2014/main" id="{43CE8F3D-2919-4034-AB82-6744F7B5B056}"/>
              </a:ext>
            </a:extLst>
          </p:cNvPr>
          <p:cNvSpPr txBox="1"/>
          <p:nvPr/>
        </p:nvSpPr>
        <p:spPr>
          <a:xfrm>
            <a:off x="0" y="210816"/>
            <a:ext cx="9144000" cy="707886"/>
          </a:xfrm>
          <a:prstGeom prst="rect">
            <a:avLst/>
          </a:prstGeom>
          <a:solidFill>
            <a:srgbClr val="FFFF00"/>
          </a:solidFill>
        </p:spPr>
        <p:txBody>
          <a:bodyPr wrap="square" rtlCol="0">
            <a:spAutoFit/>
          </a:bodyPr>
          <a:lstStyle/>
          <a:p>
            <a:r>
              <a:rPr lang="en-US" sz="4000" b="1" i="1" dirty="0"/>
              <a:t>Part B:  Latest Lorax</a:t>
            </a:r>
          </a:p>
        </p:txBody>
      </p:sp>
      <p:pic>
        <p:nvPicPr>
          <p:cNvPr id="20" name="Picture 19">
            <a:extLst>
              <a:ext uri="{FF2B5EF4-FFF2-40B4-BE49-F238E27FC236}">
                <a16:creationId xmlns:a16="http://schemas.microsoft.com/office/drawing/2014/main" id="{06DC3CD4-AA9F-4FDF-BE86-1D96827C0AA4}"/>
              </a:ext>
            </a:extLst>
          </p:cNvPr>
          <p:cNvPicPr/>
          <p:nvPr/>
        </p:nvPicPr>
        <p:blipFill>
          <a:blip r:embed="rId2" cstate="print"/>
          <a:srcRect l="15370" r="15505" b="64540"/>
          <a:stretch>
            <a:fillRect/>
          </a:stretch>
        </p:blipFill>
        <p:spPr bwMode="auto">
          <a:xfrm>
            <a:off x="1676400" y="4114800"/>
            <a:ext cx="5486401" cy="2433186"/>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truffulatree.gif"/>
          <p:cNvPicPr>
            <a:picLocks noChangeAspect="1" noChangeArrowheads="1"/>
          </p:cNvPicPr>
          <p:nvPr/>
        </p:nvPicPr>
        <p:blipFill>
          <a:blip r:embed="rId2" cstate="print"/>
          <a:srcRect t="3941" r="7080" b="58162"/>
          <a:stretch>
            <a:fillRect/>
          </a:stretch>
        </p:blipFill>
        <p:spPr bwMode="auto">
          <a:xfrm>
            <a:off x="315118" y="367553"/>
            <a:ext cx="6625652" cy="3886200"/>
          </a:xfrm>
          <a:prstGeom prst="rect">
            <a:avLst/>
          </a:prstGeom>
          <a:noFill/>
          <a:ln w="9525">
            <a:noFill/>
            <a:miter lim="800000"/>
            <a:headEnd/>
            <a:tailEnd/>
          </a:ln>
        </p:spPr>
      </p:pic>
      <p:grpSp>
        <p:nvGrpSpPr>
          <p:cNvPr id="2" name="Group 2"/>
          <p:cNvGrpSpPr>
            <a:grpSpLocks/>
          </p:cNvGrpSpPr>
          <p:nvPr/>
        </p:nvGrpSpPr>
        <p:grpSpPr bwMode="auto">
          <a:xfrm>
            <a:off x="152400" y="212725"/>
            <a:ext cx="5743542" cy="2970322"/>
            <a:chOff x="342" y="-320"/>
            <a:chExt cx="9049" cy="4681"/>
          </a:xfrm>
        </p:grpSpPr>
        <p:sp>
          <p:nvSpPr>
            <p:cNvPr id="7175" name="Text Box 3"/>
            <p:cNvSpPr txBox="1">
              <a:spLocks noChangeArrowheads="1"/>
            </p:cNvSpPr>
            <p:nvPr/>
          </p:nvSpPr>
          <p:spPr bwMode="auto">
            <a:xfrm>
              <a:off x="1845" y="2079"/>
              <a:ext cx="7546" cy="2282"/>
            </a:xfrm>
            <a:prstGeom prst="rect">
              <a:avLst/>
            </a:prstGeom>
            <a:noFill/>
            <a:ln w="9525">
              <a:noFill/>
              <a:miter lim="800000"/>
              <a:headEnd/>
              <a:tailEnd/>
            </a:ln>
          </p:spPr>
          <p:txBody>
            <a:bodyPr/>
            <a:lstStyle/>
            <a:p>
              <a:pPr algn="ctr"/>
              <a:r>
                <a:rPr lang="en-US" sz="2400" b="1" i="1" dirty="0"/>
                <a:t>How is </a:t>
              </a:r>
              <a:r>
                <a:rPr lang="en-US" sz="2400" b="1" i="1" dirty="0" err="1"/>
                <a:t>Thneedville</a:t>
              </a:r>
              <a:r>
                <a:rPr lang="en-US" sz="2400" b="1" i="1" dirty="0"/>
                <a:t> different </a:t>
              </a:r>
              <a:br>
                <a:rPr lang="en-US" sz="2400" b="1" i="1" dirty="0"/>
              </a:br>
              <a:r>
                <a:rPr lang="en-US" sz="2400" b="1" i="1" dirty="0"/>
                <a:t>from today’s world? </a:t>
              </a:r>
              <a:br>
                <a:rPr lang="en-US" sz="2400" b="1" i="1" dirty="0"/>
              </a:br>
              <a:r>
                <a:rPr lang="en-US" sz="2400" b="1" i="1" dirty="0"/>
                <a:t>Describe 3 differences. </a:t>
              </a:r>
              <a:endParaRPr lang="en-US" sz="2400" b="1" dirty="0"/>
            </a:p>
          </p:txBody>
        </p:sp>
        <p:sp>
          <p:nvSpPr>
            <p:cNvPr id="7176" name="WordArt 4"/>
            <p:cNvSpPr>
              <a:spLocks noChangeArrowheads="1" noChangeShapeType="1" noTextEdit="1"/>
            </p:cNvSpPr>
            <p:nvPr/>
          </p:nvSpPr>
          <p:spPr bwMode="auto">
            <a:xfrm>
              <a:off x="342" y="-320"/>
              <a:ext cx="1408" cy="101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9900"/>
                  </a:solidFill>
                  <a:latin typeface="Cooper Black"/>
                </a:rPr>
                <a:t>#1</a:t>
              </a:r>
            </a:p>
          </p:txBody>
        </p:sp>
      </p:grpSp>
      <p:sp>
        <p:nvSpPr>
          <p:cNvPr id="7172" name="TextBox 7"/>
          <p:cNvSpPr txBox="1">
            <a:spLocks noChangeArrowheads="1"/>
          </p:cNvSpPr>
          <p:nvPr/>
        </p:nvSpPr>
        <p:spPr bwMode="auto">
          <a:xfrm>
            <a:off x="5943600" y="0"/>
            <a:ext cx="3200400" cy="461963"/>
          </a:xfrm>
          <a:prstGeom prst="rect">
            <a:avLst/>
          </a:prstGeom>
          <a:solidFill>
            <a:srgbClr val="FFFF00"/>
          </a:solidFill>
          <a:ln w="9525">
            <a:noFill/>
            <a:miter lim="800000"/>
            <a:headEnd/>
            <a:tailEnd/>
          </a:ln>
        </p:spPr>
        <p:txBody>
          <a:bodyPr>
            <a:spAutoFit/>
          </a:bodyPr>
          <a:lstStyle/>
          <a:p>
            <a:pPr algn="ctr"/>
            <a:r>
              <a:rPr lang="en-US" sz="2400" b="1"/>
              <a:t>Thneedville</a:t>
            </a:r>
          </a:p>
        </p:txBody>
      </p:sp>
      <p:pic>
        <p:nvPicPr>
          <p:cNvPr id="7173" name="Picture 6" descr="Image result for lorax ted ohare"/>
          <p:cNvPicPr>
            <a:picLocks noChangeAspect="1" noChangeArrowheads="1"/>
          </p:cNvPicPr>
          <p:nvPr/>
        </p:nvPicPr>
        <p:blipFill>
          <a:blip r:embed="rId3" cstate="print"/>
          <a:srcRect/>
          <a:stretch>
            <a:fillRect/>
          </a:stretch>
        </p:blipFill>
        <p:spPr bwMode="auto">
          <a:xfrm>
            <a:off x="6858000" y="643382"/>
            <a:ext cx="2324100" cy="6054281"/>
          </a:xfrm>
          <a:prstGeom prst="rect">
            <a:avLst/>
          </a:prstGeom>
          <a:noFill/>
          <a:ln w="9525">
            <a:noFill/>
            <a:miter lim="800000"/>
            <a:headEnd/>
            <a:tailEnd/>
          </a:ln>
        </p:spPr>
      </p:pic>
      <p:sp>
        <p:nvSpPr>
          <p:cNvPr id="7174" name="Rectangle 9"/>
          <p:cNvSpPr>
            <a:spLocks noChangeArrowheads="1"/>
          </p:cNvSpPr>
          <p:nvPr/>
        </p:nvSpPr>
        <p:spPr bwMode="auto">
          <a:xfrm>
            <a:off x="-11345" y="5884490"/>
            <a:ext cx="7032625" cy="707886"/>
          </a:xfrm>
          <a:prstGeom prst="rect">
            <a:avLst/>
          </a:prstGeom>
          <a:noFill/>
          <a:ln w="9525">
            <a:noFill/>
            <a:miter lim="800000"/>
            <a:headEnd/>
            <a:tailEnd/>
          </a:ln>
        </p:spPr>
        <p:txBody>
          <a:bodyPr>
            <a:spAutoFit/>
          </a:bodyPr>
          <a:lstStyle/>
          <a:p>
            <a:pPr algn="ctr"/>
            <a:r>
              <a:rPr lang="en-US" sz="2000" b="1" i="1" dirty="0"/>
              <a:t>Pair &amp; Share: How does the original movie compare with the newest one?  Can you think of three similarities or differences?</a:t>
            </a:r>
            <a:endParaRPr lang="en-US" i="1" dirty="0"/>
          </a:p>
        </p:txBody>
      </p:sp>
      <p:sp>
        <p:nvSpPr>
          <p:cNvPr id="9" name="TextBox 7"/>
          <p:cNvSpPr txBox="1">
            <a:spLocks noChangeArrowheads="1"/>
          </p:cNvSpPr>
          <p:nvPr/>
        </p:nvSpPr>
        <p:spPr bwMode="auto">
          <a:xfrm>
            <a:off x="152400" y="4213619"/>
            <a:ext cx="7134113" cy="1200329"/>
          </a:xfrm>
          <a:prstGeom prst="rect">
            <a:avLst/>
          </a:prstGeom>
          <a:solidFill>
            <a:srgbClr val="FFFF00"/>
          </a:solidFill>
          <a:ln w="9525">
            <a:noFill/>
            <a:miter lim="800000"/>
            <a:headEnd/>
            <a:tailEnd/>
          </a:ln>
        </p:spPr>
        <p:txBody>
          <a:bodyPr wrap="square">
            <a:spAutoFit/>
          </a:bodyPr>
          <a:lstStyle/>
          <a:p>
            <a:r>
              <a:rPr lang="en-US" sz="2400" b="1" i="1" dirty="0">
                <a:solidFill>
                  <a:srgbClr val="FF0000"/>
                </a:solidFill>
              </a:rPr>
              <a:t>Possible answers include:  plastic trees, electric trees, food looked like Jello,  more technology, smaller cars, pollution outside of the city/shiny inside, paid for air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truffulatree.gif"/>
          <p:cNvPicPr>
            <a:picLocks noChangeAspect="1" noChangeArrowheads="1"/>
          </p:cNvPicPr>
          <p:nvPr/>
        </p:nvPicPr>
        <p:blipFill>
          <a:blip r:embed="rId2" cstate="print"/>
          <a:srcRect l="7080" b="58162"/>
          <a:stretch>
            <a:fillRect/>
          </a:stretch>
        </p:blipFill>
        <p:spPr bwMode="auto">
          <a:xfrm>
            <a:off x="1655657" y="0"/>
            <a:ext cx="7208838" cy="4240340"/>
          </a:xfrm>
          <a:prstGeom prst="rect">
            <a:avLst/>
          </a:prstGeom>
          <a:noFill/>
          <a:ln w="9525">
            <a:noFill/>
            <a:miter lim="800000"/>
            <a:headEnd/>
            <a:tailEnd/>
          </a:ln>
        </p:spPr>
      </p:pic>
      <p:grpSp>
        <p:nvGrpSpPr>
          <p:cNvPr id="2" name="Group 2"/>
          <p:cNvGrpSpPr>
            <a:grpSpLocks/>
          </p:cNvGrpSpPr>
          <p:nvPr/>
        </p:nvGrpSpPr>
        <p:grpSpPr bwMode="auto">
          <a:xfrm>
            <a:off x="762000" y="191787"/>
            <a:ext cx="7239384" cy="3237303"/>
            <a:chOff x="255" y="362"/>
            <a:chExt cx="11406" cy="5103"/>
          </a:xfrm>
        </p:grpSpPr>
        <p:sp>
          <p:nvSpPr>
            <p:cNvPr id="8199" name="Text Box 3"/>
            <p:cNvSpPr txBox="1">
              <a:spLocks noChangeArrowheads="1"/>
            </p:cNvSpPr>
            <p:nvPr/>
          </p:nvSpPr>
          <p:spPr bwMode="auto">
            <a:xfrm>
              <a:off x="3617" y="2342"/>
              <a:ext cx="8044" cy="3123"/>
            </a:xfrm>
            <a:prstGeom prst="rect">
              <a:avLst/>
            </a:prstGeom>
            <a:noFill/>
            <a:ln w="9525">
              <a:noFill/>
              <a:miter lim="800000"/>
              <a:headEnd/>
              <a:tailEnd/>
            </a:ln>
          </p:spPr>
          <p:txBody>
            <a:bodyPr/>
            <a:lstStyle/>
            <a:p>
              <a:pPr algn="ctr"/>
              <a:r>
                <a:rPr lang="en-US" sz="2400" b="1" i="1" dirty="0">
                  <a:latin typeface="Calibri" pitchFamily="34" charset="0"/>
                  <a:cs typeface="Calibri" pitchFamily="34" charset="0"/>
                </a:rPr>
                <a:t>What might be considered </a:t>
              </a:r>
              <a:br>
                <a:rPr lang="en-US" sz="2400" b="1" i="1" dirty="0">
                  <a:latin typeface="Calibri" pitchFamily="34" charset="0"/>
                  <a:cs typeface="Calibri" pitchFamily="34" charset="0"/>
                </a:rPr>
              </a:br>
              <a:r>
                <a:rPr lang="en-US" sz="2400" b="1" i="1" dirty="0">
                  <a:latin typeface="Calibri" pitchFamily="34" charset="0"/>
                  <a:cs typeface="Calibri" pitchFamily="34" charset="0"/>
                </a:rPr>
                <a:t>Thneeds in today’s world? </a:t>
              </a:r>
              <a:endParaRPr lang="en-US" sz="2400" dirty="0">
                <a:latin typeface="Calibri" pitchFamily="34" charset="0"/>
                <a:cs typeface="Calibri" pitchFamily="34" charset="0"/>
              </a:endParaRPr>
            </a:p>
            <a:p>
              <a:pPr algn="ctr"/>
              <a:r>
                <a:rPr lang="en-US" sz="2400" b="1" i="1" dirty="0">
                  <a:latin typeface="Calibri" pitchFamily="34" charset="0"/>
                  <a:cs typeface="Calibri" pitchFamily="34" charset="0"/>
                </a:rPr>
                <a:t>List at least 5 things we want, </a:t>
              </a:r>
              <a:br>
                <a:rPr lang="en-US" sz="2400" b="1" i="1" dirty="0">
                  <a:latin typeface="Calibri" pitchFamily="34" charset="0"/>
                  <a:cs typeface="Calibri" pitchFamily="34" charset="0"/>
                </a:rPr>
              </a:br>
              <a:r>
                <a:rPr lang="en-US" sz="2400" b="1" i="1" dirty="0">
                  <a:latin typeface="Calibri" pitchFamily="34" charset="0"/>
                  <a:cs typeface="Calibri" pitchFamily="34" charset="0"/>
                </a:rPr>
                <a:t>but don’t really need.</a:t>
              </a:r>
            </a:p>
          </p:txBody>
        </p:sp>
        <p:sp>
          <p:nvSpPr>
            <p:cNvPr id="8200" name="WordArt 4"/>
            <p:cNvSpPr>
              <a:spLocks noChangeArrowheads="1" noChangeShapeType="1" noTextEdit="1"/>
            </p:cNvSpPr>
            <p:nvPr/>
          </p:nvSpPr>
          <p:spPr bwMode="auto">
            <a:xfrm>
              <a:off x="255" y="362"/>
              <a:ext cx="1408" cy="101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accent2"/>
                  </a:solidFill>
                  <a:latin typeface="Cooper Black"/>
                </a:rPr>
                <a:t>#2</a:t>
              </a:r>
            </a:p>
          </p:txBody>
        </p:sp>
      </p:grpSp>
      <p:sp>
        <p:nvSpPr>
          <p:cNvPr id="8196" name="TextBox 5"/>
          <p:cNvSpPr txBox="1">
            <a:spLocks noChangeArrowheads="1"/>
          </p:cNvSpPr>
          <p:nvPr/>
        </p:nvSpPr>
        <p:spPr bwMode="auto">
          <a:xfrm>
            <a:off x="5943600" y="0"/>
            <a:ext cx="3200400" cy="461963"/>
          </a:xfrm>
          <a:prstGeom prst="rect">
            <a:avLst/>
          </a:prstGeom>
          <a:solidFill>
            <a:srgbClr val="FFFF00"/>
          </a:solidFill>
          <a:ln w="9525">
            <a:noFill/>
            <a:miter lim="800000"/>
            <a:headEnd/>
            <a:tailEnd/>
          </a:ln>
        </p:spPr>
        <p:txBody>
          <a:bodyPr>
            <a:spAutoFit/>
          </a:bodyPr>
          <a:lstStyle/>
          <a:p>
            <a:pPr algn="ctr"/>
            <a:r>
              <a:rPr lang="en-US" sz="2400" b="1"/>
              <a:t>Today’s Thneeds</a:t>
            </a:r>
          </a:p>
        </p:txBody>
      </p:sp>
      <p:pic>
        <p:nvPicPr>
          <p:cNvPr id="7" name="Picture 2" descr="Image result for thneed"/>
          <p:cNvPicPr>
            <a:picLocks noChangeAspect="1" noChangeArrowheads="1"/>
          </p:cNvPicPr>
          <p:nvPr/>
        </p:nvPicPr>
        <p:blipFill>
          <a:blip r:embed="rId3" cstate="print"/>
          <a:srcRect/>
          <a:stretch>
            <a:fillRect/>
          </a:stretch>
        </p:blipFill>
        <p:spPr bwMode="auto">
          <a:xfrm rot="21077460">
            <a:off x="276144" y="1668553"/>
            <a:ext cx="1981200" cy="2552824"/>
          </a:xfrm>
          <a:prstGeom prst="rect">
            <a:avLst/>
          </a:prstGeom>
          <a:ln>
            <a:noFill/>
          </a:ln>
          <a:effectLst>
            <a:softEdge rad="112500"/>
          </a:effectLst>
        </p:spPr>
      </p:pic>
      <p:sp>
        <p:nvSpPr>
          <p:cNvPr id="9" name="TextBox 7"/>
          <p:cNvSpPr txBox="1">
            <a:spLocks noChangeArrowheads="1"/>
          </p:cNvSpPr>
          <p:nvPr/>
        </p:nvSpPr>
        <p:spPr bwMode="auto">
          <a:xfrm>
            <a:off x="457200" y="4485365"/>
            <a:ext cx="8229600" cy="1938992"/>
          </a:xfrm>
          <a:prstGeom prst="rect">
            <a:avLst/>
          </a:prstGeom>
          <a:solidFill>
            <a:srgbClr val="FFFF00"/>
          </a:solidFill>
          <a:ln w="9525">
            <a:noFill/>
            <a:miter lim="800000"/>
            <a:headEnd/>
            <a:tailEnd/>
          </a:ln>
        </p:spPr>
        <p:txBody>
          <a:bodyPr wrap="square">
            <a:spAutoFit/>
          </a:bodyPr>
          <a:lstStyle/>
          <a:p>
            <a:r>
              <a:rPr lang="en-US" sz="2000" b="1" i="1" dirty="0">
                <a:solidFill>
                  <a:srgbClr val="FF0000"/>
                </a:solidFill>
              </a:rPr>
              <a:t>Possible answers include:  </a:t>
            </a:r>
          </a:p>
          <a:p>
            <a:pPr marL="457200" indent="-457200">
              <a:buAutoNum type="arabicParenBoth"/>
            </a:pPr>
            <a:r>
              <a:rPr lang="en-US" sz="2000" b="1" i="1" dirty="0">
                <a:solidFill>
                  <a:srgbClr val="FF0000"/>
                </a:solidFill>
              </a:rPr>
              <a:t>Cell phones – Must need a basic phone, but we want the latest ones</a:t>
            </a:r>
          </a:p>
          <a:p>
            <a:pPr marL="457200" indent="-457200">
              <a:buAutoNum type="arabicParenBoth"/>
            </a:pPr>
            <a:r>
              <a:rPr lang="en-US" sz="2000" b="1" i="1" dirty="0">
                <a:solidFill>
                  <a:srgbClr val="FF0000"/>
                </a:solidFill>
              </a:rPr>
              <a:t>Clothing – Need warm clothes for winter, but don’t need brand name expensive ones</a:t>
            </a:r>
          </a:p>
          <a:p>
            <a:pPr marL="457200" indent="-457200">
              <a:buAutoNum type="arabicParenBoth"/>
            </a:pPr>
            <a:r>
              <a:rPr lang="en-US" sz="2000" b="1" i="1" dirty="0">
                <a:solidFill>
                  <a:srgbClr val="FF0000"/>
                </a:solidFill>
              </a:rPr>
              <a:t>Food – Need food to nourish our bodies, but don’t need to eat at restaurants or eat a lot of fast foods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7943</TotalTime>
  <Words>3972</Words>
  <Application>Microsoft Office PowerPoint</Application>
  <PresentationFormat>On-screen Show (4:3)</PresentationFormat>
  <Paragraphs>415</Paragraphs>
  <Slides>35</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Amasis MT Pro Black</vt:lpstr>
      <vt:lpstr>Arial</vt:lpstr>
      <vt:lpstr>Arial Black</vt:lpstr>
      <vt:lpstr>Calibri</vt:lpstr>
      <vt:lpstr>Comic Sans MS</vt:lpstr>
      <vt:lpstr>Cooper Black</vt:lpstr>
      <vt:lpstr>Curlz MT</vt:lpstr>
      <vt:lpstr>Symbol</vt:lpstr>
      <vt:lpstr>Times New Roman</vt:lpstr>
      <vt:lpstr>Wingdings</vt:lpstr>
      <vt:lpstr>Office Theme</vt:lpstr>
      <vt:lpstr>Lessons from the Lorax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can we learn from the Lorax?</dc:title>
  <dc:creator>Tracy</dc:creator>
  <cp:lastModifiedBy>Tracy Tomm</cp:lastModifiedBy>
  <cp:revision>178</cp:revision>
  <dcterms:created xsi:type="dcterms:W3CDTF">2012-11-28T14:13:33Z</dcterms:created>
  <dcterms:modified xsi:type="dcterms:W3CDTF">2022-04-25T19:03:04Z</dcterms:modified>
</cp:coreProperties>
</file>