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475" r:id="rId2"/>
    <p:sldId id="473" r:id="rId3"/>
    <p:sldId id="474" r:id="rId4"/>
    <p:sldId id="476" r:id="rId5"/>
    <p:sldId id="643" r:id="rId6"/>
    <p:sldId id="628" r:id="rId7"/>
  </p:sldIdLst>
  <p:sldSz cx="12801600" cy="7772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30285-C095-446F-BC44-CDDCED9C3A31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67000" y="857250"/>
            <a:ext cx="38100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B2994-B485-49EA-B7B0-5858A43E07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577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272011"/>
            <a:ext cx="9601200" cy="2705947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082310"/>
            <a:ext cx="9601200" cy="1876530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8CA3-FD0D-4568-ABBA-705F95528064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E1EA-76F1-4840-BE8E-21F6C8FE5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01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8CA3-FD0D-4568-ABBA-705F95528064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E1EA-76F1-4840-BE8E-21F6C8FE5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1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5" y="413808"/>
            <a:ext cx="2760345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0" y="413808"/>
            <a:ext cx="8121015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8CA3-FD0D-4568-ABBA-705F95528064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E1EA-76F1-4840-BE8E-21F6C8FE5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305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8CA3-FD0D-4568-ABBA-705F95528064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E1EA-76F1-4840-BE8E-21F6C8FE5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70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1937704"/>
            <a:ext cx="11041380" cy="323310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5201392"/>
            <a:ext cx="11041380" cy="170021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8CA3-FD0D-4568-ABBA-705F95528064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E1EA-76F1-4840-BE8E-21F6C8FE5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200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069042"/>
            <a:ext cx="544068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069042"/>
            <a:ext cx="544068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8CA3-FD0D-4568-ABBA-705F95528064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E1EA-76F1-4840-BE8E-21F6C8FE5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24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413809"/>
            <a:ext cx="1104138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8" y="1905318"/>
            <a:ext cx="5415676" cy="93376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8" y="2839085"/>
            <a:ext cx="5415676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0" y="1905318"/>
            <a:ext cx="5442347" cy="93376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0" y="2839085"/>
            <a:ext cx="5442347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8CA3-FD0D-4568-ABBA-705F95528064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E1EA-76F1-4840-BE8E-21F6C8FE5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16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8CA3-FD0D-4568-ABBA-705F95528064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E1EA-76F1-4840-BE8E-21F6C8FE5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39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8CA3-FD0D-4568-ABBA-705F95528064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E1EA-76F1-4840-BE8E-21F6C8FE5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57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518160"/>
            <a:ext cx="4128849" cy="181356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119082"/>
            <a:ext cx="6480810" cy="5523442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331720"/>
            <a:ext cx="4128849" cy="4319800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8CA3-FD0D-4568-ABBA-705F95528064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E1EA-76F1-4840-BE8E-21F6C8FE5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804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518160"/>
            <a:ext cx="4128849" cy="181356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119082"/>
            <a:ext cx="6480810" cy="5523442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331720"/>
            <a:ext cx="4128849" cy="4319800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8CA3-FD0D-4568-ABBA-705F95528064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FE1EA-76F1-4840-BE8E-21F6C8FE5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25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413809"/>
            <a:ext cx="1104138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069042"/>
            <a:ext cx="1104138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7203864"/>
            <a:ext cx="28803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78CA3-FD0D-4568-ABBA-705F95528064}" type="datetimeFigureOut">
              <a:rPr lang="en-US" smtClean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7203864"/>
            <a:ext cx="43205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7203864"/>
            <a:ext cx="28803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FE1EA-76F1-4840-BE8E-21F6C8FE5D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866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skabiologist.asu.edu/bee-dance-game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ocs.google.com/presentation/d/1BkRCQ2FnWc5j-YYEaiK0aKXkH4V82R4aAoAQSrXEJEE/copy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png"/><Relationship Id="rId7" Type="http://schemas.openxmlformats.org/officeDocument/2006/relationships/hyperlink" Target="https://www.youtube.com/watch?v=PRGc7skekMQ" TargetMode="External"/><Relationship Id="rId2" Type="http://schemas.openxmlformats.org/officeDocument/2006/relationships/hyperlink" Target="https://askabiologist.asu.edu/bee-dance-game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youtube.com/watch?v=PRGc7skekMQ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hyperlink" Target="https://www.youtube.com/watch?v=nZlEjDLJCm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legendsoflearning.com/teachers/explore/subjects/2" TargetMode="External"/><Relationship Id="rId2" Type="http://schemas.openxmlformats.org/officeDocument/2006/relationships/hyperlink" Target="https://app.legendsoflearning.com/assignments/4b2e0098fe65/competition-for-resources/shar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hyperlink" Target="https://classroom.legendsoflearning.com/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9FBDF15E-0A03-4644-B171-21E6DDBBB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60" y="40372"/>
            <a:ext cx="7022357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680" tIns="53340" rIns="106680" bIns="53340" numCol="1" anchor="t" anchorCtr="0" compatLnSpc="1">
            <a:prstTxWarp prst="textNoShape">
              <a:avLst/>
            </a:prstTxWarp>
            <a:spAutoFit/>
          </a:bodyPr>
          <a:lstStyle/>
          <a:p>
            <a:pPr defTabSz="1066830" eaLnBrk="0" fontAlgn="base" hangingPunct="0"/>
            <a:r>
              <a:rPr lang="en-US" altLang="en-US" sz="4000" b="1" i="1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Bee Bonanza Directions</a:t>
            </a:r>
          </a:p>
          <a:p>
            <a:pPr defTabSz="1066830" eaLnBrk="0" fontAlgn="base" hangingPunct="0"/>
            <a:endParaRPr lang="en-US" altLang="en-US" sz="4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altLang="en-US" sz="4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" name="Picture 29">
            <a:hlinkClick r:id="rId2"/>
            <a:extLst>
              <a:ext uri="{FF2B5EF4-FFF2-40B4-BE49-F238E27FC236}">
                <a16:creationId xmlns:a16="http://schemas.microsoft.com/office/drawing/2014/main" id="{4E379154-1F23-4107-B7FA-D1AF9F69D1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2744" y="858899"/>
            <a:ext cx="6724855" cy="47618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82DB405F-39CB-4E90-955A-8D97CF719AB3}"/>
              </a:ext>
            </a:extLst>
          </p:cNvPr>
          <p:cNvGrpSpPr/>
          <p:nvPr/>
        </p:nvGrpSpPr>
        <p:grpSpPr>
          <a:xfrm>
            <a:off x="2811988" y="5534477"/>
            <a:ext cx="4656315" cy="1353386"/>
            <a:chOff x="669666" y="5255449"/>
            <a:chExt cx="4656315" cy="1353386"/>
          </a:xfrm>
        </p:grpSpPr>
        <p:sp>
          <p:nvSpPr>
            <p:cNvPr id="9" name="Rectangle 3">
              <a:extLst>
                <a:ext uri="{FF2B5EF4-FFF2-40B4-BE49-F238E27FC236}">
                  <a16:creationId xmlns:a16="http://schemas.microsoft.com/office/drawing/2014/main" id="{E7B89B88-793F-499D-B8BB-021B6FB19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666" y="5762449"/>
              <a:ext cx="4656315" cy="84638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106680" tIns="53340" rIns="106680" bIns="5334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altLang="en-US" sz="2400" b="1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Part B: Click HOW TO PLAY for Part B and then watch the movie.</a:t>
              </a:r>
              <a:endPara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728F4A8F-49AF-4263-A898-B664AE9ACA14}"/>
                </a:ext>
              </a:extLst>
            </p:cNvPr>
            <p:cNvSpPr/>
            <p:nvPr/>
          </p:nvSpPr>
          <p:spPr>
            <a:xfrm rot="16360251">
              <a:off x="4377305" y="5226036"/>
              <a:ext cx="508732" cy="56755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9E469AB-92A4-4D08-BADF-F90441F4915C}"/>
              </a:ext>
            </a:extLst>
          </p:cNvPr>
          <p:cNvGrpSpPr/>
          <p:nvPr/>
        </p:nvGrpSpPr>
        <p:grpSpPr>
          <a:xfrm>
            <a:off x="7809475" y="5534477"/>
            <a:ext cx="4918002" cy="2093781"/>
            <a:chOff x="7395411" y="-94995"/>
            <a:chExt cx="4918002" cy="2093781"/>
          </a:xfrm>
        </p:grpSpPr>
        <p:sp>
          <p:nvSpPr>
            <p:cNvPr id="11" name="Rectangle 3">
              <a:extLst>
                <a:ext uri="{FF2B5EF4-FFF2-40B4-BE49-F238E27FC236}">
                  <a16:creationId xmlns:a16="http://schemas.microsoft.com/office/drawing/2014/main" id="{7471DB93-B83F-4CBF-AA8E-7DC72679DC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95411" y="413737"/>
              <a:ext cx="4918002" cy="158504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106680" tIns="53340" rIns="106680" bIns="5334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altLang="en-US" sz="2400" b="1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Part C: Click PLAY GAME and use what you know to help you complete each task.  Read the hints next to your slide!</a:t>
              </a:r>
              <a:endPara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Arrow: Right 14">
              <a:extLst>
                <a:ext uri="{FF2B5EF4-FFF2-40B4-BE49-F238E27FC236}">
                  <a16:creationId xmlns:a16="http://schemas.microsoft.com/office/drawing/2014/main" id="{A0AEF7DB-E0E5-49DC-A2BC-EE5BA0614371}"/>
                </a:ext>
              </a:extLst>
            </p:cNvPr>
            <p:cNvSpPr/>
            <p:nvPr/>
          </p:nvSpPr>
          <p:spPr>
            <a:xfrm rot="16200000" flipV="1">
              <a:off x="8182943" y="-124408"/>
              <a:ext cx="508732" cy="56755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9F5BA7E-A029-4585-8B05-D8D6EC5031AF}"/>
              </a:ext>
            </a:extLst>
          </p:cNvPr>
          <p:cNvGrpSpPr/>
          <p:nvPr/>
        </p:nvGrpSpPr>
        <p:grpSpPr>
          <a:xfrm>
            <a:off x="1988390" y="4335205"/>
            <a:ext cx="3139164" cy="830997"/>
            <a:chOff x="-233873" y="4248072"/>
            <a:chExt cx="3139164" cy="830997"/>
          </a:xfrm>
        </p:grpSpPr>
        <p:sp>
          <p:nvSpPr>
            <p:cNvPr id="7" name="Arrow: Right 6">
              <a:extLst>
                <a:ext uri="{FF2B5EF4-FFF2-40B4-BE49-F238E27FC236}">
                  <a16:creationId xmlns:a16="http://schemas.microsoft.com/office/drawing/2014/main" id="{9BE07A44-FB7A-4DBB-ADE0-602CD472CD55}"/>
                </a:ext>
              </a:extLst>
            </p:cNvPr>
            <p:cNvSpPr/>
            <p:nvPr/>
          </p:nvSpPr>
          <p:spPr>
            <a:xfrm>
              <a:off x="2396559" y="4422300"/>
              <a:ext cx="508732" cy="56755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F7C2F0E-4ADB-4DED-9653-D8C1233D9D14}"/>
                </a:ext>
              </a:extLst>
            </p:cNvPr>
            <p:cNvSpPr txBox="1"/>
            <p:nvPr/>
          </p:nvSpPr>
          <p:spPr>
            <a:xfrm>
              <a:off x="-233873" y="4248072"/>
              <a:ext cx="2656702" cy="83099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altLang="en-US" sz="2400" b="1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Part A: </a:t>
              </a: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altLang="en-US" sz="2400" b="1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INTRODUCTION</a:t>
              </a:r>
              <a:endPara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3128AAEE-C2D1-4258-AF28-7EA6E5978638}"/>
              </a:ext>
            </a:extLst>
          </p:cNvPr>
          <p:cNvSpPr txBox="1"/>
          <p:nvPr/>
        </p:nvSpPr>
        <p:spPr>
          <a:xfrm>
            <a:off x="80680" y="7045465"/>
            <a:ext cx="6753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hlinkClick r:id="rId4"/>
              </a:rPr>
              <a:t>Student worksheet available as a Google Slide</a:t>
            </a:r>
            <a:endParaRPr lang="en-US" dirty="0"/>
          </a:p>
          <a:p>
            <a:pPr algn="ctr"/>
            <a:r>
              <a:rPr lang="en-US" dirty="0"/>
              <a:t>Lesson developed by T. Tomm 2020  https://sciencespot.net/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2B27B8D-059F-4F4F-9849-14990AB7F3F2}"/>
              </a:ext>
            </a:extLst>
          </p:cNvPr>
          <p:cNvSpPr txBox="1"/>
          <p:nvPr/>
        </p:nvSpPr>
        <p:spPr>
          <a:xfrm>
            <a:off x="129637" y="1364486"/>
            <a:ext cx="44891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Click this image to the left of your slide to go to the website.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Click the different parts to complete your worksheet.</a:t>
            </a:r>
          </a:p>
        </p:txBody>
      </p:sp>
    </p:spTree>
    <p:extLst>
      <p:ext uri="{BB962C8B-B14F-4D97-AF65-F5344CB8AC3E}">
        <p14:creationId xmlns:p14="http://schemas.microsoft.com/office/powerpoint/2010/main" val="186498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0048E811-6418-4013-B22D-27CC85696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596444"/>
            <a:ext cx="21550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6680" tIns="53340" rIns="106680" bIns="5334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1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A04BDCB-63D6-46C3-9D06-9DD28021ED98}"/>
              </a:ext>
            </a:extLst>
          </p:cNvPr>
          <p:cNvSpPr txBox="1"/>
          <p:nvPr/>
        </p:nvSpPr>
        <p:spPr>
          <a:xfrm>
            <a:off x="400338" y="7937956"/>
            <a:ext cx="54481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03545"/>
                </a:solidFill>
                <a:effectLst/>
                <a:latin typeface="hurme_no2-webfont"/>
              </a:rPr>
              <a:t>https://quizlet.com/_8usdma?x=1qqt&amp;i=3k3fq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B73D8C-5463-4571-8ACD-CA588FBF63B5}"/>
              </a:ext>
            </a:extLst>
          </p:cNvPr>
          <p:cNvSpPr txBox="1"/>
          <p:nvPr/>
        </p:nvSpPr>
        <p:spPr>
          <a:xfrm>
            <a:off x="210077" y="236181"/>
            <a:ext cx="8485036" cy="6932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Activity B: Bee Bonanza</a:t>
            </a:r>
          </a:p>
          <a:p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Part A: Read the INTRODUCTION to answer these questions.</a:t>
            </a:r>
          </a:p>
          <a:p>
            <a:pPr algn="l"/>
            <a:endParaRPr lang="en-US" sz="1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 the waggle dance tell other bees?  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What does the round dance tell other bees?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What are the two main resources collected by bee colonies?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 How do bees use the sun’s position?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How do bees see?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2239F55-AA6E-4949-AEB4-76ED75ECC6ED}"/>
              </a:ext>
            </a:extLst>
          </p:cNvPr>
          <p:cNvSpPr txBox="1"/>
          <p:nvPr/>
        </p:nvSpPr>
        <p:spPr>
          <a:xfrm>
            <a:off x="6938211" y="-408864"/>
            <a:ext cx="6400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https://jeopardylabs.com/play/animal-behavior18</a:t>
            </a:r>
          </a:p>
        </p:txBody>
      </p:sp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84B0487A-DD19-4C5C-8F4A-8417491413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197235" y="26207"/>
            <a:ext cx="4729880" cy="334923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88D9403-989A-47E4-892B-0CCF15AD3431}"/>
              </a:ext>
            </a:extLst>
          </p:cNvPr>
          <p:cNvSpPr txBox="1"/>
          <p:nvPr/>
        </p:nvSpPr>
        <p:spPr>
          <a:xfrm>
            <a:off x="545701" y="3071446"/>
            <a:ext cx="6167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tells the watching bees that the flower patch is somewhere close to the hive. 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B46E1F-8B3C-4E20-BBE5-B864859F1AB2}"/>
              </a:ext>
            </a:extLst>
          </p:cNvPr>
          <p:cNvSpPr txBox="1"/>
          <p:nvPr/>
        </p:nvSpPr>
        <p:spPr>
          <a:xfrm>
            <a:off x="545701" y="4396961"/>
            <a:ext cx="4427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Nectar and Pollen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80C69F-B84F-48A0-A9A2-1A9FC82DB86F}"/>
              </a:ext>
            </a:extLst>
          </p:cNvPr>
          <p:cNvSpPr txBox="1"/>
          <p:nvPr/>
        </p:nvSpPr>
        <p:spPr>
          <a:xfrm>
            <a:off x="545701" y="5279752"/>
            <a:ext cx="5669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ees look at the position of the sun and fly at the same angle away from the sun.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2FD7089-0DCF-45F2-B2B1-2F1C8DD1B0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799" y="4253359"/>
            <a:ext cx="6400801" cy="2065063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2A625D93-0180-4CFF-B99B-988B97B32181}"/>
              </a:ext>
            </a:extLst>
          </p:cNvPr>
          <p:cNvSpPr txBox="1"/>
          <p:nvPr/>
        </p:nvSpPr>
        <p:spPr>
          <a:xfrm>
            <a:off x="545700" y="6553265"/>
            <a:ext cx="95126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Bees see the ultraviolet light that helps them find secret patterns flowers display to show where the nectar is hidden.   Bees cannot distinguish shades of red easily.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480F85-1221-4D4A-ADFD-265B41A149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52730" y="5889279"/>
            <a:ext cx="2638793" cy="1743318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E584F8D9-9117-4FE8-B847-3758527AF99E}"/>
              </a:ext>
            </a:extLst>
          </p:cNvPr>
          <p:cNvGrpSpPr/>
          <p:nvPr/>
        </p:nvGrpSpPr>
        <p:grpSpPr>
          <a:xfrm>
            <a:off x="545701" y="1449656"/>
            <a:ext cx="12091804" cy="2472038"/>
            <a:chOff x="545701" y="1449656"/>
            <a:chExt cx="12091804" cy="247203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3DA7446-0E77-448B-A963-D7D3A1E8E47A}"/>
                </a:ext>
              </a:extLst>
            </p:cNvPr>
            <p:cNvSpPr txBox="1"/>
            <p:nvPr/>
          </p:nvSpPr>
          <p:spPr>
            <a:xfrm>
              <a:off x="545701" y="1876239"/>
              <a:ext cx="59194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It </a:t>
              </a:r>
              <a:r>
                <a:rPr lang="en-US" sz="24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tells the distance and the direction away from the hive. </a:t>
              </a: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24B5A75B-9551-4E6C-A8D3-6E2E2A94F19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172858" y="1449656"/>
              <a:ext cx="6464647" cy="2472038"/>
            </a:xfrm>
            <a:prstGeom prst="rect">
              <a:avLst/>
            </a:prstGeom>
          </p:spPr>
        </p:pic>
      </p:grpSp>
      <p:pic>
        <p:nvPicPr>
          <p:cNvPr id="22" name="Picture 21" descr="A picture containing drawing&#10;&#10;Description automatically generated">
            <a:hlinkClick r:id="rId7"/>
            <a:extLst>
              <a:ext uri="{FF2B5EF4-FFF2-40B4-BE49-F238E27FC236}">
                <a16:creationId xmlns:a16="http://schemas.microsoft.com/office/drawing/2014/main" id="{BD5A4403-6E3F-42CB-ABC6-41AC8A98343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276" y="149429"/>
            <a:ext cx="1756092" cy="123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07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0048E811-6418-4013-B22D-27CC85696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596444"/>
            <a:ext cx="21550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6680" tIns="53340" rIns="106680" bIns="5334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1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A04BDCB-63D6-46C3-9D06-9DD28021ED98}"/>
              </a:ext>
            </a:extLst>
          </p:cNvPr>
          <p:cNvSpPr txBox="1"/>
          <p:nvPr/>
        </p:nvSpPr>
        <p:spPr>
          <a:xfrm>
            <a:off x="400338" y="7937956"/>
            <a:ext cx="54481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03545"/>
                </a:solidFill>
                <a:effectLst/>
                <a:latin typeface="hurme_no2-webfont"/>
              </a:rPr>
              <a:t>https://quizlet.com/_8usdma?x=1qqt&amp;i=3k3fq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B73D8C-5463-4571-8ACD-CA588FBF63B5}"/>
              </a:ext>
            </a:extLst>
          </p:cNvPr>
          <p:cNvSpPr txBox="1"/>
          <p:nvPr/>
        </p:nvSpPr>
        <p:spPr>
          <a:xfrm>
            <a:off x="210077" y="236181"/>
            <a:ext cx="592653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B:  Click HOW TO PLAY.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What is the goal of the game?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How do you move?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What predators do you need to avoid?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B46E1F-8B3C-4E20-BBE5-B864859F1AB2}"/>
              </a:ext>
            </a:extLst>
          </p:cNvPr>
          <p:cNvSpPr txBox="1"/>
          <p:nvPr/>
        </p:nvSpPr>
        <p:spPr>
          <a:xfrm>
            <a:off x="4367604" y="840240"/>
            <a:ext cx="71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correct flower patch as fast as possible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EFC96A-D710-421E-A1C2-D3DCEB38220C}"/>
              </a:ext>
            </a:extLst>
          </p:cNvPr>
          <p:cNvSpPr txBox="1"/>
          <p:nvPr/>
        </p:nvSpPr>
        <p:spPr>
          <a:xfrm>
            <a:off x="3052745" y="1377062"/>
            <a:ext cx="7770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to create a target and keep clicking to find flowers.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7822B0-C704-49D3-9493-F71BED3592D3}"/>
              </a:ext>
            </a:extLst>
          </p:cNvPr>
          <p:cNvSpPr txBox="1"/>
          <p:nvPr/>
        </p:nvSpPr>
        <p:spPr>
          <a:xfrm>
            <a:off x="5424628" y="2000150"/>
            <a:ext cx="6167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Wasps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F6BB87-26F4-49A1-9E39-220EB2EE8338}"/>
              </a:ext>
            </a:extLst>
          </p:cNvPr>
          <p:cNvSpPr txBox="1"/>
          <p:nvPr/>
        </p:nvSpPr>
        <p:spPr>
          <a:xfrm>
            <a:off x="132837" y="2889818"/>
            <a:ext cx="12591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Part C: Click PLAY GAME to begin.  Choose BEGINNER MODE. Record your observations and data in the chart below.</a:t>
            </a:r>
          </a:p>
        </p:txBody>
      </p:sp>
      <p:graphicFrame>
        <p:nvGraphicFramePr>
          <p:cNvPr id="15" name="Table 12">
            <a:extLst>
              <a:ext uri="{FF2B5EF4-FFF2-40B4-BE49-F238E27FC236}">
                <a16:creationId xmlns:a16="http://schemas.microsoft.com/office/drawing/2014/main" id="{1C9F2D87-61F7-4872-830B-673CE8854A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918384"/>
              </p:ext>
            </p:extLst>
          </p:nvPr>
        </p:nvGraphicFramePr>
        <p:xfrm>
          <a:off x="5424629" y="3623268"/>
          <a:ext cx="6888423" cy="301526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86031">
                  <a:extLst>
                    <a:ext uri="{9D8B030D-6E8A-4147-A177-3AD203B41FA5}">
                      <a16:colId xmlns:a16="http://schemas.microsoft.com/office/drawing/2014/main" val="351439139"/>
                    </a:ext>
                  </a:extLst>
                </a:gridCol>
                <a:gridCol w="1225598">
                  <a:extLst>
                    <a:ext uri="{9D8B030D-6E8A-4147-A177-3AD203B41FA5}">
                      <a16:colId xmlns:a16="http://schemas.microsoft.com/office/drawing/2014/main" val="674009735"/>
                    </a:ext>
                  </a:extLst>
                </a:gridCol>
                <a:gridCol w="1225598">
                  <a:extLst>
                    <a:ext uri="{9D8B030D-6E8A-4147-A177-3AD203B41FA5}">
                      <a16:colId xmlns:a16="http://schemas.microsoft.com/office/drawing/2014/main" val="431771134"/>
                    </a:ext>
                  </a:extLst>
                </a:gridCol>
                <a:gridCol w="1225598">
                  <a:extLst>
                    <a:ext uri="{9D8B030D-6E8A-4147-A177-3AD203B41FA5}">
                      <a16:colId xmlns:a16="http://schemas.microsoft.com/office/drawing/2014/main" val="389784858"/>
                    </a:ext>
                  </a:extLst>
                </a:gridCol>
                <a:gridCol w="1225598">
                  <a:extLst>
                    <a:ext uri="{9D8B030D-6E8A-4147-A177-3AD203B41FA5}">
                      <a16:colId xmlns:a16="http://schemas.microsoft.com/office/drawing/2014/main" val="2106634643"/>
                    </a:ext>
                  </a:extLst>
                </a:gridCol>
              </a:tblGrid>
              <a:tr h="62427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9786143"/>
                  </a:ext>
                </a:extLst>
              </a:tr>
              <a:tr h="59774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Flowers Inspected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175137"/>
                  </a:ext>
                </a:extLst>
              </a:tr>
              <a:tr h="59774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Incorrect Guesses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1705183"/>
                  </a:ext>
                </a:extLst>
              </a:tr>
              <a:tr h="59774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Wasps Hit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501326"/>
                  </a:ext>
                </a:extLst>
              </a:tr>
              <a:tr h="59774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Returns to Hive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029827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AA5D59E2-243A-4880-9479-F162E2D4478E}"/>
              </a:ext>
            </a:extLst>
          </p:cNvPr>
          <p:cNvSpPr txBox="1"/>
          <p:nvPr/>
        </p:nvSpPr>
        <p:spPr>
          <a:xfrm>
            <a:off x="6699865" y="6910319"/>
            <a:ext cx="3886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did you do?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picture containing drawing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23CFD546-33E1-4780-87EF-C08E8A634D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5508" y="96903"/>
            <a:ext cx="1756092" cy="12318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5F80991-1B2E-4D23-90D8-47A97953FC7A}"/>
              </a:ext>
            </a:extLst>
          </p:cNvPr>
          <p:cNvSpPr txBox="1"/>
          <p:nvPr/>
        </p:nvSpPr>
        <p:spPr>
          <a:xfrm>
            <a:off x="488548" y="3886200"/>
            <a:ext cx="442718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HINTS:  </a:t>
            </a:r>
          </a:p>
          <a:p>
            <a:pPr marL="342900" indent="-342900">
              <a:buAutoNum type="arabicParenR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Watch the dance to know which way to go and how far.</a:t>
            </a:r>
          </a:p>
          <a:p>
            <a:pPr marL="342900" indent="-342900">
              <a:buAutoNum type="arabicParenR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the % for nectar and scent.  You want to find flowers that match those.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463939-FDD1-46AD-9D4B-227D35D0F7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514" y="5438160"/>
            <a:ext cx="4427187" cy="171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2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0048E811-6418-4013-B22D-27CC85696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596444"/>
            <a:ext cx="21550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6680" tIns="53340" rIns="106680" bIns="5334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100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FC999B4-D32D-4F50-BB0A-0B7C6DB1F321}"/>
              </a:ext>
            </a:extLst>
          </p:cNvPr>
          <p:cNvGrpSpPr/>
          <p:nvPr/>
        </p:nvGrpSpPr>
        <p:grpSpPr>
          <a:xfrm>
            <a:off x="186433" y="119434"/>
            <a:ext cx="12507413" cy="4154984"/>
            <a:chOff x="186433" y="4440002"/>
            <a:chExt cx="12507413" cy="415498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A407967-C10E-4B7F-A78B-D7DBF2F63E71}"/>
                </a:ext>
              </a:extLst>
            </p:cNvPr>
            <p:cNvGrpSpPr/>
            <p:nvPr/>
          </p:nvGrpSpPr>
          <p:grpSpPr>
            <a:xfrm>
              <a:off x="186433" y="4440002"/>
              <a:ext cx="12428733" cy="4154984"/>
              <a:chOff x="186433" y="4440002"/>
              <a:chExt cx="12428733" cy="4154984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64F0653-4F1E-4600-A1E1-2769EBCDE7EF}"/>
                  </a:ext>
                </a:extLst>
              </p:cNvPr>
              <p:cNvSpPr txBox="1"/>
              <p:nvPr/>
            </p:nvSpPr>
            <p:spPr>
              <a:xfrm>
                <a:off x="186433" y="4440002"/>
                <a:ext cx="7519256" cy="41549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Part D: Final Analysis</a:t>
                </a:r>
              </a:p>
              <a:p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1. How would you rate your success as a bee?  Explain.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2.  Which information helped you the most?  Why?</a:t>
                </a:r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Challenge:  Can you beat all 8 levels of the ADVANCED MODE?  If so, screen shot your final screen in the margin at right. 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22B1F35-E120-4C56-84DE-0FF315AFC08B}"/>
                  </a:ext>
                </a:extLst>
              </p:cNvPr>
              <p:cNvSpPr txBox="1"/>
              <p:nvPr/>
            </p:nvSpPr>
            <p:spPr>
              <a:xfrm>
                <a:off x="7705689" y="5472174"/>
                <a:ext cx="490947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How did you do?</a:t>
                </a:r>
              </a:p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Did you include an explanation?</a:t>
                </a:r>
                <a:endPara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73A6018-3358-42F6-88AE-BE8B350C6850}"/>
                </a:ext>
              </a:extLst>
            </p:cNvPr>
            <p:cNvSpPr txBox="1"/>
            <p:nvPr/>
          </p:nvSpPr>
          <p:spPr>
            <a:xfrm>
              <a:off x="7784369" y="7608132"/>
              <a:ext cx="49094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What was your score?</a:t>
              </a:r>
              <a:endPara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1D1492D8-4E7C-4A40-82AC-149F978BD663}"/>
              </a:ext>
            </a:extLst>
          </p:cNvPr>
          <p:cNvSpPr txBox="1"/>
          <p:nvPr/>
        </p:nvSpPr>
        <p:spPr>
          <a:xfrm>
            <a:off x="107754" y="4949836"/>
            <a:ext cx="12586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Extending the Lesson:  What questions would you ask the biologist?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53DB3E-C36F-4745-AF8C-22A14DC51E50}"/>
              </a:ext>
            </a:extLst>
          </p:cNvPr>
          <p:cNvSpPr txBox="1"/>
          <p:nvPr/>
        </p:nvSpPr>
        <p:spPr>
          <a:xfrm>
            <a:off x="4201931" y="5760835"/>
            <a:ext cx="3293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 your questions with your classmates. 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E44D02-A4D3-4BD0-8547-3C34A20D1E01}"/>
              </a:ext>
            </a:extLst>
          </p:cNvPr>
          <p:cNvSpPr txBox="1"/>
          <p:nvPr/>
        </p:nvSpPr>
        <p:spPr>
          <a:xfrm>
            <a:off x="215508" y="5560589"/>
            <a:ext cx="32931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 three questions related to this activity or about bees in general.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B14677-5205-4F3E-8E82-847BFC3C12CB}"/>
              </a:ext>
            </a:extLst>
          </p:cNvPr>
          <p:cNvSpPr txBox="1"/>
          <p:nvPr/>
        </p:nvSpPr>
        <p:spPr>
          <a:xfrm>
            <a:off x="8383063" y="5594692"/>
            <a:ext cx="43107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some research to find the answers.  Record them in your notebook to share during our next class.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F62417FB-9FB7-48E1-B9B8-45DC124D171D}"/>
              </a:ext>
            </a:extLst>
          </p:cNvPr>
          <p:cNvSpPr/>
          <p:nvPr/>
        </p:nvSpPr>
        <p:spPr>
          <a:xfrm>
            <a:off x="3363200" y="5770578"/>
            <a:ext cx="838731" cy="57815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F1BE2928-A5C8-45AC-A49F-AD4A5DCD5DAF}"/>
              </a:ext>
            </a:extLst>
          </p:cNvPr>
          <p:cNvSpPr/>
          <p:nvPr/>
        </p:nvSpPr>
        <p:spPr>
          <a:xfrm>
            <a:off x="7519717" y="5789963"/>
            <a:ext cx="838731" cy="57815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0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10" grpId="0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115FFE4-CA1C-FD9F-EC22-2DC30C261B6D}"/>
              </a:ext>
            </a:extLst>
          </p:cNvPr>
          <p:cNvSpPr txBox="1"/>
          <p:nvPr/>
        </p:nvSpPr>
        <p:spPr>
          <a:xfrm>
            <a:off x="274833" y="5544055"/>
            <a:ext cx="8594333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How would the waggle dance behavior be classified?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	Innate  			Communication	 	Courtship</a:t>
            </a:r>
          </a:p>
          <a:p>
            <a:pPr lvl="1">
              <a:lnSpc>
                <a:spcPct val="150000"/>
              </a:lnSpc>
            </a:pPr>
            <a:r>
              <a:rPr lang="en-US" sz="2400" b="1" dirty="0"/>
              <a:t>Learned 			Cooperation		 	Competition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6EC9A5-0DD8-8CC3-7055-2AC940E938B2}"/>
              </a:ext>
            </a:extLst>
          </p:cNvPr>
          <p:cNvSpPr txBox="1"/>
          <p:nvPr/>
        </p:nvSpPr>
        <p:spPr>
          <a:xfrm>
            <a:off x="274833" y="771609"/>
            <a:ext cx="10777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Which waggle dance tells other bees the flower patch is further from the hive?</a:t>
            </a:r>
            <a:endParaRPr lang="en-US" sz="24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1208F21-2111-1F8B-31FA-6E50A0D0E7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033"/>
          <a:stretch/>
        </p:blipFill>
        <p:spPr>
          <a:xfrm>
            <a:off x="771924" y="1467939"/>
            <a:ext cx="1431533" cy="1336224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EF716639-BF3F-0CFA-F322-634420FA3442}"/>
              </a:ext>
            </a:extLst>
          </p:cNvPr>
          <p:cNvGrpSpPr/>
          <p:nvPr/>
        </p:nvGrpSpPr>
        <p:grpSpPr>
          <a:xfrm>
            <a:off x="3161264" y="1489630"/>
            <a:ext cx="1968656" cy="1336224"/>
            <a:chOff x="923520" y="1409834"/>
            <a:chExt cx="1968656" cy="1336224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442D9596-53C4-8E11-93DF-5D5BFB275DD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43662"/>
            <a:stretch/>
          </p:blipFill>
          <p:spPr>
            <a:xfrm>
              <a:off x="923520" y="1409834"/>
              <a:ext cx="1968656" cy="1336224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70FC37-C8FB-7CB1-FE8A-1035C5290E99}"/>
                </a:ext>
              </a:extLst>
            </p:cNvPr>
            <p:cNvSpPr/>
            <p:nvPr/>
          </p:nvSpPr>
          <p:spPr>
            <a:xfrm>
              <a:off x="1705510" y="1854485"/>
              <a:ext cx="688369" cy="1078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A34AEEB-16C6-3E60-11C4-EFAC257D599E}"/>
              </a:ext>
            </a:extLst>
          </p:cNvPr>
          <p:cNvGrpSpPr/>
          <p:nvPr/>
        </p:nvGrpSpPr>
        <p:grpSpPr>
          <a:xfrm>
            <a:off x="5708368" y="1489630"/>
            <a:ext cx="2347644" cy="1336224"/>
            <a:chOff x="5532634" y="1335057"/>
            <a:chExt cx="2347644" cy="1336224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E4E0500F-7720-614C-9AC5-A5041F021CE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5410" r="43662"/>
            <a:stretch/>
          </p:blipFill>
          <p:spPr>
            <a:xfrm>
              <a:off x="5594279" y="1335057"/>
              <a:ext cx="2285999" cy="1336224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E4B458D-1977-0B7B-AD46-77B7CF39C75F}"/>
                </a:ext>
              </a:extLst>
            </p:cNvPr>
            <p:cNvSpPr/>
            <p:nvPr/>
          </p:nvSpPr>
          <p:spPr>
            <a:xfrm>
              <a:off x="6355934" y="1784845"/>
              <a:ext cx="884251" cy="1078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CA87CA9B-4B1F-FB4C-FDDF-42DE4FAEE14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6723" t="26840"/>
            <a:stretch/>
          </p:blipFill>
          <p:spPr>
            <a:xfrm>
              <a:off x="5532634" y="1818503"/>
              <a:ext cx="524197" cy="369332"/>
            </a:xfrm>
            <a:prstGeom prst="rect">
              <a:avLst/>
            </a:prstGeom>
          </p:spPr>
        </p:pic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8A01BBA-DFFB-2A2A-38C8-E95F60E354F8}"/>
              </a:ext>
            </a:extLst>
          </p:cNvPr>
          <p:cNvSpPr/>
          <p:nvPr/>
        </p:nvSpPr>
        <p:spPr>
          <a:xfrm>
            <a:off x="642769" y="1381780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91C69FC-40A1-1B94-180D-9E94A1816CD4}"/>
              </a:ext>
            </a:extLst>
          </p:cNvPr>
          <p:cNvSpPr/>
          <p:nvPr/>
        </p:nvSpPr>
        <p:spPr>
          <a:xfrm>
            <a:off x="3059661" y="1381780"/>
            <a:ext cx="4219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E503186-9F68-C741-BA43-48F0177EF1C7}"/>
              </a:ext>
            </a:extLst>
          </p:cNvPr>
          <p:cNvSpPr/>
          <p:nvPr/>
        </p:nvSpPr>
        <p:spPr>
          <a:xfrm>
            <a:off x="5475407" y="1381780"/>
            <a:ext cx="40427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B756489-A78C-605E-8145-FDA3BD337ACA}"/>
              </a:ext>
            </a:extLst>
          </p:cNvPr>
          <p:cNvGrpSpPr/>
          <p:nvPr/>
        </p:nvGrpSpPr>
        <p:grpSpPr>
          <a:xfrm rot="16200000">
            <a:off x="124203" y="3800226"/>
            <a:ext cx="1637484" cy="1336224"/>
            <a:chOff x="923520" y="1409834"/>
            <a:chExt cx="1968656" cy="1336224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D2806914-33C1-DDC8-253F-10A21F4E05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43662"/>
            <a:stretch/>
          </p:blipFill>
          <p:spPr>
            <a:xfrm>
              <a:off x="923520" y="1409834"/>
              <a:ext cx="1968656" cy="1336224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506AFB0-5B8A-EEE9-BBBB-24955B8AF029}"/>
                </a:ext>
              </a:extLst>
            </p:cNvPr>
            <p:cNvSpPr/>
            <p:nvPr/>
          </p:nvSpPr>
          <p:spPr>
            <a:xfrm>
              <a:off x="1705510" y="1854485"/>
              <a:ext cx="688369" cy="1078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C67768EA-F6EC-8560-EE9A-91704E61B6B5}"/>
              </a:ext>
            </a:extLst>
          </p:cNvPr>
          <p:cNvSpPr txBox="1"/>
          <p:nvPr/>
        </p:nvSpPr>
        <p:spPr>
          <a:xfrm>
            <a:off x="268086" y="3012836"/>
            <a:ext cx="8594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 which direction should the bees travel based on this run?</a:t>
            </a:r>
            <a:endParaRPr lang="en-US" sz="2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E196DD6-DC52-0EBA-D777-B49DC425AC77}"/>
              </a:ext>
            </a:extLst>
          </p:cNvPr>
          <p:cNvSpPr txBox="1"/>
          <p:nvPr/>
        </p:nvSpPr>
        <p:spPr>
          <a:xfrm>
            <a:off x="2120085" y="3430183"/>
            <a:ext cx="7283250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400" b="1" dirty="0"/>
              <a:t>They should fly directly towards the sun.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2400" b="1" dirty="0"/>
              <a:t>They should fly at a 90</a:t>
            </a:r>
            <a:r>
              <a:rPr lang="en-US" sz="2400" b="1" baseline="30000" dirty="0"/>
              <a:t>o</a:t>
            </a:r>
            <a:r>
              <a:rPr lang="en-US" sz="2400" b="1" dirty="0"/>
              <a:t> angle from the sun</a:t>
            </a:r>
          </a:p>
          <a:p>
            <a:pPr marL="342900" indent="-342900">
              <a:lnSpc>
                <a:spcPct val="150000"/>
              </a:lnSpc>
              <a:buFontTx/>
              <a:buAutoNum type="alphaUcPeriod"/>
            </a:pPr>
            <a:r>
              <a:rPr lang="en-US" sz="2400" b="1" dirty="0"/>
              <a:t>They should fly in the opposite direction of the sun.</a:t>
            </a:r>
          </a:p>
        </p:txBody>
      </p:sp>
      <p:sp>
        <p:nvSpPr>
          <p:cNvPr id="26" name="Sun 25">
            <a:extLst>
              <a:ext uri="{FF2B5EF4-FFF2-40B4-BE49-F238E27FC236}">
                <a16:creationId xmlns:a16="http://schemas.microsoft.com/office/drawing/2014/main" id="{68A8E2B3-FB99-94BF-142E-979705C864A7}"/>
              </a:ext>
            </a:extLst>
          </p:cNvPr>
          <p:cNvSpPr/>
          <p:nvPr/>
        </p:nvSpPr>
        <p:spPr>
          <a:xfrm>
            <a:off x="785036" y="3420428"/>
            <a:ext cx="284648" cy="283242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un 26">
            <a:extLst>
              <a:ext uri="{FF2B5EF4-FFF2-40B4-BE49-F238E27FC236}">
                <a16:creationId xmlns:a16="http://schemas.microsoft.com/office/drawing/2014/main" id="{656AE9F8-076B-566D-9ACE-AAAEC275132E}"/>
              </a:ext>
            </a:extLst>
          </p:cNvPr>
          <p:cNvSpPr/>
          <p:nvPr/>
        </p:nvSpPr>
        <p:spPr>
          <a:xfrm>
            <a:off x="2208344" y="2011221"/>
            <a:ext cx="284648" cy="283242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un 27">
            <a:extLst>
              <a:ext uri="{FF2B5EF4-FFF2-40B4-BE49-F238E27FC236}">
                <a16:creationId xmlns:a16="http://schemas.microsoft.com/office/drawing/2014/main" id="{5D009595-3971-1489-31AD-F2BD293256CB}"/>
              </a:ext>
            </a:extLst>
          </p:cNvPr>
          <p:cNvSpPr/>
          <p:nvPr/>
        </p:nvSpPr>
        <p:spPr>
          <a:xfrm>
            <a:off x="5008422" y="2006669"/>
            <a:ext cx="284648" cy="283242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n 28">
            <a:extLst>
              <a:ext uri="{FF2B5EF4-FFF2-40B4-BE49-F238E27FC236}">
                <a16:creationId xmlns:a16="http://schemas.microsoft.com/office/drawing/2014/main" id="{AE8BDBD6-71A2-4351-4ADC-16429372CCD5}"/>
              </a:ext>
            </a:extLst>
          </p:cNvPr>
          <p:cNvSpPr/>
          <p:nvPr/>
        </p:nvSpPr>
        <p:spPr>
          <a:xfrm>
            <a:off x="7944972" y="1995293"/>
            <a:ext cx="284648" cy="283242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89081C22-F72A-FD8C-EEEE-581F95B22F91}"/>
              </a:ext>
            </a:extLst>
          </p:cNvPr>
          <p:cNvSpPr/>
          <p:nvPr/>
        </p:nvSpPr>
        <p:spPr>
          <a:xfrm rot="18428701" flipH="1">
            <a:off x="7077961" y="1414194"/>
            <a:ext cx="937546" cy="533874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B85DB7D7-E53D-F247-B394-D71D96237D00}"/>
              </a:ext>
            </a:extLst>
          </p:cNvPr>
          <p:cNvSpPr/>
          <p:nvPr/>
        </p:nvSpPr>
        <p:spPr>
          <a:xfrm>
            <a:off x="1501919" y="3577649"/>
            <a:ext cx="638489" cy="533874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CA4F0E5D-C466-906C-F327-A550B8F65A83}"/>
              </a:ext>
            </a:extLst>
          </p:cNvPr>
          <p:cNvSpPr/>
          <p:nvPr/>
        </p:nvSpPr>
        <p:spPr>
          <a:xfrm>
            <a:off x="80995" y="6202675"/>
            <a:ext cx="638489" cy="533874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CE481E9C-EB9E-F336-C2F1-FE244A4C4B23}"/>
              </a:ext>
            </a:extLst>
          </p:cNvPr>
          <p:cNvSpPr/>
          <p:nvPr/>
        </p:nvSpPr>
        <p:spPr>
          <a:xfrm>
            <a:off x="2421172" y="6193301"/>
            <a:ext cx="638489" cy="533874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BCAA917E-C836-82B9-CD03-F9CD2AE03A45}"/>
              </a:ext>
            </a:extLst>
          </p:cNvPr>
          <p:cNvSpPr/>
          <p:nvPr/>
        </p:nvSpPr>
        <p:spPr>
          <a:xfrm>
            <a:off x="2404740" y="6736549"/>
            <a:ext cx="638489" cy="533874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">
            <a:extLst>
              <a:ext uri="{FF2B5EF4-FFF2-40B4-BE49-F238E27FC236}">
                <a16:creationId xmlns:a16="http://schemas.microsoft.com/office/drawing/2014/main" id="{91CEBE95-BF16-FA41-8A5D-72AFBEAC5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508" y="177027"/>
            <a:ext cx="12008242" cy="95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680" tIns="53340" rIns="106680" bIns="53340" numCol="1" anchor="t" anchorCtr="0" compatLnSpc="1">
            <a:prstTxWarp prst="textNoShape">
              <a:avLst/>
            </a:prstTxWarp>
            <a:spAutoFit/>
          </a:bodyPr>
          <a:lstStyle/>
          <a:p>
            <a:pPr defTabSz="1066830" eaLnBrk="0" fontAlgn="base" hangingPunct="0"/>
            <a:r>
              <a:rPr lang="en-US" altLang="en-US" sz="2800" b="1" i="1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Activity Review</a:t>
            </a:r>
            <a:endParaRPr lang="en-US" sz="28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 defTabSz="1066830" eaLnBrk="0" fontAlgn="base" hangingPunct="0">
              <a:lnSpc>
                <a:spcPts val="2800"/>
              </a:lnSpc>
              <a:spcBef>
                <a:spcPts val="700"/>
              </a:spcBef>
              <a:spcAft>
                <a:spcPts val="700"/>
              </a:spcAft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4A73516-67AF-E50A-ADB7-B12FC743355A}"/>
              </a:ext>
            </a:extLst>
          </p:cNvPr>
          <p:cNvGrpSpPr/>
          <p:nvPr/>
        </p:nvGrpSpPr>
        <p:grpSpPr>
          <a:xfrm>
            <a:off x="10856313" y="3342135"/>
            <a:ext cx="1637484" cy="1716022"/>
            <a:chOff x="10233571" y="2372518"/>
            <a:chExt cx="1637484" cy="1716022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1A3571E0-0D4D-3E3B-C6C3-1223300A42D4}"/>
                </a:ext>
              </a:extLst>
            </p:cNvPr>
            <p:cNvGrpSpPr/>
            <p:nvPr/>
          </p:nvGrpSpPr>
          <p:grpSpPr>
            <a:xfrm>
              <a:off x="10233571" y="2752316"/>
              <a:ext cx="1637484" cy="1336224"/>
              <a:chOff x="923520" y="1409834"/>
              <a:chExt cx="1968656" cy="1336224"/>
            </a:xfrm>
          </p:grpSpPr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69C9E5FB-A52E-12E7-F435-EFE638D884C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r="43662"/>
              <a:stretch/>
            </p:blipFill>
            <p:spPr>
              <a:xfrm>
                <a:off x="923520" y="1409834"/>
                <a:ext cx="1968656" cy="1336224"/>
              </a:xfrm>
              <a:prstGeom prst="rect">
                <a:avLst/>
              </a:prstGeom>
            </p:spPr>
          </p:pic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A0ACC831-B171-4D89-D038-3D714551FC29}"/>
                  </a:ext>
                </a:extLst>
              </p:cNvPr>
              <p:cNvSpPr/>
              <p:nvPr/>
            </p:nvSpPr>
            <p:spPr>
              <a:xfrm>
                <a:off x="1705510" y="1854485"/>
                <a:ext cx="688369" cy="1078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" name="Sun 38">
              <a:extLst>
                <a:ext uri="{FF2B5EF4-FFF2-40B4-BE49-F238E27FC236}">
                  <a16:creationId xmlns:a16="http://schemas.microsoft.com/office/drawing/2014/main" id="{E6FD0B8C-F88D-416C-F41B-FB54C3FA2ADC}"/>
                </a:ext>
              </a:extLst>
            </p:cNvPr>
            <p:cNvSpPr/>
            <p:nvPr/>
          </p:nvSpPr>
          <p:spPr>
            <a:xfrm>
              <a:off x="10894404" y="2372518"/>
              <a:ext cx="284648" cy="283242"/>
            </a:xfrm>
            <a:prstGeom prst="sun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CE5C72B-3FE3-2362-0B49-B3A97055EC6D}"/>
              </a:ext>
            </a:extLst>
          </p:cNvPr>
          <p:cNvGrpSpPr/>
          <p:nvPr/>
        </p:nvGrpSpPr>
        <p:grpSpPr>
          <a:xfrm>
            <a:off x="9240276" y="3238140"/>
            <a:ext cx="1336224" cy="1946173"/>
            <a:chOff x="10562212" y="4367706"/>
            <a:chExt cx="1336224" cy="1946173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EEBE55F9-796E-D4F0-B027-A8851AF384A1}"/>
                </a:ext>
              </a:extLst>
            </p:cNvPr>
            <p:cNvGrpSpPr/>
            <p:nvPr/>
          </p:nvGrpSpPr>
          <p:grpSpPr>
            <a:xfrm rot="5400000">
              <a:off x="10411582" y="4827025"/>
              <a:ext cx="1637484" cy="1336224"/>
              <a:chOff x="923520" y="1409834"/>
              <a:chExt cx="1968656" cy="1336224"/>
            </a:xfrm>
          </p:grpSpPr>
          <p:pic>
            <p:nvPicPr>
              <p:cNvPr id="41" name="Picture 40">
                <a:extLst>
                  <a:ext uri="{FF2B5EF4-FFF2-40B4-BE49-F238E27FC236}">
                    <a16:creationId xmlns:a16="http://schemas.microsoft.com/office/drawing/2014/main" id="{53247820-2A09-81AA-51F7-8A420979380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r="43662"/>
              <a:stretch/>
            </p:blipFill>
            <p:spPr>
              <a:xfrm>
                <a:off x="923520" y="1409834"/>
                <a:ext cx="1968656" cy="1336224"/>
              </a:xfrm>
              <a:prstGeom prst="rect">
                <a:avLst/>
              </a:prstGeom>
            </p:spPr>
          </p:pic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740CF920-B471-877A-9305-E6CFD2ABCB88}"/>
                  </a:ext>
                </a:extLst>
              </p:cNvPr>
              <p:cNvSpPr/>
              <p:nvPr/>
            </p:nvSpPr>
            <p:spPr>
              <a:xfrm>
                <a:off x="1705510" y="1854485"/>
                <a:ext cx="688369" cy="1078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3" name="Sun 42">
              <a:extLst>
                <a:ext uri="{FF2B5EF4-FFF2-40B4-BE49-F238E27FC236}">
                  <a16:creationId xmlns:a16="http://schemas.microsoft.com/office/drawing/2014/main" id="{461B3E97-A9D1-4DC2-1471-B89F3EFCFB9A}"/>
                </a:ext>
              </a:extLst>
            </p:cNvPr>
            <p:cNvSpPr/>
            <p:nvPr/>
          </p:nvSpPr>
          <p:spPr>
            <a:xfrm>
              <a:off x="11084815" y="4367706"/>
              <a:ext cx="284648" cy="283242"/>
            </a:xfrm>
            <a:prstGeom prst="sun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975CD721-9D48-E593-52E8-4CD717A3308E}"/>
              </a:ext>
            </a:extLst>
          </p:cNvPr>
          <p:cNvSpPr txBox="1"/>
          <p:nvPr/>
        </p:nvSpPr>
        <p:spPr>
          <a:xfrm>
            <a:off x="8991574" y="2751028"/>
            <a:ext cx="3597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What about these runs?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287776-46C2-B761-ED6B-48B2375BA9BF}"/>
              </a:ext>
            </a:extLst>
          </p:cNvPr>
          <p:cNvSpPr txBox="1"/>
          <p:nvPr/>
        </p:nvSpPr>
        <p:spPr>
          <a:xfrm>
            <a:off x="7604092" y="6841013"/>
            <a:ext cx="5438633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hlinkClick r:id="rId4"/>
              </a:rPr>
              <a:t>How do bees make honey?</a:t>
            </a:r>
          </a:p>
          <a:p>
            <a:pPr algn="ctr"/>
            <a:r>
              <a:rPr lang="en-US" dirty="0">
                <a:hlinkClick r:id="rId4"/>
              </a:rPr>
              <a:t>https://www.youtube.com/watch?v=nZlEjDLJCmg</a:t>
            </a:r>
            <a:r>
              <a:rPr lang="en-US" dirty="0"/>
              <a:t> </a:t>
            </a:r>
          </a:p>
        </p:txBody>
      </p:sp>
      <p:pic>
        <p:nvPicPr>
          <p:cNvPr id="3" name="Picture 2" descr="A picture containing drawing&#10;&#10;Description automatically generated">
            <a:hlinkClick r:id="rId4"/>
            <a:extLst>
              <a:ext uri="{FF2B5EF4-FFF2-40B4-BE49-F238E27FC236}">
                <a16:creationId xmlns:a16="http://schemas.microsoft.com/office/drawing/2014/main" id="{B3896EFF-FE1C-51BB-ED87-CBFB456E7B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0611" y="5724662"/>
            <a:ext cx="1442478" cy="101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7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DD5B5-21DB-98CC-A3EF-6BB488BF1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470" y="1840442"/>
            <a:ext cx="11041380" cy="4931516"/>
          </a:xfrm>
        </p:spPr>
        <p:txBody>
          <a:bodyPr>
            <a:normAutofit/>
          </a:bodyPr>
          <a:lstStyle/>
          <a:p>
            <a:r>
              <a:rPr lang="en-US" sz="2800" b="1" dirty="0"/>
              <a:t>Competition for Resources </a:t>
            </a:r>
            <a:r>
              <a:rPr lang="en-US" sz="2800" dirty="0"/>
              <a:t>playlist available at </a:t>
            </a:r>
            <a:r>
              <a:rPr lang="en-US" sz="2800" dirty="0">
                <a:hlinkClick r:id="rId2"/>
              </a:rPr>
              <a:t>https://app.legendsoflearning.com/assignments/4b2e0098fe65/competition-for-resources/share</a:t>
            </a:r>
            <a:r>
              <a:rPr lang="en-US" sz="2800" dirty="0"/>
              <a:t> </a:t>
            </a:r>
            <a:br>
              <a:rPr lang="en-US" sz="2800" dirty="0"/>
            </a:br>
            <a:br>
              <a:rPr lang="en-US" sz="2800" dirty="0"/>
            </a:b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b="1" dirty="0"/>
              <a:t>Click </a:t>
            </a:r>
            <a:r>
              <a:rPr lang="en-US" sz="2800" b="1" dirty="0">
                <a:hlinkClick r:id="rId3"/>
              </a:rPr>
              <a:t>HERE</a:t>
            </a:r>
            <a:r>
              <a:rPr lang="en-US" sz="2800" b="1" dirty="0"/>
              <a:t> to browse other Life Science topics to create your own playlist.</a:t>
            </a:r>
            <a:endParaRPr lang="en-US" sz="2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18FA0E0-B711-EDED-5CFE-929D551291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199" y="211592"/>
            <a:ext cx="2663165" cy="109745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C51E74-D4A1-7D6C-50D7-17D05536ABEF}"/>
              </a:ext>
            </a:extLst>
          </p:cNvPr>
          <p:cNvSpPr txBox="1"/>
          <p:nvPr/>
        </p:nvSpPr>
        <p:spPr>
          <a:xfrm>
            <a:off x="2865181" y="276269"/>
            <a:ext cx="97612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Teachers:  Explore my playlists created to target concepts related to Natural and Artificial selection. Go to </a:t>
            </a:r>
            <a:r>
              <a:rPr lang="en-US" sz="2000" b="1" dirty="0">
                <a:hlinkClick r:id="rId5"/>
              </a:rPr>
              <a:t>https://classroom.legendsoflearning.com/</a:t>
            </a:r>
            <a:r>
              <a:rPr lang="en-US" sz="2000" b="1" dirty="0"/>
              <a:t> to learn more about their program and the many options available to utilize their resources!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8483BE-E9E7-5281-E350-653AB25E3D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67823" y="3206073"/>
            <a:ext cx="5419423" cy="1360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94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5302</TotalTime>
  <Words>729</Words>
  <Application>Microsoft Office PowerPoint</Application>
  <PresentationFormat>Custom</PresentationFormat>
  <Paragraphs>94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hurme_no2-webfont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Things</dc:title>
  <dc:creator>Tracy Tomm</dc:creator>
  <cp:lastModifiedBy>Tracy Tomm</cp:lastModifiedBy>
  <cp:revision>231</cp:revision>
  <dcterms:created xsi:type="dcterms:W3CDTF">2020-10-04T00:12:20Z</dcterms:created>
  <dcterms:modified xsi:type="dcterms:W3CDTF">2022-11-03T13:26:48Z</dcterms:modified>
</cp:coreProperties>
</file>