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6" r:id="rId3"/>
    <p:sldId id="285" r:id="rId4"/>
    <p:sldId id="337" r:id="rId5"/>
    <p:sldId id="258" r:id="rId6"/>
    <p:sldId id="274" r:id="rId7"/>
    <p:sldId id="260" r:id="rId8"/>
    <p:sldId id="323" r:id="rId9"/>
    <p:sldId id="264" r:id="rId10"/>
    <p:sldId id="259" r:id="rId11"/>
    <p:sldId id="324" r:id="rId12"/>
    <p:sldId id="325" r:id="rId13"/>
    <p:sldId id="326" r:id="rId14"/>
    <p:sldId id="327" r:id="rId15"/>
    <p:sldId id="261" r:id="rId16"/>
    <p:sldId id="314" r:id="rId17"/>
    <p:sldId id="313" r:id="rId18"/>
    <p:sldId id="262" r:id="rId19"/>
    <p:sldId id="263" r:id="rId20"/>
    <p:sldId id="265" r:id="rId21"/>
    <p:sldId id="312" r:id="rId22"/>
    <p:sldId id="338" r:id="rId23"/>
    <p:sldId id="339" r:id="rId24"/>
    <p:sldId id="340" r:id="rId25"/>
    <p:sldId id="280" r:id="rId26"/>
    <p:sldId id="293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42" r:id="rId37"/>
    <p:sldId id="347" r:id="rId38"/>
    <p:sldId id="315" r:id="rId39"/>
    <p:sldId id="276" r:id="rId40"/>
    <p:sldId id="267" r:id="rId41"/>
    <p:sldId id="279" r:id="rId42"/>
    <p:sldId id="321" r:id="rId43"/>
    <p:sldId id="318" r:id="rId44"/>
    <p:sldId id="319" r:id="rId45"/>
    <p:sldId id="343" r:id="rId46"/>
    <p:sldId id="310" r:id="rId47"/>
    <p:sldId id="344" r:id="rId48"/>
    <p:sldId id="345" r:id="rId49"/>
    <p:sldId id="346" r:id="rId50"/>
    <p:sldId id="348" r:id="rId51"/>
    <p:sldId id="316" r:id="rId52"/>
    <p:sldId id="269" r:id="rId53"/>
    <p:sldId id="270" r:id="rId54"/>
    <p:sldId id="282" r:id="rId55"/>
    <p:sldId id="349" r:id="rId56"/>
    <p:sldId id="350" r:id="rId57"/>
    <p:sldId id="266" r:id="rId58"/>
    <p:sldId id="278" r:id="rId59"/>
    <p:sldId id="277" r:id="rId60"/>
    <p:sldId id="351" r:id="rId61"/>
    <p:sldId id="271" r:id="rId62"/>
    <p:sldId id="272" r:id="rId63"/>
    <p:sldId id="275" r:id="rId64"/>
    <p:sldId id="352" r:id="rId65"/>
    <p:sldId id="353" r:id="rId66"/>
    <p:sldId id="354" r:id="rId67"/>
    <p:sldId id="281" r:id="rId68"/>
    <p:sldId id="317" r:id="rId69"/>
    <p:sldId id="35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68646" autoAdjust="0"/>
  </p:normalViewPr>
  <p:slideViewPr>
    <p:cSldViewPr>
      <p:cViewPr varScale="1">
        <p:scale>
          <a:sx n="46" d="100"/>
          <a:sy n="46" d="100"/>
        </p:scale>
        <p:origin x="12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3DC3-ED73-4316-A6D9-5802E5C37ACE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F97FD-E980-43E2-9CE4-DD9A919FF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6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B975-6937-42D5-A9E8-1F1466E417EC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B616C-19A4-4EE9-A080-7E2CFCB5C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616C-19A4-4EE9-A080-7E2CFCB5C2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8DA8-8782-448A-AB6C-75BA025F975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8DA8-8782-448A-AB6C-75BA025F975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616C-19A4-4EE9-A080-7E2CFCB5C2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94B0-80EB-41AA-A89B-7C773DC103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94B0-80EB-41AA-A89B-7C773DC10385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94B0-80EB-41AA-A89B-7C773DC103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616C-19A4-4EE9-A080-7E2CFCB5C2A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3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8DA8-8782-448A-AB6C-75BA025F975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8DA8-8782-448A-AB6C-75BA025F975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8DA8-8782-448A-AB6C-75BA025F975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4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3F42-3A0C-4DCA-A1EC-97578B34B7B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CB37-257F-46EB-A427-2E6E2A439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hyperlink" Target="http://freephotoshop.org/2010/09/blue-earth-picture" TargetMode="External"/><Relationship Id="rId3" Type="http://schemas.openxmlformats.org/officeDocument/2006/relationships/slide" Target="slide8.xml"/><Relationship Id="rId7" Type="http://schemas.openxmlformats.org/officeDocument/2006/relationships/slide" Target="slide38.xml"/><Relationship Id="rId12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hyperlink" Target="http://documentaries-plus.blogspot.com/2012/06/inside-planet-earth-discovery-channel.html" TargetMode="External"/><Relationship Id="rId5" Type="http://schemas.openxmlformats.org/officeDocument/2006/relationships/slide" Target="slide21.xml"/><Relationship Id="rId10" Type="http://schemas.openxmlformats.org/officeDocument/2006/relationships/slide" Target="slide55.xml"/><Relationship Id="rId4" Type="http://schemas.openxmlformats.org/officeDocument/2006/relationships/slide" Target="slide16.xml"/><Relationship Id="rId9" Type="http://schemas.openxmlformats.org/officeDocument/2006/relationships/slide" Target="slide51.xml"/><Relationship Id="rId1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.com/news/behind-curve-netflix-earth-fla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ocumentaries-plus.blogspot.com/2012/06/inside-planet-earth-discovery-channel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ocumentaries-plus.blogspot.com/2012/06/inside-planet-earth-discovery-channel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cc0a9dafcb9a74100d9f11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ed.ted.com/on/ew7l7FK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stronomynotes.com/solarsys/s8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d.ted.com/on/ew7l7FKI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.com/news/behind-curve-netflix-earth-fla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ocumentaries-plus.blogspot.com/2012/06/inside-planet-earth-discovery-channel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nationalgeographic.com/science/earth/ring-of-fir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ventana-almundo.blogspot.com/2015/01/asi-son-los-volcanes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moviecriticblog.wordpress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hyperlink" Target="https://www.nationalgeographic.com/science/earth/ring-of-fire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biodeluna.wordpress.com/2011/05/25/rock-cycle-animation-3eso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atschool/phsciexp/active_art/rock_cycle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.com/news/behind-curve-netflix-earth-fla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cumentaries-plus.blogspot.com/2012/06/inside-planet-earth-discovery-channel.html" TargetMode="Externa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ogycafe.com/images/minerals_rock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hemeketa.edu/afrank1/rocks/minerals/streak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geologyin.com/2014/05/the-mohs-scale-of-mineral-hardness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libguides.mcckc.edu/c.php?g=465903&amp;p=3265180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egg.com/homework-help/carefully-examine-common-sedimentary-rocks-shown-figure-1-us-chapter-2.5-problem-4a-solution-9780321934529-exc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7" y="174582"/>
            <a:ext cx="8991600" cy="611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a typeface="Calibri"/>
                <a:cs typeface="Times New Roman"/>
              </a:rPr>
              <a:t>Table of Contents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2" action="ppaction://hlinksldjump"/>
              </a:rPr>
              <a:t>Sections 1-3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3" action="ppaction://hlinksldjump"/>
              </a:rPr>
              <a:t>Activity A:  Puzzling Pangaea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4" action="ppaction://hlinksldjump"/>
              </a:rPr>
              <a:t>Sections 4-7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5" action="ppaction://hlinksldjump"/>
              </a:rPr>
              <a:t>Activity B:  Layers of the Earth</a:t>
            </a:r>
            <a:br>
              <a:rPr lang="en-US" sz="2000" b="1" dirty="0">
                <a:ea typeface="Calibri"/>
                <a:cs typeface="Times New Roman"/>
              </a:rPr>
            </a:br>
            <a:r>
              <a:rPr lang="en-US" sz="2000" b="1" dirty="0">
                <a:ea typeface="Calibri"/>
                <a:cs typeface="Times New Roman"/>
                <a:hlinkClick r:id="rId6" action="ppaction://hlinksldjump"/>
              </a:rPr>
              <a:t>Bonus Activity:  Tasty Tectonics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7" action="ppaction://hlinksldjump"/>
              </a:rPr>
              <a:t>Sections 8-10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8" action="ppaction://hlinksldjump"/>
              </a:rPr>
              <a:t>Activity C:  Ride the Rock Cycle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9" action="ppaction://hlinksldjump"/>
              </a:rPr>
              <a:t>Sections 11-13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/>
                <a:cs typeface="Times New Roman"/>
                <a:hlinkClick r:id="rId10" action="ppaction://hlinksldjump"/>
              </a:rPr>
              <a:t>Activity D:  Rock Box Challenge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72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hlinkClick r:id="rId11"/>
              </a:rPr>
              <a:t>Unit developed for use with </a:t>
            </a:r>
            <a:br>
              <a:rPr lang="en-US" sz="1600" i="1" dirty="0">
                <a:hlinkClick r:id="rId11"/>
              </a:rPr>
            </a:br>
            <a:r>
              <a:rPr lang="en-US" sz="1600" i="1" dirty="0">
                <a:hlinkClick r:id="rId11"/>
              </a:rPr>
              <a:t>http://documentaries-plus.blogspot.com/2012/06/inside-planet-earth-discovery-channel.html</a:t>
            </a:r>
            <a:endParaRPr lang="en-US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D0801-3807-4C9F-B53D-A9CAD673A9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1708" r="11489"/>
          <a:stretch/>
        </p:blipFill>
        <p:spPr>
          <a:xfrm>
            <a:off x="4599709" y="493237"/>
            <a:ext cx="4191000" cy="4092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784A0-A625-43C7-85F0-E47B859C1300}"/>
              </a:ext>
            </a:extLst>
          </p:cNvPr>
          <p:cNvSpPr txBox="1"/>
          <p:nvPr/>
        </p:nvSpPr>
        <p:spPr>
          <a:xfrm>
            <a:off x="6096000" y="4876800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3" tooltip="http://freephotoshop.org/2010/09/blue-earth-pictu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4975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39030"/>
            <a:ext cx="5715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Puzzle Me This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Once you have all seven pieces, layout them out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TABLE in the way you think they best fit.</a:t>
            </a:r>
          </a:p>
          <a:p>
            <a:pPr indent="4763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coastlines seem to fit together? </a:t>
            </a:r>
            <a:b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 fossils line up?</a:t>
            </a:r>
          </a:p>
          <a:p>
            <a:pPr indent="4763"/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 rocks and desserts line up?</a:t>
            </a:r>
          </a:p>
          <a:p>
            <a:pPr indent="4763"/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763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15630"/>
            <a:ext cx="329944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1172408">
            <a:off x="3886200" y="5334830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8639FF-68EC-46F5-B4CE-220B5D6176F4}"/>
              </a:ext>
            </a:extLst>
          </p:cNvPr>
          <p:cNvSpPr/>
          <p:nvPr/>
        </p:nvSpPr>
        <p:spPr>
          <a:xfrm>
            <a:off x="7280475" y="3606475"/>
            <a:ext cx="137160" cy="13716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8639FF-68EC-46F5-B4CE-220B5D6176F4}"/>
              </a:ext>
            </a:extLst>
          </p:cNvPr>
          <p:cNvSpPr/>
          <p:nvPr/>
        </p:nvSpPr>
        <p:spPr>
          <a:xfrm>
            <a:off x="7356675" y="3377875"/>
            <a:ext cx="137160" cy="13716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0000" r="14000" b="7556"/>
          <a:stretch>
            <a:fillRect/>
          </a:stretch>
        </p:blipFill>
        <p:spPr bwMode="auto">
          <a:xfrm>
            <a:off x="5638800" y="420077"/>
            <a:ext cx="3352800" cy="63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62484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NOT CUT ANYTHING YET!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152400" y="228600"/>
            <a:ext cx="8839200" cy="6248400"/>
            <a:chOff x="-76200" y="228600"/>
            <a:chExt cx="8839200" cy="6248400"/>
          </a:xfrm>
        </p:grpSpPr>
        <p:sp>
          <p:nvSpPr>
            <p:cNvPr id="5" name="Rectangle 4"/>
            <p:cNvSpPr/>
            <p:nvPr/>
          </p:nvSpPr>
          <p:spPr>
            <a:xfrm>
              <a:off x="-76200" y="228600"/>
              <a:ext cx="8839200" cy="20005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indent="4763"/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SCISSORHANDS CHALLENGE </a:t>
              </a:r>
            </a:p>
            <a:p>
              <a:pPr indent="4763"/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  <a:p>
              <a:pPr indent="4763"/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Can you cut out all the pieces and leave only one scrap piece?  If so, you’ll get a piece of candy!</a:t>
              </a:r>
            </a:p>
            <a:p>
              <a:pPr indent="4763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indent="4763"/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You will need to cut inside the black lines to separate the continents.</a:t>
              </a:r>
            </a:p>
          </p:txBody>
        </p:sp>
        <p:pic>
          <p:nvPicPr>
            <p:cNvPr id="6" name="Picture 5" descr="20190418_094256.jpg"/>
            <p:cNvPicPr>
              <a:picLocks noChangeAspect="1"/>
            </p:cNvPicPr>
            <p:nvPr/>
          </p:nvPicPr>
          <p:blipFill>
            <a:blip r:embed="rId2" cstate="print"/>
            <a:srcRect l="5128" t="12967" r="15385"/>
            <a:stretch>
              <a:fillRect/>
            </a:stretch>
          </p:blipFill>
          <p:spPr>
            <a:xfrm rot="5400000">
              <a:off x="4793226" y="3207774"/>
              <a:ext cx="4267200" cy="22712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 descr="20190418_084232.jpg"/>
          <p:cNvPicPr>
            <a:picLocks noChangeAspect="1"/>
          </p:cNvPicPr>
          <p:nvPr/>
        </p:nvPicPr>
        <p:blipFill>
          <a:blip r:embed="rId3" cstate="print"/>
          <a:srcRect l="7500" r="33333"/>
          <a:stretch>
            <a:fillRect/>
          </a:stretch>
        </p:blipFill>
        <p:spPr>
          <a:xfrm>
            <a:off x="914400" y="2514600"/>
            <a:ext cx="4575483" cy="375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402538">
            <a:off x="6096000" y="5715000"/>
            <a:ext cx="2667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Extreme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Scissorhands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5715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Puzzle Me This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Once you have all seven pieces, layout them out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TABLE in the way you think they best fit.</a:t>
            </a:r>
          </a:p>
          <a:p>
            <a:pPr indent="4763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coastlines seem to fit together? </a:t>
            </a:r>
            <a:b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 fossils line up?</a:t>
            </a:r>
          </a:p>
          <a:p>
            <a:pPr indent="4763"/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763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 rocks and desserts line up?</a:t>
            </a:r>
          </a:p>
          <a:p>
            <a:pPr indent="4763"/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763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329944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1172408">
            <a:off x="3886200" y="4724400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0000" r="14000" b="7556"/>
          <a:stretch>
            <a:fillRect/>
          </a:stretch>
        </p:blipFill>
        <p:spPr bwMode="auto">
          <a:xfrm>
            <a:off x="5562600" y="152400"/>
            <a:ext cx="3352800" cy="63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7487"/>
          <a:stretch>
            <a:fillRect/>
          </a:stretch>
        </p:blipFill>
        <p:spPr bwMode="auto">
          <a:xfrm>
            <a:off x="2552700" y="457200"/>
            <a:ext cx="6591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How does your “Pangaea” compare to this one?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3528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does it compare to the position of the continents today?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5638800"/>
            <a:ext cx="40386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Glue the pieces on page 58!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Assignment:  Finish Sections 1-3 on the notes BEFORE Tuesday!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Europe &amp; Asia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90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North America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South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America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Antarctica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26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Australia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33800" y="1066800"/>
            <a:ext cx="5181600" cy="4724400"/>
            <a:chOff x="3124200" y="1066800"/>
            <a:chExt cx="5181600" cy="4724400"/>
          </a:xfrm>
        </p:grpSpPr>
        <p:sp>
          <p:nvSpPr>
            <p:cNvPr id="14" name="Rounded Rectangle 13"/>
            <p:cNvSpPr/>
            <p:nvPr/>
          </p:nvSpPr>
          <p:spPr>
            <a:xfrm>
              <a:off x="3124200" y="1066800"/>
              <a:ext cx="5181600" cy="472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1828800"/>
              <a:ext cx="43434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See the teacher for the answer key!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7487"/>
          <a:stretch>
            <a:fillRect/>
          </a:stretch>
        </p:blipFill>
        <p:spPr bwMode="auto">
          <a:xfrm>
            <a:off x="2552700" y="457200"/>
            <a:ext cx="6591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How does your “Pangaea” compare to this one?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751374"/>
            <a:ext cx="504418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does it compare to the position of the continents today?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Europe &amp; Asia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90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North America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South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America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Antarctica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26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Australia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94DE6-CD73-41E1-9CC1-C53D275721BD}"/>
              </a:ext>
            </a:extLst>
          </p:cNvPr>
          <p:cNvSpPr/>
          <p:nvPr/>
        </p:nvSpPr>
        <p:spPr>
          <a:xfrm>
            <a:off x="176134" y="1752301"/>
            <a:ext cx="2376566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763"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Glue the puzzle pieces on page 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321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ea typeface="Calibri"/>
                <a:cs typeface="Times New Roman"/>
              </a:rPr>
              <a:t>Time to watch more …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/>
                <a:cs typeface="Times New Roman"/>
              </a:rPr>
              <a:t>Fill in sections 4-7 as you watch the video in class.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/>
                <a:cs typeface="Times New Roman"/>
              </a:rPr>
              <a:t>We will go over the answers after the video in case you miss any. 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673776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https://www.earth.com/news/behind-curve-netflix-earth-flat/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3004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tomm\AppData\Local\Microsoft\Windows\INetCache\IE\Y9QQ9D0Q\Earth_from_space,_hurricane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28600"/>
            <a:ext cx="6011763" cy="59593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59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Arial Black" pitchFamily="34" charset="0"/>
              </a:rPr>
              <a:t>Inside Planet Earth: Surface to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48780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443246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http://documentaries-plus.blogspot.com/2012/06/inside-planet-earth-discovery-channel.html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398382" y="4800600"/>
            <a:ext cx="4344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Sections 4-7</a:t>
            </a:r>
          </a:p>
        </p:txBody>
      </p:sp>
    </p:spTree>
    <p:extLst>
      <p:ext uri="{BB962C8B-B14F-4D97-AF65-F5344CB8AC3E}">
        <p14:creationId xmlns:p14="http://schemas.microsoft.com/office/powerpoint/2010/main" val="313261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1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4: 1.5 Miles Below (Starts at 16:50)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Coal is the fossilized remains of a super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forest</a:t>
            </a:r>
            <a:r>
              <a:rPr lang="en-US" sz="28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Pangaea</a:t>
            </a:r>
            <a:r>
              <a:rPr lang="en-US" sz="2800" dirty="0">
                <a:ea typeface="Calibri"/>
                <a:cs typeface="Times New Roman"/>
              </a:rPr>
              <a:t> was a super continent</a:t>
            </a:r>
            <a:r>
              <a:rPr lang="en-US" sz="28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dirty="0">
                <a:ea typeface="Calibri"/>
                <a:cs typeface="Times New Roman"/>
              </a:rPr>
              <a:t>located by the equator.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How did the giant forests affect the atmosphere? 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Used up CO</a:t>
            </a:r>
            <a:r>
              <a:rPr lang="en-US" sz="2800" b="1" baseline="-25000" dirty="0">
                <a:solidFill>
                  <a:srgbClr val="FF0000"/>
                </a:solidFill>
                <a:ea typeface="Calibri"/>
                <a:cs typeface="Times New Roman"/>
              </a:rPr>
              <a:t>2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 in photosynthesis and pumped out oxygen.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What role did energy from inner Earth play in the formation of Pangaea?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It reshaped the landmasses</a:t>
            </a:r>
            <a:endParaRPr lang="en-US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04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2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ea typeface="Calibri"/>
                <a:cs typeface="Times New Roman"/>
              </a:rPr>
              <a:t>Section 5: 2.5 Miles Below Ground</a:t>
            </a:r>
            <a:endParaRPr lang="en-US" sz="20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Temperatures in the mines are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130</a:t>
            </a:r>
            <a:r>
              <a:rPr lang="en-US" sz="28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dirty="0">
                <a:ea typeface="Calibri"/>
                <a:cs typeface="Times New Roman"/>
              </a:rPr>
              <a:t>degrees Fahrenheit.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Why are bacteria deep in the earth’s crust interesting to scientists? 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They have been undisturbed for eons, which could help explain the origins of life.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5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What was the deepest hole ever drilled?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7.5 miles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What built the stromatolites?</a:t>
            </a:r>
            <a:r>
              <a:rPr lang="en-US" sz="28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Bacteria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How did oxygen help turn the seas blue? 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The oxygen bonded with dissolved iron in H</a:t>
            </a:r>
            <a:r>
              <a:rPr lang="en-US" sz="2800" b="1" baseline="-25000" dirty="0">
                <a:solidFill>
                  <a:srgbClr val="FF0000"/>
                </a:solidFill>
                <a:ea typeface="Calibri"/>
                <a:cs typeface="Times New Roman"/>
              </a:rPr>
              <a:t>2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O to form iron oxide, which floated to the bottom and turned them from green to blue. 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943600"/>
            <a:ext cx="8077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do we call organisms that thrive in extreme conditions?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486400"/>
            <a:ext cx="75438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Do you remember the chemical formula for Iron Oxide?</a:t>
            </a:r>
            <a:endParaRPr 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5486400"/>
            <a:ext cx="1295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FeO</a:t>
            </a:r>
            <a:r>
              <a:rPr lang="en-US" sz="2400" b="1" i="1" baseline="-25000" dirty="0">
                <a:solidFill>
                  <a:srgbClr val="FF0000"/>
                </a:solidFill>
              </a:rPr>
              <a:t>2</a:t>
            </a:r>
            <a:endParaRPr 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6324600"/>
            <a:ext cx="2057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Extremophiles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0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ea typeface="Calibri"/>
                <a:cs typeface="Times New Roman"/>
              </a:rPr>
              <a:t>Section 6: 25 -30 miles below ground</a:t>
            </a:r>
            <a:endParaRPr lang="en-US" sz="28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spc="-100" dirty="0">
                <a:ea typeface="Calibri"/>
                <a:cs typeface="Times New Roman"/>
              </a:rPr>
              <a:t>There is </a:t>
            </a:r>
            <a:r>
              <a:rPr lang="en-US" sz="2800" b="1" spc="-100" dirty="0">
                <a:solidFill>
                  <a:srgbClr val="FF0000"/>
                </a:solidFill>
                <a:ea typeface="Calibri"/>
                <a:cs typeface="Times New Roman"/>
              </a:rPr>
              <a:t>20</a:t>
            </a:r>
            <a:r>
              <a:rPr lang="en-US" sz="2800" spc="-1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spc="-100" dirty="0">
                <a:ea typeface="Calibri"/>
                <a:cs typeface="Times New Roman"/>
              </a:rPr>
              <a:t>times more oxygen trapped in </a:t>
            </a:r>
            <a:r>
              <a:rPr lang="en-US" sz="2800" b="1" spc="-100" dirty="0">
                <a:solidFill>
                  <a:srgbClr val="FF0000"/>
                </a:solidFill>
                <a:ea typeface="Calibri"/>
                <a:cs typeface="Times New Roman"/>
              </a:rPr>
              <a:t>iron</a:t>
            </a:r>
            <a:r>
              <a:rPr lang="en-US" sz="2800" spc="-1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spc="-100" dirty="0">
                <a:solidFill>
                  <a:srgbClr val="FF0000"/>
                </a:solidFill>
                <a:ea typeface="Calibri"/>
                <a:cs typeface="Times New Roman"/>
              </a:rPr>
              <a:t>ore</a:t>
            </a:r>
            <a:r>
              <a:rPr lang="en-US" sz="2800" spc="-100" dirty="0">
                <a:ea typeface="Calibri"/>
                <a:cs typeface="Times New Roman"/>
              </a:rPr>
              <a:t> than floating in the atmosphere.</a:t>
            </a:r>
            <a:br>
              <a:rPr lang="en-US" sz="2800" spc="-100" dirty="0">
                <a:ea typeface="Calibri"/>
                <a:cs typeface="Times New Roman"/>
              </a:rPr>
            </a:br>
            <a:endParaRPr lang="en-US" sz="400" spc="-1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True or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False</a:t>
            </a:r>
            <a:r>
              <a:rPr lang="en-US" sz="2800" dirty="0">
                <a:ea typeface="Calibri"/>
                <a:cs typeface="Times New Roman"/>
              </a:rPr>
              <a:t>: The mantle is liquid.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How can we access mantle rock? 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Find areas where it has been forced to the surface.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What did they compare the consistency of mantle rock to? 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Fudge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spc="-100" dirty="0">
                <a:ea typeface="Calibri"/>
                <a:cs typeface="Times New Roman"/>
              </a:rPr>
              <a:t>If the mantle was unable to flow,  there would be n</a:t>
            </a:r>
            <a:r>
              <a:rPr lang="en-US" sz="2800" dirty="0">
                <a:ea typeface="Calibri"/>
                <a:cs typeface="Times New Roman"/>
              </a:rPr>
              <a:t>o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plate</a:t>
            </a:r>
            <a:r>
              <a:rPr lang="en-US" sz="2800" dirty="0">
                <a:ea typeface="Calibri"/>
                <a:cs typeface="Times New Roman"/>
              </a:rPr>
              <a:t> movement, no major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ocean</a:t>
            </a:r>
            <a:r>
              <a:rPr lang="en-US" sz="2800" dirty="0">
                <a:ea typeface="Calibri"/>
                <a:cs typeface="Times New Roman"/>
              </a:rPr>
              <a:t> basins, and no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mountain</a:t>
            </a:r>
            <a:r>
              <a:rPr lang="en-US" sz="2800" dirty="0">
                <a:ea typeface="Calibri"/>
                <a:cs typeface="Times New Roman"/>
              </a:rPr>
              <a:t> ranges.  </a:t>
            </a:r>
            <a:r>
              <a:rPr lang="en-US" sz="2800" b="1" i="1" dirty="0">
                <a:solidFill>
                  <a:srgbClr val="FF0000"/>
                </a:solidFill>
                <a:ea typeface="Calibri"/>
                <a:cs typeface="Times New Roman"/>
              </a:rPr>
              <a:t>Add to notes – no mantle = no life!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a typeface="Calibri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The pressure in the mantle is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50,000</a:t>
            </a:r>
            <a:r>
              <a:rPr lang="en-US" sz="2800" b="1" dirty="0">
                <a:ea typeface="Calibri"/>
                <a:cs typeface="Times New Roman"/>
              </a:rPr>
              <a:t> </a:t>
            </a:r>
            <a:r>
              <a:rPr lang="en-US" sz="2800" dirty="0">
                <a:ea typeface="Calibri"/>
                <a:cs typeface="Times New Roman"/>
              </a:rPr>
              <a:t>times greater than what we feel at the surface.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870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tomm\AppData\Local\Microsoft\Windows\INetCache\IE\Y9QQ9D0Q\Earth_from_space,_hurricane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28600"/>
            <a:ext cx="6011763" cy="59593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59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Arial Black" pitchFamily="34" charset="0"/>
              </a:rPr>
              <a:t>Inside Planet Earth: Surface to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48780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119965"/>
            <a:ext cx="746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http://documentaries-plus.blogspot.com/2012/06/inside-planet-earth-discovery-channel.html</a:t>
            </a:r>
            <a:endParaRPr lang="en-US" sz="1400" dirty="0"/>
          </a:p>
          <a:p>
            <a:pPr algn="ctr"/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Unit developed by T. Tomm 2015   http:/sciencespot.net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8382" y="4800600"/>
            <a:ext cx="4344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Sections 1-3</a:t>
            </a:r>
          </a:p>
        </p:txBody>
      </p:sp>
    </p:spTree>
    <p:extLst>
      <p:ext uri="{BB962C8B-B14F-4D97-AF65-F5344CB8AC3E}">
        <p14:creationId xmlns:p14="http://schemas.microsoft.com/office/powerpoint/2010/main" val="313261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27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7: 100 miles below ground (40:36)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precious material is found here? 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dirty="0">
                <a:ea typeface="Calibri"/>
                <a:cs typeface="Times New Roman"/>
              </a:rPr>
              <a:t>                     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Diamond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How did they get to where they are today? 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Violent eruptions triggered by Earth’s internal heat over a billion years ago.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Why do geologists like the “flaws” in them?  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They are fragments of primitive mantle that are trapped inside the diamond.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True or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False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: </a:t>
            </a:r>
            <a:r>
              <a:rPr lang="en-US" sz="2400" dirty="0">
                <a:ea typeface="Calibri"/>
                <a:cs typeface="Times New Roman"/>
              </a:rPr>
              <a:t>All diamonds from across the world are identical in composition.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2600" y="4572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Kimberlite</a:t>
            </a:r>
            <a:r>
              <a:rPr lang="en-US" sz="2400" b="1" i="1" dirty="0">
                <a:solidFill>
                  <a:srgbClr val="FF0000"/>
                </a:solidFill>
              </a:rPr>
              <a:t> = Igneous rock with diamonds in them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0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6B9CC3-4522-4434-A5D0-625F07581564}"/>
              </a:ext>
            </a:extLst>
          </p:cNvPr>
          <p:cNvSpPr/>
          <p:nvPr/>
        </p:nvSpPr>
        <p:spPr>
          <a:xfrm>
            <a:off x="185268" y="2438400"/>
            <a:ext cx="9144000" cy="402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a typeface="Calibri"/>
                <a:cs typeface="Times New Roman"/>
              </a:rPr>
              <a:t>Glue the worksheet on page _____ FAF Left (longways or up/down)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100" b="1" dirty="0">
                <a:ea typeface="Calibri"/>
                <a:cs typeface="Times New Roman"/>
              </a:rPr>
            </a:br>
            <a:r>
              <a:rPr lang="en-US" sz="2800" b="1" dirty="0">
                <a:ea typeface="Calibri"/>
                <a:cs typeface="Times New Roman"/>
              </a:rPr>
              <a:t>Watch the video on EDPuzzle using this link:</a:t>
            </a:r>
            <a:br>
              <a:rPr lang="en-US" sz="2800" b="1" dirty="0">
                <a:ea typeface="Calibri"/>
                <a:cs typeface="Times New Roman"/>
              </a:rPr>
            </a:br>
            <a:r>
              <a:rPr lang="en-US" sz="2800" b="1" dirty="0">
                <a:ea typeface="Calibri"/>
                <a:cs typeface="Times New Roman"/>
                <a:hlinkClick r:id="rId3"/>
              </a:rPr>
              <a:t>https://edpuzzle.com/media/5cc0a9dafcb9a74100d9f11d</a:t>
            </a:r>
            <a:endParaRPr lang="en-US" sz="28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a typeface="Calibri"/>
                <a:cs typeface="Times New Roman"/>
              </a:rPr>
              <a:t>Fill in the worksheet as you watch the video – BOTH sides!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a typeface="Calibri"/>
                <a:cs typeface="Times New Roman"/>
              </a:rPr>
              <a:t>You must be logged in to have the quiz recorded for you!</a:t>
            </a:r>
            <a:endParaRPr lang="en-US" sz="2400" b="1" dirty="0">
              <a:ea typeface="Calibri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00139-B291-4AC2-8A0B-661787FA5D93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 B:  Layers of the Earth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69373-CD32-4B05-8869-0E388A01F76F}"/>
              </a:ext>
            </a:extLst>
          </p:cNvPr>
          <p:cNvSpPr/>
          <p:nvPr/>
        </p:nvSpPr>
        <p:spPr>
          <a:xfrm>
            <a:off x="1859911" y="6453259"/>
            <a:ext cx="542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Video is also available at </a:t>
            </a:r>
            <a:r>
              <a:rPr lang="en-US" dirty="0">
                <a:hlinkClick r:id="rId4"/>
              </a:rPr>
              <a:t>http://ed.ted.com/on/ew7l7FKI</a:t>
            </a:r>
            <a:endParaRPr lang="en-US" dirty="0"/>
          </a:p>
        </p:txBody>
      </p:sp>
      <p:pic>
        <p:nvPicPr>
          <p:cNvPr id="9" name="Picture 2">
            <a:hlinkClick r:id="rId4"/>
            <a:extLst>
              <a:ext uri="{FF2B5EF4-FFF2-40B4-BE49-F238E27FC236}">
                <a16:creationId xmlns:a16="http://schemas.microsoft.com/office/drawing/2014/main" id="{B3FED355-D064-48B5-A555-1742CDB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775380"/>
            <a:ext cx="2748233" cy="142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41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891DE9-25C4-4B2C-B9AA-DFE5A85B2D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795" y="1892617"/>
            <a:ext cx="3024552" cy="1526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BF35F-9458-4A8B-8EAE-8C38B7525E18}"/>
              </a:ext>
            </a:extLst>
          </p:cNvPr>
          <p:cNvSpPr/>
          <p:nvPr/>
        </p:nvSpPr>
        <p:spPr>
          <a:xfrm>
            <a:off x="156828" y="772273"/>
            <a:ext cx="898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 - Thinnest layer ranging from _____ mi under the oceans to_____ mi      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under continents.</a:t>
            </a:r>
          </a:p>
        </p:txBody>
      </p:sp>
      <p:cxnSp>
        <p:nvCxnSpPr>
          <p:cNvPr id="7" name="AutoShape 12">
            <a:extLst>
              <a:ext uri="{FF2B5EF4-FFF2-40B4-BE49-F238E27FC236}">
                <a16:creationId xmlns:a16="http://schemas.microsoft.com/office/drawing/2014/main" id="{786A7760-F579-4E16-A473-8530912C90D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43761" y="1151062"/>
            <a:ext cx="463815" cy="95825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CB745F-480B-4CB5-8CD9-6753B5F81D92}"/>
              </a:ext>
            </a:extLst>
          </p:cNvPr>
          <p:cNvSpPr/>
          <p:nvPr/>
        </p:nvSpPr>
        <p:spPr>
          <a:xfrm>
            <a:off x="298891" y="4159496"/>
            <a:ext cx="8707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 - Largest layer at ________ mi thick;  the upper layer that includes the crust is called the ______________,  which    floats on top of a plastic-like layer called the ____________________;   temps  range from ______- _____</a:t>
            </a:r>
            <a:r>
              <a:rPr lang="en-US" sz="2000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0" name="AutoShape 12">
            <a:extLst>
              <a:ext uri="{FF2B5EF4-FFF2-40B4-BE49-F238E27FC236}">
                <a16:creationId xmlns:a16="http://schemas.microsoft.com/office/drawing/2014/main" id="{5ED41912-71D2-49EF-980D-53334F3439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58131" y="2237262"/>
            <a:ext cx="0" cy="133643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CC71085-E6AD-461B-A3A2-A9ED24B95ADC}"/>
              </a:ext>
            </a:extLst>
          </p:cNvPr>
          <p:cNvSpPr txBox="1"/>
          <p:nvPr/>
        </p:nvSpPr>
        <p:spPr>
          <a:xfrm>
            <a:off x="3731263" y="1395485"/>
            <a:ext cx="507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ADD TO NOTES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4000 mi from crust to core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 Solid rock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15F3AB7D-84B2-491C-BA1D-9C2306B9E6A9}"/>
              </a:ext>
            </a:extLst>
          </p:cNvPr>
          <p:cNvGrpSpPr/>
          <p:nvPr/>
        </p:nvGrpSpPr>
        <p:grpSpPr>
          <a:xfrm>
            <a:off x="123578" y="662601"/>
            <a:ext cx="8466066" cy="488461"/>
            <a:chOff x="123578" y="760575"/>
            <a:chExt cx="8466066" cy="4884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89CF16-4B29-4483-8F3B-33377EC6AE80}"/>
                </a:ext>
              </a:extLst>
            </p:cNvPr>
            <p:cNvSpPr txBox="1"/>
            <p:nvPr/>
          </p:nvSpPr>
          <p:spPr>
            <a:xfrm>
              <a:off x="123578" y="760575"/>
              <a:ext cx="153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CRUST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2FF1D7-309C-4EAA-9FAE-9B4D6B9F9A26}"/>
                </a:ext>
              </a:extLst>
            </p:cNvPr>
            <p:cNvSpPr txBox="1"/>
            <p:nvPr/>
          </p:nvSpPr>
          <p:spPr>
            <a:xfrm>
              <a:off x="4423051" y="787371"/>
              <a:ext cx="1058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D8DE8-9D0D-42EB-B9AD-9EF8893D9957}"/>
                </a:ext>
              </a:extLst>
            </p:cNvPr>
            <p:cNvSpPr txBox="1"/>
            <p:nvPr/>
          </p:nvSpPr>
          <p:spPr>
            <a:xfrm>
              <a:off x="7531319" y="780757"/>
              <a:ext cx="1058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25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0EB2A945-6CF0-45C8-9DA8-8D672960A0D7}"/>
              </a:ext>
            </a:extLst>
          </p:cNvPr>
          <p:cNvGrpSpPr/>
          <p:nvPr/>
        </p:nvGrpSpPr>
        <p:grpSpPr>
          <a:xfrm>
            <a:off x="167410" y="4043459"/>
            <a:ext cx="7947732" cy="1143619"/>
            <a:chOff x="167410" y="4141433"/>
            <a:chExt cx="7947732" cy="11436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33B18E-26DF-41C0-8BAB-6051BA827DA0}"/>
                </a:ext>
              </a:extLst>
            </p:cNvPr>
            <p:cNvSpPr txBox="1"/>
            <p:nvPr/>
          </p:nvSpPr>
          <p:spPr>
            <a:xfrm>
              <a:off x="167410" y="4141433"/>
              <a:ext cx="1995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MANTLE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FD7E7D-73BA-4248-AB6E-BA6BED8DF12C}"/>
                </a:ext>
              </a:extLst>
            </p:cNvPr>
            <p:cNvSpPr txBox="1"/>
            <p:nvPr/>
          </p:nvSpPr>
          <p:spPr>
            <a:xfrm>
              <a:off x="3784878" y="4172257"/>
              <a:ext cx="1058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1800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E466C0-2C07-494B-9448-CE9DB80E27FE}"/>
                </a:ext>
              </a:extLst>
            </p:cNvPr>
            <p:cNvSpPr txBox="1"/>
            <p:nvPr/>
          </p:nvSpPr>
          <p:spPr>
            <a:xfrm>
              <a:off x="2491013" y="4491257"/>
              <a:ext cx="2093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LITHOSPHERE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C9C5F-279A-4244-823F-27CDD7F9088B}"/>
                </a:ext>
              </a:extLst>
            </p:cNvPr>
            <p:cNvSpPr txBox="1"/>
            <p:nvPr/>
          </p:nvSpPr>
          <p:spPr>
            <a:xfrm>
              <a:off x="1501045" y="4823387"/>
              <a:ext cx="2432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ASTHENOSPHERE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ABD0C-57EA-4097-A942-46B364C97330}"/>
                </a:ext>
              </a:extLst>
            </p:cNvPr>
            <p:cNvSpPr txBox="1"/>
            <p:nvPr/>
          </p:nvSpPr>
          <p:spPr>
            <a:xfrm>
              <a:off x="5682539" y="4823386"/>
              <a:ext cx="2432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1600 - 7900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F83F7EF-0101-49E7-8D76-2DF1BA926C05}"/>
              </a:ext>
            </a:extLst>
          </p:cNvPr>
          <p:cNvSpPr txBox="1"/>
          <p:nvPr/>
        </p:nvSpPr>
        <p:spPr>
          <a:xfrm>
            <a:off x="533401" y="5349393"/>
            <a:ext cx="776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ADD TO NOTES </a:t>
            </a:r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 Convection currents move through the </a:t>
            </a:r>
          </a:p>
          <a:p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					</a:t>
            </a:r>
            <a:r>
              <a:rPr lang="en-US" sz="24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asthenosphere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F729BC-8FA7-49EF-A71C-4D3F3CF83892}"/>
              </a:ext>
            </a:extLst>
          </p:cNvPr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Answer Key</a:t>
            </a:r>
          </a:p>
        </p:txBody>
      </p:sp>
    </p:spTree>
    <p:extLst>
      <p:ext uri="{BB962C8B-B14F-4D97-AF65-F5344CB8AC3E}">
        <p14:creationId xmlns:p14="http://schemas.microsoft.com/office/powerpoint/2010/main" val="35605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891DE9-25C4-4B2C-B9AA-DFE5A85B2D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78" y="172553"/>
            <a:ext cx="3024552" cy="1526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1E783C-BBAE-4668-B96C-E7606B3E6A3B}"/>
              </a:ext>
            </a:extLst>
          </p:cNvPr>
          <p:cNvSpPr/>
          <p:nvPr/>
        </p:nvSpPr>
        <p:spPr>
          <a:xfrm>
            <a:off x="3519477" y="327084"/>
            <a:ext cx="5373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  _______ -   1400 mi thick liquid layer made mostly of ___________; temps range from 7900-11000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F; the movement of these creates a ________________ field.   </a:t>
            </a:r>
          </a:p>
        </p:txBody>
      </p: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C11B253C-ECA8-49CF-BE4F-ED053AEB02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75351" y="935798"/>
            <a:ext cx="1608806" cy="3652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B8B7F-9CA0-46AC-8D79-A9B5DF18AB78}"/>
              </a:ext>
            </a:extLst>
          </p:cNvPr>
          <p:cNvSpPr/>
          <p:nvPr/>
        </p:nvSpPr>
        <p:spPr>
          <a:xfrm>
            <a:off x="371920" y="2086134"/>
            <a:ext cx="8623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  _______ -   Solid layer that is _______ mi thick; made of ________ and ____________ with temps up to ________</a:t>
            </a:r>
            <a:r>
              <a:rPr lang="en-US" sz="2000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kept solid due to very high ____________.</a:t>
            </a:r>
          </a:p>
        </p:txBody>
      </p:sp>
      <p:cxnSp>
        <p:nvCxnSpPr>
          <p:cNvPr id="16" name="AutoShape 12">
            <a:extLst>
              <a:ext uri="{FF2B5EF4-FFF2-40B4-BE49-F238E27FC236}">
                <a16:creationId xmlns:a16="http://schemas.microsoft.com/office/drawing/2014/main" id="{3EE4410B-1CA5-4C37-B1D3-8DE65AC2B1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6381" y="1608994"/>
            <a:ext cx="0" cy="36576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52994-D3BC-4663-9867-B934462F6976}"/>
              </a:ext>
            </a:extLst>
          </p:cNvPr>
          <p:cNvGrpSpPr/>
          <p:nvPr/>
        </p:nvGrpSpPr>
        <p:grpSpPr>
          <a:xfrm>
            <a:off x="3519477" y="267685"/>
            <a:ext cx="2947826" cy="1383633"/>
            <a:chOff x="3519477" y="920845"/>
            <a:chExt cx="2947826" cy="13836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FD7E7D-73BA-4248-AB6E-BA6BED8DF12C}"/>
                </a:ext>
              </a:extLst>
            </p:cNvPr>
            <p:cNvSpPr txBox="1"/>
            <p:nvPr/>
          </p:nvSpPr>
          <p:spPr>
            <a:xfrm>
              <a:off x="3534282" y="920845"/>
              <a:ext cx="2093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OUTER CORE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E466C0-2C07-494B-9448-CE9DB80E27FE}"/>
                </a:ext>
              </a:extLst>
            </p:cNvPr>
            <p:cNvSpPr txBox="1"/>
            <p:nvPr/>
          </p:nvSpPr>
          <p:spPr>
            <a:xfrm>
              <a:off x="5442655" y="1242238"/>
              <a:ext cx="102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IRON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C9C5F-279A-4244-823F-27CDD7F9088B}"/>
                </a:ext>
              </a:extLst>
            </p:cNvPr>
            <p:cNvSpPr txBox="1"/>
            <p:nvPr/>
          </p:nvSpPr>
          <p:spPr>
            <a:xfrm>
              <a:off x="3519477" y="1842813"/>
              <a:ext cx="2432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MAGNETIC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81995F-7FB9-4B14-9265-F023D415648F}"/>
              </a:ext>
            </a:extLst>
          </p:cNvPr>
          <p:cNvGrpSpPr/>
          <p:nvPr/>
        </p:nvGrpSpPr>
        <p:grpSpPr>
          <a:xfrm>
            <a:off x="371920" y="1982360"/>
            <a:ext cx="7611070" cy="1138592"/>
            <a:chOff x="371920" y="2907670"/>
            <a:chExt cx="7611070" cy="11385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ABD0C-57EA-4097-A942-46B364C97330}"/>
                </a:ext>
              </a:extLst>
            </p:cNvPr>
            <p:cNvSpPr txBox="1"/>
            <p:nvPr/>
          </p:nvSpPr>
          <p:spPr>
            <a:xfrm>
              <a:off x="371920" y="2909917"/>
              <a:ext cx="1789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INNER CORE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A4B48E-82E4-496C-8CB1-AB1B46817CFA}"/>
                </a:ext>
              </a:extLst>
            </p:cNvPr>
            <p:cNvSpPr txBox="1"/>
            <p:nvPr/>
          </p:nvSpPr>
          <p:spPr>
            <a:xfrm>
              <a:off x="4171340" y="2923930"/>
              <a:ext cx="102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780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E62279-56F0-428E-9B55-D6D5BE681905}"/>
                </a:ext>
              </a:extLst>
            </p:cNvPr>
            <p:cNvSpPr txBox="1"/>
            <p:nvPr/>
          </p:nvSpPr>
          <p:spPr>
            <a:xfrm>
              <a:off x="6958342" y="2907670"/>
              <a:ext cx="102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IRON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744683-833A-4D5B-974D-0EC86FD9B62D}"/>
                </a:ext>
              </a:extLst>
            </p:cNvPr>
            <p:cNvSpPr txBox="1"/>
            <p:nvPr/>
          </p:nvSpPr>
          <p:spPr>
            <a:xfrm>
              <a:off x="440711" y="3282685"/>
              <a:ext cx="1534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NICKEL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1D3D1D-0EB0-45F9-9E06-B1970F72A3C4}"/>
                </a:ext>
              </a:extLst>
            </p:cNvPr>
            <p:cNvSpPr txBox="1"/>
            <p:nvPr/>
          </p:nvSpPr>
          <p:spPr>
            <a:xfrm>
              <a:off x="3520205" y="3282685"/>
              <a:ext cx="1534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13,000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D44979-4917-4C38-852A-5564A4F9AF92}"/>
                </a:ext>
              </a:extLst>
            </p:cNvPr>
            <p:cNvSpPr txBox="1"/>
            <p:nvPr/>
          </p:nvSpPr>
          <p:spPr>
            <a:xfrm>
              <a:off x="440710" y="3584597"/>
              <a:ext cx="1534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PRESSURE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386" name="Picture 2" descr="Image result for seismic waves center of 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5" y="3298371"/>
            <a:ext cx="4402301" cy="3287486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>
            <a:off x="1687286" y="4746172"/>
            <a:ext cx="1186543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https://www.astronomynotes.com/solarsys/s8.htm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979637"/>
            <a:ext cx="8991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itchFamily="18" charset="0"/>
              </a:rPr>
              <a:t>1) The video compared Earth's crust to an egg.  Could an egg also be used to model all the layers of the earth?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If we cannot see the center of the Earth, how do we know about it?  List two ways we have learned about the core.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Create your own model - What other items could be used as a model for the Earth's structure?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a picture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page under this worksheet of 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 and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it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show how each of its layers compares to earth's layers.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28" y="2"/>
            <a:ext cx="6324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Layers of the Earth Think About It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152402"/>
            <a:ext cx="1476375" cy="7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9DB26-92AD-4ADF-8919-5E9F45B7B62B}"/>
              </a:ext>
            </a:extLst>
          </p:cNvPr>
          <p:cNvSpPr txBox="1"/>
          <p:nvPr/>
        </p:nvSpPr>
        <p:spPr>
          <a:xfrm>
            <a:off x="385395" y="1831101"/>
            <a:ext cx="8373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If you do a basic model with crust, mantle, and core, it would work.  It would not work if you wanted more layers.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C6AC8-61DA-46C5-B3DA-36ABE7203AD8}"/>
              </a:ext>
            </a:extLst>
          </p:cNvPr>
          <p:cNvSpPr txBox="1"/>
          <p:nvPr/>
        </p:nvSpPr>
        <p:spPr>
          <a:xfrm>
            <a:off x="385395" y="3801042"/>
            <a:ext cx="8373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 Seismic waves gives us clues about earth’s interior</a:t>
            </a:r>
          </a:p>
          <a:p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 Analyze rocks brought to the surface through volcanoes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47"/>
            <a:ext cx="914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itchFamily="18" charset="0"/>
              </a:rPr>
              <a:t>What are some models other students have used?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AC6E0-8A33-4C3F-A3A4-8A77FD1735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3113" y="729700"/>
            <a:ext cx="1570181" cy="269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E05F4-6165-45C7-A83E-B33436BA4B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455" y="5104166"/>
            <a:ext cx="1194812" cy="147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87584-FFAE-47CF-8489-84638919E3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422" y="5679115"/>
            <a:ext cx="1859280" cy="97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552E6-7E8F-420F-84FA-5B3F2D33D1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118" y="735759"/>
            <a:ext cx="1701936" cy="145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F4BF6-8575-4BB5-8B8D-51404833A52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5780" y="3025648"/>
            <a:ext cx="2689170" cy="192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271A9E-8227-4612-9F6C-1A384B82079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8935" y="3734282"/>
            <a:ext cx="2342431" cy="284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43BD0-BA6E-4D59-A1EB-F97FF22B15B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9406" y="729700"/>
            <a:ext cx="4165187" cy="212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F6556D-D0B6-44F5-BB59-C3830255549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900" y="2324991"/>
            <a:ext cx="1762371" cy="135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D5C2ED-63CB-4322-9CFB-831B5D15C59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64123" y="5075105"/>
            <a:ext cx="1829320" cy="1417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C0242-A11F-47EB-B51A-0FA8E571F89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373" y="3808160"/>
            <a:ext cx="1709071" cy="174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explore a milky way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56620"/>
            <a:ext cx="5867400" cy="563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Bonus Activity: Tasty Tectonics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984" y="1003638"/>
            <a:ext cx="8940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Glue the worksheet on page ____</a:t>
            </a:r>
            <a:endParaRPr lang="en-US" sz="3200" b="1" u="sng" dirty="0"/>
          </a:p>
          <a:p>
            <a:pPr algn="ctr"/>
            <a:endParaRPr lang="en-US" sz="16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066" y="2586497"/>
            <a:ext cx="7085868" cy="388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580"/>
            <a:ext cx="9144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Follow your teacher’s directions to complete this section.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30903"/>
          <a:stretch/>
        </p:blipFill>
        <p:spPr bwMode="auto">
          <a:xfrm>
            <a:off x="0" y="914400"/>
            <a:ext cx="9144000" cy="37382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3276600" y="191886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LITHOSPHERE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3329650" y="1618525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(Crust &amp; Upper Mantle)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3281425" y="267857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ASTHENOSPHERE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3276600" y="3348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LOWER MANTLE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24600" y="2819400"/>
            <a:ext cx="2514600" cy="1833265"/>
            <a:chOff x="6324600" y="2819400"/>
            <a:chExt cx="2514600" cy="18332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89CF16-4B29-4483-8F3B-33377EC6AE80}"/>
                </a:ext>
              </a:extLst>
            </p:cNvPr>
            <p:cNvSpPr txBox="1"/>
            <p:nvPr/>
          </p:nvSpPr>
          <p:spPr>
            <a:xfrm>
              <a:off x="6324600" y="41910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INNER CORE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7086600" y="2819400"/>
              <a:ext cx="457200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10000" y="2971800"/>
            <a:ext cx="3124200" cy="1680865"/>
            <a:chOff x="3810000" y="2971800"/>
            <a:chExt cx="3124200" cy="1680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89CF16-4B29-4483-8F3B-33377EC6AE80}"/>
                </a:ext>
              </a:extLst>
            </p:cNvPr>
            <p:cNvSpPr txBox="1"/>
            <p:nvPr/>
          </p:nvSpPr>
          <p:spPr>
            <a:xfrm>
              <a:off x="3810000" y="41910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OUTER CORE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943600" y="2971800"/>
              <a:ext cx="990600" cy="1447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D4A0AA-09C2-4D57-9A36-C25D966E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" y="2228832"/>
            <a:ext cx="1332472" cy="12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71410"/>
          <a:stretch/>
        </p:blipFill>
        <p:spPr bwMode="auto">
          <a:xfrm>
            <a:off x="0" y="4191000"/>
            <a:ext cx="9144000" cy="15467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4572000" y="451859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FAULTS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4572000" y="489959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PLATES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4DD9F5-AA41-42BE-8234-5C0721CD8857}"/>
              </a:ext>
            </a:extLst>
          </p:cNvPr>
          <p:cNvSpPr/>
          <p:nvPr/>
        </p:nvSpPr>
        <p:spPr>
          <a:xfrm>
            <a:off x="321038" y="690476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Open the candy bar.</a:t>
            </a:r>
          </a:p>
          <a:p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sz="3200" b="1" i="1" dirty="0">
                <a:solidFill>
                  <a:srgbClr val="FF0000"/>
                </a:solidFill>
              </a:rPr>
              <a:t>Place on a paper towel.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D1DAE3-13AA-4460-AB6D-E42FD8D8F8BB}"/>
              </a:ext>
            </a:extLst>
          </p:cNvPr>
          <p:cNvGrpSpPr/>
          <p:nvPr/>
        </p:nvGrpSpPr>
        <p:grpSpPr>
          <a:xfrm>
            <a:off x="291683" y="533400"/>
            <a:ext cx="8560633" cy="3176300"/>
            <a:chOff x="291683" y="909724"/>
            <a:chExt cx="8560633" cy="3176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C393A9-5C4F-470D-BAA2-229B4C654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3585" y="1171334"/>
              <a:ext cx="3153215" cy="17242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875CA7-BE4B-4017-870F-BD2A72568B1D}"/>
                </a:ext>
              </a:extLst>
            </p:cNvPr>
            <p:cNvSpPr/>
            <p:nvPr/>
          </p:nvSpPr>
          <p:spPr>
            <a:xfrm>
              <a:off x="291683" y="3008806"/>
              <a:ext cx="856063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</a:rPr>
                <a:t>Use your fingernail to make SMALL cracks in the surface (top)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0A6B3AE7-A87F-4F2C-AA41-04AE8E3853F9}"/>
                </a:ext>
              </a:extLst>
            </p:cNvPr>
            <p:cNvSpPr/>
            <p:nvPr/>
          </p:nvSpPr>
          <p:spPr>
            <a:xfrm>
              <a:off x="6324600" y="909724"/>
              <a:ext cx="609600" cy="52322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57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1"/>
            <a:ext cx="8991600" cy="10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ea typeface="Calibri"/>
                <a:cs typeface="Times New Roman"/>
              </a:rPr>
              <a:t>Getting started …</a:t>
            </a:r>
            <a:endParaRPr lang="en-US" sz="28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D8E924-F322-418D-9FE2-4B9825EB4BBB}"/>
              </a:ext>
            </a:extLst>
          </p:cNvPr>
          <p:cNvSpPr/>
          <p:nvPr/>
        </p:nvSpPr>
        <p:spPr>
          <a:xfrm>
            <a:off x="266700" y="1388828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a typeface="Calibri"/>
                <a:cs typeface="Times New Roman"/>
              </a:rPr>
              <a:t>Glue the worksheets on pages ___-___</a:t>
            </a:r>
          </a:p>
          <a:p>
            <a:endParaRPr lang="en-US" sz="2800" b="1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sz="2800" b="1" i="1" dirty="0">
                <a:solidFill>
                  <a:srgbClr val="FF0000"/>
                </a:solidFill>
                <a:ea typeface="Calibri"/>
                <a:cs typeface="Times New Roman"/>
              </a:rPr>
              <a:t>Fill in the answers as you watch the video. </a:t>
            </a:r>
          </a:p>
          <a:p>
            <a:endParaRPr lang="en-US" sz="2800" b="1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sz="2800" b="1" i="1" dirty="0">
                <a:solidFill>
                  <a:srgbClr val="FF0000"/>
                </a:solidFill>
                <a:ea typeface="Calibri"/>
                <a:cs typeface="Times New Roman"/>
              </a:rPr>
              <a:t>We will review the answers so you can make additions or corrections </a:t>
            </a:r>
          </a:p>
        </p:txBody>
      </p:sp>
    </p:spTree>
    <p:extLst>
      <p:ext uri="{BB962C8B-B14F-4D97-AF65-F5344CB8AC3E}">
        <p14:creationId xmlns:p14="http://schemas.microsoft.com/office/powerpoint/2010/main" val="4216839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 Box 2"/>
          <p:cNvSpPr txBox="1">
            <a:spLocks noChangeArrowheads="1"/>
          </p:cNvSpPr>
          <p:nvPr/>
        </p:nvSpPr>
        <p:spPr bwMode="auto">
          <a:xfrm>
            <a:off x="152400" y="79717"/>
            <a:ext cx="86106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Part B: Observing Forces </a:t>
            </a:r>
          </a:p>
          <a:p>
            <a:endParaRPr lang="en-US" sz="1600" dirty="0"/>
          </a:p>
          <a:p>
            <a:r>
              <a:rPr lang="en-US" sz="2400" b="1" dirty="0"/>
              <a:t>4. COMPRESSION</a:t>
            </a:r>
            <a:endParaRPr lang="en-US" sz="2400" dirty="0"/>
          </a:p>
          <a:p>
            <a:endParaRPr lang="en-US" sz="1000" b="1" dirty="0"/>
          </a:p>
          <a:p>
            <a:r>
              <a:rPr lang="en-US" sz="2400" b="1" dirty="0"/>
              <a:t>Apply compression by slowly push the ends of the candy bar towards the middle by a couple centimeters.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What do you observe?  Write it on your worksheet.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F152C5-1540-47EA-A809-6FDABE648AD6}"/>
              </a:ext>
            </a:extLst>
          </p:cNvPr>
          <p:cNvGrpSpPr/>
          <p:nvPr/>
        </p:nvGrpSpPr>
        <p:grpSpPr>
          <a:xfrm>
            <a:off x="802544" y="2418459"/>
            <a:ext cx="2423160" cy="762000"/>
            <a:chOff x="6263640" y="1981200"/>
            <a:chExt cx="2423160" cy="7620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981956C-D5D6-4471-81FC-0FF1C1E1D15C}"/>
                </a:ext>
              </a:extLst>
            </p:cNvPr>
            <p:cNvSpPr/>
            <p:nvPr/>
          </p:nvSpPr>
          <p:spPr>
            <a:xfrm>
              <a:off x="6832345" y="1981200"/>
              <a:ext cx="1260095" cy="762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15A8D-3629-4D6B-9020-89EC2FF24E8B}"/>
                </a:ext>
              </a:extLst>
            </p:cNvPr>
            <p:cNvGrpSpPr/>
            <p:nvPr/>
          </p:nvGrpSpPr>
          <p:grpSpPr>
            <a:xfrm>
              <a:off x="6263640" y="2158303"/>
              <a:ext cx="2423160" cy="365760"/>
              <a:chOff x="-106100" y="2895600"/>
              <a:chExt cx="2423160" cy="365760"/>
            </a:xfrm>
          </p:grpSpPr>
          <p:sp>
            <p:nvSpPr>
              <p:cNvPr id="5" name="Right Arrow 14">
                <a:extLst>
                  <a:ext uri="{FF2B5EF4-FFF2-40B4-BE49-F238E27FC236}">
                    <a16:creationId xmlns:a16="http://schemas.microsoft.com/office/drawing/2014/main" id="{3794260C-1C0A-4082-A290-78DF5F91E34A}"/>
                  </a:ext>
                </a:extLst>
              </p:cNvPr>
              <p:cNvSpPr/>
              <p:nvPr/>
            </p:nvSpPr>
            <p:spPr>
              <a:xfrm>
                <a:off x="-106100" y="2895600"/>
                <a:ext cx="640080" cy="36576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Arrow 15">
                <a:extLst>
                  <a:ext uri="{FF2B5EF4-FFF2-40B4-BE49-F238E27FC236}">
                    <a16:creationId xmlns:a16="http://schemas.microsoft.com/office/drawing/2014/main" id="{174FA95A-2A07-453E-96C2-CBAB15B5C5FC}"/>
                  </a:ext>
                </a:extLst>
              </p:cNvPr>
              <p:cNvSpPr/>
              <p:nvPr/>
            </p:nvSpPr>
            <p:spPr>
              <a:xfrm flipH="1">
                <a:off x="1676980" y="2895600"/>
                <a:ext cx="640080" cy="36576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A00F7C9-B200-4252-AF90-65D994587EED}"/>
              </a:ext>
            </a:extLst>
          </p:cNvPr>
          <p:cNvSpPr/>
          <p:nvPr/>
        </p:nvSpPr>
        <p:spPr>
          <a:xfrm>
            <a:off x="304800" y="4572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The pieces of chocolate move together with some going over the others or two pieces push upwards together (arch)</a:t>
            </a:r>
          </a:p>
        </p:txBody>
      </p:sp>
      <p:pic>
        <p:nvPicPr>
          <p:cNvPr id="2050" name="Picture 2" descr="Image result for compression force rocks">
            <a:extLst>
              <a:ext uri="{FF2B5EF4-FFF2-40B4-BE49-F238E27FC236}">
                <a16:creationId xmlns:a16="http://schemas.microsoft.com/office/drawing/2014/main" id="{A2ED6B5D-84D3-48AB-ABD6-9CF22F2E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949767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 Box 2"/>
          <p:cNvSpPr txBox="1">
            <a:spLocks noChangeArrowheads="1"/>
          </p:cNvSpPr>
          <p:nvPr/>
        </p:nvSpPr>
        <p:spPr bwMode="auto">
          <a:xfrm>
            <a:off x="321212" y="228600"/>
            <a:ext cx="8822788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/>
              <a:t>5. TENSION</a:t>
            </a:r>
          </a:p>
          <a:p>
            <a:endParaRPr lang="en-US" sz="1400" b="1" dirty="0"/>
          </a:p>
          <a:p>
            <a:r>
              <a:rPr lang="en-US" sz="2400" b="1" dirty="0"/>
              <a:t>Apply tension by pulling the ends of the candy bar away from the middle by a couple centimeters.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What do you observe?  Write it on your worksheet.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/>
              <a:t> </a:t>
            </a:r>
          </a:p>
          <a:p>
            <a:pPr>
              <a:lnSpc>
                <a:spcPct val="150000"/>
              </a:lnSpc>
            </a:pP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F152C5-1540-47EA-A809-6FDABE648AD6}"/>
              </a:ext>
            </a:extLst>
          </p:cNvPr>
          <p:cNvGrpSpPr/>
          <p:nvPr/>
        </p:nvGrpSpPr>
        <p:grpSpPr>
          <a:xfrm>
            <a:off x="637704" y="2009839"/>
            <a:ext cx="2423160" cy="762000"/>
            <a:chOff x="6263640" y="1981200"/>
            <a:chExt cx="2423160" cy="7620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981956C-D5D6-4471-81FC-0FF1C1E1D15C}"/>
                </a:ext>
              </a:extLst>
            </p:cNvPr>
            <p:cNvSpPr/>
            <p:nvPr/>
          </p:nvSpPr>
          <p:spPr>
            <a:xfrm>
              <a:off x="6832345" y="1981200"/>
              <a:ext cx="1260095" cy="762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15A8D-3629-4D6B-9020-89EC2FF24E8B}"/>
                </a:ext>
              </a:extLst>
            </p:cNvPr>
            <p:cNvGrpSpPr/>
            <p:nvPr/>
          </p:nvGrpSpPr>
          <p:grpSpPr>
            <a:xfrm>
              <a:off x="6263640" y="2158303"/>
              <a:ext cx="2423160" cy="365760"/>
              <a:chOff x="-106100" y="2895600"/>
              <a:chExt cx="2423160" cy="365760"/>
            </a:xfrm>
          </p:grpSpPr>
          <p:sp>
            <p:nvSpPr>
              <p:cNvPr id="5" name="Right Arrow 14">
                <a:extLst>
                  <a:ext uri="{FF2B5EF4-FFF2-40B4-BE49-F238E27FC236}">
                    <a16:creationId xmlns:a16="http://schemas.microsoft.com/office/drawing/2014/main" id="{3794260C-1C0A-4082-A290-78DF5F91E34A}"/>
                  </a:ext>
                </a:extLst>
              </p:cNvPr>
              <p:cNvSpPr/>
              <p:nvPr/>
            </p:nvSpPr>
            <p:spPr>
              <a:xfrm flipH="1">
                <a:off x="-106100" y="2895600"/>
                <a:ext cx="640080" cy="36576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Arrow 15">
                <a:extLst>
                  <a:ext uri="{FF2B5EF4-FFF2-40B4-BE49-F238E27FC236}">
                    <a16:creationId xmlns:a16="http://schemas.microsoft.com/office/drawing/2014/main" id="{174FA95A-2A07-453E-96C2-CBAB15B5C5FC}"/>
                  </a:ext>
                </a:extLst>
              </p:cNvPr>
              <p:cNvSpPr/>
              <p:nvPr/>
            </p:nvSpPr>
            <p:spPr>
              <a:xfrm>
                <a:off x="1676980" y="2895600"/>
                <a:ext cx="640080" cy="36576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0364841-86D3-491D-8D3F-F6CEBCD71822}"/>
              </a:ext>
            </a:extLst>
          </p:cNvPr>
          <p:cNvSpPr/>
          <p:nvPr/>
        </p:nvSpPr>
        <p:spPr>
          <a:xfrm>
            <a:off x="457200" y="3920584"/>
            <a:ext cx="786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The pieces of chocolate spread apart; some may "drop" into the caramel layer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compression force rocks">
            <a:extLst>
              <a:ext uri="{FF2B5EF4-FFF2-40B4-BE49-F238E27FC236}">
                <a16:creationId xmlns:a16="http://schemas.microsoft.com/office/drawing/2014/main" id="{2A4E43A7-17C9-4891-9091-FEB548D5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42" y="1653841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 Box 2"/>
          <p:cNvSpPr txBox="1">
            <a:spLocks noChangeArrowheads="1"/>
          </p:cNvSpPr>
          <p:nvPr/>
        </p:nvSpPr>
        <p:spPr bwMode="auto">
          <a:xfrm>
            <a:off x="16412" y="79717"/>
            <a:ext cx="9127588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rgbClr val="FF0000"/>
              </a:solidFill>
            </a:endParaRPr>
          </a:p>
          <a:p>
            <a:r>
              <a:rPr lang="en-US" sz="2400" b="1" dirty="0"/>
              <a:t>6. SHEARING</a:t>
            </a:r>
          </a:p>
          <a:p>
            <a:r>
              <a:rPr lang="en-US" sz="2400" b="1" dirty="0"/>
              <a:t>Push the candy bar back into its original position (as close as you can.) </a:t>
            </a:r>
          </a:p>
          <a:p>
            <a:r>
              <a:rPr lang="en-US" sz="2400" b="1" dirty="0"/>
              <a:t>Apply a shearing force by pushing one end to the left and the other to the right.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What do you observe?  Write it on your worksheet.</a:t>
            </a:r>
          </a:p>
          <a:p>
            <a:pPr>
              <a:lnSpc>
                <a:spcPct val="150000"/>
              </a:lnSpc>
            </a:pP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/>
              <a:t> </a:t>
            </a:r>
          </a:p>
          <a:p>
            <a:pPr>
              <a:lnSpc>
                <a:spcPct val="150000"/>
              </a:lnSpc>
            </a:pP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62C955-415F-452D-89A0-450D9A9FD9CB}"/>
              </a:ext>
            </a:extLst>
          </p:cNvPr>
          <p:cNvGrpSpPr/>
          <p:nvPr/>
        </p:nvGrpSpPr>
        <p:grpSpPr>
          <a:xfrm>
            <a:off x="937441" y="2565837"/>
            <a:ext cx="1752599" cy="835452"/>
            <a:chOff x="782448" y="1789447"/>
            <a:chExt cx="1752599" cy="83545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B34DCA2-7A8A-4EBD-81A9-5C3021F99784}"/>
                </a:ext>
              </a:extLst>
            </p:cNvPr>
            <p:cNvSpPr/>
            <p:nvPr/>
          </p:nvSpPr>
          <p:spPr>
            <a:xfrm>
              <a:off x="990600" y="1831932"/>
              <a:ext cx="1260095" cy="762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AD3292-F598-4D5C-BA97-2FB1053ABBA5}"/>
                </a:ext>
              </a:extLst>
            </p:cNvPr>
            <p:cNvGrpSpPr/>
            <p:nvPr/>
          </p:nvGrpSpPr>
          <p:grpSpPr>
            <a:xfrm>
              <a:off x="782448" y="1789447"/>
              <a:ext cx="1752599" cy="835452"/>
              <a:chOff x="255748" y="2677368"/>
              <a:chExt cx="1752599" cy="835452"/>
            </a:xfrm>
          </p:grpSpPr>
          <p:sp>
            <p:nvSpPr>
              <p:cNvPr id="11" name="Right Arrow 22">
                <a:extLst>
                  <a:ext uri="{FF2B5EF4-FFF2-40B4-BE49-F238E27FC236}">
                    <a16:creationId xmlns:a16="http://schemas.microsoft.com/office/drawing/2014/main" id="{CC0B0018-1D9C-45A0-BC20-C0BE695A4AC0}"/>
                  </a:ext>
                </a:extLst>
              </p:cNvPr>
              <p:cNvSpPr/>
              <p:nvPr/>
            </p:nvSpPr>
            <p:spPr>
              <a:xfrm rot="16200000" flipH="1">
                <a:off x="118588" y="2814528"/>
                <a:ext cx="640080" cy="36576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23">
                <a:extLst>
                  <a:ext uri="{FF2B5EF4-FFF2-40B4-BE49-F238E27FC236}">
                    <a16:creationId xmlns:a16="http://schemas.microsoft.com/office/drawing/2014/main" id="{587398AF-1515-4F1D-925C-E37B216C80B9}"/>
                  </a:ext>
                </a:extLst>
              </p:cNvPr>
              <p:cNvSpPr/>
              <p:nvPr/>
            </p:nvSpPr>
            <p:spPr>
              <a:xfrm rot="5400000" flipH="1">
                <a:off x="1505427" y="3009900"/>
                <a:ext cx="640080" cy="36576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88184-063B-4411-97A2-3C322629FF40}"/>
              </a:ext>
            </a:extLst>
          </p:cNvPr>
          <p:cNvSpPr/>
          <p:nvPr/>
        </p:nvSpPr>
        <p:spPr>
          <a:xfrm>
            <a:off x="228600" y="4740848"/>
            <a:ext cx="7581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The pieces of chocolate "slide" in different directions, but stay flat.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compression force rocks">
            <a:extLst>
              <a:ext uri="{FF2B5EF4-FFF2-40B4-BE49-F238E27FC236}">
                <a16:creationId xmlns:a16="http://schemas.microsoft.com/office/drawing/2014/main" id="{F4F9B343-900B-43EA-A3CF-E3F274B0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33" y="1770094"/>
            <a:ext cx="4709567" cy="2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D865D0-04C5-4300-9D58-FD2770D2369E}"/>
              </a:ext>
            </a:extLst>
          </p:cNvPr>
          <p:cNvSpPr/>
          <p:nvPr/>
        </p:nvSpPr>
        <p:spPr>
          <a:xfrm>
            <a:off x="533400" y="6135117"/>
            <a:ext cx="758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You may eat your candy bar now!  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 Box 2"/>
          <p:cNvSpPr txBox="1">
            <a:spLocks noChangeArrowheads="1"/>
          </p:cNvSpPr>
          <p:nvPr/>
        </p:nvSpPr>
        <p:spPr bwMode="auto">
          <a:xfrm>
            <a:off x="16412" y="79717"/>
            <a:ext cx="8822788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/>
              <a:t>Part C:  Real World Connections - </a:t>
            </a:r>
            <a:r>
              <a:rPr lang="en-US" sz="2400" dirty="0"/>
              <a:t>Identify the type of force involved in each plate boundary and draw arrows to show how the plates move.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72795"/>
          <a:stretch/>
        </p:blipFill>
        <p:spPr bwMode="auto">
          <a:xfrm>
            <a:off x="304800" y="1295400"/>
            <a:ext cx="8486775" cy="9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12954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DIVERGENT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62484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TENSION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3581400" y="1676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RIFT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3500" y="1447800"/>
            <a:ext cx="680975" cy="228600"/>
            <a:chOff x="503500" y="1752600"/>
            <a:chExt cx="680975" cy="228600"/>
          </a:xfrm>
        </p:grpSpPr>
        <p:sp>
          <p:nvSpPr>
            <p:cNvPr id="19" name="Right Arrow 18"/>
            <p:cNvSpPr/>
            <p:nvPr/>
          </p:nvSpPr>
          <p:spPr>
            <a:xfrm flipH="1">
              <a:off x="503500" y="1752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910155" y="1752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D550916-5ED6-4BB8-BDC0-27F32BC96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52" y="2553790"/>
            <a:ext cx="4601362" cy="39234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89AE72-A19B-45DC-B052-4F13D9C3D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690" y="2591151"/>
            <a:ext cx="4664957" cy="224741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C57D99C-BBA4-4DF8-9477-4B8E7DC60373}"/>
              </a:ext>
            </a:extLst>
          </p:cNvPr>
          <p:cNvGrpSpPr/>
          <p:nvPr/>
        </p:nvGrpSpPr>
        <p:grpSpPr>
          <a:xfrm rot="18952519">
            <a:off x="6654979" y="3912778"/>
            <a:ext cx="1371600" cy="365760"/>
            <a:chOff x="503500" y="1752600"/>
            <a:chExt cx="680975" cy="228600"/>
          </a:xfrm>
        </p:grpSpPr>
        <p:sp>
          <p:nvSpPr>
            <p:cNvPr id="26" name="Right Arrow 18">
              <a:extLst>
                <a:ext uri="{FF2B5EF4-FFF2-40B4-BE49-F238E27FC236}">
                  <a16:creationId xmlns:a16="http://schemas.microsoft.com/office/drawing/2014/main" id="{265EA239-204C-4A66-A461-A70CE2B6AA78}"/>
                </a:ext>
              </a:extLst>
            </p:cNvPr>
            <p:cNvSpPr/>
            <p:nvPr/>
          </p:nvSpPr>
          <p:spPr>
            <a:xfrm flipH="1">
              <a:off x="503500" y="1752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19">
              <a:extLst>
                <a:ext uri="{FF2B5EF4-FFF2-40B4-BE49-F238E27FC236}">
                  <a16:creationId xmlns:a16="http://schemas.microsoft.com/office/drawing/2014/main" id="{90D10601-2179-4B15-A31C-830480634D33}"/>
                </a:ext>
              </a:extLst>
            </p:cNvPr>
            <p:cNvSpPr/>
            <p:nvPr/>
          </p:nvSpPr>
          <p:spPr>
            <a:xfrm>
              <a:off x="910155" y="1752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B3402C-9AEC-4B1C-8FD5-9BB24B3BBAD8}"/>
              </a:ext>
            </a:extLst>
          </p:cNvPr>
          <p:cNvGrpSpPr/>
          <p:nvPr/>
        </p:nvGrpSpPr>
        <p:grpSpPr>
          <a:xfrm>
            <a:off x="1139757" y="3080252"/>
            <a:ext cx="1480523" cy="273570"/>
            <a:chOff x="473520" y="1692640"/>
            <a:chExt cx="1480523" cy="273570"/>
          </a:xfrm>
        </p:grpSpPr>
        <p:sp>
          <p:nvSpPr>
            <p:cNvPr id="30" name="Right Arrow 18">
              <a:extLst>
                <a:ext uri="{FF2B5EF4-FFF2-40B4-BE49-F238E27FC236}">
                  <a16:creationId xmlns:a16="http://schemas.microsoft.com/office/drawing/2014/main" id="{EF65DBF4-64CD-4E0A-B4BC-EAC33654159F}"/>
                </a:ext>
              </a:extLst>
            </p:cNvPr>
            <p:cNvSpPr/>
            <p:nvPr/>
          </p:nvSpPr>
          <p:spPr>
            <a:xfrm flipH="1">
              <a:off x="473520" y="173761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19">
              <a:extLst>
                <a:ext uri="{FF2B5EF4-FFF2-40B4-BE49-F238E27FC236}">
                  <a16:creationId xmlns:a16="http://schemas.microsoft.com/office/drawing/2014/main" id="{CAEBD2F9-057D-4ABA-A908-9AE5CA01E7A5}"/>
                </a:ext>
              </a:extLst>
            </p:cNvPr>
            <p:cNvSpPr/>
            <p:nvPr/>
          </p:nvSpPr>
          <p:spPr>
            <a:xfrm>
              <a:off x="1679723" y="169264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23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30308" b="44440"/>
          <a:stretch/>
        </p:blipFill>
        <p:spPr bwMode="auto">
          <a:xfrm>
            <a:off x="352425" y="304800"/>
            <a:ext cx="8486775" cy="8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1190625" y="3048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CONVERGENT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5305425" y="3048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COMPRESSION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3095625" y="6858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ANDES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5589000" y="69026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SUBDUCTION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1125" y="537866"/>
            <a:ext cx="680975" cy="228600"/>
            <a:chOff x="503500" y="2895600"/>
            <a:chExt cx="680975" cy="228600"/>
          </a:xfrm>
        </p:grpSpPr>
        <p:sp>
          <p:nvSpPr>
            <p:cNvPr id="15" name="Right Arrow 14"/>
            <p:cNvSpPr/>
            <p:nvPr/>
          </p:nvSpPr>
          <p:spPr>
            <a:xfrm>
              <a:off x="503500" y="2895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flipH="1">
              <a:off x="910155" y="2895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mountains at convergent boundaries">
            <a:extLst>
              <a:ext uri="{FF2B5EF4-FFF2-40B4-BE49-F238E27FC236}">
                <a16:creationId xmlns:a16="http://schemas.microsoft.com/office/drawing/2014/main" id="{2871AE4B-256F-456A-A392-6793BC94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23018"/>
            <a:ext cx="6629400" cy="4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F5D41BC-07FC-490F-8E2C-0BBF57D66BCC}"/>
              </a:ext>
            </a:extLst>
          </p:cNvPr>
          <p:cNvGrpSpPr/>
          <p:nvPr/>
        </p:nvGrpSpPr>
        <p:grpSpPr>
          <a:xfrm>
            <a:off x="2438401" y="5179347"/>
            <a:ext cx="5482497" cy="1457670"/>
            <a:chOff x="-426958" y="2668678"/>
            <a:chExt cx="1458194" cy="455522"/>
          </a:xfrm>
        </p:grpSpPr>
        <p:sp>
          <p:nvSpPr>
            <p:cNvPr id="27" name="Right Arrow 14">
              <a:extLst>
                <a:ext uri="{FF2B5EF4-FFF2-40B4-BE49-F238E27FC236}">
                  <a16:creationId xmlns:a16="http://schemas.microsoft.com/office/drawing/2014/main" id="{2DD4C3C9-F9E3-4568-A841-E0C4D5A105C3}"/>
                </a:ext>
              </a:extLst>
            </p:cNvPr>
            <p:cNvSpPr/>
            <p:nvPr/>
          </p:nvSpPr>
          <p:spPr>
            <a:xfrm rot="21253395">
              <a:off x="-426958" y="2895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15">
              <a:extLst>
                <a:ext uri="{FF2B5EF4-FFF2-40B4-BE49-F238E27FC236}">
                  <a16:creationId xmlns:a16="http://schemas.microsoft.com/office/drawing/2014/main" id="{DBC47E03-0A41-4668-B21C-CD4DB7802D23}"/>
                </a:ext>
              </a:extLst>
            </p:cNvPr>
            <p:cNvSpPr/>
            <p:nvPr/>
          </p:nvSpPr>
          <p:spPr>
            <a:xfrm rot="21055316" flipH="1">
              <a:off x="756916" y="2668678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54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65189"/>
          <a:stretch/>
        </p:blipFill>
        <p:spPr bwMode="auto">
          <a:xfrm>
            <a:off x="228600" y="375523"/>
            <a:ext cx="8486775" cy="122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1078375" y="33734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TRANSFORM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6400800" y="33734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SHEARING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9CF16-4B29-4483-8F3B-33377EC6AE80}"/>
              </a:ext>
            </a:extLst>
          </p:cNvPr>
          <p:cNvSpPr txBox="1"/>
          <p:nvPr/>
        </p:nvSpPr>
        <p:spPr>
          <a:xfrm>
            <a:off x="3810000" y="78297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SAN ANDREAS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8585" y="494500"/>
            <a:ext cx="635255" cy="274320"/>
            <a:chOff x="526360" y="2872740"/>
            <a:chExt cx="635255" cy="274320"/>
          </a:xfrm>
        </p:grpSpPr>
        <p:sp>
          <p:nvSpPr>
            <p:cNvPr id="23" name="Right Arrow 22"/>
            <p:cNvSpPr/>
            <p:nvPr/>
          </p:nvSpPr>
          <p:spPr>
            <a:xfrm rot="16200000" flipH="1">
              <a:off x="503500" y="2895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5400000" flipH="1">
              <a:off x="910155" y="2895600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07F3BA-9EB9-4490-8017-D7D916580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33" y="1524000"/>
            <a:ext cx="5715001" cy="39326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F39713-AAB8-44AC-9333-CCEC6ABD9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069" y="3432097"/>
            <a:ext cx="3991131" cy="2745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DF3A5FB-BF5E-45B3-95EB-79FD920858B7}"/>
              </a:ext>
            </a:extLst>
          </p:cNvPr>
          <p:cNvGrpSpPr/>
          <p:nvPr/>
        </p:nvGrpSpPr>
        <p:grpSpPr>
          <a:xfrm rot="18169468">
            <a:off x="5934595" y="5139018"/>
            <a:ext cx="1285772" cy="1035796"/>
            <a:chOff x="714019" y="2928175"/>
            <a:chExt cx="812051" cy="621478"/>
          </a:xfrm>
        </p:grpSpPr>
        <p:sp>
          <p:nvSpPr>
            <p:cNvPr id="28" name="Right Arrow 22">
              <a:extLst>
                <a:ext uri="{FF2B5EF4-FFF2-40B4-BE49-F238E27FC236}">
                  <a16:creationId xmlns:a16="http://schemas.microsoft.com/office/drawing/2014/main" id="{54CDDB4A-CFD8-41CA-B9E9-20B015C33EE4}"/>
                </a:ext>
              </a:extLst>
            </p:cNvPr>
            <p:cNvSpPr/>
            <p:nvPr/>
          </p:nvSpPr>
          <p:spPr>
            <a:xfrm rot="16200000" flipH="1">
              <a:off x="1274610" y="3298193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3">
              <a:extLst>
                <a:ext uri="{FF2B5EF4-FFF2-40B4-BE49-F238E27FC236}">
                  <a16:creationId xmlns:a16="http://schemas.microsoft.com/office/drawing/2014/main" id="{6487D521-F30C-44D5-AEB4-36808BE57902}"/>
                </a:ext>
              </a:extLst>
            </p:cNvPr>
            <p:cNvSpPr/>
            <p:nvPr/>
          </p:nvSpPr>
          <p:spPr>
            <a:xfrm rot="5400000" flipH="1">
              <a:off x="691159" y="2951035"/>
              <a:ext cx="27432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39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47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itchFamily="18" charset="0"/>
              </a:rPr>
              <a:t>Think About It:  What other items could be used to model plate tectonics?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B225FB6-9359-4D39-830A-68999DEDB233}"/>
              </a:ext>
            </a:extLst>
          </p:cNvPr>
          <p:cNvSpPr/>
          <p:nvPr/>
        </p:nvSpPr>
        <p:spPr>
          <a:xfrm>
            <a:off x="1790700" y="1747629"/>
            <a:ext cx="5562600" cy="4267200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CB51C4-6415-41AB-B386-34B5C7D05D50}"/>
              </a:ext>
            </a:extLst>
          </p:cNvPr>
          <p:cNvSpPr txBox="1"/>
          <p:nvPr/>
        </p:nvSpPr>
        <p:spPr>
          <a:xfrm>
            <a:off x="2514600" y="2819400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Share your ideas with your tablemates!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4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321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ea typeface="Calibri"/>
                <a:cs typeface="Times New Roman"/>
              </a:rPr>
              <a:t>Time to watch more …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/>
                <a:cs typeface="Times New Roman"/>
              </a:rPr>
              <a:t>Fill in sections 8-10 as you watch the video in class.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/>
                <a:cs typeface="Times New Roman"/>
              </a:rPr>
              <a:t>We will go over the answers after the video in case you miss any. 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673776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https://www.earth.com/news/behind-curve-netflix-earth-flat/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05778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tomm\AppData\Local\Microsoft\Windows\INetCache\IE\Y9QQ9D0Q\Earth_from_space,_hurricane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28600"/>
            <a:ext cx="6011763" cy="59593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59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Arial Black" pitchFamily="34" charset="0"/>
              </a:rPr>
              <a:t>Inside Planet Earth: Surface to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48780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443246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http://documentaries-plus.blogspot.com/2012/06/inside-planet-earth-discovery-channel.html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02976" y="4800600"/>
            <a:ext cx="4735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Sections 8-10</a:t>
            </a:r>
          </a:p>
        </p:txBody>
      </p:sp>
    </p:spTree>
    <p:extLst>
      <p:ext uri="{BB962C8B-B14F-4D97-AF65-F5344CB8AC3E}">
        <p14:creationId xmlns:p14="http://schemas.microsoft.com/office/powerpoint/2010/main" val="313261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20"/>
            <a:ext cx="9144000" cy="722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8: 200 miles below ground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devastating phenomenon originates at this level?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Earthquakes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Seismic</a:t>
            </a:r>
            <a:r>
              <a:rPr lang="en-US" sz="2400" dirty="0">
                <a:ea typeface="Calibri"/>
                <a:cs typeface="Times New Roman"/>
              </a:rPr>
              <a:t> data can tell us the shapes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of certain features inside of the Earth.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Convection</a:t>
            </a:r>
            <a:r>
              <a:rPr lang="en-US" sz="2400" dirty="0">
                <a:ea typeface="Calibri"/>
                <a:cs typeface="Times New Roman"/>
              </a:rPr>
              <a:t> currents of hot solid rock move continuously throughout the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mantle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, </a:t>
            </a:r>
            <a:r>
              <a:rPr lang="en-US" sz="2400" dirty="0">
                <a:ea typeface="Calibri"/>
                <a:cs typeface="Times New Roman"/>
              </a:rPr>
              <a:t>which causes the tectonic plates to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shift</a:t>
            </a:r>
            <a:r>
              <a:rPr lang="en-US" sz="2400" dirty="0"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Which plates have a greater density?  Continental or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Oceanic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(choose one)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If all underground water came to the surface, sea levels would rise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2.5 miles </a:t>
            </a:r>
            <a:r>
              <a:rPr lang="en-US" sz="2400" dirty="0">
                <a:ea typeface="Calibri"/>
                <a:cs typeface="Times New Roman"/>
              </a:rPr>
              <a:t>above the peak of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Mt. Everest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a typeface="Calibri"/>
                <a:cs typeface="Times New Roman"/>
              </a:rPr>
              <a:t>What is the Ring of Fire?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Area of explosive volcanoes that is located around the Pacific Plate where it dives into the mantle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78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1"/>
            <a:ext cx="8991600" cy="478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ea typeface="Calibri"/>
                <a:cs typeface="Times New Roman"/>
              </a:rPr>
              <a:t>Section 1: Introduction</a:t>
            </a:r>
            <a:endParaRPr lang="en-US" sz="2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What percentage of the Earth cannot be accessed by humans?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99%</a:t>
            </a:r>
            <a:endParaRPr lang="en-US" sz="28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Studying the inside of the core could give us clues as to how and why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life</a:t>
            </a:r>
            <a:r>
              <a:rPr lang="en-US" sz="2800" dirty="0">
                <a:ea typeface="Calibri"/>
                <a:cs typeface="Times New Roman"/>
              </a:rPr>
              <a:t> exists.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True</a:t>
            </a:r>
            <a:r>
              <a:rPr lang="en-US" sz="2800" dirty="0">
                <a:ea typeface="Calibri"/>
                <a:cs typeface="Times New Roman"/>
              </a:rPr>
              <a:t> or False: There is more water below the Earth than in all the oceans.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D8E924-F322-418D-9FE2-4B9825EB4BBB}"/>
              </a:ext>
            </a:extLst>
          </p:cNvPr>
          <p:cNvSpPr/>
          <p:nvPr/>
        </p:nvSpPr>
        <p:spPr>
          <a:xfrm>
            <a:off x="533400" y="48768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a typeface="Calibri"/>
                <a:cs typeface="Times New Roman"/>
              </a:rPr>
              <a:t>Why can’t we access most of the Earth?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06FA2-5124-4D52-8527-130C63DDE8C4}"/>
              </a:ext>
            </a:extLst>
          </p:cNvPr>
          <p:cNvSpPr/>
          <p:nvPr/>
        </p:nvSpPr>
        <p:spPr>
          <a:xfrm>
            <a:off x="553386" y="5638800"/>
            <a:ext cx="8057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cs typeface="Times New Roman"/>
              </a:rPr>
              <a:t>Do you think life exists below the surface?  If so, how deep?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26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235"/>
            <a:ext cx="9144000" cy="634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9: 1500 miles below ground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do plumes from then mantle create?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Hot spot volcanoes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Measured from the ocean floor, where is the tallest volcano in the world located?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Hawaii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5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Why/How do island chains form?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The mantle plume stays in one place constantly pumping out magma.  While this is going on, the plate above it is moving.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A total of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3 </a:t>
            </a:r>
            <a:r>
              <a:rPr lang="en-US" sz="2400" dirty="0">
                <a:ea typeface="Calibri"/>
                <a:cs typeface="Times New Roman"/>
              </a:rPr>
              <a:t>destructive eruptions have occurred at Yellowstone, which is a giant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volcano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would happen if the Yellowstone volcano erupted?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Billions of tons of ash would be shot into the air, it would block out the sun, and we would be put into a volcanic winter.</a:t>
            </a:r>
            <a:endParaRPr lang="en-US" sz="24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7587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9144000" cy="609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10: 1800 miles below ground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The outer core is larger than the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moon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True</a:t>
            </a:r>
            <a:r>
              <a:rPr lang="en-US" sz="2400" dirty="0">
                <a:ea typeface="Calibri"/>
                <a:cs typeface="Times New Roman"/>
              </a:rPr>
              <a:t> or False: Seismic waves allow scientists to “see” the outer core.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Earth’s core produces a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magnetic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field, which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creates a “magnetic bubble” that keeps the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solar</a:t>
            </a:r>
            <a:r>
              <a:rPr lang="en-US" sz="2400" dirty="0">
                <a:ea typeface="Calibri"/>
                <a:cs typeface="Times New Roman"/>
              </a:rPr>
              <a:t> wind and radiation from reaching the Earth’s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surface</a:t>
            </a:r>
            <a:r>
              <a:rPr lang="en-US" sz="2400" dirty="0"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do auroras show us?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They are bright lights in the sky that show a battle going on between the core and solar radiation.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Why were the astronauts exposed to the cosmic rays?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They were at the edge of the safety shield created by Earth’s magnetic field.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are the shape of the columns formed in the core?  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Helix or Helical 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073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Geographic Volcanoes 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F9F0E79-0A0D-4A58-A401-109173CC1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71625" y="1428750"/>
            <a:ext cx="6000750" cy="400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2C91D-90F8-4D39-8C5F-BA5A49EC7E5F}"/>
              </a:ext>
            </a:extLst>
          </p:cNvPr>
          <p:cNvSpPr txBox="1"/>
          <p:nvPr/>
        </p:nvSpPr>
        <p:spPr>
          <a:xfrm>
            <a:off x="2869826" y="6427796"/>
            <a:ext cx="600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0000"/>
                </a:solidFill>
                <a:hlinkClick r:id="rId4" tooltip="http://ventana-almundo.blogspot.com/2015/01/asi-son-los-volcan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FF0000"/>
                </a:solidFill>
              </a:rPr>
              <a:t> by Unknown Author is licensed under </a:t>
            </a:r>
            <a:r>
              <a:rPr lang="en-US" sz="900" dirty="0">
                <a:solidFill>
                  <a:srgbClr val="FF0000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50F86D5-EA86-49FD-A363-6F48946E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5224446"/>
            <a:ext cx="7239000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Click the picture to watch the video and then answer the questions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975078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0CC789A6-DE4D-4AD7-BECD-B1025EDB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5" y="335282"/>
            <a:ext cx="9144000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     Answer these questions after the video.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874E9-8CEE-4F44-9786-B7D1DF4B8C63}"/>
              </a:ext>
            </a:extLst>
          </p:cNvPr>
          <p:cNvSpPr txBox="1"/>
          <p:nvPr/>
        </p:nvSpPr>
        <p:spPr>
          <a:xfrm>
            <a:off x="-24984" y="6627167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moviecriticblog.wordpress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88506E33-E6FD-47B2-8B8A-044F2A62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67" y="1066800"/>
            <a:ext cx="873486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How many eruptions occur each year?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50	     B.  75	   C.  90              D.  Over 100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How many plates make up the Earth’s surface?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7	     B.  17             C.  27              D.  35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How many active volcanoes are there? 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250           B.  500           C.  Over 1000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Which tectonic plate is surrounded by the Ring of Fire?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North American             B.  Asian           C. Pacific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What percent of all volcanoes occur around the Ring of Fire?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50            B.  75               C.  90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What percent of all earthquakes occur around the Ring of Fire?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50            B.  75               C.  90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A57078F-AE56-431B-A50C-D6754D9D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204567" y="0"/>
            <a:ext cx="1182605" cy="10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2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0CC789A6-DE4D-4AD7-BECD-B1025EDB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609"/>
            <a:ext cx="9144000" cy="52322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The answers are …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88506E33-E6FD-47B2-8B8A-044F2A62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67" y="1066800"/>
            <a:ext cx="873486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How many eruptions occur each year?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50	     B.  75	   C.  90              D.  Over 100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How many plates make up the Earth’s surface?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7	     B.  17             C.  27              D.  35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How many active volcanoes are there? 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250           B.  500           C.  Over 1000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Which tectonic plate is surrounded by the Ring of Fire?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North American             B.  Asian           C. Pacific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400" dirty="0">
                <a:latin typeface="Times New Roman" pitchFamily="18" charset="0"/>
              </a:rPr>
              <a:t>What percent of all volcanoes occur around the Ring of Fire?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50            B.  75               C.  90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What percent of all earthquakes occur around the Ring of Fire?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A.  50            B.  75               C.  90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250DB-2155-42CE-A33D-55A7784F0AB7}"/>
              </a:ext>
            </a:extLst>
          </p:cNvPr>
          <p:cNvSpPr/>
          <p:nvPr/>
        </p:nvSpPr>
        <p:spPr>
          <a:xfrm>
            <a:off x="704225" y="1447800"/>
            <a:ext cx="1048375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1D82D-3B1A-4034-8622-5F9DEABCB9D7}"/>
              </a:ext>
            </a:extLst>
          </p:cNvPr>
          <p:cNvSpPr/>
          <p:nvPr/>
        </p:nvSpPr>
        <p:spPr>
          <a:xfrm>
            <a:off x="2343150" y="2323477"/>
            <a:ext cx="1048375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28177-525D-4195-AF99-A6759C532A66}"/>
              </a:ext>
            </a:extLst>
          </p:cNvPr>
          <p:cNvSpPr/>
          <p:nvPr/>
        </p:nvSpPr>
        <p:spPr>
          <a:xfrm>
            <a:off x="2362200" y="3266656"/>
            <a:ext cx="1232941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7A05D9-C31D-47E5-AF30-B5C949C9CCA7}"/>
              </a:ext>
            </a:extLst>
          </p:cNvPr>
          <p:cNvSpPr/>
          <p:nvPr/>
        </p:nvSpPr>
        <p:spPr>
          <a:xfrm>
            <a:off x="6019800" y="4191000"/>
            <a:ext cx="1447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A4733-9E01-49B2-9D3F-65B2ACB7E3FD}"/>
              </a:ext>
            </a:extLst>
          </p:cNvPr>
          <p:cNvSpPr/>
          <p:nvPr/>
        </p:nvSpPr>
        <p:spPr>
          <a:xfrm>
            <a:off x="2362200" y="5105400"/>
            <a:ext cx="1066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5E9F42-DBA9-4539-AB95-16F229B8FEBF}"/>
              </a:ext>
            </a:extLst>
          </p:cNvPr>
          <p:cNvSpPr/>
          <p:nvPr/>
        </p:nvSpPr>
        <p:spPr>
          <a:xfrm>
            <a:off x="4191000" y="6012275"/>
            <a:ext cx="1066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22775F-48F9-4D5E-B2BE-295B1105AA98}"/>
              </a:ext>
            </a:extLst>
          </p:cNvPr>
          <p:cNvSpPr/>
          <p:nvPr/>
        </p:nvSpPr>
        <p:spPr>
          <a:xfrm>
            <a:off x="15211" y="228600"/>
            <a:ext cx="91135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Activity C: Ride the Rock Cycle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CBF9231-8BB1-4F0E-8B89-885977B23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5469" y="1025750"/>
            <a:ext cx="5453062" cy="485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D8BFE-D6C2-4FB7-B5CD-B7B1D20D290A}"/>
              </a:ext>
            </a:extLst>
          </p:cNvPr>
          <p:cNvSpPr txBox="1"/>
          <p:nvPr/>
        </p:nvSpPr>
        <p:spPr>
          <a:xfrm>
            <a:off x="202406" y="6391641"/>
            <a:ext cx="3743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3" tooltip="http://biodeluna.wordpress.com/2011/05/25/rock-cycle-animation-3es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C7F729BC-8FA7-49EF-A71C-4D3F3CF83892}"/>
              </a:ext>
            </a:extLst>
          </p:cNvPr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 Worksheet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7100E-3260-4C9B-AACB-EF18E75F1C0F}"/>
              </a:ext>
            </a:extLst>
          </p:cNvPr>
          <p:cNvSpPr/>
          <p:nvPr/>
        </p:nvSpPr>
        <p:spPr>
          <a:xfrm>
            <a:off x="128508" y="742140"/>
            <a:ext cx="44434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libri"/>
                <a:cs typeface="Times New Roman"/>
              </a:rPr>
              <a:t>Glue the worksheet on page </a:t>
            </a:r>
            <a:r>
              <a:rPr lang="en-US" sz="2800" u="sng" dirty="0">
                <a:ea typeface="Calibri"/>
                <a:cs typeface="Times New Roman"/>
              </a:rPr>
              <a:t>___.</a:t>
            </a:r>
          </a:p>
          <a:p>
            <a:endParaRPr lang="en-US" dirty="0">
              <a:cs typeface="Times New Roman"/>
            </a:endParaRPr>
          </a:p>
          <a:p>
            <a:r>
              <a:rPr lang="en-US" sz="2800" dirty="0">
                <a:cs typeface="Times New Roman"/>
                <a:sym typeface="Wingdings" pitchFamily="2" charset="2"/>
              </a:rPr>
              <a:t>Complete </a:t>
            </a:r>
            <a:r>
              <a:rPr lang="en-US" sz="2800" u="sng" dirty="0">
                <a:cs typeface="Times New Roman"/>
                <a:sym typeface="Wingdings" pitchFamily="2" charset="2"/>
              </a:rPr>
              <a:t>BOTH SIDES </a:t>
            </a:r>
            <a:r>
              <a:rPr lang="en-US" sz="2800" dirty="0">
                <a:cs typeface="Times New Roman"/>
                <a:sym typeface="Wingdings" pitchFamily="2" charset="2"/>
              </a:rPr>
              <a:t>of the worksheet.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FED0D-6899-40C0-BD12-BECF5015CC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599" y="4535700"/>
            <a:ext cx="2627482" cy="191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FBCB7B-D083-4DEE-9903-C279E8C462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746" y="4524134"/>
            <a:ext cx="2325420" cy="218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F11BDC-A439-4001-B058-F119E3F43175}"/>
              </a:ext>
            </a:extLst>
          </p:cNvPr>
          <p:cNvSpPr/>
          <p:nvPr/>
        </p:nvSpPr>
        <p:spPr>
          <a:xfrm>
            <a:off x="228600" y="3451355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libri"/>
                <a:cs typeface="Times New Roman"/>
              </a:rPr>
              <a:t>Go to </a:t>
            </a:r>
            <a:r>
              <a:rPr lang="en-US" sz="2800" b="1" dirty="0">
                <a:ea typeface="Calibri"/>
                <a:cs typeface="Times New Roman"/>
              </a:rPr>
              <a:t>mrstomm.com</a:t>
            </a:r>
            <a:br>
              <a:rPr lang="en-US" sz="2800" dirty="0">
                <a:ea typeface="Calibri"/>
                <a:cs typeface="Times New Roman"/>
              </a:rPr>
            </a:br>
            <a:r>
              <a:rPr lang="en-US" sz="2800" dirty="0">
                <a:ea typeface="Calibri"/>
                <a:cs typeface="Times New Roman"/>
                <a:sym typeface="Wingdings" panose="05000000000000000000" pitchFamily="2" charset="2"/>
              </a:rPr>
              <a:t>           </a:t>
            </a:r>
            <a:r>
              <a:rPr lang="en-US" sz="2800" b="1" dirty="0">
                <a:ea typeface="Calibri"/>
                <a:cs typeface="Times New Roman"/>
                <a:sym typeface="Wingdings" panose="05000000000000000000" pitchFamily="2" charset="2"/>
              </a:rPr>
              <a:t>Science Spot Kid Zone </a:t>
            </a:r>
            <a:endParaRPr lang="en-US" sz="28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255FECF-A2E9-41D5-8E48-21052937248B}"/>
              </a:ext>
            </a:extLst>
          </p:cNvPr>
          <p:cNvSpPr/>
          <p:nvPr/>
        </p:nvSpPr>
        <p:spPr>
          <a:xfrm>
            <a:off x="475481" y="4991019"/>
            <a:ext cx="609600" cy="4473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2B95C4E-6F41-4CA6-B7E2-7F3D6611A292}"/>
              </a:ext>
            </a:extLst>
          </p:cNvPr>
          <p:cNvSpPr/>
          <p:nvPr/>
        </p:nvSpPr>
        <p:spPr>
          <a:xfrm rot="872827">
            <a:off x="5265214" y="5061122"/>
            <a:ext cx="609600" cy="282748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721CC-7B21-45D9-A93A-042596739204}"/>
              </a:ext>
            </a:extLst>
          </p:cNvPr>
          <p:cNvSpPr/>
          <p:nvPr/>
        </p:nvSpPr>
        <p:spPr>
          <a:xfrm>
            <a:off x="4096475" y="4632129"/>
            <a:ext cx="1311961" cy="584775"/>
          </a:xfrm>
          <a:prstGeom prst="rect">
            <a:avLst/>
          </a:prstGeom>
          <a:solidFill>
            <a:srgbClr val="FF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 #2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447CDD-1AEF-4D88-92A6-60FBD399CBB1}"/>
              </a:ext>
            </a:extLst>
          </p:cNvPr>
          <p:cNvSpPr/>
          <p:nvPr/>
        </p:nvSpPr>
        <p:spPr>
          <a:xfrm rot="19919456">
            <a:off x="5094139" y="5579429"/>
            <a:ext cx="609600" cy="28274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8FE4D-1EE8-4D13-8266-89ECEAA6D913}"/>
              </a:ext>
            </a:extLst>
          </p:cNvPr>
          <p:cNvSpPr/>
          <p:nvPr/>
        </p:nvSpPr>
        <p:spPr>
          <a:xfrm>
            <a:off x="4038600" y="5777684"/>
            <a:ext cx="1311961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 #1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DFC01-E606-4188-B972-D34FC4F1A5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4745" y="2191851"/>
            <a:ext cx="3324732" cy="190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DAE472-659C-4D82-926A-B75FA0F669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6940" y="655925"/>
            <a:ext cx="3630342" cy="190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1D8576D-E95D-4AD8-9C02-11F61CB115C1}"/>
              </a:ext>
            </a:extLst>
          </p:cNvPr>
          <p:cNvSpPr/>
          <p:nvPr/>
        </p:nvSpPr>
        <p:spPr>
          <a:xfrm>
            <a:off x="451747" y="3928408"/>
            <a:ext cx="609600" cy="4473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48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76600"/>
            <a:ext cx="594035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2" name="TextBox 2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Ride the Rock Cycle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" y="762000"/>
            <a:ext cx="883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Check your answers if you are done with BOTH sides. </a:t>
            </a:r>
          </a:p>
          <a:p>
            <a:endParaRPr lang="en-US" sz="1200" b="1" i="1" dirty="0">
              <a:solidFill>
                <a:srgbClr val="FF0000"/>
              </a:solidFill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If you are not done, sit quietly and you’ll need to finish it on your own time.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6153150" cy="349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710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228600" y="3048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3124200" y="1600208"/>
            <a:ext cx="25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FF0000"/>
                </a:solidFill>
              </a:rPr>
              <a:t>METAMORPHIC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6002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MAGMA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98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IGNEOUS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366665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FF0000"/>
                </a:solidFill>
              </a:rPr>
              <a:t>WEATHERING</a:t>
            </a:r>
            <a:endParaRPr lang="en-US" sz="1600" b="1" spc="-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70732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FF0000"/>
                </a:solidFill>
              </a:rPr>
              <a:t>SEDIMENTARY</a:t>
            </a:r>
            <a:endParaRPr lang="en-US" sz="1600" b="1" spc="-1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699" y="3258799"/>
            <a:ext cx="207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FF0000"/>
                </a:solidFill>
              </a:rPr>
              <a:t>SEDIMENTARY</a:t>
            </a:r>
            <a:endParaRPr lang="en-US" sz="1600" b="1" spc="-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525" y="400387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2A363-CDCA-4348-BC5A-022C7CD6B05C}"/>
              </a:ext>
            </a:extLst>
          </p:cNvPr>
          <p:cNvSpPr txBox="1"/>
          <p:nvPr/>
        </p:nvSpPr>
        <p:spPr>
          <a:xfrm>
            <a:off x="7068275" y="3255051"/>
            <a:ext cx="207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FF0000"/>
                </a:solidFill>
              </a:rPr>
              <a:t>METAMORPHIC</a:t>
            </a:r>
            <a:endParaRPr lang="en-US" sz="1600" b="1" spc="-1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A9925DE8-831F-466C-8BC0-5AAF6F6198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572000"/>
            <a:ext cx="247562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7176" r="6116" b="7412"/>
          <a:stretch/>
        </p:blipFill>
        <p:spPr bwMode="auto">
          <a:xfrm>
            <a:off x="171450" y="304800"/>
            <a:ext cx="88392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571499" y="1931377"/>
            <a:ext cx="192405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IGNEOUS ROCK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D779C-10D1-48E6-A653-A104040DB3C1}"/>
              </a:ext>
            </a:extLst>
          </p:cNvPr>
          <p:cNvSpPr txBox="1"/>
          <p:nvPr/>
        </p:nvSpPr>
        <p:spPr>
          <a:xfrm>
            <a:off x="3238501" y="3272133"/>
            <a:ext cx="1524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Heat &amp; Pressure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35953-3654-4B55-8CDC-D525FC3FD895}"/>
              </a:ext>
            </a:extLst>
          </p:cNvPr>
          <p:cNvSpPr txBox="1"/>
          <p:nvPr/>
        </p:nvSpPr>
        <p:spPr>
          <a:xfrm>
            <a:off x="6591300" y="4457698"/>
            <a:ext cx="2209800" cy="83099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METAMORPHIC</a:t>
            </a:r>
            <a:br>
              <a:rPr lang="en-US" sz="2400" b="1" dirty="0"/>
            </a:br>
            <a:r>
              <a:rPr lang="en-US" sz="2400" b="1" dirty="0"/>
              <a:t>ROCK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B063A-44E8-42BB-BFC7-C4D0399193BC}"/>
              </a:ext>
            </a:extLst>
          </p:cNvPr>
          <p:cNvSpPr txBox="1"/>
          <p:nvPr/>
        </p:nvSpPr>
        <p:spPr>
          <a:xfrm>
            <a:off x="3981450" y="5734050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Melting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88DE0-3F55-4827-B0F3-DDCD3DB1B0AC}"/>
              </a:ext>
            </a:extLst>
          </p:cNvPr>
          <p:cNvSpPr txBox="1"/>
          <p:nvPr/>
        </p:nvSpPr>
        <p:spPr>
          <a:xfrm>
            <a:off x="771524" y="4478215"/>
            <a:ext cx="1524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MAGMA or LAVA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6E5C1-E670-4ABA-872C-D3A7F4730D1E}"/>
              </a:ext>
            </a:extLst>
          </p:cNvPr>
          <p:cNvSpPr txBox="1"/>
          <p:nvPr/>
        </p:nvSpPr>
        <p:spPr>
          <a:xfrm>
            <a:off x="0" y="3048000"/>
            <a:ext cx="1371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Volcanic</a:t>
            </a:r>
            <a:br>
              <a:rPr lang="en-US" sz="2400" b="1" dirty="0"/>
            </a:br>
            <a:r>
              <a:rPr lang="en-US" sz="2400" b="1" dirty="0"/>
              <a:t>Activity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EB0B7-9819-45B1-B9F4-F15BCC77A850}"/>
              </a:ext>
            </a:extLst>
          </p:cNvPr>
          <p:cNvSpPr txBox="1"/>
          <p:nvPr/>
        </p:nvSpPr>
        <p:spPr>
          <a:xfrm>
            <a:off x="533400" y="533400"/>
            <a:ext cx="192405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Weathering and Erosion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2D132-4289-4DDC-B2DB-C1181D63474C}"/>
              </a:ext>
            </a:extLst>
          </p:cNvPr>
          <p:cNvSpPr txBox="1"/>
          <p:nvPr/>
        </p:nvSpPr>
        <p:spPr>
          <a:xfrm>
            <a:off x="6610350" y="2135831"/>
            <a:ext cx="2209800" cy="83099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SEDIMENTARY</a:t>
            </a:r>
            <a:br>
              <a:rPr lang="en-US" sz="2400" b="1" dirty="0"/>
            </a:br>
            <a:r>
              <a:rPr lang="en-US" sz="2400" b="1" dirty="0"/>
              <a:t>ROCK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27212-D654-4859-8520-B085272DD92B}"/>
              </a:ext>
            </a:extLst>
          </p:cNvPr>
          <p:cNvSpPr txBox="1"/>
          <p:nvPr/>
        </p:nvSpPr>
        <p:spPr>
          <a:xfrm>
            <a:off x="3257551" y="757535"/>
            <a:ext cx="1924049" cy="461665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SEDIMENTS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1F2F6-0558-4B4E-82F6-AEDDBD04A77E}"/>
              </a:ext>
            </a:extLst>
          </p:cNvPr>
          <p:cNvSpPr txBox="1"/>
          <p:nvPr/>
        </p:nvSpPr>
        <p:spPr>
          <a:xfrm rot="1363547">
            <a:off x="5505021" y="866992"/>
            <a:ext cx="17907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Deposition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DEEB9-AAF4-4D13-A1CB-FA026A7BDA36}"/>
              </a:ext>
            </a:extLst>
          </p:cNvPr>
          <p:cNvSpPr txBox="1"/>
          <p:nvPr/>
        </p:nvSpPr>
        <p:spPr>
          <a:xfrm rot="644452">
            <a:off x="4251248" y="2004361"/>
            <a:ext cx="196215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Weathering and Erosion</a:t>
            </a:r>
            <a:endParaRPr 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65BAB-720C-4929-B93A-16110131B6CA}"/>
              </a:ext>
            </a:extLst>
          </p:cNvPr>
          <p:cNvSpPr txBox="1"/>
          <p:nvPr/>
        </p:nvSpPr>
        <p:spPr>
          <a:xfrm>
            <a:off x="7620000" y="3200400"/>
            <a:ext cx="1524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Heat &amp; Pressure</a:t>
            </a:r>
            <a:endParaRPr lang="en-US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54529E-44E1-4412-BF91-DC89DAB29700}"/>
              </a:ext>
            </a:extLst>
          </p:cNvPr>
          <p:cNvSpPr txBox="1"/>
          <p:nvPr/>
        </p:nvSpPr>
        <p:spPr>
          <a:xfrm rot="19861544">
            <a:off x="5655245" y="3235835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MELTING</a:t>
            </a:r>
            <a:endParaRPr 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F8442-9B4F-4AB4-8A79-EC0DFC615118}"/>
              </a:ext>
            </a:extLst>
          </p:cNvPr>
          <p:cNvSpPr txBox="1"/>
          <p:nvPr/>
        </p:nvSpPr>
        <p:spPr>
          <a:xfrm rot="1799908">
            <a:off x="1537333" y="3474260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Melting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521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8991600" cy="547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2: Gravity &amp; Energy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Where does gravity come from?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Earth’s core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r>
              <a:rPr lang="en-US" sz="2400" dirty="0"/>
              <a:t>2. What does the force of gravity do for us? Protection from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meteorites, </a:t>
            </a:r>
            <a:r>
              <a:rPr lang="en-US" sz="2400" dirty="0"/>
              <a:t>absorbs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radiation,</a:t>
            </a:r>
            <a:r>
              <a:rPr lang="en-US" sz="2400" dirty="0"/>
              <a:t> insulates earth from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freezing</a:t>
            </a:r>
            <a:r>
              <a:rPr lang="en-US" sz="2400" dirty="0"/>
              <a:t> temperatures of space, and  gives us the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air</a:t>
            </a:r>
            <a:r>
              <a:rPr lang="en-US" sz="2400" dirty="0"/>
              <a:t> that we breath.</a:t>
            </a:r>
          </a:p>
          <a:p>
            <a:endParaRPr lang="en-US" sz="2400" dirty="0">
              <a:ea typeface="Calibri"/>
              <a:cs typeface="Times New Roman"/>
            </a:endParaRPr>
          </a:p>
          <a:p>
            <a:r>
              <a:rPr lang="en-US" sz="2400" dirty="0">
                <a:ea typeface="Calibri"/>
                <a:cs typeface="Times New Roman"/>
              </a:rPr>
              <a:t>3. No gravity, no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atmosphere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.  </a:t>
            </a:r>
            <a:r>
              <a:rPr lang="en-US" sz="2400" dirty="0">
                <a:ea typeface="Calibri"/>
                <a:cs typeface="Times New Roman"/>
              </a:rPr>
              <a:t>No atmosphere, no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life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/>
                <a:cs typeface="Times New Roman"/>
              </a:rPr>
              <a:t>4. True or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False</a:t>
            </a:r>
            <a:r>
              <a:rPr lang="en-US" sz="2400" dirty="0">
                <a:ea typeface="Calibri"/>
                <a:cs typeface="Times New Roman"/>
              </a:rPr>
              <a:t>: The sun gives us all of our energy.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/>
                <a:cs typeface="Times New Roman"/>
              </a:rPr>
              <a:t>5. What are the pieces of evidence for the earth’s internal energy?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Volcanoes, mountain ranges, caves</a:t>
            </a:r>
          </a:p>
        </p:txBody>
      </p:sp>
    </p:spTree>
    <p:extLst>
      <p:ext uri="{BB962C8B-B14F-4D97-AF65-F5344CB8AC3E}">
        <p14:creationId xmlns:p14="http://schemas.microsoft.com/office/powerpoint/2010/main" val="3385504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321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ea typeface="Calibri"/>
                <a:cs typeface="Times New Roman"/>
              </a:rPr>
              <a:t>Time to watch more …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/>
                <a:cs typeface="Times New Roman"/>
              </a:rPr>
              <a:t>Fill in sections 11-13 as you watch the video in class.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/>
                <a:cs typeface="Times New Roman"/>
              </a:rPr>
              <a:t>We will go over the answers after the video in case you miss any. </a:t>
            </a: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ea typeface="Calibri"/>
              <a:cs typeface="Times New Roman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673776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https://www.earth.com/news/behind-curve-netflix-earth-flat/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75693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tomm\AppData\Local\Microsoft\Windows\INetCache\IE\Y9QQ9D0Q\Earth_from_space,_hurricane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28600"/>
            <a:ext cx="6011763" cy="59593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59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Arial Black" pitchFamily="34" charset="0"/>
              </a:rPr>
              <a:t>Inside Planet Earth: Surface to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48780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443246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http://documentaries-plus.blogspot.com/2012/06/inside-planet-earth-discovery-channel.html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993689" y="4800600"/>
            <a:ext cx="5153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Sections 11-13</a:t>
            </a:r>
          </a:p>
        </p:txBody>
      </p:sp>
    </p:spTree>
    <p:extLst>
      <p:ext uri="{BB962C8B-B14F-4D97-AF65-F5344CB8AC3E}">
        <p14:creationId xmlns:p14="http://schemas.microsoft.com/office/powerpoint/2010/main" val="3132610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068"/>
            <a:ext cx="9144000" cy="694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11: 2500 miles below ground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Due to the iron, there are also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electrical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currents in the core. Without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heat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&amp;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rotation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, </a:t>
            </a:r>
            <a:r>
              <a:rPr lang="en-US" sz="2400" dirty="0">
                <a:ea typeface="Calibri"/>
                <a:cs typeface="Times New Roman"/>
              </a:rPr>
              <a:t>the core wouldn’t generate a magnetic field.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Over the past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century</a:t>
            </a:r>
            <a:r>
              <a:rPr lang="en-US" sz="2400" dirty="0">
                <a:ea typeface="Calibri"/>
                <a:cs typeface="Times New Roman"/>
              </a:rPr>
              <a:t>, the strength of Earth’s magnetic field has decreased by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10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percent.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is the South Atlantic Anomaly?  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 weak area in our magnetic field  (up to 1/3 less than normal)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happens during a “reversal”?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North and South poles switch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Where can we find evidence of reversals that have occurred in the past?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Inside cooled lava.  The crystals line up with the magnetic fields.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During a reversal, we would lose protection from the magnetic field for several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months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042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99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12: 3160 miles below ground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Why is the material solid in the inner core?  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Very high amounts of pressure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The inner core is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growing</a:t>
            </a:r>
            <a:r>
              <a:rPr lang="en-US" sz="2400" dirty="0">
                <a:ea typeface="Calibri"/>
                <a:cs typeface="Times New Roman"/>
              </a:rPr>
              <a:t> at a rate of 1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millimeter</a:t>
            </a:r>
            <a:r>
              <a:rPr lang="en-US" sz="2400" dirty="0">
                <a:ea typeface="Calibri"/>
                <a:cs typeface="Times New Roman"/>
              </a:rPr>
              <a:t> per year.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spc="-140" dirty="0">
                <a:ea typeface="Calibri"/>
                <a:cs typeface="Times New Roman"/>
              </a:rPr>
              <a:t>True or </a:t>
            </a:r>
            <a:r>
              <a:rPr lang="en-US" sz="2400" b="1" spc="-140" dirty="0">
                <a:solidFill>
                  <a:srgbClr val="FF0000"/>
                </a:solidFill>
                <a:ea typeface="Calibri"/>
                <a:cs typeface="Times New Roman"/>
              </a:rPr>
              <a:t>False</a:t>
            </a:r>
            <a:r>
              <a:rPr lang="en-US" sz="2400" spc="-140" dirty="0">
                <a:ea typeface="Calibri"/>
                <a:cs typeface="Times New Roman"/>
              </a:rPr>
              <a:t>: We know exactly what the surface of the inner core looks like.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pc="-14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One day, the inner core will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freeze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solid.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What happened to the heavier materials during planetary formation?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They sank to the bottom/center of the newly formed planets.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How large was the object that made the crater in Arizona?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300-400 ft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Water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once flowed on the surface of Mars.</a:t>
            </a:r>
          </a:p>
        </p:txBody>
      </p:sp>
    </p:spTree>
    <p:extLst>
      <p:ext uri="{BB962C8B-B14F-4D97-AF65-F5344CB8AC3E}">
        <p14:creationId xmlns:p14="http://schemas.microsoft.com/office/powerpoint/2010/main" val="1592496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1116"/>
            <a:ext cx="9144000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>
                <a:ea typeface="Calibri"/>
                <a:cs typeface="Times New Roman"/>
              </a:rPr>
              <a:t>Mars’ magnetic field is weak, but its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crust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is very magnetized.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>
                <a:ea typeface="Calibri"/>
                <a:cs typeface="Times New Roman"/>
              </a:rPr>
              <a:t>Why did Mars’ magnetic field collapse? 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Its core froze solid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>
                <a:ea typeface="Calibri"/>
                <a:cs typeface="Times New Roman"/>
              </a:rPr>
              <a:t> Mars core only lasted a few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100</a:t>
            </a:r>
            <a:r>
              <a:rPr lang="en-US" sz="2400" dirty="0"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million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years.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>
                <a:ea typeface="Calibri"/>
                <a:cs typeface="Times New Roman"/>
              </a:rPr>
              <a:t> Compared to Earth, why did Mars core cool so quickly?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       Mars is only half the size of Earth.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32966D-E689-4BD3-A3E2-B9E4993E829A}"/>
              </a:ext>
            </a:extLst>
          </p:cNvPr>
          <p:cNvSpPr/>
          <p:nvPr/>
        </p:nvSpPr>
        <p:spPr>
          <a:xfrm>
            <a:off x="0" y="4267200"/>
            <a:ext cx="914400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13: 3960 miles below ground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Temperatures in the inner core reach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12000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degrees Fahrenheit, which is hotter than the surface of the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sun</a:t>
            </a:r>
            <a:r>
              <a:rPr lang="en-US" sz="2400" dirty="0"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There is no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gravity</a:t>
            </a:r>
            <a:r>
              <a:rPr lang="en-US" sz="2400" dirty="0">
                <a:ea typeface="Calibri"/>
                <a:cs typeface="Times New Roman"/>
              </a:rPr>
              <a:t> in the center of the Earth.</a:t>
            </a:r>
          </a:p>
        </p:txBody>
      </p:sp>
    </p:spTree>
    <p:extLst>
      <p:ext uri="{BB962C8B-B14F-4D97-AF65-F5344CB8AC3E}">
        <p14:creationId xmlns:p14="http://schemas.microsoft.com/office/powerpoint/2010/main" val="15924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2.jpg">
            <a:extLst>
              <a:ext uri="{FF2B5EF4-FFF2-40B4-BE49-F238E27FC236}">
                <a16:creationId xmlns:a16="http://schemas.microsoft.com/office/drawing/2014/main" id="{935D626B-8DB6-4A5B-940E-F8CDC61996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219200"/>
            <a:ext cx="7239000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6058647"/>
            <a:ext cx="6400800" cy="1752600"/>
          </a:xfrm>
        </p:spPr>
        <p:txBody>
          <a:bodyPr/>
          <a:lstStyle/>
          <a:p>
            <a:r>
              <a:rPr lang="en-US" dirty="0"/>
              <a:t>How many can you identify?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2775F-48F9-4D5E-B2BE-295B1105AA98}"/>
              </a:ext>
            </a:extLst>
          </p:cNvPr>
          <p:cNvSpPr/>
          <p:nvPr/>
        </p:nvSpPr>
        <p:spPr>
          <a:xfrm>
            <a:off x="0" y="152400"/>
            <a:ext cx="9123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Activity D: Rock Box Challenge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Rock Box Challenge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" y="990600"/>
            <a:ext cx="35881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Directions:  </a:t>
            </a:r>
          </a:p>
          <a:p>
            <a:endParaRPr lang="en-US" sz="1200" dirty="0"/>
          </a:p>
          <a:p>
            <a:pPr marL="4763" indent="6350"/>
            <a:r>
              <a:rPr lang="en-US" sz="2400" b="1" dirty="0"/>
              <a:t>Glue the worksheet on page _____</a:t>
            </a:r>
            <a:endParaRPr lang="en-US" sz="2400" b="1" dirty="0">
              <a:sym typeface="Wingdings" pitchFamily="2" charset="2"/>
            </a:endParaRPr>
          </a:p>
          <a:p>
            <a:pPr marL="4763" indent="6350"/>
            <a:endParaRPr lang="en-US" sz="2400" b="1" dirty="0">
              <a:sym typeface="Wingdings" pitchFamily="2" charset="2"/>
            </a:endParaRPr>
          </a:p>
          <a:p>
            <a:pPr marL="4763" indent="6350"/>
            <a:endParaRPr lang="en-US" sz="2400" b="1" dirty="0">
              <a:sym typeface="Wingdings" pitchFamily="2" charset="2"/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5054368" y="-25169"/>
            <a:ext cx="2971802" cy="469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8"/>
          <p:cNvGrpSpPr/>
          <p:nvPr/>
        </p:nvGrpSpPr>
        <p:grpSpPr>
          <a:xfrm rot="5400000">
            <a:off x="6399443" y="-1628742"/>
            <a:ext cx="304802" cy="4874088"/>
            <a:chOff x="8763000" y="727275"/>
            <a:chExt cx="228600" cy="5597325"/>
          </a:xfrm>
        </p:grpSpPr>
        <p:sp>
          <p:nvSpPr>
            <p:cNvPr id="45" name="Oval 44"/>
            <p:cNvSpPr/>
            <p:nvPr/>
          </p:nvSpPr>
          <p:spPr>
            <a:xfrm>
              <a:off x="8763000" y="72727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763000" y="90046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763000" y="107364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763000" y="124683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763000" y="142001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763000" y="15932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763000" y="176638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63000" y="19395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763000" y="21127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763000" y="228594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763000" y="245912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763000" y="263231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763000" y="280549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763000" y="297868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763000" y="315186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763000" y="332505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763000" y="349823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763000" y="367142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763000" y="384460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763000" y="401779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763000" y="419097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763000" y="436416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763000" y="453734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763000" y="471053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763000" y="488371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763000" y="50569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763000" y="523008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763000" y="54032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763000" y="55764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763000" y="574964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763000" y="592282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763000" y="609600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4094"/>
          <a:stretch>
            <a:fillRect/>
          </a:stretch>
        </p:blipFill>
        <p:spPr bwMode="auto">
          <a:xfrm>
            <a:off x="4495800" y="1066800"/>
            <a:ext cx="4129096" cy="258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83058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8F3FF-A3AD-416E-BCCD-CA8E5287CBA9}"/>
              </a:ext>
            </a:extLst>
          </p:cNvPr>
          <p:cNvSpPr/>
          <p:nvPr/>
        </p:nvSpPr>
        <p:spPr>
          <a:xfrm>
            <a:off x="423907" y="4724400"/>
            <a:ext cx="8112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6350" algn="ctr"/>
            <a:r>
              <a:rPr lang="en-US" sz="3200" b="1" dirty="0">
                <a:sym typeface="Wingdings" pitchFamily="2" charset="2"/>
              </a:rPr>
              <a:t>Fill in the BACK of the worksheet </a:t>
            </a:r>
            <a:br>
              <a:rPr lang="en-US" sz="3200" b="1" dirty="0">
                <a:sym typeface="Wingdings" pitchFamily="2" charset="2"/>
              </a:rPr>
            </a:br>
            <a:r>
              <a:rPr lang="en-US" sz="3200" b="1" dirty="0">
                <a:sym typeface="Wingdings" pitchFamily="2" charset="2"/>
              </a:rPr>
              <a:t>as we discuss the notes in class. </a:t>
            </a:r>
          </a:p>
        </p:txBody>
      </p:sp>
    </p:spTree>
    <p:extLst>
      <p:ext uri="{BB962C8B-B14F-4D97-AF65-F5344CB8AC3E}">
        <p14:creationId xmlns:p14="http://schemas.microsoft.com/office/powerpoint/2010/main" val="2968672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Rock Box Notes – Back of worksheet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838200"/>
            <a:ext cx="8763000" cy="166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MINERALS - </a:t>
            </a:r>
            <a:r>
              <a:rPr lang="en-US" sz="2400" dirty="0"/>
              <a:t>Building ___________ of rocks </a:t>
            </a:r>
          </a:p>
          <a:p>
            <a:pPr>
              <a:lnSpc>
                <a:spcPct val="150000"/>
              </a:lnSpc>
            </a:pPr>
            <a:endParaRPr lang="en-US" sz="1050" dirty="0"/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____________ occurring, ___________ chemical ______________ </a:t>
            </a:r>
          </a:p>
          <a:p>
            <a:pPr>
              <a:lnSpc>
                <a:spcPct val="150000"/>
              </a:lnSpc>
            </a:pP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BLOCKS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145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NATURALLY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7145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INORGANIC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7145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COMPOUNDS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D92D043F-C658-460A-AF2F-919E34B559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8400" y="2460106"/>
            <a:ext cx="5827200" cy="42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9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Rock Box Notes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838200"/>
            <a:ext cx="87630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Can be classified by many characteristics, such as crystal _______, ___________, __________ composition, _________, _________ &amp; _________.</a:t>
            </a:r>
            <a:endParaRPr lang="en-US" sz="2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5060F6-51B5-429B-B975-13A005553F24}"/>
              </a:ext>
            </a:extLst>
          </p:cNvPr>
          <p:cNvGrpSpPr/>
          <p:nvPr/>
        </p:nvGrpSpPr>
        <p:grpSpPr>
          <a:xfrm>
            <a:off x="-11575" y="914400"/>
            <a:ext cx="9155575" cy="1581515"/>
            <a:chOff x="-11575" y="914400"/>
            <a:chExt cx="9155575" cy="1581515"/>
          </a:xfrm>
        </p:grpSpPr>
        <p:sp>
          <p:nvSpPr>
            <p:cNvPr id="8" name="TextBox 7"/>
            <p:cNvSpPr txBox="1"/>
            <p:nvPr/>
          </p:nvSpPr>
          <p:spPr>
            <a:xfrm>
              <a:off x="7162800" y="9144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SHAPE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14478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HARDNESS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4478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CHEMICAL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9400" y="14777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LUSTER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14963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STREAK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1575" y="203425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COLOR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2762902"/>
            <a:ext cx="3762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Are streak and color the same thing?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064" y="4489564"/>
            <a:ext cx="637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mineral is the hardest? Softest?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6AD30D6B-522E-42E8-AEA6-02BFDFFE83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6956" y="2286000"/>
            <a:ext cx="4972744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1209146-7667-4E2C-83A5-004AB9F4CB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139" y="685800"/>
            <a:ext cx="862572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899160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a typeface="Calibri"/>
                <a:cs typeface="Times New Roman"/>
              </a:rPr>
              <a:t>What can fit inside the large chamber of the Carlsbad Caverns?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A jumbo jet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2400" dirty="0">
              <a:ea typeface="Calibri"/>
              <a:cs typeface="Times New Roman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a typeface="Calibri"/>
                <a:cs typeface="Times New Roman"/>
              </a:rPr>
              <a:t>Stalactites grow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downward</a:t>
            </a:r>
            <a:r>
              <a:rPr lang="en-US" sz="2400" dirty="0">
                <a:ea typeface="Calibri"/>
                <a:cs typeface="Times New Roman"/>
              </a:rPr>
              <a:t>, while stalagmites grow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upward.</a:t>
            </a:r>
            <a:b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ea typeface="Calibri"/>
                <a:cs typeface="Times New Roman"/>
              </a:rPr>
              <a:t>“hold tight to the top”                    “might reach the top”</a:t>
            </a:r>
            <a:endParaRPr lang="en-US" sz="2400" i="1" dirty="0">
              <a:ea typeface="Calibri"/>
              <a:cs typeface="Times New Roman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2400" dirty="0">
              <a:ea typeface="Calibri"/>
              <a:cs typeface="Times New Roman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a typeface="Calibri"/>
                <a:cs typeface="Times New Roman"/>
              </a:rPr>
              <a:t>What happens to the temperature as you go deeper beneath the earth’s surface?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It increases  </a:t>
            </a:r>
            <a:r>
              <a:rPr lang="en-US" sz="2400" b="1" i="1" dirty="0">
                <a:solidFill>
                  <a:srgbClr val="FF0000"/>
                </a:solidFill>
                <a:ea typeface="Calibri"/>
                <a:cs typeface="Times New Roman"/>
              </a:rPr>
              <a:t>(and so does pressure)</a:t>
            </a:r>
            <a:endParaRPr lang="en-US" sz="24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5504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400" y="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IGNEOUS</a:t>
            </a:r>
            <a:r>
              <a:rPr lang="en-US" sz="2400" dirty="0"/>
              <a:t> - Rocks formed from _________ ________</a:t>
            </a:r>
          </a:p>
          <a:p>
            <a:pPr lvl="0"/>
            <a:endParaRPr lang="en-US" sz="2400" dirty="0">
              <a:sym typeface="Wingdings" pitchFamily="2" charset="2"/>
            </a:endParaRPr>
          </a:p>
          <a:p>
            <a:pPr lvl="0"/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____________ rocks form from ____________; cools slowly underground and has _________ crystals; can often see the different _________, which depends on chemical composition.</a:t>
            </a:r>
          </a:p>
          <a:p>
            <a:pPr lvl="0"/>
            <a:endParaRPr lang="en-US" sz="2400" dirty="0">
              <a:sym typeface="Wingdings" pitchFamily="2" charset="2"/>
            </a:endParaRPr>
          </a:p>
          <a:p>
            <a:pPr lvl="0"/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_____________ rocks form from _________ that cools quickly above ground; has ___________ crystals, which makes it look like the same _________ throughout.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304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MOLTEN ROCK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69389-66DE-4A99-ACBF-FEFA4893A5EA}"/>
              </a:ext>
            </a:extLst>
          </p:cNvPr>
          <p:cNvGrpSpPr/>
          <p:nvPr/>
        </p:nvGrpSpPr>
        <p:grpSpPr>
          <a:xfrm>
            <a:off x="152400" y="1062335"/>
            <a:ext cx="6172200" cy="1228130"/>
            <a:chOff x="152400" y="1062335"/>
            <a:chExt cx="6172200" cy="122813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06233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INTRUSIVE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10668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MAGMA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0800" y="14478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LARGER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18288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COLORS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58455-C558-4D03-97D2-529DF8229B3E}"/>
              </a:ext>
            </a:extLst>
          </p:cNvPr>
          <p:cNvGrpSpPr/>
          <p:nvPr/>
        </p:nvGrpSpPr>
        <p:grpSpPr>
          <a:xfrm>
            <a:off x="457200" y="2514600"/>
            <a:ext cx="5867400" cy="1223665"/>
            <a:chOff x="457200" y="2514600"/>
            <a:chExt cx="5867400" cy="1223665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5146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EXTRUSIVE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25146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LAVA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28956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SMALLER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32766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COLOR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111466-15C4-4201-8FF4-71CAB1CB4F7D}"/>
              </a:ext>
            </a:extLst>
          </p:cNvPr>
          <p:cNvGrpSpPr/>
          <p:nvPr/>
        </p:nvGrpSpPr>
        <p:grpSpPr>
          <a:xfrm>
            <a:off x="1828800" y="4048363"/>
            <a:ext cx="5562600" cy="2731532"/>
            <a:chOff x="1828800" y="4048363"/>
            <a:chExt cx="5562600" cy="2731532"/>
          </a:xfrm>
        </p:grpSpPr>
        <p:pic>
          <p:nvPicPr>
            <p:cNvPr id="13" name="Picture 12" descr="Granite.jpg">
              <a:extLst>
                <a:ext uri="{FF2B5EF4-FFF2-40B4-BE49-F238E27FC236}">
                  <a16:creationId xmlns:a16="http://schemas.microsoft.com/office/drawing/2014/main" id="{31FC13E4-661F-4F9D-9407-B715A660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048363"/>
              <a:ext cx="2590800" cy="2590800"/>
            </a:xfrm>
            <a:prstGeom prst="rect">
              <a:avLst/>
            </a:prstGeom>
          </p:spPr>
        </p:pic>
        <p:pic>
          <p:nvPicPr>
            <p:cNvPr id="14" name="Picture 13" descr="Rhyolite.jpg">
              <a:extLst>
                <a:ext uri="{FF2B5EF4-FFF2-40B4-BE49-F238E27FC236}">
                  <a16:creationId xmlns:a16="http://schemas.microsoft.com/office/drawing/2014/main" id="{5894330B-B865-4920-A8B2-CD949812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600" y="4057650"/>
              <a:ext cx="2590800" cy="25908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47D1A9-EBB9-45A3-82E2-BEB541DDCB0C}"/>
                </a:ext>
              </a:extLst>
            </p:cNvPr>
            <p:cNvSpPr/>
            <p:nvPr/>
          </p:nvSpPr>
          <p:spPr>
            <a:xfrm>
              <a:off x="2301240" y="6410563"/>
              <a:ext cx="493776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Same Chemical Composition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615B4D-1F81-4954-B8C6-97034D626D7D}"/>
              </a:ext>
            </a:extLst>
          </p:cNvPr>
          <p:cNvGrpSpPr/>
          <p:nvPr/>
        </p:nvGrpSpPr>
        <p:grpSpPr>
          <a:xfrm>
            <a:off x="76200" y="4962763"/>
            <a:ext cx="8991600" cy="1200329"/>
            <a:chOff x="76200" y="4962763"/>
            <a:chExt cx="8991600" cy="120032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264EC0-FB35-404C-9328-34482383A96B}"/>
                </a:ext>
              </a:extLst>
            </p:cNvPr>
            <p:cNvSpPr/>
            <p:nvPr/>
          </p:nvSpPr>
          <p:spPr>
            <a:xfrm>
              <a:off x="6873240" y="4962763"/>
              <a:ext cx="219456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RHYOLITE</a:t>
              </a:r>
            </a:p>
            <a:p>
              <a:pPr algn="ctr"/>
              <a:r>
                <a:rPr lang="en-US" b="1" dirty="0">
                  <a:latin typeface="Arial Black" pitchFamily="34" charset="0"/>
                </a:rPr>
                <a:t>EXTRUSIVE</a:t>
              </a:r>
            </a:p>
            <a:p>
              <a:pPr algn="ctr"/>
              <a:r>
                <a:rPr lang="en-US" b="1" dirty="0">
                  <a:latin typeface="Arial Black" pitchFamily="34" charset="0"/>
                </a:rPr>
                <a:t>Cools quickly = Small Crystals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B8D1B5-C732-4D32-A513-5C9923CFD445}"/>
                </a:ext>
              </a:extLst>
            </p:cNvPr>
            <p:cNvSpPr/>
            <p:nvPr/>
          </p:nvSpPr>
          <p:spPr>
            <a:xfrm>
              <a:off x="76200" y="4962763"/>
              <a:ext cx="219456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GRANITE</a:t>
              </a:r>
              <a:br>
                <a:rPr lang="en-US" b="1" dirty="0">
                  <a:latin typeface="Arial Black" pitchFamily="34" charset="0"/>
                </a:rPr>
              </a:br>
              <a:r>
                <a:rPr lang="en-US" b="1" dirty="0">
                  <a:latin typeface="Arial Black" pitchFamily="34" charset="0"/>
                </a:rPr>
                <a:t>INSTRUSIVE</a:t>
              </a:r>
            </a:p>
            <a:p>
              <a:pPr algn="ctr"/>
              <a:r>
                <a:rPr lang="en-US" b="1" dirty="0">
                  <a:latin typeface="Arial Black" pitchFamily="34" charset="0"/>
                </a:rPr>
                <a:t>Cools slowly = Large crystals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6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400" y="228600"/>
            <a:ext cx="6629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 SEDIMENTARY </a:t>
            </a:r>
            <a:r>
              <a:rPr lang="en-US" sz="2400" dirty="0"/>
              <a:t>- Rocks formed from ____________ or other compounds</a:t>
            </a:r>
          </a:p>
          <a:p>
            <a:endParaRPr lang="en-US" sz="1400" dirty="0"/>
          </a:p>
          <a:p>
            <a:pPr lvl="0"/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_____________ rocks form from sediments that have been ____________ or _____________ together; may find _________ between the layers</a:t>
            </a:r>
          </a:p>
          <a:p>
            <a:pPr lvl="0"/>
            <a:endParaRPr lang="en-US" sz="1600" dirty="0"/>
          </a:p>
          <a:p>
            <a:pPr lvl="0"/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__________ rocks form as dissolved minerals in a solution crystallize to form rock or form from chemical ____________. </a:t>
            </a:r>
          </a:p>
          <a:p>
            <a:pPr lvl="0"/>
            <a:endParaRPr lang="en-US" sz="1600" dirty="0"/>
          </a:p>
          <a:p>
            <a:pPr lvl="0"/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____________ rocks form from the remains of living things that have been compacted or cemented together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28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SEDIMENTS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EF7877-2DA1-43C1-83C9-62B9E9BCD79E}"/>
              </a:ext>
            </a:extLst>
          </p:cNvPr>
          <p:cNvGrpSpPr/>
          <p:nvPr/>
        </p:nvGrpSpPr>
        <p:grpSpPr>
          <a:xfrm>
            <a:off x="274900" y="1143000"/>
            <a:ext cx="5592500" cy="1163865"/>
            <a:chOff x="274900" y="1325300"/>
            <a:chExt cx="5592500" cy="1163865"/>
          </a:xfrm>
        </p:grpSpPr>
        <p:sp>
          <p:nvSpPr>
            <p:cNvPr id="5" name="TextBox 4"/>
            <p:cNvSpPr txBox="1"/>
            <p:nvPr/>
          </p:nvSpPr>
          <p:spPr>
            <a:xfrm>
              <a:off x="274900" y="13253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CLASTIC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16764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CEMENTED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16764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COMPACTED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5001" y="20275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FOSSILS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FB7B74-8B49-42B0-AA70-6A94C4B96729}"/>
              </a:ext>
            </a:extLst>
          </p:cNvPr>
          <p:cNvGrpSpPr/>
          <p:nvPr/>
        </p:nvGrpSpPr>
        <p:grpSpPr>
          <a:xfrm>
            <a:off x="533400" y="2514600"/>
            <a:ext cx="2571750" cy="1212994"/>
            <a:chOff x="533400" y="2743200"/>
            <a:chExt cx="2571750" cy="1212994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27432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CHEMICAL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8750" y="3494529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REACTIONS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0550" y="3810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ORGANIC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91D111-E357-4FB0-B5AC-0A10C98D0790}"/>
              </a:ext>
            </a:extLst>
          </p:cNvPr>
          <p:cNvGrpSpPr/>
          <p:nvPr/>
        </p:nvGrpSpPr>
        <p:grpSpPr>
          <a:xfrm>
            <a:off x="6934200" y="304800"/>
            <a:ext cx="2209800" cy="3604915"/>
            <a:chOff x="6934200" y="304800"/>
            <a:chExt cx="2209800" cy="3604915"/>
          </a:xfrm>
        </p:grpSpPr>
        <p:pic>
          <p:nvPicPr>
            <p:cNvPr id="12" name="Picture 11">
              <a:hlinkClick r:id="rId3"/>
              <a:extLst>
                <a:ext uri="{FF2B5EF4-FFF2-40B4-BE49-F238E27FC236}">
                  <a16:creationId xmlns:a16="http://schemas.microsoft.com/office/drawing/2014/main" id="{440FC1AF-17AA-40A3-96C0-861AEAD7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0199" y="323043"/>
              <a:ext cx="1661401" cy="146392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1A74C9-44AA-4FCF-97C0-7D3FEDED5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122" y="1829530"/>
              <a:ext cx="1747755" cy="161852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1D1BEF-8FA7-40A9-9947-40623D16A760}"/>
                </a:ext>
              </a:extLst>
            </p:cNvPr>
            <p:cNvSpPr/>
            <p:nvPr/>
          </p:nvSpPr>
          <p:spPr>
            <a:xfrm>
              <a:off x="6995401" y="304800"/>
              <a:ext cx="214859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SANDSTONE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DB2A65-C702-4A73-B13A-F1DEE874375F}"/>
                </a:ext>
              </a:extLst>
            </p:cNvPr>
            <p:cNvSpPr/>
            <p:nvPr/>
          </p:nvSpPr>
          <p:spPr>
            <a:xfrm>
              <a:off x="6934200" y="3263384"/>
              <a:ext cx="214859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SHALE (MUDSTONE)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6D5648-7BCD-4561-BC3D-1D07B7430F4B}"/>
              </a:ext>
            </a:extLst>
          </p:cNvPr>
          <p:cNvGrpSpPr/>
          <p:nvPr/>
        </p:nvGrpSpPr>
        <p:grpSpPr>
          <a:xfrm>
            <a:off x="5638800" y="4136781"/>
            <a:ext cx="3655971" cy="2722753"/>
            <a:chOff x="5638800" y="4136781"/>
            <a:chExt cx="3655971" cy="2722753"/>
          </a:xfrm>
        </p:grpSpPr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49EE6AD8-4283-4B77-A483-020659D38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8800" y="5363900"/>
              <a:ext cx="1886213" cy="1495634"/>
            </a:xfrm>
            <a:prstGeom prst="rect">
              <a:avLst/>
            </a:prstGeom>
          </p:spPr>
        </p:pic>
        <p:pic>
          <p:nvPicPr>
            <p:cNvPr id="15" name="Picture 14">
              <a:hlinkClick r:id="rId6"/>
              <a:extLst>
                <a:ext uri="{FF2B5EF4-FFF2-40B4-BE49-F238E27FC236}">
                  <a16:creationId xmlns:a16="http://schemas.microsoft.com/office/drawing/2014/main" id="{16FF53C1-AFF5-4B50-90BA-EE3B99BFA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0206" y="4376217"/>
              <a:ext cx="2000529" cy="135273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867E5F-005C-4504-8ECD-62BBC1C290F1}"/>
                </a:ext>
              </a:extLst>
            </p:cNvPr>
            <p:cNvSpPr/>
            <p:nvPr/>
          </p:nvSpPr>
          <p:spPr>
            <a:xfrm>
              <a:off x="7146172" y="4136781"/>
              <a:ext cx="214859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ROCK SALT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F9F6A6-B4F8-4AF0-B1BA-B58E8A1FE097}"/>
                </a:ext>
              </a:extLst>
            </p:cNvPr>
            <p:cNvSpPr/>
            <p:nvPr/>
          </p:nvSpPr>
          <p:spPr>
            <a:xfrm>
              <a:off x="7408290" y="6037302"/>
              <a:ext cx="1466587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AGATE (QUARTZ)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D59CC8-7831-4F67-A8D8-52FA9CED443E}"/>
              </a:ext>
            </a:extLst>
          </p:cNvPr>
          <p:cNvGrpSpPr/>
          <p:nvPr/>
        </p:nvGrpSpPr>
        <p:grpSpPr>
          <a:xfrm>
            <a:off x="280846" y="5063352"/>
            <a:ext cx="4214954" cy="1645737"/>
            <a:chOff x="280846" y="5063352"/>
            <a:chExt cx="4214954" cy="1645737"/>
          </a:xfrm>
        </p:grpSpPr>
        <p:pic>
          <p:nvPicPr>
            <p:cNvPr id="18" name="Picture 17">
              <a:hlinkClick r:id="rId6"/>
              <a:extLst>
                <a:ext uri="{FF2B5EF4-FFF2-40B4-BE49-F238E27FC236}">
                  <a16:creationId xmlns:a16="http://schemas.microsoft.com/office/drawing/2014/main" id="{2CFC172D-F846-4AF2-8750-645CF972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846" y="5181398"/>
              <a:ext cx="2029108" cy="1448002"/>
            </a:xfrm>
            <a:prstGeom prst="rect">
              <a:avLst/>
            </a:prstGeom>
          </p:spPr>
        </p:pic>
        <p:pic>
          <p:nvPicPr>
            <p:cNvPr id="19" name="Picture 18">
              <a:hlinkClick r:id="rId6"/>
              <a:extLst>
                <a:ext uri="{FF2B5EF4-FFF2-40B4-BE49-F238E27FC236}">
                  <a16:creationId xmlns:a16="http://schemas.microsoft.com/office/drawing/2014/main" id="{5B115C94-C8DB-431F-9695-AA012EA3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4205" y="5063352"/>
              <a:ext cx="2121595" cy="160830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13ECA9-F43D-4B6B-B17F-CD69674CC0A7}"/>
                </a:ext>
              </a:extLst>
            </p:cNvPr>
            <p:cNvSpPr/>
            <p:nvPr/>
          </p:nvSpPr>
          <p:spPr>
            <a:xfrm>
              <a:off x="2905520" y="6320198"/>
              <a:ext cx="14665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COQUINA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933763-8CC8-4603-B424-D7B5A0D4A80D}"/>
                </a:ext>
              </a:extLst>
            </p:cNvPr>
            <p:cNvSpPr/>
            <p:nvPr/>
          </p:nvSpPr>
          <p:spPr>
            <a:xfrm>
              <a:off x="336118" y="6339757"/>
              <a:ext cx="14665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COAL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1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Rock Box Notes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914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  METAMORPHIC </a:t>
            </a:r>
            <a:r>
              <a:rPr lang="en-US" sz="2400" dirty="0"/>
              <a:t>- Rocks changed by great ________ and _________ or chemical ____________</a:t>
            </a:r>
          </a:p>
          <a:p>
            <a:endParaRPr lang="en-US" sz="2400" dirty="0"/>
          </a:p>
          <a:p>
            <a:pPr lvl="0">
              <a:buFont typeface="Wingdings"/>
              <a:buChar char="à"/>
            </a:pPr>
            <a:r>
              <a:rPr lang="en-US" sz="2400" dirty="0"/>
              <a:t>___________ rocks have visible bands or layers, such as sedimentary rocks with __________ (layers) </a:t>
            </a:r>
          </a:p>
          <a:p>
            <a:pPr lvl="0">
              <a:buFont typeface="Wingdings"/>
              <a:buChar char="à"/>
            </a:pPr>
            <a:endParaRPr lang="en-US" sz="2400" dirty="0"/>
          </a:p>
          <a:p>
            <a:pPr lvl="0"/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______________ rocks do not have visible bands or layers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AF5E47-D3E6-48EA-9449-034849B2E4E4}"/>
              </a:ext>
            </a:extLst>
          </p:cNvPr>
          <p:cNvGrpSpPr/>
          <p:nvPr/>
        </p:nvGrpSpPr>
        <p:grpSpPr>
          <a:xfrm>
            <a:off x="1697625" y="914400"/>
            <a:ext cx="7238025" cy="824340"/>
            <a:chOff x="1697625" y="914400"/>
            <a:chExt cx="7238025" cy="824340"/>
          </a:xfrm>
        </p:grpSpPr>
        <p:sp>
          <p:nvSpPr>
            <p:cNvPr id="4" name="TextBox 3"/>
            <p:cNvSpPr txBox="1"/>
            <p:nvPr/>
          </p:nvSpPr>
          <p:spPr>
            <a:xfrm>
              <a:off x="5410200" y="914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HEAT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6850" y="9144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PRESSURE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7625" y="127707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REACTIONS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F2F93-BE5F-4B36-B983-93248C976E98}"/>
              </a:ext>
            </a:extLst>
          </p:cNvPr>
          <p:cNvGrpSpPr/>
          <p:nvPr/>
        </p:nvGrpSpPr>
        <p:grpSpPr>
          <a:xfrm>
            <a:off x="447550" y="1981200"/>
            <a:ext cx="4353050" cy="842665"/>
            <a:chOff x="447550" y="1981200"/>
            <a:chExt cx="4353050" cy="842665"/>
          </a:xfrm>
        </p:grpSpPr>
        <p:sp>
          <p:nvSpPr>
            <p:cNvPr id="7" name="TextBox 6"/>
            <p:cNvSpPr txBox="1"/>
            <p:nvPr/>
          </p:nvSpPr>
          <p:spPr>
            <a:xfrm>
              <a:off x="447550" y="1981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FOLIATED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2362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BEDDING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925" y="31010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NONFOLIATED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2B8051-B5A5-4144-877A-D8042C1BEEF8}"/>
              </a:ext>
            </a:extLst>
          </p:cNvPr>
          <p:cNvGrpSpPr/>
          <p:nvPr/>
        </p:nvGrpSpPr>
        <p:grpSpPr>
          <a:xfrm>
            <a:off x="0" y="3599664"/>
            <a:ext cx="9130604" cy="3206288"/>
            <a:chOff x="0" y="3599664"/>
            <a:chExt cx="9130604" cy="32062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D8B194-9ECF-4626-92DA-9418BDB20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1239" b="12761"/>
            <a:stretch/>
          </p:blipFill>
          <p:spPr>
            <a:xfrm>
              <a:off x="2362200" y="5082408"/>
              <a:ext cx="2476089" cy="1623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7BFF80-6CDC-48E1-9F52-AE69BA775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3654265"/>
              <a:ext cx="2019582" cy="190526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B86C51-D40E-42FE-AC94-A9464C3D8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7240" b="9279"/>
            <a:stretch/>
          </p:blipFill>
          <p:spPr>
            <a:xfrm>
              <a:off x="4252287" y="4048265"/>
              <a:ext cx="2048879" cy="15905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F06775-F854-4976-9705-387177479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5456406"/>
              <a:ext cx="1819529" cy="13051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99E47-865F-4711-ADF9-444BB003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071" y="3954731"/>
              <a:ext cx="2245711" cy="189923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2233DE-50A9-4914-8180-DCABD0849B01}"/>
                </a:ext>
              </a:extLst>
            </p:cNvPr>
            <p:cNvSpPr/>
            <p:nvPr/>
          </p:nvSpPr>
          <p:spPr>
            <a:xfrm>
              <a:off x="0" y="5867905"/>
              <a:ext cx="237812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MARBLE</a:t>
              </a:r>
            </a:p>
            <a:p>
              <a:pPr algn="ctr"/>
              <a:r>
                <a:rPr lang="en-US" b="1" dirty="0">
                  <a:latin typeface="Arial Black" pitchFamily="34" charset="0"/>
                </a:rPr>
                <a:t>(from limestone)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7B1AA9-26E8-4A8D-8F80-FF3E9947BBDD}"/>
                </a:ext>
              </a:extLst>
            </p:cNvPr>
            <p:cNvSpPr/>
            <p:nvPr/>
          </p:nvSpPr>
          <p:spPr>
            <a:xfrm>
              <a:off x="3865416" y="6034970"/>
              <a:ext cx="204887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SLATE</a:t>
              </a:r>
            </a:p>
            <a:p>
              <a:pPr algn="ctr"/>
              <a:r>
                <a:rPr lang="en-US" b="1" dirty="0">
                  <a:latin typeface="Arial Black" pitchFamily="34" charset="0"/>
                </a:rPr>
                <a:t>(from shale)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72373-0B35-405B-813C-2F2C215D5511}"/>
                </a:ext>
              </a:extLst>
            </p:cNvPr>
            <p:cNvSpPr/>
            <p:nvPr/>
          </p:nvSpPr>
          <p:spPr>
            <a:xfrm>
              <a:off x="3962400" y="3790300"/>
              <a:ext cx="258684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QUARTZITE</a:t>
              </a:r>
            </a:p>
            <a:p>
              <a:pPr algn="ctr"/>
              <a:r>
                <a:rPr lang="en-US" b="1" dirty="0">
                  <a:latin typeface="Arial Black" pitchFamily="34" charset="0"/>
                </a:rPr>
                <a:t>(from sandstone)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FB7CC2-8CE4-4179-A747-ACDBA0B83556}"/>
                </a:ext>
              </a:extLst>
            </p:cNvPr>
            <p:cNvSpPr/>
            <p:nvPr/>
          </p:nvSpPr>
          <p:spPr>
            <a:xfrm>
              <a:off x="7499924" y="6436620"/>
              <a:ext cx="155448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SCHIST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A93EAE-BF81-4D13-AF92-EECF3CEC07A9}"/>
                </a:ext>
              </a:extLst>
            </p:cNvPr>
            <p:cNvSpPr/>
            <p:nvPr/>
          </p:nvSpPr>
          <p:spPr>
            <a:xfrm>
              <a:off x="7576124" y="3599664"/>
              <a:ext cx="155448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itchFamily="34" charset="0"/>
                </a:rPr>
                <a:t>GNEISS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1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6EBD541-772A-4F5A-BE78-8B5020897B1B}"/>
              </a:ext>
            </a:extLst>
          </p:cNvPr>
          <p:cNvGrpSpPr/>
          <p:nvPr/>
        </p:nvGrpSpPr>
        <p:grpSpPr>
          <a:xfrm>
            <a:off x="3175490" y="1368934"/>
            <a:ext cx="5860650" cy="4120132"/>
            <a:chOff x="3664350" y="228600"/>
            <a:chExt cx="5327250" cy="3662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3049B1-18B0-4340-AB99-767750E97F2A}"/>
                </a:ext>
              </a:extLst>
            </p:cNvPr>
            <p:cNvSpPr/>
            <p:nvPr/>
          </p:nvSpPr>
          <p:spPr>
            <a:xfrm rot="5400000">
              <a:off x="4601269" y="-448371"/>
              <a:ext cx="3429000" cy="5147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id="{10C3C918-3B60-45E6-A90B-624C8F4ED781}"/>
                </a:ext>
              </a:extLst>
            </p:cNvPr>
            <p:cNvGrpSpPr/>
            <p:nvPr/>
          </p:nvGrpSpPr>
          <p:grpSpPr>
            <a:xfrm rot="5400000">
              <a:off x="6174218" y="-2281268"/>
              <a:ext cx="304802" cy="5324538"/>
              <a:chOff x="8763000" y="727275"/>
              <a:chExt cx="228600" cy="55973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BEA8B93-CB27-4624-92D5-5F931C790B5C}"/>
                  </a:ext>
                </a:extLst>
              </p:cNvPr>
              <p:cNvSpPr/>
              <p:nvPr/>
            </p:nvSpPr>
            <p:spPr>
              <a:xfrm>
                <a:off x="8763000" y="7272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EB69F23-6A21-4FF4-B267-E7E4F8A737D6}"/>
                  </a:ext>
                </a:extLst>
              </p:cNvPr>
              <p:cNvSpPr/>
              <p:nvPr/>
            </p:nvSpPr>
            <p:spPr>
              <a:xfrm>
                <a:off x="8763000" y="9004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DE886BA-B70C-4EF5-98D4-56C383073EF2}"/>
                  </a:ext>
                </a:extLst>
              </p:cNvPr>
              <p:cNvSpPr/>
              <p:nvPr/>
            </p:nvSpPr>
            <p:spPr>
              <a:xfrm>
                <a:off x="8763000" y="10736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A1FD94E-A088-4C1D-B2F5-836BD850C98F}"/>
                  </a:ext>
                </a:extLst>
              </p:cNvPr>
              <p:cNvSpPr/>
              <p:nvPr/>
            </p:nvSpPr>
            <p:spPr>
              <a:xfrm>
                <a:off x="8763000" y="12468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6AAAC2-9272-4A95-AEC4-C716E6CE3A03}"/>
                  </a:ext>
                </a:extLst>
              </p:cNvPr>
              <p:cNvSpPr/>
              <p:nvPr/>
            </p:nvSpPr>
            <p:spPr>
              <a:xfrm>
                <a:off x="8763000" y="14200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73C74-032C-4D75-A409-FC685BAA47F7}"/>
                  </a:ext>
                </a:extLst>
              </p:cNvPr>
              <p:cNvSpPr/>
              <p:nvPr/>
            </p:nvSpPr>
            <p:spPr>
              <a:xfrm>
                <a:off x="8763000" y="1593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F80C4C-FBC4-4670-9D7C-BF2FBC077418}"/>
                  </a:ext>
                </a:extLst>
              </p:cNvPr>
              <p:cNvSpPr/>
              <p:nvPr/>
            </p:nvSpPr>
            <p:spPr>
              <a:xfrm>
                <a:off x="8763000" y="17663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979E49E-A1BC-4F0B-B114-06020C048EBF}"/>
                  </a:ext>
                </a:extLst>
              </p:cNvPr>
              <p:cNvSpPr/>
              <p:nvPr/>
            </p:nvSpPr>
            <p:spPr>
              <a:xfrm>
                <a:off x="8763000" y="19395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66ADF73-5AF7-4546-91BD-E87343039F16}"/>
                  </a:ext>
                </a:extLst>
              </p:cNvPr>
              <p:cNvSpPr/>
              <p:nvPr/>
            </p:nvSpPr>
            <p:spPr>
              <a:xfrm>
                <a:off x="8763000" y="21127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6332A6-4BC5-4267-A810-322C81D81422}"/>
                  </a:ext>
                </a:extLst>
              </p:cNvPr>
              <p:cNvSpPr/>
              <p:nvPr/>
            </p:nvSpPr>
            <p:spPr>
              <a:xfrm>
                <a:off x="8763000" y="22859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C718D8D-520F-4F54-8F20-25BE8EBD1F50}"/>
                  </a:ext>
                </a:extLst>
              </p:cNvPr>
              <p:cNvSpPr/>
              <p:nvPr/>
            </p:nvSpPr>
            <p:spPr>
              <a:xfrm>
                <a:off x="8763000" y="24591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051EF9-6B60-43AD-A79A-010AEDAB5149}"/>
                  </a:ext>
                </a:extLst>
              </p:cNvPr>
              <p:cNvSpPr/>
              <p:nvPr/>
            </p:nvSpPr>
            <p:spPr>
              <a:xfrm>
                <a:off x="8763000" y="263231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09A11B2-9CE8-4C34-9BA0-B9988D8F59E8}"/>
                  </a:ext>
                </a:extLst>
              </p:cNvPr>
              <p:cNvSpPr/>
              <p:nvPr/>
            </p:nvSpPr>
            <p:spPr>
              <a:xfrm>
                <a:off x="8763000" y="28054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A930047-67BD-4835-942A-23A0A726A815}"/>
                  </a:ext>
                </a:extLst>
              </p:cNvPr>
              <p:cNvSpPr/>
              <p:nvPr/>
            </p:nvSpPr>
            <p:spPr>
              <a:xfrm>
                <a:off x="8763000" y="29786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C7EFE4F-C016-450F-8F7D-CE6516AF31A6}"/>
                  </a:ext>
                </a:extLst>
              </p:cNvPr>
              <p:cNvSpPr/>
              <p:nvPr/>
            </p:nvSpPr>
            <p:spPr>
              <a:xfrm>
                <a:off x="8763000" y="315186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4B840A5-0C24-41C7-88EB-E25DFFBA6315}"/>
                  </a:ext>
                </a:extLst>
              </p:cNvPr>
              <p:cNvSpPr/>
              <p:nvPr/>
            </p:nvSpPr>
            <p:spPr>
              <a:xfrm>
                <a:off x="8763000" y="332505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F954B5-C986-4AFA-A513-7B218DAD0B3A}"/>
                  </a:ext>
                </a:extLst>
              </p:cNvPr>
              <p:cNvSpPr/>
              <p:nvPr/>
            </p:nvSpPr>
            <p:spPr>
              <a:xfrm>
                <a:off x="8763000" y="349823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3974EAB-00F8-4DE8-BA00-752B8AACD76C}"/>
                  </a:ext>
                </a:extLst>
              </p:cNvPr>
              <p:cNvSpPr/>
              <p:nvPr/>
            </p:nvSpPr>
            <p:spPr>
              <a:xfrm>
                <a:off x="8763000" y="367142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44F14F-F64F-472F-B547-67F82D1DD4A6}"/>
                  </a:ext>
                </a:extLst>
              </p:cNvPr>
              <p:cNvSpPr/>
              <p:nvPr/>
            </p:nvSpPr>
            <p:spPr>
              <a:xfrm>
                <a:off x="8763000" y="384460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85709C2-0ECB-4DF0-82C3-8331B26228D3}"/>
                  </a:ext>
                </a:extLst>
              </p:cNvPr>
              <p:cNvSpPr/>
              <p:nvPr/>
            </p:nvSpPr>
            <p:spPr>
              <a:xfrm>
                <a:off x="8763000" y="401779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EDB536-4AD2-4980-A859-4E1FE0B8E579}"/>
                  </a:ext>
                </a:extLst>
              </p:cNvPr>
              <p:cNvSpPr/>
              <p:nvPr/>
            </p:nvSpPr>
            <p:spPr>
              <a:xfrm>
                <a:off x="8763000" y="41909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EC5E82B-CEF8-45CF-9445-6230F71A354A}"/>
                  </a:ext>
                </a:extLst>
              </p:cNvPr>
              <p:cNvSpPr/>
              <p:nvPr/>
            </p:nvSpPr>
            <p:spPr>
              <a:xfrm>
                <a:off x="8763000" y="43641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61FC660-8318-4609-A371-43FE749EBEFA}"/>
                  </a:ext>
                </a:extLst>
              </p:cNvPr>
              <p:cNvSpPr/>
              <p:nvPr/>
            </p:nvSpPr>
            <p:spPr>
              <a:xfrm>
                <a:off x="8763000" y="45373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A023B23-5E19-4568-AEFC-C8A2D0711824}"/>
                  </a:ext>
                </a:extLst>
              </p:cNvPr>
              <p:cNvSpPr/>
              <p:nvPr/>
            </p:nvSpPr>
            <p:spPr>
              <a:xfrm>
                <a:off x="8763000" y="47105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8FF679-DC68-428A-B3B7-C683FE8EC419}"/>
                  </a:ext>
                </a:extLst>
              </p:cNvPr>
              <p:cNvSpPr/>
              <p:nvPr/>
            </p:nvSpPr>
            <p:spPr>
              <a:xfrm>
                <a:off x="8763000" y="48837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166451D-68A7-4239-A027-D972B15F1EA7}"/>
                  </a:ext>
                </a:extLst>
              </p:cNvPr>
              <p:cNvSpPr/>
              <p:nvPr/>
            </p:nvSpPr>
            <p:spPr>
              <a:xfrm>
                <a:off x="8763000" y="50569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13EF902-6F2F-4674-95FF-C0A5AA873F7C}"/>
                  </a:ext>
                </a:extLst>
              </p:cNvPr>
              <p:cNvSpPr/>
              <p:nvPr/>
            </p:nvSpPr>
            <p:spPr>
              <a:xfrm>
                <a:off x="8763000" y="52300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4D93F0B-4963-4178-A3D6-A2BF3F856FCA}"/>
                  </a:ext>
                </a:extLst>
              </p:cNvPr>
              <p:cNvSpPr/>
              <p:nvPr/>
            </p:nvSpPr>
            <p:spPr>
              <a:xfrm>
                <a:off x="8763000" y="54032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1B96AB-4C3C-494D-810F-8C87FFE53A3A}"/>
                  </a:ext>
                </a:extLst>
              </p:cNvPr>
              <p:cNvSpPr/>
              <p:nvPr/>
            </p:nvSpPr>
            <p:spPr>
              <a:xfrm>
                <a:off x="8763000" y="55764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FED89C-4143-450B-9071-E8BDFDF43968}"/>
                  </a:ext>
                </a:extLst>
              </p:cNvPr>
              <p:cNvSpPr/>
              <p:nvPr/>
            </p:nvSpPr>
            <p:spPr>
              <a:xfrm>
                <a:off x="8763000" y="57496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86EDCB-D786-45D2-8340-588D45A30771}"/>
                  </a:ext>
                </a:extLst>
              </p:cNvPr>
              <p:cNvSpPr/>
              <p:nvPr/>
            </p:nvSpPr>
            <p:spPr>
              <a:xfrm>
                <a:off x="8763000" y="59228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2E79C6D-85B0-4464-9C4A-03593880BA89}"/>
                  </a:ext>
                </a:extLst>
              </p:cNvPr>
              <p:cNvSpPr/>
              <p:nvPr/>
            </p:nvSpPr>
            <p:spPr>
              <a:xfrm>
                <a:off x="8763000" y="60960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C5DA840E-D75B-4435-9704-8EE181274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14094"/>
            <a:stretch>
              <a:fillRect/>
            </a:stretch>
          </p:blipFill>
          <p:spPr bwMode="auto">
            <a:xfrm>
              <a:off x="3888423" y="563299"/>
              <a:ext cx="4967296" cy="311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29E786-39FC-4E03-B20F-22DDED9420DB}"/>
                </a:ext>
              </a:extLst>
            </p:cNvPr>
            <p:cNvSpPr txBox="1"/>
            <p:nvPr/>
          </p:nvSpPr>
          <p:spPr>
            <a:xfrm>
              <a:off x="8382000" y="352159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62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04B13DC-3FF1-4B03-8508-8355AEA64076}"/>
              </a:ext>
            </a:extLst>
          </p:cNvPr>
          <p:cNvSpPr/>
          <p:nvPr/>
        </p:nvSpPr>
        <p:spPr>
          <a:xfrm>
            <a:off x="13712" y="204977"/>
            <a:ext cx="9092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6350" algn="just"/>
            <a:r>
              <a:rPr lang="en-US" sz="2800" b="1" dirty="0">
                <a:sym typeface="Wingdings" pitchFamily="2" charset="2"/>
              </a:rPr>
              <a:t>Work with your tablemates to identify the rocks and minerals in </a:t>
            </a:r>
            <a:r>
              <a:rPr lang="en-US" sz="2800" b="1" dirty="0"/>
              <a:t>your rock box.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7B72F4-A8AD-4DAB-A3BF-A031F01D8A48}"/>
              </a:ext>
            </a:extLst>
          </p:cNvPr>
          <p:cNvSpPr/>
          <p:nvPr/>
        </p:nvSpPr>
        <p:spPr>
          <a:xfrm>
            <a:off x="175794" y="5717966"/>
            <a:ext cx="8860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You may use the ID guides, online resources, and the classroom samples to help you. 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2D492C-BD5D-41EC-AF4E-A1AF3374621A}"/>
              </a:ext>
            </a:extLst>
          </p:cNvPr>
          <p:cNvSpPr/>
          <p:nvPr/>
        </p:nvSpPr>
        <p:spPr>
          <a:xfrm>
            <a:off x="0" y="2685095"/>
            <a:ext cx="3243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NOT ALL THE SAMPLES LISTED WILL BE IN YOUR BOX. </a:t>
            </a:r>
          </a:p>
        </p:txBody>
      </p:sp>
    </p:spTree>
    <p:extLst>
      <p:ext uri="{BB962C8B-B14F-4D97-AF65-F5344CB8AC3E}">
        <p14:creationId xmlns:p14="http://schemas.microsoft.com/office/powerpoint/2010/main" val="21196056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6EBD541-772A-4F5A-BE78-8B5020897B1B}"/>
              </a:ext>
            </a:extLst>
          </p:cNvPr>
          <p:cNvGrpSpPr/>
          <p:nvPr/>
        </p:nvGrpSpPr>
        <p:grpSpPr>
          <a:xfrm>
            <a:off x="1541488" y="1905000"/>
            <a:ext cx="5860650" cy="4120132"/>
            <a:chOff x="3664350" y="228600"/>
            <a:chExt cx="5327250" cy="3662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3049B1-18B0-4340-AB99-767750E97F2A}"/>
                </a:ext>
              </a:extLst>
            </p:cNvPr>
            <p:cNvSpPr/>
            <p:nvPr/>
          </p:nvSpPr>
          <p:spPr>
            <a:xfrm rot="5400000">
              <a:off x="4601269" y="-448371"/>
              <a:ext cx="3429000" cy="5147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id="{10C3C918-3B60-45E6-A90B-624C8F4ED781}"/>
                </a:ext>
              </a:extLst>
            </p:cNvPr>
            <p:cNvGrpSpPr/>
            <p:nvPr/>
          </p:nvGrpSpPr>
          <p:grpSpPr>
            <a:xfrm rot="5400000">
              <a:off x="6174218" y="-2281268"/>
              <a:ext cx="304802" cy="5324538"/>
              <a:chOff x="8763000" y="727275"/>
              <a:chExt cx="228600" cy="55973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BEA8B93-CB27-4624-92D5-5F931C790B5C}"/>
                  </a:ext>
                </a:extLst>
              </p:cNvPr>
              <p:cNvSpPr/>
              <p:nvPr/>
            </p:nvSpPr>
            <p:spPr>
              <a:xfrm>
                <a:off x="8763000" y="7272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EB69F23-6A21-4FF4-B267-E7E4F8A737D6}"/>
                  </a:ext>
                </a:extLst>
              </p:cNvPr>
              <p:cNvSpPr/>
              <p:nvPr/>
            </p:nvSpPr>
            <p:spPr>
              <a:xfrm>
                <a:off x="8763000" y="9004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DE886BA-B70C-4EF5-98D4-56C383073EF2}"/>
                  </a:ext>
                </a:extLst>
              </p:cNvPr>
              <p:cNvSpPr/>
              <p:nvPr/>
            </p:nvSpPr>
            <p:spPr>
              <a:xfrm>
                <a:off x="8763000" y="10736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A1FD94E-A088-4C1D-B2F5-836BD850C98F}"/>
                  </a:ext>
                </a:extLst>
              </p:cNvPr>
              <p:cNvSpPr/>
              <p:nvPr/>
            </p:nvSpPr>
            <p:spPr>
              <a:xfrm>
                <a:off x="8763000" y="12468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6AAAC2-9272-4A95-AEC4-C716E6CE3A03}"/>
                  </a:ext>
                </a:extLst>
              </p:cNvPr>
              <p:cNvSpPr/>
              <p:nvPr/>
            </p:nvSpPr>
            <p:spPr>
              <a:xfrm>
                <a:off x="8763000" y="14200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73C74-032C-4D75-A409-FC685BAA47F7}"/>
                  </a:ext>
                </a:extLst>
              </p:cNvPr>
              <p:cNvSpPr/>
              <p:nvPr/>
            </p:nvSpPr>
            <p:spPr>
              <a:xfrm>
                <a:off x="8763000" y="1593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F80C4C-FBC4-4670-9D7C-BF2FBC077418}"/>
                  </a:ext>
                </a:extLst>
              </p:cNvPr>
              <p:cNvSpPr/>
              <p:nvPr/>
            </p:nvSpPr>
            <p:spPr>
              <a:xfrm>
                <a:off x="8763000" y="17663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979E49E-A1BC-4F0B-B114-06020C048EBF}"/>
                  </a:ext>
                </a:extLst>
              </p:cNvPr>
              <p:cNvSpPr/>
              <p:nvPr/>
            </p:nvSpPr>
            <p:spPr>
              <a:xfrm>
                <a:off x="8763000" y="19395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66ADF73-5AF7-4546-91BD-E87343039F16}"/>
                  </a:ext>
                </a:extLst>
              </p:cNvPr>
              <p:cNvSpPr/>
              <p:nvPr/>
            </p:nvSpPr>
            <p:spPr>
              <a:xfrm>
                <a:off x="8763000" y="21127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6332A6-4BC5-4267-A810-322C81D81422}"/>
                  </a:ext>
                </a:extLst>
              </p:cNvPr>
              <p:cNvSpPr/>
              <p:nvPr/>
            </p:nvSpPr>
            <p:spPr>
              <a:xfrm>
                <a:off x="8763000" y="22859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C718D8D-520F-4F54-8F20-25BE8EBD1F50}"/>
                  </a:ext>
                </a:extLst>
              </p:cNvPr>
              <p:cNvSpPr/>
              <p:nvPr/>
            </p:nvSpPr>
            <p:spPr>
              <a:xfrm>
                <a:off x="8763000" y="24591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051EF9-6B60-43AD-A79A-010AEDAB5149}"/>
                  </a:ext>
                </a:extLst>
              </p:cNvPr>
              <p:cNvSpPr/>
              <p:nvPr/>
            </p:nvSpPr>
            <p:spPr>
              <a:xfrm>
                <a:off x="8763000" y="263231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09A11B2-9CE8-4C34-9BA0-B9988D8F59E8}"/>
                  </a:ext>
                </a:extLst>
              </p:cNvPr>
              <p:cNvSpPr/>
              <p:nvPr/>
            </p:nvSpPr>
            <p:spPr>
              <a:xfrm>
                <a:off x="8763000" y="28054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A930047-67BD-4835-942A-23A0A726A815}"/>
                  </a:ext>
                </a:extLst>
              </p:cNvPr>
              <p:cNvSpPr/>
              <p:nvPr/>
            </p:nvSpPr>
            <p:spPr>
              <a:xfrm>
                <a:off x="8763000" y="29786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C7EFE4F-C016-450F-8F7D-CE6516AF31A6}"/>
                  </a:ext>
                </a:extLst>
              </p:cNvPr>
              <p:cNvSpPr/>
              <p:nvPr/>
            </p:nvSpPr>
            <p:spPr>
              <a:xfrm>
                <a:off x="8763000" y="315186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4B840A5-0C24-41C7-88EB-E25DFFBA6315}"/>
                  </a:ext>
                </a:extLst>
              </p:cNvPr>
              <p:cNvSpPr/>
              <p:nvPr/>
            </p:nvSpPr>
            <p:spPr>
              <a:xfrm>
                <a:off x="8763000" y="332505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F954B5-C986-4AFA-A513-7B218DAD0B3A}"/>
                  </a:ext>
                </a:extLst>
              </p:cNvPr>
              <p:cNvSpPr/>
              <p:nvPr/>
            </p:nvSpPr>
            <p:spPr>
              <a:xfrm>
                <a:off x="8763000" y="349823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3974EAB-00F8-4DE8-BA00-752B8AACD76C}"/>
                  </a:ext>
                </a:extLst>
              </p:cNvPr>
              <p:cNvSpPr/>
              <p:nvPr/>
            </p:nvSpPr>
            <p:spPr>
              <a:xfrm>
                <a:off x="8763000" y="367142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44F14F-F64F-472F-B547-67F82D1DD4A6}"/>
                  </a:ext>
                </a:extLst>
              </p:cNvPr>
              <p:cNvSpPr/>
              <p:nvPr/>
            </p:nvSpPr>
            <p:spPr>
              <a:xfrm>
                <a:off x="8763000" y="384460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85709C2-0ECB-4DF0-82C3-8331B26228D3}"/>
                  </a:ext>
                </a:extLst>
              </p:cNvPr>
              <p:cNvSpPr/>
              <p:nvPr/>
            </p:nvSpPr>
            <p:spPr>
              <a:xfrm>
                <a:off x="8763000" y="401779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EDB536-4AD2-4980-A859-4E1FE0B8E579}"/>
                  </a:ext>
                </a:extLst>
              </p:cNvPr>
              <p:cNvSpPr/>
              <p:nvPr/>
            </p:nvSpPr>
            <p:spPr>
              <a:xfrm>
                <a:off x="8763000" y="41909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EC5E82B-CEF8-45CF-9445-6230F71A354A}"/>
                  </a:ext>
                </a:extLst>
              </p:cNvPr>
              <p:cNvSpPr/>
              <p:nvPr/>
            </p:nvSpPr>
            <p:spPr>
              <a:xfrm>
                <a:off x="8763000" y="43641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61FC660-8318-4609-A371-43FE749EBEFA}"/>
                  </a:ext>
                </a:extLst>
              </p:cNvPr>
              <p:cNvSpPr/>
              <p:nvPr/>
            </p:nvSpPr>
            <p:spPr>
              <a:xfrm>
                <a:off x="8763000" y="45373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A023B23-5E19-4568-AEFC-C8A2D0711824}"/>
                  </a:ext>
                </a:extLst>
              </p:cNvPr>
              <p:cNvSpPr/>
              <p:nvPr/>
            </p:nvSpPr>
            <p:spPr>
              <a:xfrm>
                <a:off x="8763000" y="47105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8FF679-DC68-428A-B3B7-C683FE8EC419}"/>
                  </a:ext>
                </a:extLst>
              </p:cNvPr>
              <p:cNvSpPr/>
              <p:nvPr/>
            </p:nvSpPr>
            <p:spPr>
              <a:xfrm>
                <a:off x="8763000" y="48837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166451D-68A7-4239-A027-D972B15F1EA7}"/>
                  </a:ext>
                </a:extLst>
              </p:cNvPr>
              <p:cNvSpPr/>
              <p:nvPr/>
            </p:nvSpPr>
            <p:spPr>
              <a:xfrm>
                <a:off x="8763000" y="50569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13EF902-6F2F-4674-95FF-C0A5AA873F7C}"/>
                  </a:ext>
                </a:extLst>
              </p:cNvPr>
              <p:cNvSpPr/>
              <p:nvPr/>
            </p:nvSpPr>
            <p:spPr>
              <a:xfrm>
                <a:off x="8763000" y="52300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4D93F0B-4963-4178-A3D6-A2BF3F856FCA}"/>
                  </a:ext>
                </a:extLst>
              </p:cNvPr>
              <p:cNvSpPr/>
              <p:nvPr/>
            </p:nvSpPr>
            <p:spPr>
              <a:xfrm>
                <a:off x="8763000" y="54032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1B96AB-4C3C-494D-810F-8C87FFE53A3A}"/>
                  </a:ext>
                </a:extLst>
              </p:cNvPr>
              <p:cNvSpPr/>
              <p:nvPr/>
            </p:nvSpPr>
            <p:spPr>
              <a:xfrm>
                <a:off x="8763000" y="55764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FED89C-4143-450B-9071-E8BDFDF43968}"/>
                  </a:ext>
                </a:extLst>
              </p:cNvPr>
              <p:cNvSpPr/>
              <p:nvPr/>
            </p:nvSpPr>
            <p:spPr>
              <a:xfrm>
                <a:off x="8763000" y="57496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86EDCB-D786-45D2-8340-588D45A30771}"/>
                  </a:ext>
                </a:extLst>
              </p:cNvPr>
              <p:cNvSpPr/>
              <p:nvPr/>
            </p:nvSpPr>
            <p:spPr>
              <a:xfrm>
                <a:off x="8763000" y="59228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2E79C6D-85B0-4464-9C4A-03593880BA89}"/>
                  </a:ext>
                </a:extLst>
              </p:cNvPr>
              <p:cNvSpPr/>
              <p:nvPr/>
            </p:nvSpPr>
            <p:spPr>
              <a:xfrm>
                <a:off x="8763000" y="60960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C5DA840E-D75B-4435-9704-8EE181274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14094"/>
            <a:stretch>
              <a:fillRect/>
            </a:stretch>
          </p:blipFill>
          <p:spPr bwMode="auto">
            <a:xfrm>
              <a:off x="3888423" y="563299"/>
              <a:ext cx="4967296" cy="311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29E786-39FC-4E03-B20F-22DDED9420DB}"/>
                </a:ext>
              </a:extLst>
            </p:cNvPr>
            <p:cNvSpPr txBox="1"/>
            <p:nvPr/>
          </p:nvSpPr>
          <p:spPr>
            <a:xfrm>
              <a:off x="8382000" y="352159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62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A2D492C-BD5D-41EC-AF4E-A1AF3374621A}"/>
              </a:ext>
            </a:extLst>
          </p:cNvPr>
          <p:cNvSpPr/>
          <p:nvPr/>
        </p:nvSpPr>
        <p:spPr>
          <a:xfrm>
            <a:off x="256828" y="427653"/>
            <a:ext cx="84299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Write the # on your rock box on your gold page. </a:t>
            </a: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TIME TO PUT AWAY YOUR ROCK BOX!</a:t>
            </a:r>
          </a:p>
          <a:p>
            <a:pPr algn="ctr"/>
            <a:endParaRPr lang="en-US" sz="16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You will have time tomorrow to work on this page.</a:t>
            </a:r>
          </a:p>
        </p:txBody>
      </p:sp>
    </p:spTree>
    <p:extLst>
      <p:ext uri="{BB962C8B-B14F-4D97-AF65-F5344CB8AC3E}">
        <p14:creationId xmlns:p14="http://schemas.microsoft.com/office/powerpoint/2010/main" val="6905520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7C8ECC4-823C-4196-BE8C-E782868289B1}"/>
              </a:ext>
            </a:extLst>
          </p:cNvPr>
          <p:cNvSpPr txBox="1"/>
          <p:nvPr/>
        </p:nvSpPr>
        <p:spPr>
          <a:xfrm>
            <a:off x="0" y="228600"/>
            <a:ext cx="910902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Rock Box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0C9B6-2F52-4E4E-A1AD-C2A5A48BB6B0}"/>
              </a:ext>
            </a:extLst>
          </p:cNvPr>
          <p:cNvSpPr txBox="1"/>
          <p:nvPr/>
        </p:nvSpPr>
        <p:spPr>
          <a:xfrm>
            <a:off x="152400" y="10668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Do not remove samples from bags.</a:t>
            </a:r>
          </a:p>
          <a:p>
            <a:pPr algn="just"/>
            <a:r>
              <a:rPr lang="en-US" sz="2800" b="1" dirty="0"/>
              <a:t>Do not taste any samples.</a:t>
            </a:r>
          </a:p>
          <a:p>
            <a:pPr algn="just"/>
            <a:r>
              <a:rPr lang="en-US" sz="2800" b="1" dirty="0"/>
              <a:t>Do not damage the samples!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You may use the ID guides, online resources, and the classroom samples to help you. 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Go to mrstomm.com </a:t>
            </a:r>
            <a:r>
              <a:rPr lang="en-US" sz="2800" b="1" dirty="0">
                <a:sym typeface="Wingdings" panose="05000000000000000000" pitchFamily="2" charset="2"/>
              </a:rPr>
              <a:t> Science Spot Kid Zone  Earth Science Links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69118-2154-4A27-814C-19079AC5D4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981200"/>
            <a:ext cx="1724494" cy="414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574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6EBD541-772A-4F5A-BE78-8B5020897B1B}"/>
              </a:ext>
            </a:extLst>
          </p:cNvPr>
          <p:cNvGrpSpPr/>
          <p:nvPr/>
        </p:nvGrpSpPr>
        <p:grpSpPr>
          <a:xfrm>
            <a:off x="31660" y="333652"/>
            <a:ext cx="4616540" cy="2632466"/>
            <a:chOff x="3664350" y="228600"/>
            <a:chExt cx="5327250" cy="36112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3049B1-18B0-4340-AB99-767750E97F2A}"/>
                </a:ext>
              </a:extLst>
            </p:cNvPr>
            <p:cNvSpPr/>
            <p:nvPr/>
          </p:nvSpPr>
          <p:spPr>
            <a:xfrm rot="5400000">
              <a:off x="4601269" y="-448371"/>
              <a:ext cx="3429000" cy="5147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id="{10C3C918-3B60-45E6-A90B-624C8F4ED781}"/>
                </a:ext>
              </a:extLst>
            </p:cNvPr>
            <p:cNvGrpSpPr/>
            <p:nvPr/>
          </p:nvGrpSpPr>
          <p:grpSpPr>
            <a:xfrm rot="5400000">
              <a:off x="6174218" y="-2281268"/>
              <a:ext cx="304802" cy="5324538"/>
              <a:chOff x="8763000" y="727275"/>
              <a:chExt cx="228600" cy="55973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BEA8B93-CB27-4624-92D5-5F931C790B5C}"/>
                  </a:ext>
                </a:extLst>
              </p:cNvPr>
              <p:cNvSpPr/>
              <p:nvPr/>
            </p:nvSpPr>
            <p:spPr>
              <a:xfrm>
                <a:off x="8763000" y="7272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EB69F23-6A21-4FF4-B267-E7E4F8A737D6}"/>
                  </a:ext>
                </a:extLst>
              </p:cNvPr>
              <p:cNvSpPr/>
              <p:nvPr/>
            </p:nvSpPr>
            <p:spPr>
              <a:xfrm>
                <a:off x="8763000" y="9004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DE886BA-B70C-4EF5-98D4-56C383073EF2}"/>
                  </a:ext>
                </a:extLst>
              </p:cNvPr>
              <p:cNvSpPr/>
              <p:nvPr/>
            </p:nvSpPr>
            <p:spPr>
              <a:xfrm>
                <a:off x="8763000" y="10736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A1FD94E-A088-4C1D-B2F5-836BD850C98F}"/>
                  </a:ext>
                </a:extLst>
              </p:cNvPr>
              <p:cNvSpPr/>
              <p:nvPr/>
            </p:nvSpPr>
            <p:spPr>
              <a:xfrm>
                <a:off x="8763000" y="12468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6AAAC2-9272-4A95-AEC4-C716E6CE3A03}"/>
                  </a:ext>
                </a:extLst>
              </p:cNvPr>
              <p:cNvSpPr/>
              <p:nvPr/>
            </p:nvSpPr>
            <p:spPr>
              <a:xfrm>
                <a:off x="8763000" y="14200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73C74-032C-4D75-A409-FC685BAA47F7}"/>
                  </a:ext>
                </a:extLst>
              </p:cNvPr>
              <p:cNvSpPr/>
              <p:nvPr/>
            </p:nvSpPr>
            <p:spPr>
              <a:xfrm>
                <a:off x="8763000" y="1593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F80C4C-FBC4-4670-9D7C-BF2FBC077418}"/>
                  </a:ext>
                </a:extLst>
              </p:cNvPr>
              <p:cNvSpPr/>
              <p:nvPr/>
            </p:nvSpPr>
            <p:spPr>
              <a:xfrm>
                <a:off x="8763000" y="17663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979E49E-A1BC-4F0B-B114-06020C048EBF}"/>
                  </a:ext>
                </a:extLst>
              </p:cNvPr>
              <p:cNvSpPr/>
              <p:nvPr/>
            </p:nvSpPr>
            <p:spPr>
              <a:xfrm>
                <a:off x="8763000" y="19395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66ADF73-5AF7-4546-91BD-E87343039F16}"/>
                  </a:ext>
                </a:extLst>
              </p:cNvPr>
              <p:cNvSpPr/>
              <p:nvPr/>
            </p:nvSpPr>
            <p:spPr>
              <a:xfrm>
                <a:off x="8763000" y="21127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6332A6-4BC5-4267-A810-322C81D81422}"/>
                  </a:ext>
                </a:extLst>
              </p:cNvPr>
              <p:cNvSpPr/>
              <p:nvPr/>
            </p:nvSpPr>
            <p:spPr>
              <a:xfrm>
                <a:off x="8763000" y="22859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C718D8D-520F-4F54-8F20-25BE8EBD1F50}"/>
                  </a:ext>
                </a:extLst>
              </p:cNvPr>
              <p:cNvSpPr/>
              <p:nvPr/>
            </p:nvSpPr>
            <p:spPr>
              <a:xfrm>
                <a:off x="8763000" y="24591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051EF9-6B60-43AD-A79A-010AEDAB5149}"/>
                  </a:ext>
                </a:extLst>
              </p:cNvPr>
              <p:cNvSpPr/>
              <p:nvPr/>
            </p:nvSpPr>
            <p:spPr>
              <a:xfrm>
                <a:off x="8763000" y="263231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09A11B2-9CE8-4C34-9BA0-B9988D8F59E8}"/>
                  </a:ext>
                </a:extLst>
              </p:cNvPr>
              <p:cNvSpPr/>
              <p:nvPr/>
            </p:nvSpPr>
            <p:spPr>
              <a:xfrm>
                <a:off x="8763000" y="28054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A930047-67BD-4835-942A-23A0A726A815}"/>
                  </a:ext>
                </a:extLst>
              </p:cNvPr>
              <p:cNvSpPr/>
              <p:nvPr/>
            </p:nvSpPr>
            <p:spPr>
              <a:xfrm>
                <a:off x="8763000" y="29786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C7EFE4F-C016-450F-8F7D-CE6516AF31A6}"/>
                  </a:ext>
                </a:extLst>
              </p:cNvPr>
              <p:cNvSpPr/>
              <p:nvPr/>
            </p:nvSpPr>
            <p:spPr>
              <a:xfrm>
                <a:off x="8763000" y="315186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4B840A5-0C24-41C7-88EB-E25DFFBA6315}"/>
                  </a:ext>
                </a:extLst>
              </p:cNvPr>
              <p:cNvSpPr/>
              <p:nvPr/>
            </p:nvSpPr>
            <p:spPr>
              <a:xfrm>
                <a:off x="8763000" y="332505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F954B5-C986-4AFA-A513-7B218DAD0B3A}"/>
                  </a:ext>
                </a:extLst>
              </p:cNvPr>
              <p:cNvSpPr/>
              <p:nvPr/>
            </p:nvSpPr>
            <p:spPr>
              <a:xfrm>
                <a:off x="8763000" y="349823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3974EAB-00F8-4DE8-BA00-752B8AACD76C}"/>
                  </a:ext>
                </a:extLst>
              </p:cNvPr>
              <p:cNvSpPr/>
              <p:nvPr/>
            </p:nvSpPr>
            <p:spPr>
              <a:xfrm>
                <a:off x="8763000" y="367142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44F14F-F64F-472F-B547-67F82D1DD4A6}"/>
                  </a:ext>
                </a:extLst>
              </p:cNvPr>
              <p:cNvSpPr/>
              <p:nvPr/>
            </p:nvSpPr>
            <p:spPr>
              <a:xfrm>
                <a:off x="8763000" y="384460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85709C2-0ECB-4DF0-82C3-8331B26228D3}"/>
                  </a:ext>
                </a:extLst>
              </p:cNvPr>
              <p:cNvSpPr/>
              <p:nvPr/>
            </p:nvSpPr>
            <p:spPr>
              <a:xfrm>
                <a:off x="8763000" y="401779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EDB536-4AD2-4980-A859-4E1FE0B8E579}"/>
                  </a:ext>
                </a:extLst>
              </p:cNvPr>
              <p:cNvSpPr/>
              <p:nvPr/>
            </p:nvSpPr>
            <p:spPr>
              <a:xfrm>
                <a:off x="8763000" y="41909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EC5E82B-CEF8-45CF-9445-6230F71A354A}"/>
                  </a:ext>
                </a:extLst>
              </p:cNvPr>
              <p:cNvSpPr/>
              <p:nvPr/>
            </p:nvSpPr>
            <p:spPr>
              <a:xfrm>
                <a:off x="8763000" y="43641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61FC660-8318-4609-A371-43FE749EBEFA}"/>
                  </a:ext>
                </a:extLst>
              </p:cNvPr>
              <p:cNvSpPr/>
              <p:nvPr/>
            </p:nvSpPr>
            <p:spPr>
              <a:xfrm>
                <a:off x="8763000" y="45373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A023B23-5E19-4568-AEFC-C8A2D0711824}"/>
                  </a:ext>
                </a:extLst>
              </p:cNvPr>
              <p:cNvSpPr/>
              <p:nvPr/>
            </p:nvSpPr>
            <p:spPr>
              <a:xfrm>
                <a:off x="8763000" y="47105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8FF679-DC68-428A-B3B7-C683FE8EC419}"/>
                  </a:ext>
                </a:extLst>
              </p:cNvPr>
              <p:cNvSpPr/>
              <p:nvPr/>
            </p:nvSpPr>
            <p:spPr>
              <a:xfrm>
                <a:off x="8763000" y="48837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166451D-68A7-4239-A027-D972B15F1EA7}"/>
                  </a:ext>
                </a:extLst>
              </p:cNvPr>
              <p:cNvSpPr/>
              <p:nvPr/>
            </p:nvSpPr>
            <p:spPr>
              <a:xfrm>
                <a:off x="8763000" y="50569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13EF902-6F2F-4674-95FF-C0A5AA873F7C}"/>
                  </a:ext>
                </a:extLst>
              </p:cNvPr>
              <p:cNvSpPr/>
              <p:nvPr/>
            </p:nvSpPr>
            <p:spPr>
              <a:xfrm>
                <a:off x="8763000" y="52300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4D93F0B-4963-4178-A3D6-A2BF3F856FCA}"/>
                  </a:ext>
                </a:extLst>
              </p:cNvPr>
              <p:cNvSpPr/>
              <p:nvPr/>
            </p:nvSpPr>
            <p:spPr>
              <a:xfrm>
                <a:off x="8763000" y="54032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1B96AB-4C3C-494D-810F-8C87FFE53A3A}"/>
                  </a:ext>
                </a:extLst>
              </p:cNvPr>
              <p:cNvSpPr/>
              <p:nvPr/>
            </p:nvSpPr>
            <p:spPr>
              <a:xfrm>
                <a:off x="8763000" y="55764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FED89C-4143-450B-9071-E8BDFDF43968}"/>
                  </a:ext>
                </a:extLst>
              </p:cNvPr>
              <p:cNvSpPr/>
              <p:nvPr/>
            </p:nvSpPr>
            <p:spPr>
              <a:xfrm>
                <a:off x="8763000" y="57496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86EDCB-D786-45D2-8340-588D45A30771}"/>
                  </a:ext>
                </a:extLst>
              </p:cNvPr>
              <p:cNvSpPr/>
              <p:nvPr/>
            </p:nvSpPr>
            <p:spPr>
              <a:xfrm>
                <a:off x="8763000" y="59228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2E79C6D-85B0-4464-9C4A-03593880BA89}"/>
                  </a:ext>
                </a:extLst>
              </p:cNvPr>
              <p:cNvSpPr/>
              <p:nvPr/>
            </p:nvSpPr>
            <p:spPr>
              <a:xfrm>
                <a:off x="8763000" y="60960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C5DA840E-D75B-4435-9704-8EE181274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14094"/>
            <a:stretch>
              <a:fillRect/>
            </a:stretch>
          </p:blipFill>
          <p:spPr bwMode="auto">
            <a:xfrm>
              <a:off x="3888423" y="563299"/>
              <a:ext cx="4967296" cy="311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29E786-39FC-4E03-B20F-22DDED9420DB}"/>
                </a:ext>
              </a:extLst>
            </p:cNvPr>
            <p:cNvSpPr txBox="1"/>
            <p:nvPr/>
          </p:nvSpPr>
          <p:spPr>
            <a:xfrm>
              <a:off x="8382000" y="3393009"/>
              <a:ext cx="6096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62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04B13DC-3FF1-4B03-8508-8355AEA64076}"/>
              </a:ext>
            </a:extLst>
          </p:cNvPr>
          <p:cNvSpPr/>
          <p:nvPr/>
        </p:nvSpPr>
        <p:spPr>
          <a:xfrm>
            <a:off x="4756833" y="288462"/>
            <a:ext cx="4287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6350" algn="just"/>
            <a:r>
              <a:rPr lang="en-US" sz="2400" b="1" dirty="0">
                <a:sym typeface="Wingdings" pitchFamily="2" charset="2"/>
              </a:rPr>
              <a:t>Work with your tablemates to identify the rocks and minerals in </a:t>
            </a:r>
            <a:r>
              <a:rPr lang="en-US" sz="2400" b="1" dirty="0"/>
              <a:t>your rock box. </a:t>
            </a:r>
          </a:p>
          <a:p>
            <a:pPr marL="4763" indent="6350" algn="just"/>
            <a:endParaRPr lang="en-US" sz="2400" b="1" dirty="0"/>
          </a:p>
          <a:p>
            <a:pPr marL="4763" indent="6350" algn="just"/>
            <a:r>
              <a:rPr lang="en-US" sz="2400" b="1" dirty="0"/>
              <a:t>You must classify all the ones listed! Some may fit into more than one box (minerals + rock)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2D492C-BD5D-41EC-AF4E-A1AF3374621A}"/>
              </a:ext>
            </a:extLst>
          </p:cNvPr>
          <p:cNvSpPr/>
          <p:nvPr/>
        </p:nvSpPr>
        <p:spPr>
          <a:xfrm>
            <a:off x="271183" y="3852320"/>
            <a:ext cx="8577144" cy="223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NOTES:</a:t>
            </a:r>
            <a:br>
              <a:rPr lang="en-US" sz="2400" b="1" i="1" dirty="0">
                <a:solidFill>
                  <a:srgbClr val="FF0000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>NOT ALL THE SAMPLES LISTED WILL BE IN YOUR BOX.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YOUR BOX MIGHT HAVE EXTRA SAMPLES NOT LISTED.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PUT A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</a:t>
            </a:r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NEXT TO THOSE YOU FOUND.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3FE205-F1D2-4751-9BFB-986F76CBB205}"/>
              </a:ext>
            </a:extLst>
          </p:cNvPr>
          <p:cNvCxnSpPr>
            <a:cxnSpLocks/>
          </p:cNvCxnSpPr>
          <p:nvPr/>
        </p:nvCxnSpPr>
        <p:spPr>
          <a:xfrm flipH="1">
            <a:off x="4313626" y="2135343"/>
            <a:ext cx="484846" cy="3721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62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6EBD541-772A-4F5A-BE78-8B5020897B1B}"/>
              </a:ext>
            </a:extLst>
          </p:cNvPr>
          <p:cNvGrpSpPr/>
          <p:nvPr/>
        </p:nvGrpSpPr>
        <p:grpSpPr>
          <a:xfrm>
            <a:off x="1541488" y="1905000"/>
            <a:ext cx="5860650" cy="4120132"/>
            <a:chOff x="3664350" y="228600"/>
            <a:chExt cx="5327250" cy="3662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3049B1-18B0-4340-AB99-767750E97F2A}"/>
                </a:ext>
              </a:extLst>
            </p:cNvPr>
            <p:cNvSpPr/>
            <p:nvPr/>
          </p:nvSpPr>
          <p:spPr>
            <a:xfrm rot="5400000">
              <a:off x="4601269" y="-448371"/>
              <a:ext cx="3429000" cy="5147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id="{10C3C918-3B60-45E6-A90B-624C8F4ED781}"/>
                </a:ext>
              </a:extLst>
            </p:cNvPr>
            <p:cNvGrpSpPr/>
            <p:nvPr/>
          </p:nvGrpSpPr>
          <p:grpSpPr>
            <a:xfrm rot="5400000">
              <a:off x="6174218" y="-2281268"/>
              <a:ext cx="304802" cy="5324538"/>
              <a:chOff x="8763000" y="727275"/>
              <a:chExt cx="228600" cy="55973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BEA8B93-CB27-4624-92D5-5F931C790B5C}"/>
                  </a:ext>
                </a:extLst>
              </p:cNvPr>
              <p:cNvSpPr/>
              <p:nvPr/>
            </p:nvSpPr>
            <p:spPr>
              <a:xfrm>
                <a:off x="8763000" y="7272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EB69F23-6A21-4FF4-B267-E7E4F8A737D6}"/>
                  </a:ext>
                </a:extLst>
              </p:cNvPr>
              <p:cNvSpPr/>
              <p:nvPr/>
            </p:nvSpPr>
            <p:spPr>
              <a:xfrm>
                <a:off x="8763000" y="9004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DE886BA-B70C-4EF5-98D4-56C383073EF2}"/>
                  </a:ext>
                </a:extLst>
              </p:cNvPr>
              <p:cNvSpPr/>
              <p:nvPr/>
            </p:nvSpPr>
            <p:spPr>
              <a:xfrm>
                <a:off x="8763000" y="10736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A1FD94E-A088-4C1D-B2F5-836BD850C98F}"/>
                  </a:ext>
                </a:extLst>
              </p:cNvPr>
              <p:cNvSpPr/>
              <p:nvPr/>
            </p:nvSpPr>
            <p:spPr>
              <a:xfrm>
                <a:off x="8763000" y="12468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6AAAC2-9272-4A95-AEC4-C716E6CE3A03}"/>
                  </a:ext>
                </a:extLst>
              </p:cNvPr>
              <p:cNvSpPr/>
              <p:nvPr/>
            </p:nvSpPr>
            <p:spPr>
              <a:xfrm>
                <a:off x="8763000" y="14200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73C74-032C-4D75-A409-FC685BAA47F7}"/>
                  </a:ext>
                </a:extLst>
              </p:cNvPr>
              <p:cNvSpPr/>
              <p:nvPr/>
            </p:nvSpPr>
            <p:spPr>
              <a:xfrm>
                <a:off x="8763000" y="1593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F80C4C-FBC4-4670-9D7C-BF2FBC077418}"/>
                  </a:ext>
                </a:extLst>
              </p:cNvPr>
              <p:cNvSpPr/>
              <p:nvPr/>
            </p:nvSpPr>
            <p:spPr>
              <a:xfrm>
                <a:off x="8763000" y="17663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979E49E-A1BC-4F0B-B114-06020C048EBF}"/>
                  </a:ext>
                </a:extLst>
              </p:cNvPr>
              <p:cNvSpPr/>
              <p:nvPr/>
            </p:nvSpPr>
            <p:spPr>
              <a:xfrm>
                <a:off x="8763000" y="19395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66ADF73-5AF7-4546-91BD-E87343039F16}"/>
                  </a:ext>
                </a:extLst>
              </p:cNvPr>
              <p:cNvSpPr/>
              <p:nvPr/>
            </p:nvSpPr>
            <p:spPr>
              <a:xfrm>
                <a:off x="8763000" y="21127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6332A6-4BC5-4267-A810-322C81D81422}"/>
                  </a:ext>
                </a:extLst>
              </p:cNvPr>
              <p:cNvSpPr/>
              <p:nvPr/>
            </p:nvSpPr>
            <p:spPr>
              <a:xfrm>
                <a:off x="8763000" y="22859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C718D8D-520F-4F54-8F20-25BE8EBD1F50}"/>
                  </a:ext>
                </a:extLst>
              </p:cNvPr>
              <p:cNvSpPr/>
              <p:nvPr/>
            </p:nvSpPr>
            <p:spPr>
              <a:xfrm>
                <a:off x="8763000" y="24591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051EF9-6B60-43AD-A79A-010AEDAB5149}"/>
                  </a:ext>
                </a:extLst>
              </p:cNvPr>
              <p:cNvSpPr/>
              <p:nvPr/>
            </p:nvSpPr>
            <p:spPr>
              <a:xfrm>
                <a:off x="8763000" y="263231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09A11B2-9CE8-4C34-9BA0-B9988D8F59E8}"/>
                  </a:ext>
                </a:extLst>
              </p:cNvPr>
              <p:cNvSpPr/>
              <p:nvPr/>
            </p:nvSpPr>
            <p:spPr>
              <a:xfrm>
                <a:off x="8763000" y="28054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A930047-67BD-4835-942A-23A0A726A815}"/>
                  </a:ext>
                </a:extLst>
              </p:cNvPr>
              <p:cNvSpPr/>
              <p:nvPr/>
            </p:nvSpPr>
            <p:spPr>
              <a:xfrm>
                <a:off x="8763000" y="29786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C7EFE4F-C016-450F-8F7D-CE6516AF31A6}"/>
                  </a:ext>
                </a:extLst>
              </p:cNvPr>
              <p:cNvSpPr/>
              <p:nvPr/>
            </p:nvSpPr>
            <p:spPr>
              <a:xfrm>
                <a:off x="8763000" y="315186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4B840A5-0C24-41C7-88EB-E25DFFBA6315}"/>
                  </a:ext>
                </a:extLst>
              </p:cNvPr>
              <p:cNvSpPr/>
              <p:nvPr/>
            </p:nvSpPr>
            <p:spPr>
              <a:xfrm>
                <a:off x="8763000" y="332505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F954B5-C986-4AFA-A513-7B218DAD0B3A}"/>
                  </a:ext>
                </a:extLst>
              </p:cNvPr>
              <p:cNvSpPr/>
              <p:nvPr/>
            </p:nvSpPr>
            <p:spPr>
              <a:xfrm>
                <a:off x="8763000" y="349823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3974EAB-00F8-4DE8-BA00-752B8AACD76C}"/>
                  </a:ext>
                </a:extLst>
              </p:cNvPr>
              <p:cNvSpPr/>
              <p:nvPr/>
            </p:nvSpPr>
            <p:spPr>
              <a:xfrm>
                <a:off x="8763000" y="367142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44F14F-F64F-472F-B547-67F82D1DD4A6}"/>
                  </a:ext>
                </a:extLst>
              </p:cNvPr>
              <p:cNvSpPr/>
              <p:nvPr/>
            </p:nvSpPr>
            <p:spPr>
              <a:xfrm>
                <a:off x="8763000" y="384460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85709C2-0ECB-4DF0-82C3-8331B26228D3}"/>
                  </a:ext>
                </a:extLst>
              </p:cNvPr>
              <p:cNvSpPr/>
              <p:nvPr/>
            </p:nvSpPr>
            <p:spPr>
              <a:xfrm>
                <a:off x="8763000" y="401779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EDB536-4AD2-4980-A859-4E1FE0B8E579}"/>
                  </a:ext>
                </a:extLst>
              </p:cNvPr>
              <p:cNvSpPr/>
              <p:nvPr/>
            </p:nvSpPr>
            <p:spPr>
              <a:xfrm>
                <a:off x="8763000" y="419097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EC5E82B-CEF8-45CF-9445-6230F71A354A}"/>
                  </a:ext>
                </a:extLst>
              </p:cNvPr>
              <p:cNvSpPr/>
              <p:nvPr/>
            </p:nvSpPr>
            <p:spPr>
              <a:xfrm>
                <a:off x="8763000" y="436416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61FC660-8318-4609-A371-43FE749EBEFA}"/>
                  </a:ext>
                </a:extLst>
              </p:cNvPr>
              <p:cNvSpPr/>
              <p:nvPr/>
            </p:nvSpPr>
            <p:spPr>
              <a:xfrm>
                <a:off x="8763000" y="453734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A023B23-5E19-4568-AEFC-C8A2D0711824}"/>
                  </a:ext>
                </a:extLst>
              </p:cNvPr>
              <p:cNvSpPr/>
              <p:nvPr/>
            </p:nvSpPr>
            <p:spPr>
              <a:xfrm>
                <a:off x="8763000" y="47105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8FF679-DC68-428A-B3B7-C683FE8EC419}"/>
                  </a:ext>
                </a:extLst>
              </p:cNvPr>
              <p:cNvSpPr/>
              <p:nvPr/>
            </p:nvSpPr>
            <p:spPr>
              <a:xfrm>
                <a:off x="8763000" y="488371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166451D-68A7-4239-A027-D972B15F1EA7}"/>
                  </a:ext>
                </a:extLst>
              </p:cNvPr>
              <p:cNvSpPr/>
              <p:nvPr/>
            </p:nvSpPr>
            <p:spPr>
              <a:xfrm>
                <a:off x="8763000" y="50569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13EF902-6F2F-4674-95FF-C0A5AA873F7C}"/>
                  </a:ext>
                </a:extLst>
              </p:cNvPr>
              <p:cNvSpPr/>
              <p:nvPr/>
            </p:nvSpPr>
            <p:spPr>
              <a:xfrm>
                <a:off x="8763000" y="523008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4D93F0B-4963-4178-A3D6-A2BF3F856FCA}"/>
                  </a:ext>
                </a:extLst>
              </p:cNvPr>
              <p:cNvSpPr/>
              <p:nvPr/>
            </p:nvSpPr>
            <p:spPr>
              <a:xfrm>
                <a:off x="8763000" y="540327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1B96AB-4C3C-494D-810F-8C87FFE53A3A}"/>
                  </a:ext>
                </a:extLst>
              </p:cNvPr>
              <p:cNvSpPr/>
              <p:nvPr/>
            </p:nvSpPr>
            <p:spPr>
              <a:xfrm>
                <a:off x="8763000" y="557645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FED89C-4143-450B-9071-E8BDFDF43968}"/>
                  </a:ext>
                </a:extLst>
              </p:cNvPr>
              <p:cNvSpPr/>
              <p:nvPr/>
            </p:nvSpPr>
            <p:spPr>
              <a:xfrm>
                <a:off x="8763000" y="574964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86EDCB-D786-45D2-8340-588D45A30771}"/>
                  </a:ext>
                </a:extLst>
              </p:cNvPr>
              <p:cNvSpPr/>
              <p:nvPr/>
            </p:nvSpPr>
            <p:spPr>
              <a:xfrm>
                <a:off x="8763000" y="592282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2E79C6D-85B0-4464-9C4A-03593880BA89}"/>
                  </a:ext>
                </a:extLst>
              </p:cNvPr>
              <p:cNvSpPr/>
              <p:nvPr/>
            </p:nvSpPr>
            <p:spPr>
              <a:xfrm>
                <a:off x="8763000" y="60960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C5DA840E-D75B-4435-9704-8EE181274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14094"/>
            <a:stretch>
              <a:fillRect/>
            </a:stretch>
          </p:blipFill>
          <p:spPr bwMode="auto">
            <a:xfrm>
              <a:off x="3888423" y="563299"/>
              <a:ext cx="4967296" cy="311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29E786-39FC-4E03-B20F-22DDED9420DB}"/>
                </a:ext>
              </a:extLst>
            </p:cNvPr>
            <p:cNvSpPr txBox="1"/>
            <p:nvPr/>
          </p:nvSpPr>
          <p:spPr>
            <a:xfrm>
              <a:off x="8382000" y="352159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62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A2D492C-BD5D-41EC-AF4E-A1AF3374621A}"/>
              </a:ext>
            </a:extLst>
          </p:cNvPr>
          <p:cNvSpPr/>
          <p:nvPr/>
        </p:nvSpPr>
        <p:spPr>
          <a:xfrm>
            <a:off x="256828" y="427653"/>
            <a:ext cx="84299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Write the # on your rock box on your gold page. </a:t>
            </a: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TIME TO PUT AWAY YOUR ROCK BOX!</a:t>
            </a:r>
          </a:p>
          <a:p>
            <a:pPr algn="ctr"/>
            <a:endParaRPr lang="en-US" sz="16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You will have time tomorrow to work on this page.</a:t>
            </a:r>
          </a:p>
        </p:txBody>
      </p:sp>
    </p:spTree>
    <p:extLst>
      <p:ext uri="{BB962C8B-B14F-4D97-AF65-F5344CB8AC3E}">
        <p14:creationId xmlns:p14="http://schemas.microsoft.com/office/powerpoint/2010/main" val="2533074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02114F3F-EE8C-4DD5-927D-1A9F863C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39" r="3278" b="27879"/>
          <a:stretch/>
        </p:blipFill>
        <p:spPr bwMode="auto">
          <a:xfrm>
            <a:off x="152400" y="761999"/>
            <a:ext cx="8839200" cy="594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2016206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Agate*</a:t>
            </a:r>
            <a:br>
              <a:rPr lang="en-US" i="1" dirty="0"/>
            </a:br>
            <a:r>
              <a:rPr lang="en-US" i="1" dirty="0"/>
              <a:t>Calcite</a:t>
            </a:r>
            <a:br>
              <a:rPr lang="en-US" i="1" dirty="0"/>
            </a:br>
            <a:r>
              <a:rPr lang="en-US" i="1" dirty="0"/>
              <a:t>Fluorite</a:t>
            </a:r>
            <a:br>
              <a:rPr lang="en-US" i="1" dirty="0"/>
            </a:br>
            <a:r>
              <a:rPr lang="en-US" i="1" dirty="0"/>
              <a:t>Galena</a:t>
            </a:r>
            <a:br>
              <a:rPr lang="en-US" i="1" dirty="0"/>
            </a:br>
            <a:r>
              <a:rPr lang="en-US" i="1" dirty="0"/>
              <a:t>Graphite</a:t>
            </a:r>
            <a:br>
              <a:rPr lang="en-US" i="1" dirty="0"/>
            </a:br>
            <a:r>
              <a:rPr lang="en-US" i="1" dirty="0"/>
              <a:t>Gypsum</a:t>
            </a:r>
          </a:p>
          <a:p>
            <a:r>
              <a:rPr lang="en-US" i="1" dirty="0" err="1"/>
              <a:t>HematiteMica</a:t>
            </a:r>
            <a:endParaRPr lang="en-US" i="1" dirty="0"/>
          </a:p>
          <a:p>
            <a:r>
              <a:rPr lang="en-US" i="1" dirty="0"/>
              <a:t>Pyrite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2016206"/>
            <a:ext cx="1318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Halite</a:t>
            </a:r>
          </a:p>
          <a:p>
            <a:r>
              <a:rPr lang="en-US" i="1" dirty="0"/>
              <a:t>Sulfur</a:t>
            </a:r>
          </a:p>
          <a:p>
            <a:r>
              <a:rPr lang="en-US" i="1" dirty="0"/>
              <a:t>Quartz*</a:t>
            </a:r>
          </a:p>
          <a:p>
            <a:r>
              <a:rPr lang="en-US" i="1" dirty="0">
                <a:solidFill>
                  <a:srgbClr val="FF0000"/>
                </a:solidFill>
              </a:rPr>
              <a:t>Copper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</a:t>
            </a:r>
          </a:p>
          <a:p>
            <a:r>
              <a:rPr lang="en-US" i="1" dirty="0">
                <a:solidFill>
                  <a:srgbClr val="FF0000"/>
                </a:solidFill>
                <a:sym typeface="Wingdings"/>
              </a:rPr>
              <a:t>Bauxite</a:t>
            </a:r>
          </a:p>
          <a:p>
            <a:r>
              <a:rPr lang="en-US" i="1" dirty="0">
                <a:solidFill>
                  <a:srgbClr val="FF0000"/>
                </a:solidFill>
                <a:sym typeface="Wingdings"/>
              </a:rPr>
              <a:t>Beryl </a:t>
            </a:r>
          </a:p>
          <a:p>
            <a:r>
              <a:rPr lang="en-US" i="1" dirty="0">
                <a:solidFill>
                  <a:srgbClr val="FF0000"/>
                </a:solidFill>
                <a:sym typeface="Wingdings"/>
              </a:rPr>
              <a:t>Azurite 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446" y="5159828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Agate*</a:t>
            </a:r>
          </a:p>
          <a:p>
            <a:r>
              <a:rPr lang="en-US" i="1" dirty="0"/>
              <a:t>Quartz*</a:t>
            </a:r>
          </a:p>
          <a:p>
            <a:r>
              <a:rPr lang="en-US" i="1" dirty="0"/>
              <a:t>Geode</a:t>
            </a:r>
          </a:p>
          <a:p>
            <a:r>
              <a:rPr lang="en-US" i="1" dirty="0" err="1"/>
              <a:t>Chert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26086" y="5179533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Limestone*</a:t>
            </a:r>
          </a:p>
          <a:p>
            <a:r>
              <a:rPr lang="en-US" i="1" dirty="0"/>
              <a:t>Rock Salt*</a:t>
            </a:r>
          </a:p>
          <a:p>
            <a:r>
              <a:rPr lang="en-US" i="1" spc="-100" dirty="0">
                <a:solidFill>
                  <a:srgbClr val="FF0000"/>
                </a:solidFill>
              </a:rPr>
              <a:t>Rock Gypsum</a:t>
            </a:r>
            <a:r>
              <a:rPr lang="en-US" i="1" spc="-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</a:t>
            </a:r>
            <a:endParaRPr lang="en-US" i="1" dirty="0"/>
          </a:p>
          <a:p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5018" y="2265346"/>
            <a:ext cx="138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Coal</a:t>
            </a:r>
          </a:p>
          <a:p>
            <a:r>
              <a:rPr lang="en-US" i="1" dirty="0"/>
              <a:t>Limestone* </a:t>
            </a:r>
            <a:r>
              <a:rPr lang="en-US" i="1" dirty="0">
                <a:solidFill>
                  <a:srgbClr val="FF0000"/>
                </a:solidFill>
              </a:rPr>
              <a:t>Coquina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  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98770" y="3733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Breccia</a:t>
            </a:r>
            <a:endParaRPr lang="en-US" i="1" dirty="0"/>
          </a:p>
          <a:p>
            <a:r>
              <a:rPr lang="en-US" i="1" dirty="0"/>
              <a:t>Shale</a:t>
            </a:r>
            <a:br>
              <a:rPr lang="en-US" i="1" dirty="0"/>
            </a:br>
            <a:r>
              <a:rPr lang="en-US" i="1" dirty="0">
                <a:solidFill>
                  <a:srgbClr val="FF0000"/>
                </a:solidFill>
              </a:rPr>
              <a:t>Clay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 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547747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Gneiss </a:t>
            </a:r>
          </a:p>
          <a:p>
            <a:r>
              <a:rPr lang="en-US" i="1" dirty="0"/>
              <a:t>Slate</a:t>
            </a:r>
          </a:p>
          <a:p>
            <a:r>
              <a:rPr lang="en-US" i="1" dirty="0">
                <a:solidFill>
                  <a:srgbClr val="FF0000"/>
                </a:solidFill>
              </a:rPr>
              <a:t>Schist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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547747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Marble</a:t>
            </a:r>
          </a:p>
          <a:p>
            <a:r>
              <a:rPr lang="en-US" i="1" dirty="0"/>
              <a:t>Quartzite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1400" y="3581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Conglomerate</a:t>
            </a:r>
          </a:p>
          <a:p>
            <a:r>
              <a:rPr lang="en-US" i="1" dirty="0"/>
              <a:t>Sandstone</a:t>
            </a:r>
          </a:p>
          <a:p>
            <a:r>
              <a:rPr lang="en-US" i="1" dirty="0"/>
              <a:t>Limestone * </a:t>
            </a:r>
            <a:r>
              <a:rPr lang="en-US" i="1" dirty="0">
                <a:solidFill>
                  <a:srgbClr val="FF0000"/>
                </a:solidFill>
              </a:rPr>
              <a:t>Concretion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 </a:t>
            </a:r>
            <a:endParaRPr lang="en-US" i="1" dirty="0"/>
          </a:p>
        </p:txBody>
      </p:sp>
      <p:grpSp>
        <p:nvGrpSpPr>
          <p:cNvPr id="2" name="Group 25"/>
          <p:cNvGrpSpPr/>
          <p:nvPr/>
        </p:nvGrpSpPr>
        <p:grpSpPr>
          <a:xfrm>
            <a:off x="3657600" y="2286000"/>
            <a:ext cx="2438400" cy="2869306"/>
            <a:chOff x="3657600" y="2286000"/>
            <a:chExt cx="2438400" cy="2869306"/>
          </a:xfrm>
        </p:grpSpPr>
        <p:sp>
          <p:nvSpPr>
            <p:cNvPr id="16" name="TextBox 15"/>
            <p:cNvSpPr txBox="1"/>
            <p:nvPr/>
          </p:nvSpPr>
          <p:spPr>
            <a:xfrm>
              <a:off x="3657600" y="2286000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Gabbro</a:t>
              </a:r>
            </a:p>
            <a:p>
              <a:r>
                <a:rPr lang="en-US" i="1" dirty="0"/>
                <a:t>Granite</a:t>
              </a:r>
            </a:p>
            <a:p>
              <a:r>
                <a:rPr lang="en-US" i="1" dirty="0">
                  <a:solidFill>
                    <a:srgbClr val="FF0000"/>
                  </a:solidFill>
                </a:rPr>
                <a:t>Diorite</a:t>
              </a:r>
              <a:r>
                <a:rPr lang="en-US" i="1" dirty="0">
                  <a:solidFill>
                    <a:srgbClr val="FF0000"/>
                  </a:solidFill>
                  <a:sym typeface="Wingdings"/>
                </a:rPr>
                <a:t></a:t>
              </a:r>
              <a:endParaRPr lang="en-US" i="1" dirty="0">
                <a:solidFill>
                  <a:srgbClr val="FF0000"/>
                </a:solidFill>
              </a:endParaRPr>
            </a:p>
            <a:p>
              <a:endParaRPr lang="en-US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3677978"/>
              <a:ext cx="1295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Basalt</a:t>
              </a:r>
            </a:p>
            <a:p>
              <a:r>
                <a:rPr lang="en-US" i="1" dirty="0"/>
                <a:t>Rhyolite</a:t>
              </a:r>
            </a:p>
            <a:p>
              <a:r>
                <a:rPr lang="en-US" i="1" dirty="0"/>
                <a:t>Pumice</a:t>
              </a:r>
              <a:br>
                <a:rPr lang="en-US" i="1" dirty="0"/>
              </a:br>
              <a:r>
                <a:rPr lang="en-US" i="1" dirty="0"/>
                <a:t>Obsidian</a:t>
              </a:r>
            </a:p>
            <a:p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48200" y="372487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FF0000"/>
                  </a:solidFill>
                </a:rPr>
                <a:t>Andesite</a:t>
              </a:r>
              <a:r>
                <a:rPr lang="en-US" i="1" dirty="0">
                  <a:solidFill>
                    <a:srgbClr val="FF0000"/>
                  </a:solidFill>
                  <a:sym typeface="Wingdings"/>
                </a:rPr>
                <a:t> </a:t>
              </a:r>
              <a:endParaRPr lang="en-US" i="1" dirty="0">
                <a:solidFill>
                  <a:srgbClr val="FF0000"/>
                </a:solidFill>
              </a:endParaRPr>
            </a:p>
            <a:p>
              <a:r>
                <a:rPr lang="en-US" i="1" dirty="0">
                  <a:solidFill>
                    <a:srgbClr val="FF0000"/>
                  </a:solidFill>
                </a:rPr>
                <a:t>Scoria</a:t>
              </a:r>
              <a:r>
                <a:rPr lang="en-US" i="1" dirty="0">
                  <a:solidFill>
                    <a:srgbClr val="FF0000"/>
                  </a:solidFill>
                  <a:sym typeface="Wingdings"/>
                </a:rPr>
                <a:t>  </a:t>
              </a:r>
              <a:br>
                <a:rPr lang="en-US" i="1" dirty="0">
                  <a:solidFill>
                    <a:srgbClr val="FF0000"/>
                  </a:solidFill>
                </a:rPr>
              </a:br>
              <a:r>
                <a:rPr lang="en-US" i="1" dirty="0">
                  <a:solidFill>
                    <a:srgbClr val="FF0000"/>
                  </a:solidFill>
                </a:rPr>
                <a:t>Tuff</a:t>
              </a:r>
              <a:r>
                <a:rPr lang="en-US" i="1" dirty="0">
                  <a:solidFill>
                    <a:srgbClr val="FF0000"/>
                  </a:solidFill>
                  <a:sym typeface="Wingdings"/>
                </a:rPr>
                <a:t> 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ANSWER KEY – If you are done!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791200" y="3265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«"/>
            </a:pPr>
            <a:r>
              <a:rPr lang="en-US" i="1" dirty="0">
                <a:solidFill>
                  <a:srgbClr val="FF0000"/>
                </a:solidFill>
                <a:sym typeface="Wingdings"/>
              </a:rPr>
              <a:t>= Extra – not on list</a:t>
            </a:r>
            <a:br>
              <a:rPr lang="en-US" i="1" dirty="0">
                <a:solidFill>
                  <a:srgbClr val="FF0000"/>
                </a:solidFill>
                <a:sym typeface="Wingdings"/>
              </a:rPr>
            </a:br>
            <a:r>
              <a:rPr lang="en-US" i="1" dirty="0">
                <a:solidFill>
                  <a:srgbClr val="FF0000"/>
                </a:solidFill>
                <a:sym typeface="Wingdings"/>
              </a:rPr>
              <a:t>* = Listed more than once!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514600" y="1295400"/>
            <a:ext cx="6629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8571"/>
          <a:stretch>
            <a:fillRect/>
          </a:stretch>
        </p:blipFill>
        <p:spPr bwMode="auto">
          <a:xfrm>
            <a:off x="3077308" y="1482968"/>
            <a:ext cx="25958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29528"/>
          <a:stretch>
            <a:fillRect/>
          </a:stretch>
        </p:blipFill>
        <p:spPr bwMode="auto">
          <a:xfrm>
            <a:off x="6019800" y="1377460"/>
            <a:ext cx="2971800" cy="41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9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  <p:bldP spid="21" grpId="0"/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Rock Box Challenge - 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Compare your results to those of another team by discussing these questions</a:t>
            </a:r>
            <a:r>
              <a:rPr lang="en-US" sz="2000" i="1" dirty="0"/>
              <a:t>:</a:t>
            </a:r>
            <a:br>
              <a:rPr lang="en-US" sz="2000" i="1" dirty="0"/>
            </a:br>
            <a:endParaRPr lang="en-US" sz="2000" i="1" dirty="0"/>
          </a:p>
          <a:p>
            <a:r>
              <a:rPr lang="en-US" sz="2000" i="1" dirty="0"/>
              <a:t>What samples were the same as those in your box?  </a:t>
            </a:r>
            <a:br>
              <a:rPr lang="en-US" sz="2000" i="1" dirty="0"/>
            </a:br>
            <a:endParaRPr lang="en-US" sz="2000" i="1" dirty="0"/>
          </a:p>
          <a:p>
            <a:endParaRPr lang="en-US" sz="2000" i="1" dirty="0"/>
          </a:p>
          <a:p>
            <a:r>
              <a:rPr lang="en-US" sz="2000" i="1" dirty="0"/>
              <a:t>What samples were not in your box? </a:t>
            </a:r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/>
              <a:t>Which samples were not identified?  </a:t>
            </a:r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/>
              <a:t>Did your team have some of the same challenges as the other team?  Explain.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909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8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a typeface="Calibri"/>
                <a:cs typeface="Times New Roman"/>
              </a:rPr>
              <a:t>Section 3: 1000 feet below Earth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How long are the crystals that formed here?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40 feet long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How did these crystals form? </a:t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Water in an underground lake was boiled by magma.  </a:t>
            </a:r>
            <a:b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Crystals grew from the minerals that were dissolved in the water.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There are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seven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ea typeface="Calibri"/>
                <a:cs typeface="Times New Roman"/>
              </a:rPr>
              <a:t>massive sections that make up the Earth’s crust.  These sections are known as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plates</a:t>
            </a:r>
            <a:r>
              <a:rPr lang="en-US" sz="2400" dirty="0"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  <a:p>
            <a:r>
              <a:rPr lang="en-US" sz="2400" dirty="0"/>
              <a:t>4. The formation of </a:t>
            </a:r>
            <a:r>
              <a:rPr lang="en-US" sz="2400" b="1" dirty="0">
                <a:solidFill>
                  <a:srgbClr val="FF0000"/>
                </a:solidFill>
              </a:rPr>
              <a:t>mountains</a:t>
            </a:r>
            <a:r>
              <a:rPr lang="en-US" sz="2400" dirty="0"/>
              <a:t> at the Earth’s surface is evidence the crust is in motion.</a:t>
            </a:r>
          </a:p>
        </p:txBody>
      </p:sp>
    </p:spTree>
    <p:extLst>
      <p:ext uri="{BB962C8B-B14F-4D97-AF65-F5344CB8AC3E}">
        <p14:creationId xmlns:p14="http://schemas.microsoft.com/office/powerpoint/2010/main" val="327119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Can you solve the puzzle to discover what the Earth looked like 220 million years ago?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701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CF1353-9744-4F84-9CC7-2F309BA77B6D}"/>
              </a:ext>
            </a:extLst>
          </p:cNvPr>
          <p:cNvSpPr/>
          <p:nvPr/>
        </p:nvSpPr>
        <p:spPr>
          <a:xfrm>
            <a:off x="0" y="162580"/>
            <a:ext cx="9144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Activity A: Puzzling Pangaea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 for activity and diagrams:</a:t>
            </a:r>
          </a:p>
          <a:p>
            <a:r>
              <a:rPr lang="en-US" dirty="0"/>
              <a:t>https://www.amnh.org/content/download/49383/751589/file/dinos_plate_tectonics.pdf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0"/>
            <a:ext cx="3038475" cy="667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235" t="10000" r="45679" b="10000"/>
          <a:stretch>
            <a:fillRect/>
          </a:stretch>
        </p:blipFill>
        <p:spPr bwMode="auto">
          <a:xfrm>
            <a:off x="762000" y="1447800"/>
            <a:ext cx="419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524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What’s the code?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Label each land mass using the numbers.</a:t>
            </a: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381000" y="3200400"/>
            <a:ext cx="5257800" cy="2952929"/>
            <a:chOff x="381000" y="3200400"/>
            <a:chExt cx="5257800" cy="29529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D7A6C1-7DFF-4AE4-9E3B-26DC7CFD17A6}"/>
                </a:ext>
              </a:extLst>
            </p:cNvPr>
            <p:cNvPicPr/>
            <p:nvPr/>
          </p:nvPicPr>
          <p:blipFill rotWithShape="1">
            <a:blip r:embed="rId3" cstate="print"/>
            <a:srcRect l="56193" t="20866" r="3495" b="9580"/>
            <a:stretch/>
          </p:blipFill>
          <p:spPr bwMode="auto">
            <a:xfrm>
              <a:off x="1401580" y="4652487"/>
              <a:ext cx="3352800" cy="150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81000" y="3200400"/>
              <a:ext cx="5257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Use the legend to identify the symbols on each land mass. Use colored pencils to “code” each item in the last 2 columns. 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3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Europe &amp; Asia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2819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North America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4648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South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America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600" y="3352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Africa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Antarctica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India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62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Australia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8639FF-68EC-46F5-B4CE-220B5D6176F4}"/>
              </a:ext>
            </a:extLst>
          </p:cNvPr>
          <p:cNvSpPr/>
          <p:nvPr/>
        </p:nvSpPr>
        <p:spPr>
          <a:xfrm>
            <a:off x="7866925" y="2731625"/>
            <a:ext cx="182880" cy="18288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8639FF-68EC-46F5-B4CE-220B5D6176F4}"/>
              </a:ext>
            </a:extLst>
          </p:cNvPr>
          <p:cNvSpPr/>
          <p:nvPr/>
        </p:nvSpPr>
        <p:spPr>
          <a:xfrm>
            <a:off x="6553200" y="1524000"/>
            <a:ext cx="182880" cy="18288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6A43C7-8451-4BF1-888A-7E5A43BFC9F6}"/>
              </a:ext>
            </a:extLst>
          </p:cNvPr>
          <p:cNvSpPr/>
          <p:nvPr/>
        </p:nvSpPr>
        <p:spPr>
          <a:xfrm>
            <a:off x="6400800" y="3429000"/>
            <a:ext cx="182880" cy="182880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B6A43C7-8451-4BF1-888A-7E5A43BFC9F6}"/>
              </a:ext>
            </a:extLst>
          </p:cNvPr>
          <p:cNvSpPr/>
          <p:nvPr/>
        </p:nvSpPr>
        <p:spPr>
          <a:xfrm>
            <a:off x="8146650" y="5444925"/>
            <a:ext cx="182880" cy="182880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6A43C7-8451-4BF1-888A-7E5A43BFC9F6}"/>
              </a:ext>
            </a:extLst>
          </p:cNvPr>
          <p:cNvSpPr/>
          <p:nvPr/>
        </p:nvSpPr>
        <p:spPr>
          <a:xfrm>
            <a:off x="6934200" y="4495800"/>
            <a:ext cx="182880" cy="182880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6A43C7-8451-4BF1-888A-7E5A43BFC9F6}"/>
              </a:ext>
            </a:extLst>
          </p:cNvPr>
          <p:cNvSpPr/>
          <p:nvPr/>
        </p:nvSpPr>
        <p:spPr>
          <a:xfrm>
            <a:off x="8077200" y="4038600"/>
            <a:ext cx="182880" cy="182880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DF7ECF-3FB9-4438-AD4C-9531628DB063}"/>
              </a:ext>
            </a:extLst>
          </p:cNvPr>
          <p:cNvSpPr/>
          <p:nvPr/>
        </p:nvSpPr>
        <p:spPr>
          <a:xfrm>
            <a:off x="7086600" y="5638800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DF7ECF-3FB9-4438-AD4C-9531628DB063}"/>
              </a:ext>
            </a:extLst>
          </p:cNvPr>
          <p:cNvSpPr/>
          <p:nvPr/>
        </p:nvSpPr>
        <p:spPr>
          <a:xfrm>
            <a:off x="7894320" y="4312920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DF7ECF-3FB9-4438-AD4C-9531628DB063}"/>
              </a:ext>
            </a:extLst>
          </p:cNvPr>
          <p:cNvSpPr/>
          <p:nvPr/>
        </p:nvSpPr>
        <p:spPr>
          <a:xfrm>
            <a:off x="8153400" y="5791200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DF7ECF-3FB9-4438-AD4C-9531628DB063}"/>
              </a:ext>
            </a:extLst>
          </p:cNvPr>
          <p:cNvSpPr/>
          <p:nvPr/>
        </p:nvSpPr>
        <p:spPr>
          <a:xfrm>
            <a:off x="8077200" y="2255520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8DF7ECF-3FB9-4438-AD4C-9531628DB063}"/>
              </a:ext>
            </a:extLst>
          </p:cNvPr>
          <p:cNvSpPr/>
          <p:nvPr/>
        </p:nvSpPr>
        <p:spPr>
          <a:xfrm>
            <a:off x="7391400" y="4419600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EECB87-B698-46CC-99EA-80F08CABBBDD}"/>
              </a:ext>
            </a:extLst>
          </p:cNvPr>
          <p:cNvSpPr/>
          <p:nvPr/>
        </p:nvSpPr>
        <p:spPr>
          <a:xfrm>
            <a:off x="7239000" y="28194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EECB87-B698-46CC-99EA-80F08CABBBDD}"/>
              </a:ext>
            </a:extLst>
          </p:cNvPr>
          <p:cNvSpPr/>
          <p:nvPr/>
        </p:nvSpPr>
        <p:spPr>
          <a:xfrm>
            <a:off x="6400800" y="9144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8B61D05-3E1F-4AF5-B2A1-5192E2B74ACB}"/>
              </a:ext>
            </a:extLst>
          </p:cNvPr>
          <p:cNvSpPr/>
          <p:nvPr/>
        </p:nvSpPr>
        <p:spPr>
          <a:xfrm>
            <a:off x="6858000" y="373380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B61D05-3E1F-4AF5-B2A1-5192E2B74ACB}"/>
              </a:ext>
            </a:extLst>
          </p:cNvPr>
          <p:cNvSpPr/>
          <p:nvPr/>
        </p:nvSpPr>
        <p:spPr>
          <a:xfrm>
            <a:off x="8275320" y="30175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B61D05-3E1F-4AF5-B2A1-5192E2B74ACB}"/>
              </a:ext>
            </a:extLst>
          </p:cNvPr>
          <p:cNvSpPr/>
          <p:nvPr/>
        </p:nvSpPr>
        <p:spPr>
          <a:xfrm>
            <a:off x="6781800" y="114300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97C8191-D8E4-44DE-9BBE-B9B0A839DCFD}"/>
              </a:ext>
            </a:extLst>
          </p:cNvPr>
          <p:cNvSpPr/>
          <p:nvPr/>
        </p:nvSpPr>
        <p:spPr>
          <a:xfrm>
            <a:off x="8427720" y="377952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97C8191-D8E4-44DE-9BBE-B9B0A839DCFD}"/>
              </a:ext>
            </a:extLst>
          </p:cNvPr>
          <p:cNvSpPr/>
          <p:nvPr/>
        </p:nvSpPr>
        <p:spPr>
          <a:xfrm>
            <a:off x="6781800" y="563880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7C8191-D8E4-44DE-9BBE-B9B0A839DCFD}"/>
              </a:ext>
            </a:extLst>
          </p:cNvPr>
          <p:cNvSpPr/>
          <p:nvPr/>
        </p:nvSpPr>
        <p:spPr>
          <a:xfrm>
            <a:off x="8336280" y="521208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FEECB87-B698-46CC-99EA-80F08CABBBDD}"/>
              </a:ext>
            </a:extLst>
          </p:cNvPr>
          <p:cNvSpPr/>
          <p:nvPr/>
        </p:nvSpPr>
        <p:spPr>
          <a:xfrm>
            <a:off x="7086600" y="32004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8639FF-68EC-46F5-B4CE-220B5D6176F4}"/>
              </a:ext>
            </a:extLst>
          </p:cNvPr>
          <p:cNvSpPr/>
          <p:nvPr/>
        </p:nvSpPr>
        <p:spPr>
          <a:xfrm>
            <a:off x="7391400" y="3429000"/>
            <a:ext cx="182880" cy="18288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18639FF-68EC-46F5-B4CE-220B5D6176F4}"/>
              </a:ext>
            </a:extLst>
          </p:cNvPr>
          <p:cNvSpPr/>
          <p:nvPr/>
        </p:nvSpPr>
        <p:spPr>
          <a:xfrm>
            <a:off x="7467600" y="3200400"/>
            <a:ext cx="182880" cy="18288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4876800"/>
            <a:ext cx="5029200" cy="1066800"/>
            <a:chOff x="381000" y="4876800"/>
            <a:chExt cx="5029200" cy="1066800"/>
          </a:xfrm>
        </p:grpSpPr>
        <p:grpSp>
          <p:nvGrpSpPr>
            <p:cNvPr id="3" name="Group 67"/>
            <p:cNvGrpSpPr/>
            <p:nvPr/>
          </p:nvGrpSpPr>
          <p:grpSpPr>
            <a:xfrm>
              <a:off x="381000" y="4876800"/>
              <a:ext cx="5029200" cy="1066800"/>
              <a:chOff x="381000" y="4876800"/>
              <a:chExt cx="5029200" cy="1066800"/>
            </a:xfrm>
          </p:grpSpPr>
          <p:grpSp>
            <p:nvGrpSpPr>
              <p:cNvPr id="4" name="Group 64"/>
              <p:cNvGrpSpPr/>
              <p:nvPr/>
            </p:nvGrpSpPr>
            <p:grpSpPr>
              <a:xfrm>
                <a:off x="381000" y="4876800"/>
                <a:ext cx="5029200" cy="1066800"/>
                <a:chOff x="381000" y="4876800"/>
                <a:chExt cx="5029200" cy="1066800"/>
              </a:xfrm>
            </p:grpSpPr>
            <p:grpSp>
              <p:nvGrpSpPr>
                <p:cNvPr id="7" name="Group 58"/>
                <p:cNvGrpSpPr/>
                <p:nvPr/>
              </p:nvGrpSpPr>
              <p:grpSpPr>
                <a:xfrm>
                  <a:off x="990600" y="4876800"/>
                  <a:ext cx="441960" cy="182880"/>
                  <a:chOff x="960120" y="4876800"/>
                  <a:chExt cx="441960" cy="182880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18639FF-68EC-46F5-B4CE-220B5D6176F4}"/>
                      </a:ext>
                    </a:extLst>
                  </p:cNvPr>
                  <p:cNvSpPr/>
                  <p:nvPr/>
                </p:nvSpPr>
                <p:spPr>
                  <a:xfrm>
                    <a:off x="960120" y="4876800"/>
                    <a:ext cx="182880" cy="182880"/>
                  </a:xfrm>
                  <a:prstGeom prst="ellipse">
                    <a:avLst/>
                  </a:prstGeom>
                  <a:solidFill>
                    <a:srgbClr val="6600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18639FF-68EC-46F5-B4CE-220B5D6176F4}"/>
                      </a:ext>
                    </a:extLst>
                  </p:cNvPr>
                  <p:cNvSpPr/>
                  <p:nvPr/>
                </p:nvSpPr>
                <p:spPr>
                  <a:xfrm>
                    <a:off x="1219200" y="4876800"/>
                    <a:ext cx="182880" cy="182880"/>
                  </a:xfrm>
                  <a:prstGeom prst="ellipse">
                    <a:avLst/>
                  </a:prstGeom>
                  <a:solidFill>
                    <a:srgbClr val="6600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62"/>
                <p:cNvGrpSpPr/>
                <p:nvPr/>
              </p:nvGrpSpPr>
              <p:grpSpPr>
                <a:xfrm>
                  <a:off x="609020" y="5293018"/>
                  <a:ext cx="914980" cy="193382"/>
                  <a:chOff x="609020" y="5293018"/>
                  <a:chExt cx="914980" cy="193382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BB6A43C7-8451-4BF1-888A-7E5A43BFC9F6}"/>
                      </a:ext>
                    </a:extLst>
                  </p:cNvPr>
                  <p:cNvSpPr/>
                  <p:nvPr/>
                </p:nvSpPr>
                <p:spPr>
                  <a:xfrm>
                    <a:off x="1097086" y="5303520"/>
                    <a:ext cx="182880" cy="182880"/>
                  </a:xfrm>
                  <a:prstGeom prst="ellipse">
                    <a:avLst/>
                  </a:prstGeom>
                  <a:solidFill>
                    <a:srgbClr val="99663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BB6A43C7-8451-4BF1-888A-7E5A43BFC9F6}"/>
                      </a:ext>
                    </a:extLst>
                  </p:cNvPr>
                  <p:cNvSpPr/>
                  <p:nvPr/>
                </p:nvSpPr>
                <p:spPr>
                  <a:xfrm>
                    <a:off x="1341120" y="5300348"/>
                    <a:ext cx="182880" cy="182880"/>
                  </a:xfrm>
                  <a:prstGeom prst="ellipse">
                    <a:avLst/>
                  </a:prstGeom>
                  <a:solidFill>
                    <a:srgbClr val="99663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BB6A43C7-8451-4BF1-888A-7E5A43BFC9F6}"/>
                      </a:ext>
                    </a:extLst>
                  </p:cNvPr>
                  <p:cNvSpPr/>
                  <p:nvPr/>
                </p:nvSpPr>
                <p:spPr>
                  <a:xfrm>
                    <a:off x="853053" y="5293018"/>
                    <a:ext cx="182880" cy="182880"/>
                  </a:xfrm>
                  <a:prstGeom prst="ellipse">
                    <a:avLst/>
                  </a:prstGeom>
                  <a:solidFill>
                    <a:srgbClr val="99663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6A43C7-8451-4BF1-888A-7E5A43BFC9F6}"/>
                      </a:ext>
                    </a:extLst>
                  </p:cNvPr>
                  <p:cNvSpPr/>
                  <p:nvPr/>
                </p:nvSpPr>
                <p:spPr>
                  <a:xfrm>
                    <a:off x="609020" y="5293018"/>
                    <a:ext cx="182880" cy="182880"/>
                  </a:xfrm>
                  <a:prstGeom prst="ellipse">
                    <a:avLst/>
                  </a:prstGeom>
                  <a:solidFill>
                    <a:srgbClr val="99663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57"/>
                <p:cNvGrpSpPr/>
                <p:nvPr/>
              </p:nvGrpSpPr>
              <p:grpSpPr>
                <a:xfrm>
                  <a:off x="381000" y="5695022"/>
                  <a:ext cx="1143000" cy="182880"/>
                  <a:chOff x="381000" y="5695022"/>
                  <a:chExt cx="1143000" cy="182880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8DF7ECF-3FB9-4438-AD4C-9531628DB063}"/>
                      </a:ext>
                    </a:extLst>
                  </p:cNvPr>
                  <p:cNvSpPr/>
                  <p:nvPr/>
                </p:nvSpPr>
                <p:spPr>
                  <a:xfrm>
                    <a:off x="1341120" y="5695022"/>
                    <a:ext cx="182880" cy="18288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58DF7ECF-3FB9-4438-AD4C-9531628DB063}"/>
                      </a:ext>
                    </a:extLst>
                  </p:cNvPr>
                  <p:cNvSpPr/>
                  <p:nvPr/>
                </p:nvSpPr>
                <p:spPr>
                  <a:xfrm>
                    <a:off x="1101090" y="5695022"/>
                    <a:ext cx="182880" cy="18288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58DF7ECF-3FB9-4438-AD4C-9531628DB063}"/>
                      </a:ext>
                    </a:extLst>
                  </p:cNvPr>
                  <p:cNvSpPr/>
                  <p:nvPr/>
                </p:nvSpPr>
                <p:spPr>
                  <a:xfrm>
                    <a:off x="861060" y="5695022"/>
                    <a:ext cx="182880" cy="18288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58DF7ECF-3FB9-4438-AD4C-9531628DB063}"/>
                      </a:ext>
                    </a:extLst>
                  </p:cNvPr>
                  <p:cNvSpPr/>
                  <p:nvPr/>
                </p:nvSpPr>
                <p:spPr>
                  <a:xfrm>
                    <a:off x="621030" y="5695022"/>
                    <a:ext cx="182880" cy="18288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58DF7ECF-3FB9-4438-AD4C-9531628DB063}"/>
                      </a:ext>
                    </a:extLst>
                  </p:cNvPr>
                  <p:cNvSpPr/>
                  <p:nvPr/>
                </p:nvSpPr>
                <p:spPr>
                  <a:xfrm>
                    <a:off x="381000" y="5695022"/>
                    <a:ext cx="182880" cy="18288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61"/>
                <p:cNvGrpSpPr/>
                <p:nvPr/>
              </p:nvGrpSpPr>
              <p:grpSpPr>
                <a:xfrm>
                  <a:off x="4724400" y="4918275"/>
                  <a:ext cx="415725" cy="187125"/>
                  <a:chOff x="4724400" y="4918275"/>
                  <a:chExt cx="415725" cy="187125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9FEECB87-B698-46CC-99EA-80F08CABBBDD}"/>
                      </a:ext>
                    </a:extLst>
                  </p:cNvPr>
                  <p:cNvSpPr/>
                  <p:nvPr/>
                </p:nvSpPr>
                <p:spPr>
                  <a:xfrm>
                    <a:off x="4724400" y="4922520"/>
                    <a:ext cx="182880" cy="18288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FEECB87-B698-46CC-99EA-80F08CABBBDD}"/>
                      </a:ext>
                    </a:extLst>
                  </p:cNvPr>
                  <p:cNvSpPr/>
                  <p:nvPr/>
                </p:nvSpPr>
                <p:spPr>
                  <a:xfrm>
                    <a:off x="4957245" y="4918275"/>
                    <a:ext cx="182880" cy="18288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60"/>
                <p:cNvGrpSpPr/>
                <p:nvPr/>
              </p:nvGrpSpPr>
              <p:grpSpPr>
                <a:xfrm>
                  <a:off x="4723900" y="5334000"/>
                  <a:ext cx="686300" cy="182880"/>
                  <a:chOff x="4723900" y="5334000"/>
                  <a:chExt cx="686300" cy="182880"/>
                </a:xfrm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78B61D05-3E1F-4AF5-B2A1-5192E2B74ACB}"/>
                      </a:ext>
                    </a:extLst>
                  </p:cNvPr>
                  <p:cNvSpPr/>
                  <p:nvPr/>
                </p:nvSpPr>
                <p:spPr>
                  <a:xfrm>
                    <a:off x="4975610" y="5334000"/>
                    <a:ext cx="182880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78B61D05-3E1F-4AF5-B2A1-5192E2B74ACB}"/>
                      </a:ext>
                    </a:extLst>
                  </p:cNvPr>
                  <p:cNvSpPr/>
                  <p:nvPr/>
                </p:nvSpPr>
                <p:spPr>
                  <a:xfrm>
                    <a:off x="5227320" y="5334000"/>
                    <a:ext cx="182880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78B61D05-3E1F-4AF5-B2A1-5192E2B74ACB}"/>
                      </a:ext>
                    </a:extLst>
                  </p:cNvPr>
                  <p:cNvSpPr/>
                  <p:nvPr/>
                </p:nvSpPr>
                <p:spPr>
                  <a:xfrm>
                    <a:off x="4723900" y="5334000"/>
                    <a:ext cx="182880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9"/>
                <p:cNvGrpSpPr/>
                <p:nvPr/>
              </p:nvGrpSpPr>
              <p:grpSpPr>
                <a:xfrm>
                  <a:off x="4740555" y="5760720"/>
                  <a:ext cx="662025" cy="182880"/>
                  <a:chOff x="4702455" y="5760720"/>
                  <a:chExt cx="662025" cy="182880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197C8191-D8E4-44DE-9BBE-B9B0A839DCFD}"/>
                      </a:ext>
                    </a:extLst>
                  </p:cNvPr>
                  <p:cNvSpPr/>
                  <p:nvPr/>
                </p:nvSpPr>
                <p:spPr>
                  <a:xfrm>
                    <a:off x="4702455" y="5760720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197C8191-D8E4-44DE-9BBE-B9B0A839DCFD}"/>
                      </a:ext>
                    </a:extLst>
                  </p:cNvPr>
                  <p:cNvSpPr/>
                  <p:nvPr/>
                </p:nvSpPr>
                <p:spPr>
                  <a:xfrm>
                    <a:off x="4953000" y="5760720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197C8191-D8E4-44DE-9BBE-B9B0A839DCFD}"/>
                      </a:ext>
                    </a:extLst>
                  </p:cNvPr>
                  <p:cNvSpPr/>
                  <p:nvPr/>
                </p:nvSpPr>
                <p:spPr>
                  <a:xfrm>
                    <a:off x="5181600" y="5760720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FEECB87-B698-46CC-99EA-80F08CABBBDD}"/>
                  </a:ext>
                </a:extLst>
              </p:cNvPr>
              <p:cNvSpPr/>
              <p:nvPr/>
            </p:nvSpPr>
            <p:spPr>
              <a:xfrm>
                <a:off x="5196840" y="4913306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18639FF-68EC-46F5-B4CE-220B5D6176F4}"/>
                </a:ext>
              </a:extLst>
            </p:cNvPr>
            <p:cNvSpPr/>
            <p:nvPr/>
          </p:nvSpPr>
          <p:spPr>
            <a:xfrm>
              <a:off x="502920" y="4876800"/>
              <a:ext cx="182880" cy="18288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18639FF-68EC-46F5-B4CE-220B5D6176F4}"/>
                </a:ext>
              </a:extLst>
            </p:cNvPr>
            <p:cNvSpPr/>
            <p:nvPr/>
          </p:nvSpPr>
          <p:spPr>
            <a:xfrm>
              <a:off x="762000" y="4876800"/>
              <a:ext cx="182880" cy="18288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67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2695</Words>
  <Application>Microsoft Office PowerPoint</Application>
  <PresentationFormat>On-screen Show (4:3)</PresentationFormat>
  <Paragraphs>699</Paragraphs>
  <Slides>69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Arial Black</vt:lpstr>
      <vt:lpstr>Calibri</vt:lpstr>
      <vt:lpstr>Cooper Black</vt:lpstr>
      <vt:lpstr>Times New Roman</vt:lpstr>
      <vt:lpstr>Wingdings</vt:lpstr>
      <vt:lpstr>Office Theme</vt:lpstr>
      <vt:lpstr>PowerPoint Presentation</vt:lpstr>
      <vt:lpstr>Inside Planet Earth: Surface to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Planet Earth: Surface to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Planet Earth: Surface to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Planet Earth: Surface to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Planet Earth!</dc:title>
  <dc:creator>Admin</dc:creator>
  <cp:lastModifiedBy>Tracy Tomm</cp:lastModifiedBy>
  <cp:revision>104</cp:revision>
  <dcterms:created xsi:type="dcterms:W3CDTF">2016-02-29T20:53:00Z</dcterms:created>
  <dcterms:modified xsi:type="dcterms:W3CDTF">2019-08-07T22:17:07Z</dcterms:modified>
</cp:coreProperties>
</file>