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8933D-45B0-4CE6-8966-39FDC122B3B5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C4462-E47B-40B5-8252-1723F00B8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slearningmedia.org/resource/eg-design-process/et-design-proces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llinois.pbslearningmedia.org/resource/tacoparty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pbslearningmedia.org/resource/eg-design-process/et-design-process/" TargetMode="External"/><Relationship Id="rId5" Type="http://schemas.openxmlformats.org/officeDocument/2006/relationships/image" Target="../media/image3.png"/><Relationship Id="rId4" Type="http://schemas.openxmlformats.org/officeDocument/2006/relationships/hyperlink" Target="../../../../Physics/Pumpkin%20Chuckin/superslingers_pumpkin2019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slearningmedia.org/resource/eg-design-process/et-design-proces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bslearningmedia.org/resource/eg-design-process/et-design-process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slearningmedia.org/resource/eg-design-process/et-design-proces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304800" y="0"/>
            <a:ext cx="3048000" cy="5562600"/>
            <a:chOff x="0" y="178816"/>
            <a:chExt cx="4038600" cy="6526784"/>
          </a:xfrm>
        </p:grpSpPr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3BD9453A-CC54-43FC-96C7-DD1F777A7F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 l="25676" t="14045" r="25676" b="8067"/>
            <a:stretch>
              <a:fillRect/>
            </a:stretch>
          </p:blipFill>
          <p:spPr>
            <a:xfrm>
              <a:off x="0" y="228600"/>
              <a:ext cx="3777521" cy="64008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2438400" y="178816"/>
              <a:ext cx="1600200" cy="11165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676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1800" y="2514600"/>
              <a:ext cx="8382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29000" y="32766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52800" y="4876800"/>
              <a:ext cx="609600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38400" y="6172200"/>
              <a:ext cx="1066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5715000"/>
              <a:ext cx="1066800" cy="990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" y="6324600"/>
              <a:ext cx="10668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3048000" y="685800"/>
            <a:ext cx="59436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Engineering </a:t>
            </a:r>
            <a:br>
              <a:rPr lang="en-US" sz="72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</a:br>
            <a:r>
              <a:rPr lang="en-US" sz="72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oper Black" pitchFamily="18" charset="0"/>
              </a:rPr>
              <a:t>Design Process</a:t>
            </a:r>
            <a:endParaRPr lang="en-US" sz="72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0800" algn="tl" rotWithShape="0">
                  <a:srgbClr val="000000"/>
                </a:outerShdw>
              </a:effectLst>
              <a:latin typeface="Cooper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4114800"/>
            <a:ext cx="60198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2400" dirty="0" smtClean="0"/>
              <a:t>Presentation developed for use with the </a:t>
            </a:r>
            <a:br>
              <a:rPr lang="en-US" sz="2400" dirty="0" smtClean="0"/>
            </a:br>
            <a:r>
              <a:rPr lang="en-US" sz="2400" dirty="0" smtClean="0">
                <a:hlinkClick r:id="rId3"/>
              </a:rPr>
              <a:t>Engineering for Good Unit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from PBS Learning Media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5888504"/>
            <a:ext cx="91440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Engineering Design Process Illustration | Engineering for Good downloaded from PBS </a:t>
            </a:r>
            <a:r>
              <a:rPr lang="en-US" sz="1200" dirty="0" err="1" smtClean="0"/>
              <a:t>LearningMedia</a:t>
            </a:r>
            <a:r>
              <a:rPr lang="en-US" sz="1200" dirty="0" smtClean="0"/>
              <a:t>, https://www.pbslearningmedia.org/resource/eg-design-process/et-design-process/. Rights to use this asset do not expire.   </a:t>
            </a:r>
          </a:p>
          <a:p>
            <a:r>
              <a:rPr lang="en-US" sz="1200" dirty="0" smtClean="0"/>
              <a:t>Asset Copyright: c. 2017 KQED San Francisco</a:t>
            </a:r>
          </a:p>
          <a:p>
            <a:endParaRPr lang="en-US" sz="900" dirty="0" smtClean="0"/>
          </a:p>
          <a:p>
            <a:r>
              <a:rPr lang="en-US" sz="1200" dirty="0" smtClean="0"/>
              <a:t>Presentation by  T. Tomm 2019  http://sciencespot.net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3707321" y="228600"/>
            <a:ext cx="4458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/>
              <a:t>An introduction to the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ttomm\AppData\Local\Microsoft\Windows\INetCache\IE\T03UUUP6\movie_camera_0[1].jpg">
            <a:hlinkClick r:id="rId2"/>
            <a:extLst>
              <a:ext uri="{FF2B5EF4-FFF2-40B4-BE49-F238E27FC236}">
                <a16:creationId xmlns="" xmlns:a16="http://schemas.microsoft.com/office/drawing/2014/main" id="{2FE8F770-FF5D-48A9-AEEB-1535D6E3B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133600"/>
            <a:ext cx="2194948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10">
            <a:extLst>
              <a:ext uri="{FF2B5EF4-FFF2-40B4-BE49-F238E27FC236}">
                <a16:creationId xmlns="" xmlns:a16="http://schemas.microsoft.com/office/drawing/2014/main" id="{E8437B0E-59CE-4C7D-9A47-AE936A124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5960403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Glue your worksheet on page </a:t>
            </a:r>
            <a:r>
              <a:rPr lang="en-US" sz="2400" b="1" dirty="0" smtClean="0"/>
              <a:t>____.</a:t>
            </a:r>
            <a:endParaRPr lang="en-US" sz="2400" b="1" dirty="0"/>
          </a:p>
          <a:p>
            <a:pPr>
              <a:spcBef>
                <a:spcPct val="50000"/>
              </a:spcBef>
            </a:pPr>
            <a:endParaRPr lang="en-US" sz="2000" b="1" dirty="0"/>
          </a:p>
          <a:p>
            <a:pPr>
              <a:spcBef>
                <a:spcPct val="50000"/>
              </a:spcBef>
            </a:pPr>
            <a:r>
              <a:rPr lang="en-US" sz="2400" b="1" dirty="0"/>
              <a:t>Label </a:t>
            </a:r>
            <a:r>
              <a:rPr lang="en-US" sz="2400" b="1" dirty="0" smtClean="0"/>
              <a:t>the diagram in #1 as </a:t>
            </a:r>
            <a:r>
              <a:rPr lang="en-US" sz="2400" b="1" dirty="0"/>
              <a:t>you watch the video. 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58263C7-12DB-40E2-BC08-FBE301188D4E}"/>
              </a:ext>
            </a:extLst>
          </p:cNvPr>
          <p:cNvSpPr/>
          <p:nvPr/>
        </p:nvSpPr>
        <p:spPr>
          <a:xfrm>
            <a:off x="0" y="4495800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https</a:t>
            </a:r>
            <a:r>
              <a:rPr lang="en-US" sz="1600" dirty="0"/>
              <a:t>://illinois.pbslearningmedia.org/resource/tacoparty/</a:t>
            </a:r>
          </a:p>
        </p:txBody>
      </p:sp>
      <p:pic>
        <p:nvPicPr>
          <p:cNvPr id="7" name="Picture 6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xmlns="" id="{D913E0DD-F3B7-4E38-9FDD-6383174A091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38800" y="152400"/>
            <a:ext cx="3352800" cy="61491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3276600" y="6488668"/>
            <a:ext cx="2686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6"/>
              </a:rPr>
              <a:t>Engineering for Good Unit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BA67309-5B2D-41A6-B3AD-F3F5EEC20ED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4047" y="266700"/>
            <a:ext cx="5975906" cy="632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Rectangle 17"/>
          <p:cNvSpPr/>
          <p:nvPr/>
        </p:nvSpPr>
        <p:spPr>
          <a:xfrm>
            <a:off x="3200400" y="381000"/>
            <a:ext cx="1219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76800" y="609600"/>
            <a:ext cx="1600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86400" y="2819400"/>
            <a:ext cx="1600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638800" y="4648200"/>
            <a:ext cx="1600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953000" y="5660574"/>
            <a:ext cx="1600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5410200"/>
            <a:ext cx="1600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00200" y="3505200"/>
            <a:ext cx="1600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752600" y="2362200"/>
            <a:ext cx="1600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57111" y="6488668"/>
            <a:ext cx="2686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Engineering for Good Unit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322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60068"/>
            <a:ext cx="9144000" cy="646331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</a:rPr>
              <a:t>#2. Criteria vs. Constraints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4D11C1B6-E23A-4428-A12E-A720EE317109}"/>
              </a:ext>
            </a:extLst>
          </p:cNvPr>
          <p:cNvGrpSpPr/>
          <p:nvPr/>
        </p:nvGrpSpPr>
        <p:grpSpPr>
          <a:xfrm>
            <a:off x="247064" y="1012626"/>
            <a:ext cx="8649872" cy="1200329"/>
            <a:chOff x="304800" y="914400"/>
            <a:chExt cx="8649872" cy="1200329"/>
          </a:xfrm>
        </p:grpSpPr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304800" y="914400"/>
              <a:ext cx="3773073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Criteria</a:t>
              </a:r>
              <a:r>
                <a:rPr lang="en-US" sz="2400" dirty="0"/>
                <a:t> are things the design needs to do in order to be successful.</a:t>
              </a:r>
            </a:p>
          </p:txBody>
        </p:sp>
        <p:sp>
          <p:nvSpPr>
            <p:cNvPr id="4" name="Text Box 10">
              <a:extLst>
                <a:ext uri="{FF2B5EF4-FFF2-40B4-BE49-F238E27FC236}">
                  <a16:creationId xmlns="" xmlns:a16="http://schemas.microsoft.com/office/drawing/2014/main" id="{55164EA2-3A07-4D49-8C13-CAC2A9ACA7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8221" y="914400"/>
              <a:ext cx="4146451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Constraints</a:t>
              </a:r>
              <a:r>
                <a:rPr lang="en-US" sz="2400" dirty="0"/>
                <a:t> are limitations on the design itself or the process. </a:t>
              </a:r>
              <a:endParaRPr lang="en-US" sz="1200" dirty="0">
                <a:latin typeface="Times New Roman" pitchFamily="18" charset="0"/>
              </a:endParaRPr>
            </a:p>
          </p:txBody>
        </p:sp>
        <p:sp>
          <p:nvSpPr>
            <p:cNvPr id="5" name="Text Box 10">
              <a:extLst>
                <a:ext uri="{FF2B5EF4-FFF2-40B4-BE49-F238E27FC236}">
                  <a16:creationId xmlns="" xmlns:a16="http://schemas.microsoft.com/office/drawing/2014/main" id="{DF181CCC-E164-40F3-A644-713403DA5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643" y="1283732"/>
              <a:ext cx="11822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/>
                <a:t>VS.</a:t>
              </a:r>
              <a:endParaRPr lang="en-US" sz="1200" dirty="0">
                <a:latin typeface="Times New Roman" pitchFamily="18" charset="0"/>
              </a:endParaRPr>
            </a:p>
          </p:txBody>
        </p:sp>
      </p:grpSp>
      <p:sp>
        <p:nvSpPr>
          <p:cNvPr id="11" name="Text Box 10">
            <a:extLst>
              <a:ext uri="{FF2B5EF4-FFF2-40B4-BE49-F238E27FC236}">
                <a16:creationId xmlns="" xmlns:a16="http://schemas.microsoft.com/office/drawing/2014/main" id="{6E144A60-C7E7-48D4-88FD-22D028A4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90" y="2628780"/>
            <a:ext cx="881340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#3 - Identify each as CR for criteria or CO for constraint.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___ He only had a half-hour to fix the food.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___ The food would need to satisfy his hunger.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___ He could only use the ingredients he had available.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___ The food would need to be tasty.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___ He would have to feed </a:t>
            </a:r>
            <a:r>
              <a:rPr lang="en-US" sz="2400" dirty="0" smtClean="0"/>
              <a:t>all his friends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___ The food would need to be gluten-free.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E35B981-0615-4DAA-BA6B-8F3D1AEB8020}"/>
              </a:ext>
            </a:extLst>
          </p:cNvPr>
          <p:cNvSpPr txBox="1"/>
          <p:nvPr/>
        </p:nvSpPr>
        <p:spPr>
          <a:xfrm>
            <a:off x="381000" y="382434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C20A46-6D4D-4AB4-833A-B4D4F5BB35C5}"/>
              </a:ext>
            </a:extLst>
          </p:cNvPr>
          <p:cNvSpPr txBox="1"/>
          <p:nvPr/>
        </p:nvSpPr>
        <p:spPr>
          <a:xfrm>
            <a:off x="381000" y="3276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C8B2FC7-A24E-4DA5-BF29-D8CDD2F0F8C8}"/>
              </a:ext>
            </a:extLst>
          </p:cNvPr>
          <p:cNvSpPr txBox="1"/>
          <p:nvPr/>
        </p:nvSpPr>
        <p:spPr>
          <a:xfrm>
            <a:off x="381000" y="4372094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088D619-7FB3-4D07-9717-4F201E13FBA0}"/>
              </a:ext>
            </a:extLst>
          </p:cNvPr>
          <p:cNvSpPr txBox="1"/>
          <p:nvPr/>
        </p:nvSpPr>
        <p:spPr>
          <a:xfrm>
            <a:off x="381000" y="491984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0431417-C998-4CB4-B8B6-133308BB6D7F}"/>
              </a:ext>
            </a:extLst>
          </p:cNvPr>
          <p:cNvSpPr txBox="1"/>
          <p:nvPr/>
        </p:nvSpPr>
        <p:spPr>
          <a:xfrm>
            <a:off x="381000" y="5467588"/>
            <a:ext cx="964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5BC2C79-73A6-4B07-837D-A6DFD770570E}"/>
              </a:ext>
            </a:extLst>
          </p:cNvPr>
          <p:cNvSpPr txBox="1"/>
          <p:nvPr/>
        </p:nvSpPr>
        <p:spPr>
          <a:xfrm>
            <a:off x="381000" y="6015335"/>
            <a:ext cx="964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57111" y="6488668"/>
            <a:ext cx="2686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Engineering for Good Unit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BD9453A-CC54-43FC-96C7-DD1F777A7F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661576"/>
            <a:ext cx="5638800" cy="59678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190D925-D5DA-4603-BF62-490AB36DEB6B}"/>
              </a:ext>
            </a:extLst>
          </p:cNvPr>
          <p:cNvSpPr txBox="1"/>
          <p:nvPr/>
        </p:nvSpPr>
        <p:spPr>
          <a:xfrm>
            <a:off x="89631" y="859279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A. What is the first step in the </a:t>
            </a:r>
            <a:r>
              <a:rPr lang="en-US" sz="2000"/>
              <a:t>process? 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C5372AE-7015-437B-83B9-E0222DCE30D2}"/>
              </a:ext>
            </a:extLst>
          </p:cNvPr>
          <p:cNvSpPr txBox="1"/>
          <p:nvPr/>
        </p:nvSpPr>
        <p:spPr>
          <a:xfrm>
            <a:off x="89631" y="1694786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B. What is the “last” step in the process?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4CF1F72-92F8-4B02-9892-42EFDA09A588}"/>
              </a:ext>
            </a:extLst>
          </p:cNvPr>
          <p:cNvSpPr txBox="1"/>
          <p:nvPr/>
        </p:nvSpPr>
        <p:spPr>
          <a:xfrm>
            <a:off x="89631" y="2530293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C. During which step do you evaluate your prototype?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1DB043A-CFED-482A-81EB-3C7B9274EA78}"/>
              </a:ext>
            </a:extLst>
          </p:cNvPr>
          <p:cNvSpPr txBox="1"/>
          <p:nvPr/>
        </p:nvSpPr>
        <p:spPr>
          <a:xfrm>
            <a:off x="89631" y="3365800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D. What helps you improve your device?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78AC142-6BC4-44D8-9034-808C1E64C2D2}"/>
              </a:ext>
            </a:extLst>
          </p:cNvPr>
          <p:cNvSpPr txBox="1"/>
          <p:nvPr/>
        </p:nvSpPr>
        <p:spPr>
          <a:xfrm>
            <a:off x="89631" y="4201307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E. When you do think of multiple solutions?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66FF966D-9E85-4881-9A22-9F20215CB3EF}"/>
              </a:ext>
            </a:extLst>
          </p:cNvPr>
          <p:cNvSpPr txBox="1"/>
          <p:nvPr/>
        </p:nvSpPr>
        <p:spPr>
          <a:xfrm>
            <a:off x="89630" y="5036814"/>
            <a:ext cx="4710969" cy="6032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F. When do you decide your limitations?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22ED3105-B8B9-476C-91F9-F69102CE650B}"/>
              </a:ext>
            </a:extLst>
          </p:cNvPr>
          <p:cNvSpPr txBox="1"/>
          <p:nvPr/>
        </p:nvSpPr>
        <p:spPr>
          <a:xfrm>
            <a:off x="89630" y="5458008"/>
            <a:ext cx="4405535" cy="4130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G. When do you choose a prototype?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A28DEA8D-AF85-4C9B-93A1-6EA2F39BB875}"/>
              </a:ext>
            </a:extLst>
          </p:cNvPr>
          <p:cNvSpPr txBox="1"/>
          <p:nvPr/>
        </p:nvSpPr>
        <p:spPr>
          <a:xfrm>
            <a:off x="0" y="1"/>
            <a:ext cx="9144000" cy="4572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2400" b="1" u="sng" dirty="0"/>
              <a:t>Add</a:t>
            </a:r>
            <a:r>
              <a:rPr lang="en-US" sz="2400" b="1" dirty="0"/>
              <a:t> to your Engineering Design Notes </a:t>
            </a:r>
            <a:r>
              <a:rPr lang="en-US" sz="2400" b="1" dirty="0" smtClean="0"/>
              <a:t>as </a:t>
            </a:r>
            <a:r>
              <a:rPr lang="en-US" sz="2400" b="1" dirty="0"/>
              <a:t>you answer the questions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39C682C0-F0EA-4526-9788-DD2452D5E639}"/>
              </a:ext>
            </a:extLst>
          </p:cNvPr>
          <p:cNvSpPr txBox="1"/>
          <p:nvPr/>
        </p:nvSpPr>
        <p:spPr>
          <a:xfrm>
            <a:off x="89630" y="5987724"/>
            <a:ext cx="4405536" cy="4130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H. When do you build your device?</a:t>
            </a:r>
          </a:p>
        </p:txBody>
      </p:sp>
      <p:grpSp>
        <p:nvGrpSpPr>
          <p:cNvPr id="3" name="Group 11">
            <a:extLst>
              <a:ext uri="{FF2B5EF4-FFF2-40B4-BE49-F238E27FC236}">
                <a16:creationId xmlns="" xmlns:a16="http://schemas.microsoft.com/office/drawing/2014/main" id="{EBABDFC1-4BBC-4B6E-A973-9F825AE699FA}"/>
              </a:ext>
            </a:extLst>
          </p:cNvPr>
          <p:cNvGrpSpPr/>
          <p:nvPr/>
        </p:nvGrpSpPr>
        <p:grpSpPr>
          <a:xfrm>
            <a:off x="4325583" y="533400"/>
            <a:ext cx="2657198" cy="794238"/>
            <a:chOff x="4388783" y="219679"/>
            <a:chExt cx="2657198" cy="794238"/>
          </a:xfrm>
        </p:grpSpPr>
        <p:grpSp>
          <p:nvGrpSpPr>
            <p:cNvPr id="5" name="Group 5">
              <a:extLst>
                <a:ext uri="{FF2B5EF4-FFF2-40B4-BE49-F238E27FC236}">
                  <a16:creationId xmlns="" xmlns:a16="http://schemas.microsoft.com/office/drawing/2014/main" id="{CDE507B1-AD4F-432F-89C7-821EE1BE4CFB}"/>
                </a:ext>
              </a:extLst>
            </p:cNvPr>
            <p:cNvGrpSpPr/>
            <p:nvPr/>
          </p:nvGrpSpPr>
          <p:grpSpPr>
            <a:xfrm>
              <a:off x="4388783" y="295879"/>
              <a:ext cx="896584" cy="718038"/>
              <a:chOff x="4015154" y="125299"/>
              <a:chExt cx="896584" cy="718038"/>
            </a:xfrm>
          </p:grpSpPr>
          <p:sp>
            <p:nvSpPr>
              <p:cNvPr id="16" name="Star: 5 Points 2">
                <a:extLst>
                  <a:ext uri="{FF2B5EF4-FFF2-40B4-BE49-F238E27FC236}">
                    <a16:creationId xmlns="" xmlns:a16="http://schemas.microsoft.com/office/drawing/2014/main" id="{82C07D63-7BBF-4A59-B2AB-5AAC28A7E26D}"/>
                  </a:ext>
                </a:extLst>
              </p:cNvPr>
              <p:cNvSpPr/>
              <p:nvPr/>
            </p:nvSpPr>
            <p:spPr>
              <a:xfrm>
                <a:off x="4015154" y="23373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DEEEDB61-8EF1-418B-880E-77F1CCC5A620}"/>
                  </a:ext>
                </a:extLst>
              </p:cNvPr>
              <p:cNvSpPr/>
              <p:nvPr/>
            </p:nvSpPr>
            <p:spPr>
              <a:xfrm>
                <a:off x="4032971" y="125299"/>
                <a:ext cx="87876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1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</a:t>
                </a:r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413075B0-FD27-469B-A117-C1B2F1D73315}"/>
                </a:ext>
              </a:extLst>
            </p:cNvPr>
            <p:cNvSpPr/>
            <p:nvPr/>
          </p:nvSpPr>
          <p:spPr>
            <a:xfrm>
              <a:off x="6159200" y="219679"/>
              <a:ext cx="8867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Start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457111" y="6488668"/>
            <a:ext cx="2686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Engineering for Good Unit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702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BD9453A-CC54-43FC-96C7-DD1F777A7F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9200" y="687522"/>
            <a:ext cx="5638800" cy="59678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190D925-D5DA-4603-BF62-490AB36DEB6B}"/>
              </a:ext>
            </a:extLst>
          </p:cNvPr>
          <p:cNvSpPr txBox="1"/>
          <p:nvPr/>
        </p:nvSpPr>
        <p:spPr>
          <a:xfrm>
            <a:off x="89631" y="582871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A. What is the first step in the process?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C5372AE-7015-437B-83B9-E0222DCE30D2}"/>
              </a:ext>
            </a:extLst>
          </p:cNvPr>
          <p:cNvSpPr txBox="1"/>
          <p:nvPr/>
        </p:nvSpPr>
        <p:spPr>
          <a:xfrm>
            <a:off x="89631" y="1418378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B. What is the “last” step in the process?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4CF1F72-92F8-4B02-9892-42EFDA09A588}"/>
              </a:ext>
            </a:extLst>
          </p:cNvPr>
          <p:cNvSpPr txBox="1"/>
          <p:nvPr/>
        </p:nvSpPr>
        <p:spPr>
          <a:xfrm>
            <a:off x="89631" y="2253885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C. During which step do you evaluate your prototype?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1DB043A-CFED-482A-81EB-3C7B9274EA78}"/>
              </a:ext>
            </a:extLst>
          </p:cNvPr>
          <p:cNvSpPr txBox="1"/>
          <p:nvPr/>
        </p:nvSpPr>
        <p:spPr>
          <a:xfrm>
            <a:off x="89631" y="3089392"/>
            <a:ext cx="3109901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D. What helps you improve your device?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78AC142-6BC4-44D8-9034-808C1E64C2D2}"/>
              </a:ext>
            </a:extLst>
          </p:cNvPr>
          <p:cNvSpPr txBox="1"/>
          <p:nvPr/>
        </p:nvSpPr>
        <p:spPr>
          <a:xfrm>
            <a:off x="89631" y="3924899"/>
            <a:ext cx="3109901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E. When you do think of multiple solutions?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66FF966D-9E85-4881-9A22-9F20215CB3EF}"/>
              </a:ext>
            </a:extLst>
          </p:cNvPr>
          <p:cNvSpPr txBox="1"/>
          <p:nvPr/>
        </p:nvSpPr>
        <p:spPr>
          <a:xfrm>
            <a:off x="89631" y="4760406"/>
            <a:ext cx="3109901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F. When do you decide your limitations?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22ED3105-B8B9-476C-91F9-F69102CE650B}"/>
              </a:ext>
            </a:extLst>
          </p:cNvPr>
          <p:cNvSpPr txBox="1"/>
          <p:nvPr/>
        </p:nvSpPr>
        <p:spPr>
          <a:xfrm>
            <a:off x="89631" y="5595913"/>
            <a:ext cx="3566160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G. When do you choose a prototype?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A28DEA8D-AF85-4C9B-93A1-6EA2F39BB875}"/>
              </a:ext>
            </a:extLst>
          </p:cNvPr>
          <p:cNvSpPr txBox="1"/>
          <p:nvPr/>
        </p:nvSpPr>
        <p:spPr>
          <a:xfrm>
            <a:off x="0" y="0"/>
            <a:ext cx="3977102" cy="41307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/>
              <a:t>Check your answers …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39C682C0-F0EA-4526-9788-DD2452D5E639}"/>
              </a:ext>
            </a:extLst>
          </p:cNvPr>
          <p:cNvSpPr txBox="1"/>
          <p:nvPr/>
        </p:nvSpPr>
        <p:spPr>
          <a:xfrm>
            <a:off x="89631" y="6431418"/>
            <a:ext cx="4405536" cy="4130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H. When do you build your device?</a:t>
            </a:r>
          </a:p>
        </p:txBody>
      </p:sp>
      <p:grpSp>
        <p:nvGrpSpPr>
          <p:cNvPr id="6" name="Group 37">
            <a:extLst>
              <a:ext uri="{FF2B5EF4-FFF2-40B4-BE49-F238E27FC236}">
                <a16:creationId xmlns="" xmlns:a16="http://schemas.microsoft.com/office/drawing/2014/main" id="{0BEB8263-15AF-435A-87BE-6E472CE013AC}"/>
              </a:ext>
            </a:extLst>
          </p:cNvPr>
          <p:cNvGrpSpPr/>
          <p:nvPr/>
        </p:nvGrpSpPr>
        <p:grpSpPr>
          <a:xfrm>
            <a:off x="4118133" y="5633010"/>
            <a:ext cx="1833622" cy="707886"/>
            <a:chOff x="4118133" y="5633010"/>
            <a:chExt cx="1833622" cy="707886"/>
          </a:xfrm>
        </p:grpSpPr>
        <p:grpSp>
          <p:nvGrpSpPr>
            <p:cNvPr id="8" name="Group 11">
              <a:extLst>
                <a:ext uri="{FF2B5EF4-FFF2-40B4-BE49-F238E27FC236}">
                  <a16:creationId xmlns="" xmlns:a16="http://schemas.microsoft.com/office/drawing/2014/main" id="{ED7ABEF5-8D05-499E-943E-4C5757642A41}"/>
                </a:ext>
              </a:extLst>
            </p:cNvPr>
            <p:cNvGrpSpPr/>
            <p:nvPr/>
          </p:nvGrpSpPr>
          <p:grpSpPr>
            <a:xfrm>
              <a:off x="4118133" y="5633010"/>
              <a:ext cx="755335" cy="707886"/>
              <a:chOff x="3942287" y="184594"/>
              <a:chExt cx="755335" cy="707886"/>
            </a:xfrm>
          </p:grpSpPr>
          <p:sp>
            <p:nvSpPr>
              <p:cNvPr id="13" name="Star: 5 Points 12">
                <a:extLst>
                  <a:ext uri="{FF2B5EF4-FFF2-40B4-BE49-F238E27FC236}">
                    <a16:creationId xmlns="" xmlns:a16="http://schemas.microsoft.com/office/drawing/2014/main" id="{1D1B51D6-82B4-4390-BD0B-69DF15F69E91}"/>
                  </a:ext>
                </a:extLst>
              </p:cNvPr>
              <p:cNvSpPr/>
              <p:nvPr/>
            </p:nvSpPr>
            <p:spPr>
              <a:xfrm>
                <a:off x="4015154" y="23373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="" xmlns:a16="http://schemas.microsoft.com/office/drawing/2014/main" id="{F03FE083-F589-44B8-98BD-23571023A477}"/>
                  </a:ext>
                </a:extLst>
              </p:cNvPr>
              <p:cNvSpPr/>
              <p:nvPr/>
            </p:nvSpPr>
            <p:spPr>
              <a:xfrm>
                <a:off x="3942287" y="184594"/>
                <a:ext cx="75533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6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th</a:t>
                </a:r>
                <a:endParaRPr lang="en-US" sz="40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1D62D40F-0207-464A-B61B-97878DBCC181}"/>
                </a:ext>
              </a:extLst>
            </p:cNvPr>
            <p:cNvCxnSpPr/>
            <p:nvPr/>
          </p:nvCxnSpPr>
          <p:spPr>
            <a:xfrm>
              <a:off x="5265469" y="6170478"/>
              <a:ext cx="68628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39">
            <a:extLst>
              <a:ext uri="{FF2B5EF4-FFF2-40B4-BE49-F238E27FC236}">
                <a16:creationId xmlns="" xmlns:a16="http://schemas.microsoft.com/office/drawing/2014/main" id="{B590B42C-ECB9-4318-B0B0-75F0C2B65E16}"/>
              </a:ext>
            </a:extLst>
          </p:cNvPr>
          <p:cNvGrpSpPr/>
          <p:nvPr/>
        </p:nvGrpSpPr>
        <p:grpSpPr>
          <a:xfrm>
            <a:off x="7344560" y="2428605"/>
            <a:ext cx="1517092" cy="1340537"/>
            <a:chOff x="7344560" y="2428605"/>
            <a:chExt cx="1517092" cy="1340537"/>
          </a:xfrm>
        </p:grpSpPr>
        <p:grpSp>
          <p:nvGrpSpPr>
            <p:cNvPr id="16" name="Group 19">
              <a:extLst>
                <a:ext uri="{FF2B5EF4-FFF2-40B4-BE49-F238E27FC236}">
                  <a16:creationId xmlns="" xmlns:a16="http://schemas.microsoft.com/office/drawing/2014/main" id="{8C277C0B-F58E-4CEB-8EB1-BE2812B006CE}"/>
                </a:ext>
              </a:extLst>
            </p:cNvPr>
            <p:cNvGrpSpPr/>
            <p:nvPr/>
          </p:nvGrpSpPr>
          <p:grpSpPr>
            <a:xfrm>
              <a:off x="8087081" y="2428605"/>
              <a:ext cx="774571" cy="787881"/>
              <a:chOff x="3644035" y="-152188"/>
              <a:chExt cx="774571" cy="787881"/>
            </a:xfrm>
          </p:grpSpPr>
          <p:sp>
            <p:nvSpPr>
              <p:cNvPr id="21" name="Star: 5 Points 20">
                <a:extLst>
                  <a:ext uri="{FF2B5EF4-FFF2-40B4-BE49-F238E27FC236}">
                    <a16:creationId xmlns="" xmlns:a16="http://schemas.microsoft.com/office/drawing/2014/main" id="{C71F5421-9CA8-43A4-8FAC-9C7EFD9DE13D}"/>
                  </a:ext>
                </a:extLst>
              </p:cNvPr>
              <p:cNvSpPr/>
              <p:nvPr/>
            </p:nvSpPr>
            <p:spPr>
              <a:xfrm>
                <a:off x="3739605" y="-152188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127F64F6-014F-43CA-8DC5-F13CC52A1E50}"/>
                  </a:ext>
                </a:extLst>
              </p:cNvPr>
              <p:cNvSpPr/>
              <p:nvPr/>
            </p:nvSpPr>
            <p:spPr>
              <a:xfrm>
                <a:off x="3644035" y="-72193"/>
                <a:ext cx="774571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3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rd</a:t>
                </a:r>
                <a:endParaRPr lang="en-US" sz="40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4EEF7636-BFE1-47D9-B216-3E6214CC8F34}"/>
                </a:ext>
              </a:extLst>
            </p:cNvPr>
            <p:cNvCxnSpPr/>
            <p:nvPr/>
          </p:nvCxnSpPr>
          <p:spPr>
            <a:xfrm>
              <a:off x="7344560" y="3769142"/>
              <a:ext cx="118872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1">
            <a:extLst>
              <a:ext uri="{FF2B5EF4-FFF2-40B4-BE49-F238E27FC236}">
                <a16:creationId xmlns="" xmlns:a16="http://schemas.microsoft.com/office/drawing/2014/main" id="{8E14E1E6-072D-4C09-A726-9956AA45A659}"/>
              </a:ext>
            </a:extLst>
          </p:cNvPr>
          <p:cNvGrpSpPr/>
          <p:nvPr/>
        </p:nvGrpSpPr>
        <p:grpSpPr>
          <a:xfrm>
            <a:off x="7796084" y="5774535"/>
            <a:ext cx="1361583" cy="975422"/>
            <a:chOff x="7803419" y="5734475"/>
            <a:chExt cx="1361583" cy="975422"/>
          </a:xfrm>
        </p:grpSpPr>
        <p:grpSp>
          <p:nvGrpSpPr>
            <p:cNvPr id="24" name="Group 31">
              <a:extLst>
                <a:ext uri="{FF2B5EF4-FFF2-40B4-BE49-F238E27FC236}">
                  <a16:creationId xmlns="" xmlns:a16="http://schemas.microsoft.com/office/drawing/2014/main" id="{DB9CCD01-5454-451D-8714-CBB3A8C89D22}"/>
                </a:ext>
              </a:extLst>
            </p:cNvPr>
            <p:cNvGrpSpPr/>
            <p:nvPr/>
          </p:nvGrpSpPr>
          <p:grpSpPr>
            <a:xfrm>
              <a:off x="7803419" y="6002011"/>
              <a:ext cx="755335" cy="707886"/>
              <a:chOff x="3942287" y="184594"/>
              <a:chExt cx="755335" cy="707886"/>
            </a:xfrm>
          </p:grpSpPr>
          <p:sp>
            <p:nvSpPr>
              <p:cNvPr id="33" name="Star: 5 Points 32">
                <a:extLst>
                  <a:ext uri="{FF2B5EF4-FFF2-40B4-BE49-F238E27FC236}">
                    <a16:creationId xmlns="" xmlns:a16="http://schemas.microsoft.com/office/drawing/2014/main" id="{02081942-C71C-4E5E-8E26-35CB21091E94}"/>
                  </a:ext>
                </a:extLst>
              </p:cNvPr>
              <p:cNvSpPr/>
              <p:nvPr/>
            </p:nvSpPr>
            <p:spPr>
              <a:xfrm>
                <a:off x="4015154" y="23373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="" xmlns:a16="http://schemas.microsoft.com/office/drawing/2014/main" id="{31C6FBB8-52F1-4022-8CAD-7964528A7335}"/>
                  </a:ext>
                </a:extLst>
              </p:cNvPr>
              <p:cNvSpPr/>
              <p:nvPr/>
            </p:nvSpPr>
            <p:spPr>
              <a:xfrm>
                <a:off x="3942287" y="184594"/>
                <a:ext cx="75533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5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th</a:t>
                </a:r>
                <a:endParaRPr lang="en-US" sz="40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03D03CA4-E87E-47FD-814D-90D1B1231381}"/>
                </a:ext>
              </a:extLst>
            </p:cNvPr>
            <p:cNvSpPr/>
            <p:nvPr/>
          </p:nvSpPr>
          <p:spPr>
            <a:xfrm>
              <a:off x="7824570" y="5734475"/>
              <a:ext cx="13404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= device</a:t>
              </a:r>
            </a:p>
          </p:txBody>
        </p:sp>
      </p:grpSp>
      <p:grpSp>
        <p:nvGrpSpPr>
          <p:cNvPr id="28" name="Group 50">
            <a:extLst>
              <a:ext uri="{FF2B5EF4-FFF2-40B4-BE49-F238E27FC236}">
                <a16:creationId xmlns="" xmlns:a16="http://schemas.microsoft.com/office/drawing/2014/main" id="{8A7302E1-48E9-47A0-A1D3-CD5AA82ECBF0}"/>
              </a:ext>
            </a:extLst>
          </p:cNvPr>
          <p:cNvGrpSpPr/>
          <p:nvPr/>
        </p:nvGrpSpPr>
        <p:grpSpPr>
          <a:xfrm>
            <a:off x="6248400" y="477128"/>
            <a:ext cx="2601396" cy="1129437"/>
            <a:chOff x="6248400" y="477128"/>
            <a:chExt cx="2601396" cy="1129437"/>
          </a:xfrm>
        </p:grpSpPr>
        <p:grpSp>
          <p:nvGrpSpPr>
            <p:cNvPr id="32" name="Group 23">
              <a:extLst>
                <a:ext uri="{FF2B5EF4-FFF2-40B4-BE49-F238E27FC236}">
                  <a16:creationId xmlns="" xmlns:a16="http://schemas.microsoft.com/office/drawing/2014/main" id="{9BABCDEF-DBC0-4E9D-9547-660F16FAB56B}"/>
                </a:ext>
              </a:extLst>
            </p:cNvPr>
            <p:cNvGrpSpPr/>
            <p:nvPr/>
          </p:nvGrpSpPr>
          <p:grpSpPr>
            <a:xfrm>
              <a:off x="7998281" y="687522"/>
              <a:ext cx="851515" cy="725588"/>
              <a:chOff x="3745993" y="-103927"/>
              <a:chExt cx="851515" cy="725588"/>
            </a:xfrm>
          </p:grpSpPr>
          <p:sp>
            <p:nvSpPr>
              <p:cNvPr id="25" name="Star: 5 Points 24">
                <a:extLst>
                  <a:ext uri="{FF2B5EF4-FFF2-40B4-BE49-F238E27FC236}">
                    <a16:creationId xmlns="" xmlns:a16="http://schemas.microsoft.com/office/drawing/2014/main" id="{00B8C6A5-056B-4775-B388-C1264A6890AF}"/>
                  </a:ext>
                </a:extLst>
              </p:cNvPr>
              <p:cNvSpPr/>
              <p:nvPr/>
            </p:nvSpPr>
            <p:spPr>
              <a:xfrm>
                <a:off x="3842413" y="-10392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id="{28F58EDC-5F97-4618-BD08-D1BF6D8090A2}"/>
                  </a:ext>
                </a:extLst>
              </p:cNvPr>
              <p:cNvSpPr/>
              <p:nvPr/>
            </p:nvSpPr>
            <p:spPr>
              <a:xfrm>
                <a:off x="3745993" y="-86225"/>
                <a:ext cx="85151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2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nd</a:t>
                </a:r>
                <a:endParaRPr lang="en-US" sz="40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44" name="Rectangle 43">
              <a:extLst>
                <a:ext uri="{FF2B5EF4-FFF2-40B4-BE49-F238E27FC236}">
                  <a16:creationId xmlns="" xmlns:a16="http://schemas.microsoft.com/office/drawing/2014/main" id="{415E3C24-C2C4-4542-8DC1-3C4EFA64229C}"/>
                </a:ext>
              </a:extLst>
            </p:cNvPr>
            <p:cNvSpPr/>
            <p:nvPr/>
          </p:nvSpPr>
          <p:spPr>
            <a:xfrm>
              <a:off x="6248400" y="477128"/>
              <a:ext cx="165782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Limitations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FDD70E2E-9FC5-4FB0-9FAB-2A42236B933D}"/>
                </a:ext>
              </a:extLst>
            </p:cNvPr>
            <p:cNvCxnSpPr/>
            <p:nvPr/>
          </p:nvCxnSpPr>
          <p:spPr>
            <a:xfrm>
              <a:off x="6457573" y="875045"/>
              <a:ext cx="0" cy="73152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="" xmlns:a16="http://schemas.microsoft.com/office/drawing/2014/main" id="{74CA833D-4AE0-458C-94E5-F61E3619A37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554372" y="1491342"/>
              <a:ext cx="0" cy="18288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52">
            <a:extLst>
              <a:ext uri="{FF2B5EF4-FFF2-40B4-BE49-F238E27FC236}">
                <a16:creationId xmlns="" xmlns:a16="http://schemas.microsoft.com/office/drawing/2014/main" id="{9E9D3D9A-F1E2-474C-AA90-83CDCD235F97}"/>
              </a:ext>
            </a:extLst>
          </p:cNvPr>
          <p:cNvGrpSpPr/>
          <p:nvPr/>
        </p:nvGrpSpPr>
        <p:grpSpPr>
          <a:xfrm>
            <a:off x="7754632" y="4189311"/>
            <a:ext cx="1443024" cy="1126084"/>
            <a:chOff x="7754632" y="4189311"/>
            <a:chExt cx="1443024" cy="1126084"/>
          </a:xfrm>
        </p:grpSpPr>
        <p:grpSp>
          <p:nvGrpSpPr>
            <p:cNvPr id="38" name="Group 27">
              <a:extLst>
                <a:ext uri="{FF2B5EF4-FFF2-40B4-BE49-F238E27FC236}">
                  <a16:creationId xmlns="" xmlns:a16="http://schemas.microsoft.com/office/drawing/2014/main" id="{40A70069-8B95-4A75-83AC-3E960D53E06F}"/>
                </a:ext>
              </a:extLst>
            </p:cNvPr>
            <p:cNvGrpSpPr/>
            <p:nvPr/>
          </p:nvGrpSpPr>
          <p:grpSpPr>
            <a:xfrm>
              <a:off x="8293492" y="4607509"/>
              <a:ext cx="755335" cy="707886"/>
              <a:chOff x="3942287" y="184594"/>
              <a:chExt cx="755335" cy="707886"/>
            </a:xfrm>
          </p:grpSpPr>
          <p:sp>
            <p:nvSpPr>
              <p:cNvPr id="29" name="Star: 5 Points 28">
                <a:extLst>
                  <a:ext uri="{FF2B5EF4-FFF2-40B4-BE49-F238E27FC236}">
                    <a16:creationId xmlns="" xmlns:a16="http://schemas.microsoft.com/office/drawing/2014/main" id="{0CE6A87C-75DC-44C2-AF6E-6E21A98EE483}"/>
                  </a:ext>
                </a:extLst>
              </p:cNvPr>
              <p:cNvSpPr/>
              <p:nvPr/>
            </p:nvSpPr>
            <p:spPr>
              <a:xfrm>
                <a:off x="4015154" y="23373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FE6138DC-608A-4446-8F74-998A1DF57113}"/>
                  </a:ext>
                </a:extLst>
              </p:cNvPr>
              <p:cNvSpPr/>
              <p:nvPr/>
            </p:nvSpPr>
            <p:spPr>
              <a:xfrm>
                <a:off x="3942287" y="184594"/>
                <a:ext cx="75533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4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th</a:t>
                </a:r>
                <a:endParaRPr lang="en-US" sz="40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52" name="Rectangle 51">
              <a:extLst>
                <a:ext uri="{FF2B5EF4-FFF2-40B4-BE49-F238E27FC236}">
                  <a16:creationId xmlns="" xmlns:a16="http://schemas.microsoft.com/office/drawing/2014/main" id="{0A396FDF-5116-49B3-9FA8-AB896CD95D99}"/>
                </a:ext>
              </a:extLst>
            </p:cNvPr>
            <p:cNvSpPr/>
            <p:nvPr/>
          </p:nvSpPr>
          <p:spPr>
            <a:xfrm rot="18982313">
              <a:off x="7754632" y="4189311"/>
              <a:ext cx="14430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= choose</a:t>
              </a:r>
            </a:p>
          </p:txBody>
        </p:sp>
      </p:grpSp>
      <p:grpSp>
        <p:nvGrpSpPr>
          <p:cNvPr id="40" name="Group 35">
            <a:extLst>
              <a:ext uri="{FF2B5EF4-FFF2-40B4-BE49-F238E27FC236}">
                <a16:creationId xmlns="" xmlns:a16="http://schemas.microsoft.com/office/drawing/2014/main" id="{EBABDFC1-4BBC-4B6E-A973-9F825AE699FA}"/>
              </a:ext>
            </a:extLst>
          </p:cNvPr>
          <p:cNvGrpSpPr/>
          <p:nvPr/>
        </p:nvGrpSpPr>
        <p:grpSpPr>
          <a:xfrm>
            <a:off x="4254200" y="295879"/>
            <a:ext cx="1593547" cy="767181"/>
            <a:chOff x="4254200" y="295879"/>
            <a:chExt cx="1593547" cy="767181"/>
          </a:xfrm>
        </p:grpSpPr>
        <p:grpSp>
          <p:nvGrpSpPr>
            <p:cNvPr id="42" name="Group 5">
              <a:extLst>
                <a:ext uri="{FF2B5EF4-FFF2-40B4-BE49-F238E27FC236}">
                  <a16:creationId xmlns="" xmlns:a16="http://schemas.microsoft.com/office/drawing/2014/main" id="{CDE507B1-AD4F-432F-89C7-821EE1BE4CFB}"/>
                </a:ext>
              </a:extLst>
            </p:cNvPr>
            <p:cNvGrpSpPr/>
            <p:nvPr/>
          </p:nvGrpSpPr>
          <p:grpSpPr>
            <a:xfrm>
              <a:off x="4254200" y="355174"/>
              <a:ext cx="878767" cy="707886"/>
              <a:chOff x="3880571" y="184594"/>
              <a:chExt cx="878767" cy="707886"/>
            </a:xfrm>
          </p:grpSpPr>
          <p:sp>
            <p:nvSpPr>
              <p:cNvPr id="3" name="Star: 5 Points 2">
                <a:extLst>
                  <a:ext uri="{FF2B5EF4-FFF2-40B4-BE49-F238E27FC236}">
                    <a16:creationId xmlns="" xmlns:a16="http://schemas.microsoft.com/office/drawing/2014/main" id="{82C07D63-7BBF-4A59-B2AB-5AAC28A7E26D}"/>
                  </a:ext>
                </a:extLst>
              </p:cNvPr>
              <p:cNvSpPr/>
              <p:nvPr/>
            </p:nvSpPr>
            <p:spPr>
              <a:xfrm>
                <a:off x="4015154" y="23373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DEEEDB61-8EF1-418B-880E-77F1CCC5A620}"/>
                  </a:ext>
                </a:extLst>
              </p:cNvPr>
              <p:cNvSpPr/>
              <p:nvPr/>
            </p:nvSpPr>
            <p:spPr>
              <a:xfrm>
                <a:off x="3880571" y="184594"/>
                <a:ext cx="87876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1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st</a:t>
                </a:r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</a:p>
            </p:txBody>
          </p:sp>
        </p:grp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413075B0-FD27-469B-A117-C1B2F1D73315}"/>
                </a:ext>
              </a:extLst>
            </p:cNvPr>
            <p:cNvSpPr/>
            <p:nvPr/>
          </p:nvSpPr>
          <p:spPr>
            <a:xfrm>
              <a:off x="4960966" y="295879"/>
              <a:ext cx="8867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Start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CCF72CA8-061F-4921-90E4-2761A81FCBA7}"/>
              </a:ext>
            </a:extLst>
          </p:cNvPr>
          <p:cNvGrpSpPr/>
          <p:nvPr/>
        </p:nvGrpSpPr>
        <p:grpSpPr>
          <a:xfrm>
            <a:off x="3497072" y="1603072"/>
            <a:ext cx="1569660" cy="1015794"/>
            <a:chOff x="3497072" y="1603072"/>
            <a:chExt cx="1569660" cy="1015794"/>
          </a:xfrm>
        </p:grpSpPr>
        <p:grpSp>
          <p:nvGrpSpPr>
            <p:cNvPr id="45" name="Group 7">
              <a:extLst>
                <a:ext uri="{FF2B5EF4-FFF2-40B4-BE49-F238E27FC236}">
                  <a16:creationId xmlns="" xmlns:a16="http://schemas.microsoft.com/office/drawing/2014/main" id="{DAC30811-9313-41D4-81C2-0D72E102448B}"/>
                </a:ext>
              </a:extLst>
            </p:cNvPr>
            <p:cNvGrpSpPr/>
            <p:nvPr/>
          </p:nvGrpSpPr>
          <p:grpSpPr>
            <a:xfrm>
              <a:off x="3834435" y="1910980"/>
              <a:ext cx="755335" cy="707886"/>
              <a:chOff x="3942287" y="184594"/>
              <a:chExt cx="755335" cy="707886"/>
            </a:xfrm>
          </p:grpSpPr>
          <p:sp>
            <p:nvSpPr>
              <p:cNvPr id="9" name="Star: 5 Points 8">
                <a:extLst>
                  <a:ext uri="{FF2B5EF4-FFF2-40B4-BE49-F238E27FC236}">
                    <a16:creationId xmlns="" xmlns:a16="http://schemas.microsoft.com/office/drawing/2014/main" id="{FACC7C9D-5308-414B-8638-42F66EAAFAE0}"/>
                  </a:ext>
                </a:extLst>
              </p:cNvPr>
              <p:cNvSpPr/>
              <p:nvPr/>
            </p:nvSpPr>
            <p:spPr>
              <a:xfrm>
                <a:off x="4015154" y="23373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7CDA59FE-570B-4659-9101-85E6EEB6F77C}"/>
                  </a:ext>
                </a:extLst>
              </p:cNvPr>
              <p:cNvSpPr/>
              <p:nvPr/>
            </p:nvSpPr>
            <p:spPr>
              <a:xfrm>
                <a:off x="3942287" y="184594"/>
                <a:ext cx="75533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8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th</a:t>
                </a:r>
                <a:endParaRPr lang="en-US" sz="40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9AA20B46-975E-45AD-BDF0-2D646CB4BBB0}"/>
                </a:ext>
              </a:extLst>
            </p:cNvPr>
            <p:cNvSpPr/>
            <p:nvPr/>
          </p:nvSpPr>
          <p:spPr>
            <a:xfrm>
              <a:off x="3497072" y="1603072"/>
              <a:ext cx="1569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Last Step</a:t>
              </a:r>
            </a:p>
          </p:txBody>
        </p:sp>
      </p:grpSp>
      <p:grpSp>
        <p:nvGrpSpPr>
          <p:cNvPr id="47" name="Group 55">
            <a:extLst>
              <a:ext uri="{FF2B5EF4-FFF2-40B4-BE49-F238E27FC236}">
                <a16:creationId xmlns="" xmlns:a16="http://schemas.microsoft.com/office/drawing/2014/main" id="{EA695D6E-47AD-4998-AA00-46A6C58CD7AE}"/>
              </a:ext>
            </a:extLst>
          </p:cNvPr>
          <p:cNvGrpSpPr/>
          <p:nvPr/>
        </p:nvGrpSpPr>
        <p:grpSpPr>
          <a:xfrm>
            <a:off x="3148189" y="3358037"/>
            <a:ext cx="1537600" cy="1851198"/>
            <a:chOff x="3148189" y="3358037"/>
            <a:chExt cx="1537600" cy="1851198"/>
          </a:xfrm>
        </p:grpSpPr>
        <p:grpSp>
          <p:nvGrpSpPr>
            <p:cNvPr id="51" name="Group 15">
              <a:extLst>
                <a:ext uri="{FF2B5EF4-FFF2-40B4-BE49-F238E27FC236}">
                  <a16:creationId xmlns="" xmlns:a16="http://schemas.microsoft.com/office/drawing/2014/main" id="{62140CAF-04EF-4D6E-8BAB-101F9B9D9CDB}"/>
                </a:ext>
              </a:extLst>
            </p:cNvPr>
            <p:cNvGrpSpPr/>
            <p:nvPr/>
          </p:nvGrpSpPr>
          <p:grpSpPr>
            <a:xfrm>
              <a:off x="3904235" y="4501349"/>
              <a:ext cx="755335" cy="707886"/>
              <a:chOff x="3942287" y="184594"/>
              <a:chExt cx="755335" cy="707886"/>
            </a:xfrm>
          </p:grpSpPr>
          <p:sp>
            <p:nvSpPr>
              <p:cNvPr id="17" name="Star: 5 Points 16">
                <a:extLst>
                  <a:ext uri="{FF2B5EF4-FFF2-40B4-BE49-F238E27FC236}">
                    <a16:creationId xmlns="" xmlns:a16="http://schemas.microsoft.com/office/drawing/2014/main" id="{95EEAFA4-9FB2-465C-B865-1F6B0BEE0DD7}"/>
                  </a:ext>
                </a:extLst>
              </p:cNvPr>
              <p:cNvSpPr/>
              <p:nvPr/>
            </p:nvSpPr>
            <p:spPr>
              <a:xfrm>
                <a:off x="4015154" y="233737"/>
                <a:ext cx="609600" cy="609600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CA44155B-ED65-483C-8310-0CE65FEE7E16}"/>
                  </a:ext>
                </a:extLst>
              </p:cNvPr>
              <p:cNvSpPr/>
              <p:nvPr/>
            </p:nvSpPr>
            <p:spPr>
              <a:xfrm>
                <a:off x="3942287" y="184594"/>
                <a:ext cx="75533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4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7</a:t>
                </a:r>
                <a:r>
                  <a:rPr lang="en-US" sz="4000" b="0" cap="none" spc="0" baseline="300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th</a:t>
                </a:r>
                <a:endParaRPr lang="en-US" sz="40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B8180CF4-4CD6-4234-BCB5-59527B5753F5}"/>
                </a:ext>
              </a:extLst>
            </p:cNvPr>
            <p:cNvSpPr/>
            <p:nvPr/>
          </p:nvSpPr>
          <p:spPr>
            <a:xfrm>
              <a:off x="3148189" y="3358037"/>
              <a:ext cx="153760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Feedback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="" xmlns:a16="http://schemas.microsoft.com/office/drawing/2014/main" id="{D930989F-2E9F-4D81-A414-EFA421006CF9}"/>
                </a:ext>
              </a:extLst>
            </p:cNvPr>
            <p:cNvCxnSpPr>
              <a:cxnSpLocks/>
            </p:cNvCxnSpPr>
            <p:nvPr/>
          </p:nvCxnSpPr>
          <p:spPr>
            <a:xfrm>
              <a:off x="3359200" y="3755234"/>
              <a:ext cx="129972" cy="16966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61083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Pumpkin Chuckin’ - Criteria </a:t>
            </a:r>
            <a:r>
              <a:rPr lang="en-US" sz="3600" b="1" dirty="0">
                <a:latin typeface="Times New Roman" pitchFamily="18" charset="0"/>
              </a:rPr>
              <a:t>vs. Constraints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xmlns="" id="{6E144A60-C7E7-48D4-88FD-22D028A4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000" b="1" dirty="0">
                <a:latin typeface="Times New Roman" pitchFamily="18" charset="0"/>
              </a:rPr>
              <a:t>Identify each as CR for criteria or CO for </a:t>
            </a:r>
            <a:r>
              <a:rPr lang="en-US" sz="2000" b="1" dirty="0" smtClean="0">
                <a:latin typeface="Times New Roman" pitchFamily="18" charset="0"/>
              </a:rPr>
              <a:t>constraint as related to the Pumpkin Chuckin’ project in class.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A. Teams have two class periods to build the </a:t>
            </a:r>
            <a:r>
              <a:rPr lang="en-US" sz="2000" dirty="0" smtClean="0">
                <a:latin typeface="Times New Roman" pitchFamily="18" charset="0"/>
              </a:rPr>
              <a:t>device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B. The projectile must hit the wall high enough to earn 50 points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C. Teams are limited to the number of cups they could use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D. The device must launch a projectile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E. Teams has three trials for each challenge to earn points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F.  The projectile must land on a points area to score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G. The power for the catapult must be from the mousetrap’s spring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39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0">
            <a:extLst>
              <a:ext uri="{FF2B5EF4-FFF2-40B4-BE49-F238E27FC236}">
                <a16:creationId xmlns:a16="http://schemas.microsoft.com/office/drawing/2014/main" xmlns="" id="{6E144A60-C7E7-48D4-88FD-22D028A4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000" b="1" dirty="0">
                <a:latin typeface="Times New Roman" pitchFamily="18" charset="0"/>
              </a:rPr>
              <a:t>Identify each as CR for criteria or CO for </a:t>
            </a:r>
            <a:r>
              <a:rPr lang="en-US" sz="2000" b="1" dirty="0" smtClean="0">
                <a:latin typeface="Times New Roman" pitchFamily="18" charset="0"/>
              </a:rPr>
              <a:t>constraint as related to the Pumpkin Chuckin’ project in class.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A. Teams have two class periods to build the </a:t>
            </a:r>
            <a:r>
              <a:rPr lang="en-US" sz="2000" dirty="0" smtClean="0">
                <a:latin typeface="Times New Roman" pitchFamily="18" charset="0"/>
              </a:rPr>
              <a:t>device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B. The projectile must hit the wall high enough to earn 50 points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C. Teams are limited to the number of cups they could use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D. The device must launch a projectile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E. Teams has three trials for each challenge to earn points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F.  The projectile must land on a points area to score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</a:rPr>
              <a:t>_____ </a:t>
            </a:r>
            <a:r>
              <a:rPr lang="en-US" sz="2000" dirty="0">
                <a:latin typeface="Times New Roman" pitchFamily="18" charset="0"/>
              </a:rPr>
              <a:t>G. The power for the catapult must be from the mousetrap’s spring</a:t>
            </a:r>
            <a:r>
              <a:rPr lang="en-US" sz="2000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60068"/>
            <a:ext cx="9144000" cy="646331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E35B981-0615-4DAA-BA6B-8F3D1AEB8020}"/>
              </a:ext>
            </a:extLst>
          </p:cNvPr>
          <p:cNvSpPr txBox="1"/>
          <p:nvPr/>
        </p:nvSpPr>
        <p:spPr>
          <a:xfrm>
            <a:off x="379680" y="2438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C20A46-6D4D-4AB4-833A-B4D4F5BB35C5}"/>
              </a:ext>
            </a:extLst>
          </p:cNvPr>
          <p:cNvSpPr txBox="1"/>
          <p:nvPr/>
        </p:nvSpPr>
        <p:spPr>
          <a:xfrm>
            <a:off x="379680" y="1828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C8B2FC7-A24E-4DA5-BF29-D8CDD2F0F8C8}"/>
              </a:ext>
            </a:extLst>
          </p:cNvPr>
          <p:cNvSpPr txBox="1"/>
          <p:nvPr/>
        </p:nvSpPr>
        <p:spPr>
          <a:xfrm>
            <a:off x="379680" y="3048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88D619-7FB3-4D07-9717-4F201E13FBA0}"/>
              </a:ext>
            </a:extLst>
          </p:cNvPr>
          <p:cNvSpPr txBox="1"/>
          <p:nvPr/>
        </p:nvSpPr>
        <p:spPr>
          <a:xfrm>
            <a:off x="379680" y="3657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608770B-E5DF-4F18-A12B-FBAA696BDB69}"/>
              </a:ext>
            </a:extLst>
          </p:cNvPr>
          <p:cNvSpPr txBox="1"/>
          <p:nvPr/>
        </p:nvSpPr>
        <p:spPr>
          <a:xfrm>
            <a:off x="379680" y="4876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78FE962-4289-454D-A459-53CAA2D72173}"/>
              </a:ext>
            </a:extLst>
          </p:cNvPr>
          <p:cNvSpPr txBox="1"/>
          <p:nvPr/>
        </p:nvSpPr>
        <p:spPr>
          <a:xfrm>
            <a:off x="379680" y="5486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CO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79680" y="4110335"/>
            <a:ext cx="7697520" cy="618530"/>
            <a:chOff x="379680" y="4110335"/>
            <a:chExt cx="7697520" cy="61853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A0431417-C998-4CB4-B8B6-133308BB6D7F}"/>
                </a:ext>
              </a:extLst>
            </p:cNvPr>
            <p:cNvSpPr txBox="1"/>
            <p:nvPr/>
          </p:nvSpPr>
          <p:spPr>
            <a:xfrm>
              <a:off x="379680" y="42672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CO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A0431417-C998-4CB4-B8B6-133308BB6D7F}"/>
                </a:ext>
              </a:extLst>
            </p:cNvPr>
            <p:cNvSpPr txBox="1"/>
            <p:nvPr/>
          </p:nvSpPr>
          <p:spPr>
            <a:xfrm>
              <a:off x="5486400" y="4110335"/>
              <a:ext cx="259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Limited to 3 tries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5096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637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9</cp:revision>
  <dcterms:created xsi:type="dcterms:W3CDTF">2019-10-28T17:05:04Z</dcterms:created>
  <dcterms:modified xsi:type="dcterms:W3CDTF">2019-11-25T18:32:53Z</dcterms:modified>
</cp:coreProperties>
</file>