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45" r:id="rId2"/>
    <p:sldId id="424" r:id="rId3"/>
    <p:sldId id="423" r:id="rId4"/>
    <p:sldId id="320" r:id="rId5"/>
    <p:sldId id="427" r:id="rId6"/>
    <p:sldId id="426" r:id="rId7"/>
    <p:sldId id="42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  <a:srgbClr val="FFFF99"/>
    <a:srgbClr val="3333FF"/>
    <a:srgbClr val="FF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>
      <p:cViewPr varScale="1">
        <p:scale>
          <a:sx n="60" d="100"/>
          <a:sy n="60" d="100"/>
        </p:scale>
        <p:origin x="16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3114A8-045E-4392-8C8F-14B88DBEED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CF8865-C9F7-4098-9F0A-2D47EA209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404E2A-5466-4F9F-A39C-A420D35DD3B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98E309-ECCB-4CDA-8882-8C719A02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ncespot.net/Pages/classbio.html#EcoBasics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ocs.google.com/presentation/d/1Br3uc2RRI-hgsGOk3qAr4FnLjEp9gEGfQOCTSFMdsfY/edit?usp=sharing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zoHD2GxcBM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NW-8fDX2t3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ationalgeographic.org/media/village-elephants/family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nh.org/explore/ology/biodiversity/what-do-you-know-about-biodiversity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3059" y="117693"/>
            <a:ext cx="4308973" cy="577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i="1" dirty="0">
                <a:solidFill>
                  <a:schemeClr val="bg1"/>
                </a:solidFill>
                <a:highlight>
                  <a:srgbClr val="000000"/>
                </a:highligh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OLOGY THINK &amp; LINK</a:t>
            </a:r>
          </a:p>
          <a:p>
            <a:endParaRPr lang="en-US" sz="900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Read the information and then find the answer to link the animals together.  </a:t>
            </a:r>
          </a:p>
          <a:p>
            <a:pPr algn="just"/>
            <a:endParaRPr lang="en-US" sz="1050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Find all the links needed and then click EXPLORE MORE connections when it appears. </a:t>
            </a: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endParaRPr lang="en-US" sz="1050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Click the links shown to find any answers you may have missed along with the questions marked with an *.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214100"/>
            <a:ext cx="4338469" cy="261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4288" t="47636" r="25617" b="13621"/>
          <a:stretch>
            <a:fillRect/>
          </a:stretch>
        </p:blipFill>
        <p:spPr bwMode="auto">
          <a:xfrm>
            <a:off x="561115" y="3356931"/>
            <a:ext cx="3284748" cy="79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611436" y="1153134"/>
            <a:ext cx="1027300" cy="3139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MARTInkShape-53"/>
          <p:cNvSpPr/>
          <p:nvPr>
            <p:custDataLst>
              <p:tags r:id="rId1"/>
            </p:custDataLst>
          </p:nvPr>
        </p:nvSpPr>
        <p:spPr>
          <a:xfrm>
            <a:off x="5045273" y="2437805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54"/>
          <p:cNvSpPr/>
          <p:nvPr>
            <p:custDataLst>
              <p:tags r:id="rId2"/>
            </p:custDataLst>
          </p:nvPr>
        </p:nvSpPr>
        <p:spPr>
          <a:xfrm>
            <a:off x="5411391" y="187523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32FB6-6A48-481F-A30B-3BA6F3127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303" y="3149722"/>
            <a:ext cx="4326166" cy="261865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07A0A1-4315-4E96-95F1-F8509338CEDC}"/>
              </a:ext>
            </a:extLst>
          </p:cNvPr>
          <p:cNvCxnSpPr>
            <a:cxnSpLocks/>
          </p:cNvCxnSpPr>
          <p:nvPr/>
        </p:nvCxnSpPr>
        <p:spPr>
          <a:xfrm>
            <a:off x="5562600" y="1697465"/>
            <a:ext cx="2252461" cy="1777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EB2B82-077A-4BBD-9AF2-A2CED430CB8B}"/>
              </a:ext>
            </a:extLst>
          </p:cNvPr>
          <p:cNvCxnSpPr>
            <a:cxnSpLocks/>
          </p:cNvCxnSpPr>
          <p:nvPr/>
        </p:nvCxnSpPr>
        <p:spPr>
          <a:xfrm flipV="1">
            <a:off x="4460851" y="4532968"/>
            <a:ext cx="2859621" cy="5823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DE28F9-34B1-48E5-8B5D-7D1537698FE3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3845863" y="3755083"/>
            <a:ext cx="694388" cy="1395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E022B8A-1C38-4277-82E7-6D65647A537E}"/>
              </a:ext>
            </a:extLst>
          </p:cNvPr>
          <p:cNvSpPr txBox="1"/>
          <p:nvPr/>
        </p:nvSpPr>
        <p:spPr>
          <a:xfrm>
            <a:off x="4916" y="6043121"/>
            <a:ext cx="9173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NOTE: Site #2 is the same – connect all the dots needed and then explore more connections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956EB-A8C2-4C6D-9A98-C8F77F4D2F37}"/>
              </a:ext>
            </a:extLst>
          </p:cNvPr>
          <p:cNvSpPr txBox="1"/>
          <p:nvPr/>
        </p:nvSpPr>
        <p:spPr>
          <a:xfrm>
            <a:off x="-4341394" y="143055"/>
            <a:ext cx="42471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digital slide for this activity is available at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https://docs.google.com/presentation/d/1Br3uc2RRI-hgsGOk3qAr4FnLjEp9gEGfQOCTSFMdsfY/edit?usp=sharing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need to </a:t>
            </a:r>
            <a:r>
              <a:rPr lang="en-US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copy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digital file in order to use it with your students. 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full Ecology Basics unit is available at 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https://sciencespot.net/Pages/classbio.html#EcoBasics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5834F653-B8E2-41DD-9FB5-B46BB1CEECB7}"/>
              </a:ext>
            </a:extLst>
          </p:cNvPr>
          <p:cNvSpPr txBox="1"/>
          <p:nvPr/>
        </p:nvSpPr>
        <p:spPr>
          <a:xfrm>
            <a:off x="4077861" y="6519446"/>
            <a:ext cx="522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/>
              <a:t>T. Tomm Updated 2021   https://sciencespot.net/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19287" y="-201107"/>
            <a:ext cx="8839200" cy="520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Site #1:  AMNH Think &amp; Link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1) Continental Shelf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mammal was the great white shark’s meal?</a:t>
            </a:r>
          </a:p>
          <a:p>
            <a:pPr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How do dolphins “hear” clicks from other dolphins?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What does an ocean pout do to avoid predators? </a:t>
            </a:r>
            <a:endParaRPr lang="en-US" alt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How do scallops get their food? </a:t>
            </a:r>
          </a:p>
          <a:p>
            <a:pPr marR="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does phytoplankton use to make food? </a:t>
            </a:r>
          </a:p>
          <a:p>
            <a:pPr marR="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*What organism is called the "parrot of the sea"?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F2D55-0CFE-4B3F-892D-9BAE5AD000E1}"/>
              </a:ext>
            </a:extLst>
          </p:cNvPr>
          <p:cNvSpPr/>
          <p:nvPr/>
        </p:nvSpPr>
        <p:spPr>
          <a:xfrm>
            <a:off x="1564079" y="4053023"/>
            <a:ext cx="400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from the sun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A7D9F1-E39C-4105-A668-2ADA6189162E}"/>
              </a:ext>
            </a:extLst>
          </p:cNvPr>
          <p:cNvSpPr/>
          <p:nvPr/>
        </p:nvSpPr>
        <p:spPr>
          <a:xfrm>
            <a:off x="1564079" y="3252652"/>
            <a:ext cx="2036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Filter-feeding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CE9A7-6615-42F6-A08C-F67AF7014263}"/>
              </a:ext>
            </a:extLst>
          </p:cNvPr>
          <p:cNvSpPr/>
          <p:nvPr/>
        </p:nvSpPr>
        <p:spPr>
          <a:xfrm>
            <a:off x="6040924" y="2286975"/>
            <a:ext cx="29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Tries to hide in the mud </a:t>
            </a: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711437-40E8-4ECC-8FBA-5A96889A3BB9}"/>
              </a:ext>
            </a:extLst>
          </p:cNvPr>
          <p:cNvGrpSpPr/>
          <p:nvPr/>
        </p:nvGrpSpPr>
        <p:grpSpPr>
          <a:xfrm>
            <a:off x="1564079" y="3483485"/>
            <a:ext cx="7345247" cy="3051575"/>
            <a:chOff x="-90638" y="1038919"/>
            <a:chExt cx="10353912" cy="53163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7BF64C-B7FB-4508-9E1A-65D76399D14D}"/>
                </a:ext>
              </a:extLst>
            </p:cNvPr>
            <p:cNvSpPr/>
            <p:nvPr/>
          </p:nvSpPr>
          <p:spPr>
            <a:xfrm>
              <a:off x="-90638" y="3774398"/>
              <a:ext cx="54710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Puffins (due to their beak)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2">
              <a:hlinkClick r:id="rId2"/>
              <a:extLst>
                <a:ext uri="{FF2B5EF4-FFF2-40B4-BE49-F238E27FC236}">
                  <a16:creationId xmlns:a16="http://schemas.microsoft.com/office/drawing/2014/main" id="{B3CBE332-B7C4-4273-A805-B92D42416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6935" y="1038919"/>
              <a:ext cx="2796339" cy="53163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7EB947F-4200-4DD0-A68C-65CDD4A366A1}"/>
              </a:ext>
            </a:extLst>
          </p:cNvPr>
          <p:cNvSpPr/>
          <p:nvPr/>
        </p:nvSpPr>
        <p:spPr>
          <a:xfrm>
            <a:off x="152400" y="5897252"/>
            <a:ext cx="668183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challenges do puffins face in their habitat?  Why?</a:t>
            </a:r>
            <a:endParaRPr lang="en-US" sz="2400" dirty="0"/>
          </a:p>
        </p:txBody>
      </p:sp>
      <p:pic>
        <p:nvPicPr>
          <p:cNvPr id="17" name="Graphic 16">
            <a:hlinkClick r:id="rId2"/>
            <a:extLst>
              <a:ext uri="{FF2B5EF4-FFF2-40B4-BE49-F238E27FC236}">
                <a16:creationId xmlns:a16="http://schemas.microsoft.com/office/drawing/2014/main" id="{1C76D1B4-6AB4-44B8-A9E5-73772FA57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1537" y="5734228"/>
            <a:ext cx="1010063" cy="10100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858866E-0A97-41DC-B1A3-9813F2AAF670}"/>
              </a:ext>
            </a:extLst>
          </p:cNvPr>
          <p:cNvSpPr/>
          <p:nvPr/>
        </p:nvSpPr>
        <p:spPr>
          <a:xfrm>
            <a:off x="6792075" y="1735201"/>
            <a:ext cx="2036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 its teeth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372FAE-CC7D-4499-97FB-CB3A721B6CC5}"/>
              </a:ext>
            </a:extLst>
          </p:cNvPr>
          <p:cNvSpPr/>
          <p:nvPr/>
        </p:nvSpPr>
        <p:spPr>
          <a:xfrm>
            <a:off x="6324600" y="805105"/>
            <a:ext cx="2584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Dolphins &amp; other sea mammals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30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5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8839200" cy="326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(2) Coral Reef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How is a moray eel classified:  snake or fish? </a:t>
            </a:r>
          </a:p>
          <a:p>
            <a:pPr marR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How does the spiny lobster defend itself?</a:t>
            </a:r>
          </a:p>
          <a:p>
            <a:pPr marR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What does the crown-of-thorns starfish eat? 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What is plankton? 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*What organism do farmer fish eat that give coral its color?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F2D55-0CFE-4B3F-892D-9BAE5AD000E1}"/>
              </a:ext>
            </a:extLst>
          </p:cNvPr>
          <p:cNvSpPr/>
          <p:nvPr/>
        </p:nvSpPr>
        <p:spPr>
          <a:xfrm>
            <a:off x="2514600" y="2389686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Tiny algae and animals that drift in the water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7BF64C-B7FB-4508-9E1A-65D76399D14D}"/>
              </a:ext>
            </a:extLst>
          </p:cNvPr>
          <p:cNvSpPr/>
          <p:nvPr/>
        </p:nvSpPr>
        <p:spPr>
          <a:xfrm>
            <a:off x="5753100" y="1849574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Elkhorn coral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A7D9F1-E39C-4105-A668-2ADA6189162E}"/>
              </a:ext>
            </a:extLst>
          </p:cNvPr>
          <p:cNvSpPr/>
          <p:nvPr/>
        </p:nvSpPr>
        <p:spPr>
          <a:xfrm>
            <a:off x="7567922" y="2881391"/>
            <a:ext cx="1200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Algae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5FB1E-3D07-4201-830F-ED43239182F3}"/>
              </a:ext>
            </a:extLst>
          </p:cNvPr>
          <p:cNvSpPr/>
          <p:nvPr/>
        </p:nvSpPr>
        <p:spPr>
          <a:xfrm>
            <a:off x="-2766" y="3775817"/>
            <a:ext cx="9146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remember the two types of plankton we discussed last week?</a:t>
            </a:r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1ED155-B071-4FD7-8565-279956B03E4C}"/>
              </a:ext>
            </a:extLst>
          </p:cNvPr>
          <p:cNvGrpSpPr/>
          <p:nvPr/>
        </p:nvGrpSpPr>
        <p:grpSpPr>
          <a:xfrm>
            <a:off x="481832" y="4515827"/>
            <a:ext cx="4191000" cy="2295068"/>
            <a:chOff x="481832" y="4515827"/>
            <a:chExt cx="4191000" cy="22950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273A42-B523-40E7-A6B8-6F9EFED0C578}"/>
                </a:ext>
              </a:extLst>
            </p:cNvPr>
            <p:cNvSpPr/>
            <p:nvPr/>
          </p:nvSpPr>
          <p:spPr>
            <a:xfrm>
              <a:off x="481832" y="5979898"/>
              <a:ext cx="4191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Phytoplankton = </a:t>
              </a:r>
              <a:b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Microscopic plant life</a:t>
              </a:r>
              <a:endParaRPr lang="en-US" sz="2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9B0C2F-36F2-46E9-9A54-5D1B832B7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16364" t="14895"/>
            <a:stretch/>
          </p:blipFill>
          <p:spPr>
            <a:xfrm>
              <a:off x="1635122" y="4515827"/>
              <a:ext cx="1884420" cy="136848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07F777-0865-4950-9D13-63DAB04B2809}"/>
              </a:ext>
            </a:extLst>
          </p:cNvPr>
          <p:cNvGrpSpPr/>
          <p:nvPr/>
        </p:nvGrpSpPr>
        <p:grpSpPr>
          <a:xfrm>
            <a:off x="4294690" y="4271987"/>
            <a:ext cx="3894341" cy="2477830"/>
            <a:chOff x="4776746" y="4558920"/>
            <a:chExt cx="3894341" cy="2477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0B2D8E-0C78-4A8E-966C-8481CE8B66EC}"/>
                </a:ext>
              </a:extLst>
            </p:cNvPr>
            <p:cNvSpPr/>
            <p:nvPr/>
          </p:nvSpPr>
          <p:spPr>
            <a:xfrm>
              <a:off x="4776746" y="6205753"/>
              <a:ext cx="38943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Zooplankton = </a:t>
              </a:r>
              <a:b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Microscopic animal life</a:t>
              </a:r>
              <a:endParaRPr lang="en-US" sz="2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CB1163-FA33-4F37-8FB0-0BC4BF92C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3802" y="4558920"/>
              <a:ext cx="1763295" cy="1612328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0DDBB-F30C-4533-A918-2C0102C80140}"/>
              </a:ext>
            </a:extLst>
          </p:cNvPr>
          <p:cNvSpPr/>
          <p:nvPr/>
        </p:nvSpPr>
        <p:spPr>
          <a:xfrm>
            <a:off x="5867400" y="83432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5475EA-047B-4F2F-BD3F-E2BC7D92FEEA}"/>
              </a:ext>
            </a:extLst>
          </p:cNvPr>
          <p:cNvSpPr/>
          <p:nvPr/>
        </p:nvSpPr>
        <p:spPr>
          <a:xfrm>
            <a:off x="5410200" y="1367135"/>
            <a:ext cx="3289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 it thorny antennae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839200" cy="43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(3) Deep Sea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are photophores? </a:t>
            </a:r>
          </a:p>
          <a:p>
            <a:pPr marR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did the squid eat?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What does it mean when it says tunicates are sessile?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R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is sea snow?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*What does the sea turtle eat? </a:t>
            </a:r>
          </a:p>
          <a:p>
            <a:pPr marR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*How did the cookie-cutter shark get its name?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F2D55-0CFE-4B3F-892D-9BAE5AD000E1}"/>
              </a:ext>
            </a:extLst>
          </p:cNvPr>
          <p:cNvSpPr/>
          <p:nvPr/>
        </p:nvSpPr>
        <p:spPr>
          <a:xfrm>
            <a:off x="533400" y="2180024"/>
            <a:ext cx="8372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stay in the same place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7BF64C-B7FB-4508-9E1A-65D76399D14D}"/>
              </a:ext>
            </a:extLst>
          </p:cNvPr>
          <p:cNvSpPr/>
          <p:nvPr/>
        </p:nvSpPr>
        <p:spPr>
          <a:xfrm>
            <a:off x="3904856" y="3570801"/>
            <a:ext cx="4980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Jellyfish and small fish (lantern fish)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A7D9F1-E39C-4105-A668-2ADA6189162E}"/>
              </a:ext>
            </a:extLst>
          </p:cNvPr>
          <p:cNvSpPr/>
          <p:nvPr/>
        </p:nvSpPr>
        <p:spPr>
          <a:xfrm>
            <a:off x="218869" y="4477670"/>
            <a:ext cx="384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cuts out a cookie shaped chunk of flesh from its prey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A2A1FE-D3EC-4BF6-BA01-5829C12F6850}"/>
              </a:ext>
            </a:extLst>
          </p:cNvPr>
          <p:cNvGrpSpPr/>
          <p:nvPr/>
        </p:nvGrpSpPr>
        <p:grpSpPr>
          <a:xfrm>
            <a:off x="144379" y="4358767"/>
            <a:ext cx="8847221" cy="2340677"/>
            <a:chOff x="144379" y="4358767"/>
            <a:chExt cx="8847221" cy="2340677"/>
          </a:xfrm>
        </p:grpSpPr>
        <p:pic>
          <p:nvPicPr>
            <p:cNvPr id="5" name="Picture 4">
              <a:hlinkClick r:id="rId2"/>
              <a:extLst>
                <a:ext uri="{FF2B5EF4-FFF2-40B4-BE49-F238E27FC236}">
                  <a16:creationId xmlns:a16="http://schemas.microsoft.com/office/drawing/2014/main" id="{8E35533E-CC80-473A-AB45-8C033F0E5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7967" y="4638261"/>
              <a:ext cx="4813633" cy="188388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13813D-511A-42CD-9BD5-85969C088D78}"/>
                </a:ext>
              </a:extLst>
            </p:cNvPr>
            <p:cNvSpPr/>
            <p:nvPr/>
          </p:nvSpPr>
          <p:spPr>
            <a:xfrm>
              <a:off x="144379" y="5868447"/>
              <a:ext cx="5034127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What adaptations does a cookie-cutter shark have to help it survive?</a:t>
              </a:r>
              <a:endParaRPr lang="en-US" sz="2400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DA7321E-866E-40CC-949E-740B7F335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81537" y="4358767"/>
              <a:ext cx="1010063" cy="101006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4984C-F43D-4852-96AD-DB7249B45E31}"/>
              </a:ext>
            </a:extLst>
          </p:cNvPr>
          <p:cNvSpPr/>
          <p:nvPr/>
        </p:nvSpPr>
        <p:spPr>
          <a:xfrm>
            <a:off x="3184670" y="774697"/>
            <a:ext cx="5951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 producing organs on the shark’s body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6C99FC-7473-4F6B-9DC7-B1B0DF7EEE3F}"/>
              </a:ext>
            </a:extLst>
          </p:cNvPr>
          <p:cNvSpPr/>
          <p:nvPr/>
        </p:nvSpPr>
        <p:spPr>
          <a:xfrm>
            <a:off x="3192691" y="1287950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Lantern Fish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1AB575-1785-43AC-B416-316CA75ABD27}"/>
              </a:ext>
            </a:extLst>
          </p:cNvPr>
          <p:cNvSpPr/>
          <p:nvPr/>
        </p:nvSpPr>
        <p:spPr>
          <a:xfrm>
            <a:off x="2428760" y="2697784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blend of dead plankton, animal carcasses and fecal matter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560874"/>
            <a:ext cx="8839200" cy="50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Explore the RIVER to answer these questions.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does the fishing spider eat?  What eats the fishing spider?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type of lizard eats toads, fish, &amp; birds?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creature feeds on the lizards?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type of bird acts as a "dentist" for this predator?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What does the giant otter shrew eat?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F2D55-0CFE-4B3F-892D-9BAE5AD000E1}"/>
              </a:ext>
            </a:extLst>
          </p:cNvPr>
          <p:cNvSpPr/>
          <p:nvPr/>
        </p:nvSpPr>
        <p:spPr>
          <a:xfrm>
            <a:off x="1878932" y="1587134"/>
            <a:ext cx="400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Golden barbs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A7D9F1-E39C-4105-A668-2ADA6189162E}"/>
              </a:ext>
            </a:extLst>
          </p:cNvPr>
          <p:cNvSpPr/>
          <p:nvPr/>
        </p:nvSpPr>
        <p:spPr>
          <a:xfrm>
            <a:off x="4724400" y="1587134"/>
            <a:ext cx="3578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Square-marked toad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CE9A7-6615-42F6-A08C-F67AF7014263}"/>
              </a:ext>
            </a:extLst>
          </p:cNvPr>
          <p:cNvSpPr/>
          <p:nvPr/>
        </p:nvSpPr>
        <p:spPr>
          <a:xfrm>
            <a:off x="5788193" y="2161696"/>
            <a:ext cx="335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Nile Monitor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A6E58B-A696-4CD9-9A1C-63362D957B37}"/>
              </a:ext>
            </a:extLst>
          </p:cNvPr>
          <p:cNvSpPr/>
          <p:nvPr/>
        </p:nvSpPr>
        <p:spPr>
          <a:xfrm>
            <a:off x="6862011" y="3590490"/>
            <a:ext cx="3045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Egyptian Plover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6A124-4623-40D8-ABF0-BE8A3352CA7E}"/>
              </a:ext>
            </a:extLst>
          </p:cNvPr>
          <p:cNvSpPr/>
          <p:nvPr/>
        </p:nvSpPr>
        <p:spPr>
          <a:xfrm>
            <a:off x="4479561" y="2879688"/>
            <a:ext cx="4452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Slender-snouted Crocodile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5341BA-1882-4266-B5DF-2EC09D2410EE}"/>
              </a:ext>
            </a:extLst>
          </p:cNvPr>
          <p:cNvSpPr/>
          <p:nvPr/>
        </p:nvSpPr>
        <p:spPr>
          <a:xfrm>
            <a:off x="4953000" y="4338935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2D1098-E1F5-4645-A80D-C26875C7D0F3}"/>
              </a:ext>
            </a:extLst>
          </p:cNvPr>
          <p:cNvSpPr/>
          <p:nvPr/>
        </p:nvSpPr>
        <p:spPr>
          <a:xfrm>
            <a:off x="228600" y="5062651"/>
            <a:ext cx="518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type of symbiosis exists between plovers and crocodiles?  Why?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903847-2D51-4749-95C6-746455D152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8846" y="4671011"/>
            <a:ext cx="3194049" cy="180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1CDB34-C421-429E-B1B2-2FDA2BA42767}"/>
              </a:ext>
            </a:extLst>
          </p:cNvPr>
          <p:cNvSpPr/>
          <p:nvPr/>
        </p:nvSpPr>
        <p:spPr>
          <a:xfrm>
            <a:off x="228600" y="5950803"/>
            <a:ext cx="5641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Mutualism – Plovers get a meal and the crocodiles remove debris from its teeth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C9E6B-F852-499B-8BB0-81FF584E82AE}"/>
              </a:ext>
            </a:extLst>
          </p:cNvPr>
          <p:cNvSpPr txBox="1"/>
          <p:nvPr/>
        </p:nvSpPr>
        <p:spPr>
          <a:xfrm>
            <a:off x="32086" y="125249"/>
            <a:ext cx="4948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Site #2:  Ology - Connect the Dots  	</a:t>
            </a:r>
          </a:p>
        </p:txBody>
      </p:sp>
    </p:spTree>
    <p:extLst>
      <p:ext uri="{BB962C8B-B14F-4D97-AF65-F5344CB8AC3E}">
        <p14:creationId xmlns:p14="http://schemas.microsoft.com/office/powerpoint/2010/main" val="14791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0" grpId="0"/>
      <p:bldP spid="11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23667" y="158876"/>
            <a:ext cx="8839200" cy="43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(2) Explore the BAI to answer these questions.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is a "bai"?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eats the dung beetle?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creature provides the beetle's food?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R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*What insect would visit the water pools?  Why?  </a:t>
            </a:r>
          </a:p>
          <a:p>
            <a:pPr marR="0">
              <a:spcBef>
                <a:spcPts val="300"/>
              </a:spcBef>
              <a:spcAft>
                <a:spcPts val="3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* How is the gorilla classified:  herbivore, omnivore, or carnivore?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F2D55-0CFE-4B3F-892D-9BAE5AD000E1}"/>
              </a:ext>
            </a:extLst>
          </p:cNvPr>
          <p:cNvSpPr/>
          <p:nvPr/>
        </p:nvSpPr>
        <p:spPr>
          <a:xfrm>
            <a:off x="2285999" y="850883"/>
            <a:ext cx="400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Marshy clearing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A7D9F1-E39C-4105-A668-2ADA6189162E}"/>
              </a:ext>
            </a:extLst>
          </p:cNvPr>
          <p:cNvSpPr/>
          <p:nvPr/>
        </p:nvSpPr>
        <p:spPr>
          <a:xfrm>
            <a:off x="3581400" y="1636203"/>
            <a:ext cx="2878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Mabuya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CE9A7-6615-42F6-A08C-F67AF7014263}"/>
              </a:ext>
            </a:extLst>
          </p:cNvPr>
          <p:cNvSpPr/>
          <p:nvPr/>
        </p:nvSpPr>
        <p:spPr>
          <a:xfrm>
            <a:off x="5410200" y="2393268"/>
            <a:ext cx="388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Forest Elephants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A6E58B-A696-4CD9-9A1C-63362D957B37}"/>
              </a:ext>
            </a:extLst>
          </p:cNvPr>
          <p:cNvSpPr/>
          <p:nvPr/>
        </p:nvSpPr>
        <p:spPr>
          <a:xfrm>
            <a:off x="3293472" y="3573729"/>
            <a:ext cx="5660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Butterflies - Minerals in the water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4BABA66-8079-4A80-8DA7-A68651217A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936" y="4788495"/>
            <a:ext cx="4320020" cy="1884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E9BF14-E10A-4913-94BA-C7C6F1E60EF7}"/>
              </a:ext>
            </a:extLst>
          </p:cNvPr>
          <p:cNvSpPr/>
          <p:nvPr/>
        </p:nvSpPr>
        <p:spPr>
          <a:xfrm>
            <a:off x="102881" y="5282702"/>
            <a:ext cx="4366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resources does the habitat provide for the elephant?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Graphic 13">
            <a:hlinkClick r:id="rId2"/>
            <a:extLst>
              <a:ext uri="{FF2B5EF4-FFF2-40B4-BE49-F238E27FC236}">
                <a16:creationId xmlns:a16="http://schemas.microsoft.com/office/drawing/2014/main" id="{5EA69914-8F16-4CCE-99A8-364519FBB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4893" y="5806708"/>
            <a:ext cx="1010063" cy="10100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033129-159B-47EF-98F0-735558817F02}"/>
              </a:ext>
            </a:extLst>
          </p:cNvPr>
          <p:cNvSpPr/>
          <p:nvPr/>
        </p:nvSpPr>
        <p:spPr>
          <a:xfrm>
            <a:off x="751074" y="4488520"/>
            <a:ext cx="5660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Omnivore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0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1195" y="130530"/>
            <a:ext cx="8839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(3) Explore the FOREST to answer these questions.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insect tastes like almonds?  What creature eats them?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bird eats lizards, fruits, and insects?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plant provides shelter for many animals?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eats the bat as well as birds, insects, and fruit?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*What creature would be prey for a leopard?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What do the butterflies feed on?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F2D55-0CFE-4B3F-892D-9BAE5AD000E1}"/>
              </a:ext>
            </a:extLst>
          </p:cNvPr>
          <p:cNvSpPr/>
          <p:nvPr/>
        </p:nvSpPr>
        <p:spPr>
          <a:xfrm>
            <a:off x="2190241" y="1197401"/>
            <a:ext cx="400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Termites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A7D9F1-E39C-4105-A668-2ADA6189162E}"/>
              </a:ext>
            </a:extLst>
          </p:cNvPr>
          <p:cNvSpPr/>
          <p:nvPr/>
        </p:nvSpPr>
        <p:spPr>
          <a:xfrm>
            <a:off x="4920983" y="1197401"/>
            <a:ext cx="2878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Agama Lizard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CE9A7-6615-42F6-A08C-F67AF7014263}"/>
              </a:ext>
            </a:extLst>
          </p:cNvPr>
          <p:cNvSpPr/>
          <p:nvPr/>
        </p:nvSpPr>
        <p:spPr>
          <a:xfrm>
            <a:off x="5302388" y="1685358"/>
            <a:ext cx="388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African Pied Hornbill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A6E58B-A696-4CD9-9A1C-63362D957B37}"/>
              </a:ext>
            </a:extLst>
          </p:cNvPr>
          <p:cNvSpPr/>
          <p:nvPr/>
        </p:nvSpPr>
        <p:spPr>
          <a:xfrm>
            <a:off x="6179728" y="2314952"/>
            <a:ext cx="2790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 Tree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7450C-E2D4-4A8C-85F8-6B80EA111AEE}"/>
              </a:ext>
            </a:extLst>
          </p:cNvPr>
          <p:cNvSpPr/>
          <p:nvPr/>
        </p:nvSpPr>
        <p:spPr>
          <a:xfrm>
            <a:off x="6570689" y="2870854"/>
            <a:ext cx="2878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African Harrier Hawk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B705E9-8B82-4837-BCC1-1476846304C5}"/>
              </a:ext>
            </a:extLst>
          </p:cNvPr>
          <p:cNvSpPr/>
          <p:nvPr/>
        </p:nvSpPr>
        <p:spPr>
          <a:xfrm>
            <a:off x="5715000" y="3767893"/>
            <a:ext cx="388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Blue Duiker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001134-9DF6-48CB-A15B-3C223B13095B}"/>
              </a:ext>
            </a:extLst>
          </p:cNvPr>
          <p:cNvSpPr/>
          <p:nvPr/>
        </p:nvSpPr>
        <p:spPr>
          <a:xfrm>
            <a:off x="4419425" y="4497538"/>
            <a:ext cx="388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Mineral-rich dung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361A55-39DC-45EA-A4D4-6FB67DB61AA9}"/>
              </a:ext>
            </a:extLst>
          </p:cNvPr>
          <p:cNvSpPr txBox="1"/>
          <p:nvPr/>
        </p:nvSpPr>
        <p:spPr>
          <a:xfrm>
            <a:off x="76200" y="5830669"/>
            <a:ext cx="8955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Done?  Test your knowledge of Biodiversity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https://www.amnh.org/explore/ology/biodiversity/what-do-you-know-about-biodiversity2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71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0" grpId="0"/>
      <p:bldP spid="11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8934</TotalTime>
  <Words>763</Words>
  <Application>Microsoft Office PowerPoint</Application>
  <PresentationFormat>On-screen Show (4:3)</PresentationFormat>
  <Paragraphs>116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Tomm PC</dc:creator>
  <cp:lastModifiedBy>Tracy Tomm</cp:lastModifiedBy>
  <cp:revision>434</cp:revision>
  <cp:lastPrinted>2017-09-08T13:46:17Z</cp:lastPrinted>
  <dcterms:created xsi:type="dcterms:W3CDTF">2015-10-08T21:50:49Z</dcterms:created>
  <dcterms:modified xsi:type="dcterms:W3CDTF">2022-02-06T00:43:29Z</dcterms:modified>
</cp:coreProperties>
</file>