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646" r:id="rId2"/>
    <p:sldId id="647" r:id="rId3"/>
    <p:sldId id="284" r:id="rId4"/>
    <p:sldId id="650" r:id="rId5"/>
    <p:sldId id="651" r:id="rId6"/>
    <p:sldId id="652" r:id="rId7"/>
    <p:sldId id="653" r:id="rId8"/>
    <p:sldId id="654" r:id="rId9"/>
    <p:sldId id="655" r:id="rId10"/>
    <p:sldId id="637" r:id="rId11"/>
    <p:sldId id="638" r:id="rId12"/>
    <p:sldId id="639" r:id="rId13"/>
    <p:sldId id="640" r:id="rId14"/>
    <p:sldId id="642" r:id="rId15"/>
    <p:sldId id="643" r:id="rId16"/>
    <p:sldId id="644" r:id="rId17"/>
    <p:sldId id="656" r:id="rId18"/>
    <p:sldId id="657" r:id="rId19"/>
    <p:sldId id="658" r:id="rId20"/>
    <p:sldId id="579" r:id="rId21"/>
    <p:sldId id="659" r:id="rId22"/>
    <p:sldId id="660" r:id="rId23"/>
    <p:sldId id="661" r:id="rId24"/>
    <p:sldId id="662" r:id="rId25"/>
    <p:sldId id="663" r:id="rId26"/>
    <p:sldId id="664"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FF"/>
    <a:srgbClr val="FFFF99"/>
    <a:srgbClr val="3333FF"/>
    <a:srgbClr val="FFFF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4660"/>
  </p:normalViewPr>
  <p:slideViewPr>
    <p:cSldViewPr>
      <p:cViewPr varScale="1">
        <p:scale>
          <a:sx n="93" d="100"/>
          <a:sy n="93" d="100"/>
        </p:scale>
        <p:origin x="1023" y="39"/>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2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E3114A8-045E-4392-8C8F-14B88DBEEDCC}" type="datetimeFigureOut">
              <a:rPr lang="en-US" smtClean="0"/>
              <a:pPr/>
              <a:t>10/15/2023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CF8865-C9F7-4098-9F0A-2D47EA209531}" type="slidenum">
              <a:rPr lang="en-US" smtClean="0"/>
              <a:pPr/>
              <a:t>‹#›</a:t>
            </a:fld>
            <a:endParaRPr lang="en-US"/>
          </a:p>
        </p:txBody>
      </p:sp>
    </p:spTree>
    <p:extLst>
      <p:ext uri="{BB962C8B-B14F-4D97-AF65-F5344CB8AC3E}">
        <p14:creationId xmlns:p14="http://schemas.microsoft.com/office/powerpoint/2010/main" val="2039231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404E2A-5466-4F9F-A39C-A420D35DD3B9}" type="datetimeFigureOut">
              <a:rPr lang="en-US" smtClean="0"/>
              <a:pPr/>
              <a:t>10/15/2023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98E309-ECCB-4CDA-8882-8C719A023C65}" type="slidenum">
              <a:rPr lang="en-US" smtClean="0"/>
              <a:pPr/>
              <a:t>‹#›</a:t>
            </a:fld>
            <a:endParaRPr lang="en-US"/>
          </a:p>
        </p:txBody>
      </p:sp>
    </p:spTree>
    <p:extLst>
      <p:ext uri="{BB962C8B-B14F-4D97-AF65-F5344CB8AC3E}">
        <p14:creationId xmlns:p14="http://schemas.microsoft.com/office/powerpoint/2010/main" val="2648023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51AF5-8514-4CDC-84E5-087FC6B988B4}" type="datetimeFigureOut">
              <a:rPr lang="en-US" smtClean="0"/>
              <a:pPr/>
              <a:t>10/15/2023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4F301-75AE-4E53-BB9D-C07ACA194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spot.net/Pages/classbio.html#EcoBasics" TargetMode="External"/><Relationship Id="rId2" Type="http://schemas.openxmlformats.org/officeDocument/2006/relationships/hyperlink" Target="https://sciencespot.net/Pages/classbio.html#Lorax" TargetMode="External"/><Relationship Id="rId1" Type="http://schemas.openxmlformats.org/officeDocument/2006/relationships/slideLayout" Target="../slideLayouts/slideLayout1.xml"/><Relationship Id="rId5" Type="http://schemas.openxmlformats.org/officeDocument/2006/relationships/hyperlink" Target="https://docs.google.com/presentation/d/15CoXAsd1zWZDy5RCGS37CKUXmfl9M2WAk58-qgwMRjE/edit?usp=sharing" TargetMode="External"/><Relationship Id="rId4" Type="http://schemas.openxmlformats.org/officeDocument/2006/relationships/hyperlink" Target="https://sciencespot.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drive.google.com/file/d/1GxRdZKT9d-TapgljzvinzM51OvbrkhZ7/view" TargetMode="Externa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hyperlink" Target="https://quizlet.com/28845277/ecology-unit-vocabulary-all-terms-flash-card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mrstomm.com/daily-agenda.html" TargetMode="External"/><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49.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62.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1.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0.png"/><Relationship Id="rId5" Type="http://schemas.openxmlformats.org/officeDocument/2006/relationships/image" Target="../media/image56.png"/><Relationship Id="rId10" Type="http://schemas.openxmlformats.org/officeDocument/2006/relationships/image" Target="../media/image59.png"/><Relationship Id="rId4" Type="http://schemas.openxmlformats.org/officeDocument/2006/relationships/image" Target="../media/image55.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hyperlink" Target="https://drive.google.com/file/d/1gYBcbNFPUmoov2k49EtFkip0UWxVZZO-/view?usp=sharing" TargetMode="External"/><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hyperlink" Target="https://www.fishwildlife.org/projectwild/step-stem-and-wild-work/good-buddies" TargetMode="External"/><Relationship Id="rId5" Type="http://schemas.openxmlformats.org/officeDocument/2006/relationships/image" Target="../media/image65.jpeg"/><Relationship Id="rId4" Type="http://schemas.openxmlformats.org/officeDocument/2006/relationships/hyperlink" Target="https://drive.google.com/file/d/1yoNmP0wxuX71ipv49Kxs1me-gQii1p__/view?usp=shari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hyperlink" Target="https://drive.google.com/file/d/1yoNmP0wxuX71ipv49Kxs1me-gQii1p__/view?usp=shar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hyperlink" Target="https://www.quia.com/rr/1143526.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ciencespot.net/"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png"/><Relationship Id="rId17" Type="http://schemas.openxmlformats.org/officeDocument/2006/relationships/hyperlink" Target="https://www.fishwildlife.org/projectwild" TargetMode="External"/><Relationship Id="rId2" Type="http://schemas.openxmlformats.org/officeDocument/2006/relationships/image" Target="../media/image15.png"/><Relationship Id="rId16"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5" Type="http://schemas.openxmlformats.org/officeDocument/2006/relationships/hyperlink" Target="https://drive.google.com/file/d/1bUVUN3AMavAtaTTMj_RB0T2CTci2T2qO/view?usp=sharing" TargetMode="External"/><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D3ED3B9-8C32-423C-9BB5-147708A80DF8}"/>
              </a:ext>
            </a:extLst>
          </p:cNvPr>
          <p:cNvSpPr txBox="1">
            <a:spLocks noChangeArrowheads="1"/>
          </p:cNvSpPr>
          <p:nvPr/>
        </p:nvSpPr>
        <p:spPr>
          <a:xfrm>
            <a:off x="304800" y="1143000"/>
            <a:ext cx="8153400" cy="41983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b="1" dirty="0">
              <a:solidFill>
                <a:schemeClr val="tx1"/>
              </a:solidFill>
              <a:latin typeface="Times New Roman" pitchFamily="18" charset="0"/>
            </a:endParaRPr>
          </a:p>
        </p:txBody>
      </p:sp>
      <p:sp>
        <p:nvSpPr>
          <p:cNvPr id="8" name="Rectangle 3">
            <a:extLst>
              <a:ext uri="{FF2B5EF4-FFF2-40B4-BE49-F238E27FC236}">
                <a16:creationId xmlns:a16="http://schemas.microsoft.com/office/drawing/2014/main" id="{E8B3ACD8-1C13-446F-A3B5-413D191AC3B6}"/>
              </a:ext>
            </a:extLst>
          </p:cNvPr>
          <p:cNvSpPr txBox="1">
            <a:spLocks noChangeArrowheads="1"/>
          </p:cNvSpPr>
          <p:nvPr/>
        </p:nvSpPr>
        <p:spPr>
          <a:xfrm>
            <a:off x="5398168" y="143055"/>
            <a:ext cx="3593433" cy="389554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b="1" dirty="0">
                <a:solidFill>
                  <a:schemeClr val="tx1"/>
                </a:solidFill>
                <a:latin typeface="Times New Roman" pitchFamily="18" charset="0"/>
              </a:rPr>
              <a:t>Topics:</a:t>
            </a:r>
          </a:p>
          <a:p>
            <a:pPr algn="l"/>
            <a:r>
              <a:rPr lang="en-US" sz="1800" dirty="0">
                <a:solidFill>
                  <a:schemeClr val="tx1"/>
                </a:solidFill>
                <a:latin typeface="Times New Roman" pitchFamily="18" charset="0"/>
              </a:rPr>
              <a:t>Lesson 1:  Levels of Organization</a:t>
            </a:r>
          </a:p>
          <a:p>
            <a:pPr algn="l"/>
            <a:r>
              <a:rPr lang="en-US" sz="1800" dirty="0">
                <a:solidFill>
                  <a:schemeClr val="tx1"/>
                </a:solidFill>
                <a:latin typeface="Times New Roman" pitchFamily="18" charset="0"/>
              </a:rPr>
              <a:t>Lesson 2:  Population Ecology</a:t>
            </a:r>
          </a:p>
          <a:p>
            <a:pPr algn="l"/>
            <a:r>
              <a:rPr lang="en-US" sz="1800" b="1" dirty="0">
                <a:solidFill>
                  <a:schemeClr val="tx1"/>
                </a:solidFill>
                <a:highlight>
                  <a:srgbClr val="FFFF00"/>
                </a:highlight>
                <a:latin typeface="Times New Roman" pitchFamily="18" charset="0"/>
              </a:rPr>
              <a:t>Lesson 3: Symbiosis (includes activity)</a:t>
            </a:r>
          </a:p>
          <a:p>
            <a:pPr algn="l"/>
            <a:r>
              <a:rPr lang="en-US" sz="1800" dirty="0">
                <a:solidFill>
                  <a:schemeClr val="tx1"/>
                </a:solidFill>
                <a:latin typeface="Times New Roman" pitchFamily="18" charset="0"/>
              </a:rPr>
              <a:t>Lesson 4: Case Study – Ponds*</a:t>
            </a:r>
          </a:p>
          <a:p>
            <a:pPr algn="l"/>
            <a:r>
              <a:rPr lang="en-US" sz="1800" dirty="0">
                <a:solidFill>
                  <a:schemeClr val="tx1"/>
                </a:solidFill>
                <a:latin typeface="Times New Roman" pitchFamily="18" charset="0"/>
              </a:rPr>
              <a:t>Lesson 5: Food Webs</a:t>
            </a:r>
          </a:p>
          <a:p>
            <a:pPr marL="112713" algn="l"/>
            <a:r>
              <a:rPr lang="en-US" sz="1800" i="1" dirty="0">
                <a:solidFill>
                  <a:schemeClr val="tx1"/>
                </a:solidFill>
                <a:latin typeface="Times New Roman" pitchFamily="18" charset="0"/>
              </a:rPr>
              <a:t>Activity 1: Food Web Challenge</a:t>
            </a:r>
          </a:p>
          <a:p>
            <a:pPr marL="112713" algn="l"/>
            <a:r>
              <a:rPr lang="en-US" sz="1800" i="1" dirty="0">
                <a:solidFill>
                  <a:schemeClr val="tx1"/>
                </a:solidFill>
                <a:latin typeface="Times New Roman" pitchFamily="18" charset="0"/>
              </a:rPr>
              <a:t>Activity 2:  Pond Water Webs</a:t>
            </a:r>
            <a:br>
              <a:rPr lang="en-US" sz="1800" i="1" dirty="0">
                <a:solidFill>
                  <a:schemeClr val="tx1"/>
                </a:solidFill>
                <a:latin typeface="Times New Roman" pitchFamily="18" charset="0"/>
              </a:rPr>
            </a:br>
            <a:r>
              <a:rPr lang="en-US" sz="1800" i="1" dirty="0">
                <a:solidFill>
                  <a:schemeClr val="tx1"/>
                </a:solidFill>
                <a:latin typeface="Times New Roman" pitchFamily="18" charset="0"/>
              </a:rPr>
              <a:t>Activity 3: Food Fight (</a:t>
            </a:r>
            <a:r>
              <a:rPr lang="en-US" sz="1800" i="1" dirty="0" err="1">
                <a:solidFill>
                  <a:schemeClr val="tx1"/>
                </a:solidFill>
                <a:latin typeface="Times New Roman" pitchFamily="18" charset="0"/>
              </a:rPr>
              <a:t>BrainPop</a:t>
            </a:r>
            <a:r>
              <a:rPr lang="en-US" sz="1800" i="1" dirty="0">
                <a:solidFill>
                  <a:schemeClr val="tx1"/>
                </a:solidFill>
                <a:latin typeface="Times New Roman" pitchFamily="18" charset="0"/>
              </a:rPr>
              <a:t>)</a:t>
            </a:r>
          </a:p>
          <a:p>
            <a:pPr algn="l"/>
            <a:r>
              <a:rPr lang="en-US" sz="1800" dirty="0">
                <a:solidFill>
                  <a:schemeClr val="tx1"/>
                </a:solidFill>
                <a:latin typeface="Times New Roman" pitchFamily="18" charset="0"/>
              </a:rPr>
              <a:t>Lesson 6: Biodiversity</a:t>
            </a:r>
          </a:p>
          <a:p>
            <a:pPr marL="176213" algn="l"/>
            <a:r>
              <a:rPr lang="en-US" sz="1800" i="1" dirty="0">
                <a:solidFill>
                  <a:schemeClr val="tx1"/>
                </a:solidFill>
                <a:latin typeface="Times New Roman" pitchFamily="18" charset="0"/>
              </a:rPr>
              <a:t>Activity 1: Think &amp; Link</a:t>
            </a:r>
          </a:p>
          <a:p>
            <a:pPr marL="176213" algn="l"/>
            <a:r>
              <a:rPr lang="en-US" sz="1800" i="1" dirty="0">
                <a:solidFill>
                  <a:schemeClr val="tx1"/>
                </a:solidFill>
                <a:latin typeface="Times New Roman" pitchFamily="18" charset="0"/>
              </a:rPr>
              <a:t>Activity 2: Madagascar Video</a:t>
            </a:r>
          </a:p>
          <a:p>
            <a:pPr algn="l"/>
            <a:r>
              <a:rPr lang="en-US" sz="1800" dirty="0">
                <a:solidFill>
                  <a:schemeClr val="tx1"/>
                </a:solidFill>
                <a:latin typeface="Times New Roman" pitchFamily="18" charset="0"/>
              </a:rPr>
              <a:t>Lesson 7: Succession</a:t>
            </a:r>
          </a:p>
          <a:p>
            <a:pPr algn="l"/>
            <a:r>
              <a:rPr lang="en-US" sz="1800" dirty="0">
                <a:solidFill>
                  <a:schemeClr val="tx1"/>
                </a:solidFill>
                <a:latin typeface="Times New Roman" pitchFamily="18" charset="0"/>
              </a:rPr>
              <a:t>Lesson 8: STEM Case – Ecosystem*</a:t>
            </a:r>
          </a:p>
          <a:p>
            <a:pPr algn="l"/>
            <a:r>
              <a:rPr lang="en-US" sz="1800" dirty="0">
                <a:solidFill>
                  <a:schemeClr val="tx1"/>
                </a:solidFill>
                <a:latin typeface="Times New Roman" pitchFamily="18" charset="0"/>
              </a:rPr>
              <a:t>Lesson 9: Human Impacts (</a:t>
            </a:r>
            <a:r>
              <a:rPr lang="en-US" sz="1800" dirty="0">
                <a:solidFill>
                  <a:schemeClr val="tx1"/>
                </a:solidFill>
                <a:latin typeface="Times New Roman" pitchFamily="18" charset="0"/>
                <a:hlinkClick r:id="rId2"/>
              </a:rPr>
              <a:t>Lorax Lessons</a:t>
            </a:r>
            <a:r>
              <a:rPr lang="en-US" sz="1800" dirty="0">
                <a:solidFill>
                  <a:schemeClr val="tx1"/>
                </a:solidFill>
                <a:latin typeface="Times New Roman" pitchFamily="18" charset="0"/>
              </a:rPr>
              <a:t>)</a:t>
            </a:r>
          </a:p>
          <a:p>
            <a:pPr algn="l"/>
            <a:endParaRPr lang="en-US" sz="1000" dirty="0">
              <a:solidFill>
                <a:schemeClr val="tx1"/>
              </a:solidFill>
              <a:latin typeface="Times New Roman" pitchFamily="18" charset="0"/>
            </a:endParaRPr>
          </a:p>
          <a:p>
            <a:pPr algn="l"/>
            <a:r>
              <a:rPr lang="en-US" sz="1800" dirty="0">
                <a:solidFill>
                  <a:schemeClr val="tx1"/>
                </a:solidFill>
                <a:latin typeface="Times New Roman" pitchFamily="18" charset="0"/>
              </a:rPr>
              <a:t>* = Explore Learning Gizmos activity</a:t>
            </a:r>
          </a:p>
        </p:txBody>
      </p:sp>
      <p:sp>
        <p:nvSpPr>
          <p:cNvPr id="10" name="Rectangle 9">
            <a:extLst>
              <a:ext uri="{FF2B5EF4-FFF2-40B4-BE49-F238E27FC236}">
                <a16:creationId xmlns:a16="http://schemas.microsoft.com/office/drawing/2014/main" id="{814B931D-74E9-4BAC-BEC5-6FD182800AE3}"/>
              </a:ext>
            </a:extLst>
          </p:cNvPr>
          <p:cNvSpPr/>
          <p:nvPr/>
        </p:nvSpPr>
        <p:spPr>
          <a:xfrm>
            <a:off x="152400" y="114300"/>
            <a:ext cx="8686801"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cap="none" spc="0" dirty="0">
                <a:ln w="0"/>
                <a:solidFill>
                  <a:schemeClr val="tx1"/>
                </a:solidFill>
                <a:effectLst>
                  <a:innerShdw blurRad="63500" dist="50800" dir="13500000">
                    <a:prstClr val="black">
                      <a:alpha val="50000"/>
                    </a:prstClr>
                  </a:innerShdw>
                </a:effectLst>
                <a:latin typeface="Cooper Black" panose="0208090404030B020404" pitchFamily="18" charset="0"/>
              </a:rPr>
              <a:t>Ecology Unit Teacher Notes</a:t>
            </a:r>
          </a:p>
        </p:txBody>
      </p:sp>
      <p:sp>
        <p:nvSpPr>
          <p:cNvPr id="11" name="Rectangle 10">
            <a:extLst>
              <a:ext uri="{FF2B5EF4-FFF2-40B4-BE49-F238E27FC236}">
                <a16:creationId xmlns:a16="http://schemas.microsoft.com/office/drawing/2014/main" id="{08CDE6A2-4AC2-4E4A-8DFF-42409E3F51B5}"/>
              </a:ext>
            </a:extLst>
          </p:cNvPr>
          <p:cNvSpPr>
            <a:spLocks noChangeArrowheads="1"/>
          </p:cNvSpPr>
          <p:nvPr/>
        </p:nvSpPr>
        <p:spPr bwMode="auto">
          <a:xfrm>
            <a:off x="76199" y="580348"/>
            <a:ext cx="5245769" cy="3782935"/>
          </a:xfrm>
          <a:prstGeom prst="rect">
            <a:avLst/>
          </a:prstGeom>
          <a:noFill/>
          <a:ln w="9525">
            <a:noFill/>
            <a:miter lim="800000"/>
            <a:headEnd/>
            <a:tailEnd/>
          </a:ln>
          <a:effectLst/>
        </p:spPr>
        <p:txBody>
          <a:bodyPr vert="horz" wrap="square" lIns="88751" tIns="44375" rIns="88751" bIns="44375"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dirty="0">
                <a:solidFill>
                  <a:srgbClr val="000000"/>
                </a:solidFill>
                <a:latin typeface="Times New Roman" panose="02020603050405020304" pitchFamily="18" charset="0"/>
                <a:cs typeface="Times New Roman" panose="02020603050405020304" pitchFamily="18" charset="0"/>
              </a:rPr>
              <a:t>The full Ecology Basics unit is available at  </a:t>
            </a:r>
            <a:r>
              <a:rPr lang="en-US" sz="1600" dirty="0">
                <a:solidFill>
                  <a:srgbClr val="000000"/>
                </a:solidFill>
                <a:latin typeface="Times New Roman" panose="02020603050405020304" pitchFamily="18" charset="0"/>
                <a:cs typeface="Times New Roman" panose="02020603050405020304" pitchFamily="18" charset="0"/>
                <a:hlinkClick r:id="rId3"/>
              </a:rPr>
              <a:t>https://sciencespot.net/Pages/classbio.html#EcoBasics</a:t>
            </a:r>
            <a:endParaRPr lang="en-US" sz="1600" dirty="0">
              <a:latin typeface="Times New Roman" pitchFamily="18" charset="0"/>
              <a:cs typeface="Times New Roman" pitchFamily="18" charset="0"/>
            </a:endParaRPr>
          </a:p>
          <a:p>
            <a:pPr algn="just"/>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presentation was used to guide classroom lessons and activities for the topic(s) highlighted in the list at right. It is one of several used during my ecology unit, which was developed for 7</a:t>
            </a:r>
            <a:r>
              <a:rPr lang="en-US" sz="1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&amp; 8</a:t>
            </a:r>
            <a:r>
              <a:rPr lang="en-US" sz="1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grade students with very little background knowledge of the topics covered in the unit lessons.   </a:t>
            </a:r>
            <a:r>
              <a:rPr lang="en-US" sz="1600" dirty="0">
                <a:solidFill>
                  <a:srgbClr val="000000"/>
                </a:solidFill>
                <a:latin typeface="Times New Roman" panose="02020603050405020304" pitchFamily="18" charset="0"/>
                <a:cs typeface="Times New Roman" panose="02020603050405020304" pitchFamily="18" charset="0"/>
              </a:rPr>
              <a:t>The unit covered a 14-week period during the fall of 2021, which was a few weeks longer than in the past thanks to the challenges of teaching during a pandemic.  The students needed more time to complete the lesson activities and I felt the need to include more discussion time for them to fully develop understanding of a concept before moving to the next topic. </a:t>
            </a:r>
          </a:p>
        </p:txBody>
      </p:sp>
      <p:sp>
        <p:nvSpPr>
          <p:cNvPr id="12" name="TextBox 6">
            <a:extLst>
              <a:ext uri="{FF2B5EF4-FFF2-40B4-BE49-F238E27FC236}">
                <a16:creationId xmlns:a16="http://schemas.microsoft.com/office/drawing/2014/main" id="{535DA3CB-DA09-442A-A866-603007020E35}"/>
              </a:ext>
            </a:extLst>
          </p:cNvPr>
          <p:cNvSpPr txBox="1"/>
          <p:nvPr/>
        </p:nvSpPr>
        <p:spPr>
          <a:xfrm>
            <a:off x="1981201" y="6405146"/>
            <a:ext cx="70866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1" dirty="0"/>
              <a:t>T. Tomm Updated 2023   </a:t>
            </a:r>
            <a:r>
              <a:rPr lang="en-US" sz="1600" b="1" i="1" dirty="0">
                <a:hlinkClick r:id="rId4"/>
              </a:rPr>
              <a:t>https://sciencespot.net/</a:t>
            </a:r>
            <a:r>
              <a:rPr lang="en-US" sz="1600" b="1" i="1" dirty="0"/>
              <a:t> </a:t>
            </a:r>
          </a:p>
        </p:txBody>
      </p:sp>
      <p:sp>
        <p:nvSpPr>
          <p:cNvPr id="13" name="TextBox 8">
            <a:extLst>
              <a:ext uri="{FF2B5EF4-FFF2-40B4-BE49-F238E27FC236}">
                <a16:creationId xmlns:a16="http://schemas.microsoft.com/office/drawing/2014/main" id="{CBDB3258-911D-4C19-B2AC-A2B767DCB8A9}"/>
              </a:ext>
            </a:extLst>
          </p:cNvPr>
          <p:cNvSpPr txBox="1"/>
          <p:nvPr/>
        </p:nvSpPr>
        <p:spPr>
          <a:xfrm>
            <a:off x="76200" y="4495443"/>
            <a:ext cx="8686801" cy="20621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dirty="0">
                <a:solidFill>
                  <a:srgbClr val="000000"/>
                </a:solidFill>
                <a:latin typeface="Times New Roman" panose="02020603050405020304" pitchFamily="18" charset="0"/>
                <a:cs typeface="Times New Roman" panose="02020603050405020304" pitchFamily="18" charset="0"/>
              </a:rPr>
              <a:t>The digital student notebook (with slides for ALL the lessons &amp; activities listed above) is available at </a:t>
            </a:r>
            <a:r>
              <a:rPr lang="en-US" sz="1600" dirty="0">
                <a:solidFill>
                  <a:srgbClr val="000000"/>
                </a:solidFill>
                <a:latin typeface="Times New Roman" panose="02020603050405020304" pitchFamily="18" charset="0"/>
                <a:cs typeface="Times New Roman" panose="02020603050405020304" pitchFamily="18" charset="0"/>
                <a:hlinkClick r:id="rId5"/>
              </a:rPr>
              <a:t>https://docs.google.com/presentation/d/15CoXAsd1zWZDy5RCGS37CKUXmfl9M2WAk58-qgwMRjE/edit?usp=sharing</a:t>
            </a:r>
            <a:r>
              <a:rPr lang="en-US" sz="1600" dirty="0">
                <a:solidFill>
                  <a:srgbClr val="000000"/>
                </a:solidFill>
                <a:latin typeface="Times New Roman" panose="02020603050405020304" pitchFamily="18" charset="0"/>
                <a:cs typeface="Times New Roman" panose="02020603050405020304" pitchFamily="18" charset="0"/>
              </a:rPr>
              <a:t>   I </a:t>
            </a:r>
            <a:r>
              <a:rPr lang="en-US" sz="1600" u="sng" dirty="0">
                <a:solidFill>
                  <a:srgbClr val="000000"/>
                </a:solidFill>
                <a:latin typeface="Times New Roman" panose="02020603050405020304" pitchFamily="18" charset="0"/>
                <a:cs typeface="Times New Roman" panose="02020603050405020304" pitchFamily="18" charset="0"/>
              </a:rPr>
              <a:t>do not assign the entire notebook at the start of the unit</a:t>
            </a:r>
            <a:r>
              <a:rPr lang="en-US" sz="1600" dirty="0">
                <a:solidFill>
                  <a:srgbClr val="000000"/>
                </a:solidFill>
                <a:latin typeface="Times New Roman" panose="02020603050405020304" pitchFamily="18" charset="0"/>
                <a:cs typeface="Times New Roman" panose="02020603050405020304" pitchFamily="18" charset="0"/>
              </a:rPr>
              <a:t>.  Instead, I create a Master Copy  as a “material” on Google Classroom and add the slides as the students need them.  They copy the new slides and paste them into their HDSN in the correct spots. You will need to </a:t>
            </a:r>
            <a:r>
              <a:rPr lang="en-US" sz="1600" u="sng" dirty="0">
                <a:solidFill>
                  <a:srgbClr val="000000"/>
                </a:solidFill>
                <a:latin typeface="Times New Roman" panose="02020603050405020304" pitchFamily="18" charset="0"/>
                <a:cs typeface="Times New Roman" panose="02020603050405020304" pitchFamily="18" charset="0"/>
              </a:rPr>
              <a:t>make a copy </a:t>
            </a:r>
            <a:r>
              <a:rPr lang="en-US" sz="1600" dirty="0">
                <a:solidFill>
                  <a:srgbClr val="000000"/>
                </a:solidFill>
                <a:latin typeface="Times New Roman" panose="02020603050405020304" pitchFamily="18" charset="0"/>
                <a:cs typeface="Times New Roman" panose="02020603050405020304" pitchFamily="18" charset="0"/>
              </a:rPr>
              <a:t>of the digital file in order to use it with your students. The digital notebook was set up as 14” x 8.5” which can be scaled down to fit a standard page on landscape to allow for printing for students needing paper copies.  </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982141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rot="16200000">
            <a:off x="-3244387" y="3167390"/>
            <a:ext cx="6858000" cy="523220"/>
          </a:xfrm>
          <a:prstGeom prst="rect">
            <a:avLst/>
          </a:prstGeom>
          <a:solidFill>
            <a:srgbClr val="FFFF00"/>
          </a:solidFill>
          <a:ln w="9525">
            <a:noFill/>
            <a:miter lim="800000"/>
            <a:headEnd/>
            <a:tailEnd/>
          </a:ln>
        </p:spPr>
        <p:txBody>
          <a:bodyPr wrap="square">
            <a:spAutoFit/>
          </a:bodyPr>
          <a:lstStyle/>
          <a:p>
            <a:pPr indent="1588" algn="ctr">
              <a:spcBef>
                <a:spcPct val="50000"/>
              </a:spcBef>
            </a:pPr>
            <a:r>
              <a:rPr lang="en-US" sz="2800" b="1" dirty="0">
                <a:latin typeface="Times New Roman" pitchFamily="18" charset="0"/>
              </a:rPr>
              <a:t>Good Buddies (or NOT) </a:t>
            </a:r>
          </a:p>
        </p:txBody>
      </p:sp>
      <p:pic>
        <p:nvPicPr>
          <p:cNvPr id="4100" name="Picture 4"/>
          <p:cNvPicPr>
            <a:picLocks noChangeAspect="1" noChangeArrowheads="1"/>
          </p:cNvPicPr>
          <p:nvPr/>
        </p:nvPicPr>
        <p:blipFill rotWithShape="1">
          <a:blip r:embed="rId2" cstate="print"/>
          <a:srcRect r="35804" b="62180"/>
          <a:stretch/>
        </p:blipFill>
        <p:spPr bwMode="auto">
          <a:xfrm>
            <a:off x="1143000" y="76200"/>
            <a:ext cx="7332125" cy="3749385"/>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C1D6D93D-76D8-476E-AE8E-A94B53126CA6}"/>
              </a:ext>
            </a:extLst>
          </p:cNvPr>
          <p:cNvSpPr txBox="1"/>
          <p:nvPr/>
        </p:nvSpPr>
        <p:spPr>
          <a:xfrm>
            <a:off x="1540926" y="2097215"/>
            <a:ext cx="2115457" cy="954107"/>
          </a:xfrm>
          <a:prstGeom prst="rect">
            <a:avLst/>
          </a:prstGeom>
          <a:noFill/>
        </p:spPr>
        <p:txBody>
          <a:bodyPr wrap="square" rtlCol="0">
            <a:spAutoFit/>
          </a:bodyPr>
          <a:lstStyle/>
          <a:p>
            <a:r>
              <a:rPr lang="en-US" sz="2800" b="1" dirty="0">
                <a:latin typeface="Arial Narrow" panose="020B0606020202030204" pitchFamily="34" charset="0"/>
              </a:rPr>
              <a:t>Barnacle +</a:t>
            </a:r>
          </a:p>
          <a:p>
            <a:r>
              <a:rPr lang="en-US" sz="2800" b="1" dirty="0">
                <a:latin typeface="Arial Narrow" panose="020B0606020202030204" pitchFamily="34" charset="0"/>
              </a:rPr>
              <a:t>Whale 0</a:t>
            </a:r>
          </a:p>
        </p:txBody>
      </p:sp>
      <p:grpSp>
        <p:nvGrpSpPr>
          <p:cNvPr id="6" name="Group 5">
            <a:extLst>
              <a:ext uri="{FF2B5EF4-FFF2-40B4-BE49-F238E27FC236}">
                <a16:creationId xmlns:a16="http://schemas.microsoft.com/office/drawing/2014/main" id="{7691113A-9A0A-D641-5E69-046D5439028E}"/>
              </a:ext>
            </a:extLst>
          </p:cNvPr>
          <p:cNvGrpSpPr/>
          <p:nvPr/>
        </p:nvGrpSpPr>
        <p:grpSpPr>
          <a:xfrm>
            <a:off x="762000" y="4160837"/>
            <a:ext cx="8077200" cy="2080547"/>
            <a:chOff x="5921375" y="3727447"/>
            <a:chExt cx="8077200" cy="2080547"/>
          </a:xfrm>
        </p:grpSpPr>
        <p:grpSp>
          <p:nvGrpSpPr>
            <p:cNvPr id="7" name="Group 48">
              <a:extLst>
                <a:ext uri="{FF2B5EF4-FFF2-40B4-BE49-F238E27FC236}">
                  <a16:creationId xmlns:a16="http://schemas.microsoft.com/office/drawing/2014/main" id="{ABE14E75-2F09-A9C4-1C0F-273FBA7DEBE2}"/>
                </a:ext>
              </a:extLst>
            </p:cNvPr>
            <p:cNvGrpSpPr>
              <a:grpSpLocks/>
            </p:cNvGrpSpPr>
            <p:nvPr/>
          </p:nvGrpSpPr>
          <p:grpSpPr bwMode="auto">
            <a:xfrm>
              <a:off x="6048375" y="3727447"/>
              <a:ext cx="7950200" cy="1651001"/>
              <a:chOff x="3876" y="-1249"/>
              <a:chExt cx="5008" cy="1040"/>
            </a:xfrm>
          </p:grpSpPr>
          <p:sp>
            <p:nvSpPr>
              <p:cNvPr id="12" name="Text Box 4">
                <a:extLst>
                  <a:ext uri="{FF2B5EF4-FFF2-40B4-BE49-F238E27FC236}">
                    <a16:creationId xmlns:a16="http://schemas.microsoft.com/office/drawing/2014/main" id="{A249B08D-059C-9C10-25BD-92EDC22B5CBB}"/>
                  </a:ext>
                </a:extLst>
              </p:cNvPr>
              <p:cNvSpPr txBox="1">
                <a:spLocks noChangeArrowheads="1"/>
              </p:cNvSpPr>
              <p:nvPr/>
            </p:nvSpPr>
            <p:spPr bwMode="auto">
              <a:xfrm>
                <a:off x="6244" y="-1094"/>
                <a:ext cx="2640" cy="872"/>
              </a:xfrm>
              <a:prstGeom prst="rect">
                <a:avLst/>
              </a:prstGeom>
              <a:noFill/>
              <a:ln w="9525">
                <a:noFill/>
                <a:miter lim="800000"/>
                <a:headEnd/>
                <a:tailEnd/>
              </a:ln>
            </p:spPr>
            <p:txBody>
              <a:bodyPr wrap="square">
                <a:spAutoFit/>
              </a:bodyPr>
              <a:lstStyle/>
              <a:p>
                <a:pPr algn="just"/>
                <a:r>
                  <a:rPr lang="en-US" sz="2800" b="1" u="sng" dirty="0">
                    <a:latin typeface="Times New Roman" pitchFamily="18" charset="0"/>
                  </a:rPr>
                  <a:t>Mistletoe</a:t>
                </a:r>
                <a:r>
                  <a:rPr lang="en-US" sz="2800" dirty="0">
                    <a:latin typeface="Times New Roman" pitchFamily="18" charset="0"/>
                  </a:rPr>
                  <a:t> extracts water and nutrients from a </a:t>
                </a:r>
                <a:r>
                  <a:rPr lang="en-US" sz="2800" b="1" u="sng" dirty="0">
                    <a:latin typeface="Times New Roman" pitchFamily="18" charset="0"/>
                  </a:rPr>
                  <a:t>spruce tree</a:t>
                </a:r>
                <a:r>
                  <a:rPr lang="en-US" sz="2800" dirty="0">
                    <a:latin typeface="Times New Roman" pitchFamily="18" charset="0"/>
                  </a:rPr>
                  <a:t> and may kill it.</a:t>
                </a:r>
                <a:endParaRPr lang="en-US" sz="2000" dirty="0">
                  <a:latin typeface="Times New Roman" pitchFamily="18" charset="0"/>
                </a:endParaRPr>
              </a:p>
            </p:txBody>
          </p:sp>
          <p:pic>
            <p:nvPicPr>
              <p:cNvPr id="13" name="Picture 9">
                <a:extLst>
                  <a:ext uri="{FF2B5EF4-FFF2-40B4-BE49-F238E27FC236}">
                    <a16:creationId xmlns:a16="http://schemas.microsoft.com/office/drawing/2014/main" id="{F712C8E7-E490-6B72-3531-EFAE9EB4BA14}"/>
                  </a:ext>
                </a:extLst>
              </p:cNvPr>
              <p:cNvPicPr>
                <a:picLocks noChangeAspect="1" noChangeArrowheads="1"/>
              </p:cNvPicPr>
              <p:nvPr/>
            </p:nvPicPr>
            <p:blipFill>
              <a:blip r:embed="rId3" cstate="print"/>
              <a:srcRect/>
              <a:stretch>
                <a:fillRect/>
              </a:stretch>
            </p:blipFill>
            <p:spPr bwMode="auto">
              <a:xfrm>
                <a:off x="3876" y="-1249"/>
                <a:ext cx="855" cy="1040"/>
              </a:xfrm>
              <a:prstGeom prst="rect">
                <a:avLst/>
              </a:prstGeom>
              <a:noFill/>
              <a:ln w="9525">
                <a:noFill/>
                <a:miter lim="800000"/>
                <a:headEnd/>
                <a:tailEnd/>
              </a:ln>
            </p:spPr>
          </p:pic>
          <p:pic>
            <p:nvPicPr>
              <p:cNvPr id="14" name="Picture 10">
                <a:extLst>
                  <a:ext uri="{FF2B5EF4-FFF2-40B4-BE49-F238E27FC236}">
                    <a16:creationId xmlns:a16="http://schemas.microsoft.com/office/drawing/2014/main" id="{E4D4BCE5-D49A-5DD4-C6E9-D0A0E686BBE3}"/>
                  </a:ext>
                </a:extLst>
              </p:cNvPr>
              <p:cNvPicPr>
                <a:picLocks noChangeAspect="1" noChangeArrowheads="1"/>
              </p:cNvPicPr>
              <p:nvPr/>
            </p:nvPicPr>
            <p:blipFill>
              <a:blip r:embed="rId4" cstate="print"/>
              <a:srcRect/>
              <a:stretch>
                <a:fillRect/>
              </a:stretch>
            </p:blipFill>
            <p:spPr bwMode="auto">
              <a:xfrm>
                <a:off x="4966" y="-1212"/>
                <a:ext cx="990" cy="990"/>
              </a:xfrm>
              <a:prstGeom prst="rect">
                <a:avLst/>
              </a:prstGeom>
              <a:noFill/>
              <a:ln w="9525">
                <a:noFill/>
                <a:miter lim="800000"/>
                <a:headEnd/>
                <a:tailEnd/>
              </a:ln>
            </p:spPr>
          </p:pic>
        </p:grpSp>
        <p:sp>
          <p:nvSpPr>
            <p:cNvPr id="11" name="Text Box 8">
              <a:extLst>
                <a:ext uri="{FF2B5EF4-FFF2-40B4-BE49-F238E27FC236}">
                  <a16:creationId xmlns:a16="http://schemas.microsoft.com/office/drawing/2014/main" id="{232CC387-13B6-E2C2-AEF2-06CE0E82106F}"/>
                </a:ext>
              </a:extLst>
            </p:cNvPr>
            <p:cNvSpPr txBox="1">
              <a:spLocks noChangeArrowheads="1"/>
            </p:cNvSpPr>
            <p:nvPr/>
          </p:nvSpPr>
          <p:spPr bwMode="auto">
            <a:xfrm>
              <a:off x="5921375" y="5346329"/>
              <a:ext cx="3657600" cy="461665"/>
            </a:xfrm>
            <a:prstGeom prst="rect">
              <a:avLst/>
            </a:prstGeom>
            <a:solidFill>
              <a:schemeClr val="bg1"/>
            </a:solidFill>
            <a:ln w="9525">
              <a:solidFill>
                <a:schemeClr val="tx1"/>
              </a:solidFill>
              <a:miter lim="800000"/>
              <a:headEnd/>
              <a:tailEnd/>
            </a:ln>
          </p:spPr>
          <p:txBody>
            <a:bodyPr wrap="square">
              <a:spAutoFit/>
            </a:bodyPr>
            <a:lstStyle/>
            <a:p>
              <a:pPr algn="ctr"/>
              <a:r>
                <a:rPr lang="en-US" sz="2400" b="1" dirty="0">
                  <a:latin typeface="Times New Roman" pitchFamily="18" charset="0"/>
                </a:rPr>
                <a:t>Spruce Tree &amp; Mistletoe</a:t>
              </a:r>
              <a:endParaRPr lang="en-US" dirty="0">
                <a:latin typeface="Times New Roman" pitchFamily="18" charset="0"/>
              </a:endParaRPr>
            </a:p>
          </p:txBody>
        </p:sp>
      </p:grpSp>
      <p:sp>
        <p:nvSpPr>
          <p:cNvPr id="15" name="TextBox 14">
            <a:extLst>
              <a:ext uri="{FF2B5EF4-FFF2-40B4-BE49-F238E27FC236}">
                <a16:creationId xmlns:a16="http://schemas.microsoft.com/office/drawing/2014/main" id="{504D144E-1F30-E3D7-5668-34DBF5DD0876}"/>
              </a:ext>
            </a:extLst>
          </p:cNvPr>
          <p:cNvSpPr txBox="1"/>
          <p:nvPr/>
        </p:nvSpPr>
        <p:spPr>
          <a:xfrm>
            <a:off x="5791200" y="2108465"/>
            <a:ext cx="2590800" cy="954107"/>
          </a:xfrm>
          <a:prstGeom prst="rect">
            <a:avLst/>
          </a:prstGeom>
          <a:noFill/>
        </p:spPr>
        <p:txBody>
          <a:bodyPr wrap="square" rtlCol="0">
            <a:spAutoFit/>
          </a:bodyPr>
          <a:lstStyle/>
          <a:p>
            <a:r>
              <a:rPr lang="en-US" sz="2800" b="1" dirty="0">
                <a:latin typeface="Arial Narrow" panose="020B0606020202030204" pitchFamily="34" charset="0"/>
              </a:rPr>
              <a:t>Mistletoe +</a:t>
            </a:r>
          </a:p>
          <a:p>
            <a:r>
              <a:rPr lang="en-US" sz="2800" b="1" dirty="0">
                <a:latin typeface="Arial Narrow" panose="020B0606020202030204" pitchFamily="34" charset="0"/>
              </a:rPr>
              <a:t>Spruce Tree -</a:t>
            </a:r>
          </a:p>
        </p:txBody>
      </p:sp>
      <p:sp>
        <p:nvSpPr>
          <p:cNvPr id="16" name="Arrow: Right 15">
            <a:extLst>
              <a:ext uri="{FF2B5EF4-FFF2-40B4-BE49-F238E27FC236}">
                <a16:creationId xmlns:a16="http://schemas.microsoft.com/office/drawing/2014/main" id="{E5A7E700-D5F1-28C5-7ABE-9562B190C321}"/>
              </a:ext>
            </a:extLst>
          </p:cNvPr>
          <p:cNvSpPr/>
          <p:nvPr/>
        </p:nvSpPr>
        <p:spPr>
          <a:xfrm rot="5400000" flipH="1">
            <a:off x="6213005" y="3315317"/>
            <a:ext cx="1001532" cy="4735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072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rot="16200000">
            <a:off x="-3244387" y="3167390"/>
            <a:ext cx="6858000" cy="523220"/>
          </a:xfrm>
          <a:prstGeom prst="rect">
            <a:avLst/>
          </a:prstGeom>
          <a:solidFill>
            <a:srgbClr val="FFFF00"/>
          </a:solidFill>
          <a:ln w="9525">
            <a:noFill/>
            <a:miter lim="800000"/>
            <a:headEnd/>
            <a:tailEnd/>
          </a:ln>
        </p:spPr>
        <p:txBody>
          <a:bodyPr wrap="square">
            <a:spAutoFit/>
          </a:bodyPr>
          <a:lstStyle/>
          <a:p>
            <a:pPr indent="1588" algn="ctr">
              <a:spcBef>
                <a:spcPct val="50000"/>
              </a:spcBef>
            </a:pPr>
            <a:r>
              <a:rPr lang="en-US" sz="2800" b="1" dirty="0">
                <a:latin typeface="Times New Roman" pitchFamily="18" charset="0"/>
              </a:rPr>
              <a:t>Good Buddies (or NOT) </a:t>
            </a:r>
          </a:p>
        </p:txBody>
      </p:sp>
      <p:pic>
        <p:nvPicPr>
          <p:cNvPr id="4100" name="Picture 4"/>
          <p:cNvPicPr>
            <a:picLocks noChangeAspect="1" noChangeArrowheads="1"/>
          </p:cNvPicPr>
          <p:nvPr/>
        </p:nvPicPr>
        <p:blipFill rotWithShape="1">
          <a:blip r:embed="rId2" cstate="print"/>
          <a:srcRect r="35804" b="62180"/>
          <a:stretch/>
        </p:blipFill>
        <p:spPr bwMode="auto">
          <a:xfrm>
            <a:off x="1143000" y="76200"/>
            <a:ext cx="7332125" cy="3749385"/>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C1D6D93D-76D8-476E-AE8E-A94B53126CA6}"/>
              </a:ext>
            </a:extLst>
          </p:cNvPr>
          <p:cNvSpPr txBox="1"/>
          <p:nvPr/>
        </p:nvSpPr>
        <p:spPr>
          <a:xfrm>
            <a:off x="1540926" y="2097215"/>
            <a:ext cx="2115457" cy="954107"/>
          </a:xfrm>
          <a:prstGeom prst="rect">
            <a:avLst/>
          </a:prstGeom>
          <a:noFill/>
        </p:spPr>
        <p:txBody>
          <a:bodyPr wrap="square" rtlCol="0">
            <a:spAutoFit/>
          </a:bodyPr>
          <a:lstStyle/>
          <a:p>
            <a:r>
              <a:rPr lang="en-US" sz="2800" b="1" dirty="0">
                <a:latin typeface="Arial Narrow" panose="020B0606020202030204" pitchFamily="34" charset="0"/>
              </a:rPr>
              <a:t>Barnacle +</a:t>
            </a:r>
          </a:p>
          <a:p>
            <a:r>
              <a:rPr lang="en-US" sz="2800" b="1" dirty="0">
                <a:latin typeface="Arial Narrow" panose="020B0606020202030204" pitchFamily="34" charset="0"/>
              </a:rPr>
              <a:t>Whale 0</a:t>
            </a:r>
          </a:p>
        </p:txBody>
      </p:sp>
      <p:sp>
        <p:nvSpPr>
          <p:cNvPr id="15" name="TextBox 14">
            <a:extLst>
              <a:ext uri="{FF2B5EF4-FFF2-40B4-BE49-F238E27FC236}">
                <a16:creationId xmlns:a16="http://schemas.microsoft.com/office/drawing/2014/main" id="{504D144E-1F30-E3D7-5668-34DBF5DD0876}"/>
              </a:ext>
            </a:extLst>
          </p:cNvPr>
          <p:cNvSpPr txBox="1"/>
          <p:nvPr/>
        </p:nvSpPr>
        <p:spPr>
          <a:xfrm>
            <a:off x="5791200" y="2108465"/>
            <a:ext cx="2590800" cy="954107"/>
          </a:xfrm>
          <a:prstGeom prst="rect">
            <a:avLst/>
          </a:prstGeom>
          <a:noFill/>
        </p:spPr>
        <p:txBody>
          <a:bodyPr wrap="square" rtlCol="0">
            <a:spAutoFit/>
          </a:bodyPr>
          <a:lstStyle/>
          <a:p>
            <a:r>
              <a:rPr lang="en-US" sz="2800" b="1" dirty="0">
                <a:latin typeface="Arial Narrow" panose="020B0606020202030204" pitchFamily="34" charset="0"/>
              </a:rPr>
              <a:t>Mistletoe +</a:t>
            </a:r>
          </a:p>
          <a:p>
            <a:r>
              <a:rPr lang="en-US" sz="2800" b="1" dirty="0">
                <a:latin typeface="Arial Narrow" panose="020B0606020202030204" pitchFamily="34" charset="0"/>
              </a:rPr>
              <a:t>Spruce Tree -</a:t>
            </a:r>
          </a:p>
        </p:txBody>
      </p:sp>
      <p:grpSp>
        <p:nvGrpSpPr>
          <p:cNvPr id="2" name="Group 1">
            <a:extLst>
              <a:ext uri="{FF2B5EF4-FFF2-40B4-BE49-F238E27FC236}">
                <a16:creationId xmlns:a16="http://schemas.microsoft.com/office/drawing/2014/main" id="{95C98635-BB21-9433-C107-5EA2EE2571D7}"/>
              </a:ext>
            </a:extLst>
          </p:cNvPr>
          <p:cNvGrpSpPr/>
          <p:nvPr/>
        </p:nvGrpSpPr>
        <p:grpSpPr>
          <a:xfrm>
            <a:off x="609600" y="4038600"/>
            <a:ext cx="8313108" cy="2421175"/>
            <a:chOff x="415446" y="4060290"/>
            <a:chExt cx="8313108" cy="2421175"/>
          </a:xfrm>
        </p:grpSpPr>
        <p:pic>
          <p:nvPicPr>
            <p:cNvPr id="3" name="Picture 2">
              <a:extLst>
                <a:ext uri="{FF2B5EF4-FFF2-40B4-BE49-F238E27FC236}">
                  <a16:creationId xmlns:a16="http://schemas.microsoft.com/office/drawing/2014/main" id="{C905D46C-CA5E-A709-A2A9-E7A111450E80}"/>
                </a:ext>
              </a:extLst>
            </p:cNvPr>
            <p:cNvPicPr>
              <a:picLocks noChangeAspect="1" noChangeArrowheads="1"/>
            </p:cNvPicPr>
            <p:nvPr/>
          </p:nvPicPr>
          <p:blipFill>
            <a:blip r:embed="rId3" cstate="print"/>
            <a:srcRect r="69432" b="28302"/>
            <a:stretch>
              <a:fillRect/>
            </a:stretch>
          </p:blipFill>
          <p:spPr bwMode="auto">
            <a:xfrm>
              <a:off x="415446" y="4060290"/>
              <a:ext cx="3609624" cy="1959510"/>
            </a:xfrm>
            <a:prstGeom prst="rect">
              <a:avLst/>
            </a:prstGeom>
            <a:noFill/>
            <a:ln w="9525">
              <a:noFill/>
              <a:miter lim="800000"/>
              <a:headEnd/>
              <a:tailEnd/>
            </a:ln>
          </p:spPr>
        </p:pic>
        <p:sp>
          <p:nvSpPr>
            <p:cNvPr id="8" name="Text Box 8">
              <a:extLst>
                <a:ext uri="{FF2B5EF4-FFF2-40B4-BE49-F238E27FC236}">
                  <a16:creationId xmlns:a16="http://schemas.microsoft.com/office/drawing/2014/main" id="{EA110226-8280-0633-310F-69CE10C55016}"/>
                </a:ext>
              </a:extLst>
            </p:cNvPr>
            <p:cNvSpPr txBox="1">
              <a:spLocks noChangeArrowheads="1"/>
            </p:cNvSpPr>
            <p:nvPr/>
          </p:nvSpPr>
          <p:spPr bwMode="auto">
            <a:xfrm>
              <a:off x="609600" y="6019800"/>
              <a:ext cx="4648200" cy="461665"/>
            </a:xfrm>
            <a:prstGeom prst="rect">
              <a:avLst/>
            </a:prstGeom>
            <a:solidFill>
              <a:schemeClr val="bg1"/>
            </a:solidFill>
            <a:ln w="9525">
              <a:solidFill>
                <a:schemeClr val="tx1"/>
              </a:solidFill>
              <a:miter lim="800000"/>
              <a:headEnd/>
              <a:tailEnd/>
            </a:ln>
          </p:spPr>
          <p:txBody>
            <a:bodyPr wrap="square">
              <a:spAutoFit/>
            </a:bodyPr>
            <a:lstStyle/>
            <a:p>
              <a:pPr algn="ctr"/>
              <a:r>
                <a:rPr lang="en-US" sz="2400" b="1" dirty="0">
                  <a:latin typeface="Times New Roman" pitchFamily="18" charset="0"/>
                </a:rPr>
                <a:t>Yucca Flowers</a:t>
              </a:r>
              <a:r>
                <a:rPr lang="en-US" sz="2400" dirty="0">
                  <a:latin typeface="Times New Roman" pitchFamily="18" charset="0"/>
                </a:rPr>
                <a:t> &amp; </a:t>
              </a:r>
              <a:r>
                <a:rPr lang="en-US" sz="2400" b="1" dirty="0">
                  <a:latin typeface="Times New Roman" pitchFamily="18" charset="0"/>
                </a:rPr>
                <a:t>Yucca Moths</a:t>
              </a:r>
              <a:endParaRPr lang="en-US" dirty="0">
                <a:latin typeface="Times New Roman" pitchFamily="18" charset="0"/>
              </a:endParaRPr>
            </a:p>
          </p:txBody>
        </p:sp>
        <p:sp>
          <p:nvSpPr>
            <p:cNvPr id="9" name="Text Box 4">
              <a:extLst>
                <a:ext uri="{FF2B5EF4-FFF2-40B4-BE49-F238E27FC236}">
                  <a16:creationId xmlns:a16="http://schemas.microsoft.com/office/drawing/2014/main" id="{97BDA8BF-AB69-C483-EFB0-A32D54CA875D}"/>
                </a:ext>
              </a:extLst>
            </p:cNvPr>
            <p:cNvSpPr txBox="1">
              <a:spLocks noChangeArrowheads="1"/>
            </p:cNvSpPr>
            <p:nvPr/>
          </p:nvSpPr>
          <p:spPr bwMode="auto">
            <a:xfrm>
              <a:off x="4176383" y="4206474"/>
              <a:ext cx="4552171" cy="1631216"/>
            </a:xfrm>
            <a:prstGeom prst="rect">
              <a:avLst/>
            </a:prstGeom>
            <a:noFill/>
            <a:ln w="9525">
              <a:noFill/>
              <a:miter lim="800000"/>
              <a:headEnd/>
              <a:tailEnd/>
            </a:ln>
          </p:spPr>
          <p:txBody>
            <a:bodyPr wrap="square">
              <a:spAutoFit/>
            </a:bodyPr>
            <a:lstStyle/>
            <a:p>
              <a:pPr algn="just"/>
              <a:r>
                <a:rPr lang="en-US" sz="2000" b="1" u="sng" dirty="0">
                  <a:latin typeface="Times New Roman" pitchFamily="18" charset="0"/>
                </a:rPr>
                <a:t>Yucca flowers</a:t>
              </a:r>
              <a:r>
                <a:rPr lang="en-US" sz="2000" dirty="0">
                  <a:latin typeface="Times New Roman" pitchFamily="18" charset="0"/>
                </a:rPr>
                <a:t> are pollinated by </a:t>
              </a:r>
              <a:r>
                <a:rPr lang="en-US" sz="2000" b="1" u="sng" dirty="0">
                  <a:latin typeface="Times New Roman" pitchFamily="18" charset="0"/>
                </a:rPr>
                <a:t>yucca moths</a:t>
              </a:r>
              <a:r>
                <a:rPr lang="en-US" sz="2000" dirty="0">
                  <a:latin typeface="Times New Roman" pitchFamily="18" charset="0"/>
                </a:rPr>
                <a:t>.  The moths lay their eggs in the flowers where the larvae hatch and eat some of the developing seeds.  They do not harm the plant.  </a:t>
              </a:r>
              <a:r>
                <a:rPr lang="en-US" sz="2000" u="sng" dirty="0">
                  <a:latin typeface="Times New Roman" pitchFamily="18" charset="0"/>
                </a:rPr>
                <a:t>Both species benefit</a:t>
              </a:r>
              <a:r>
                <a:rPr lang="en-US" sz="2000" dirty="0">
                  <a:latin typeface="Times New Roman" pitchFamily="18" charset="0"/>
                </a:rPr>
                <a:t>.</a:t>
              </a:r>
              <a:endParaRPr lang="en-US" sz="1600" dirty="0">
                <a:latin typeface="Times New Roman" pitchFamily="18" charset="0"/>
              </a:endParaRPr>
            </a:p>
          </p:txBody>
        </p:sp>
      </p:grpSp>
      <p:sp>
        <p:nvSpPr>
          <p:cNvPr id="10" name="TextBox 9">
            <a:extLst>
              <a:ext uri="{FF2B5EF4-FFF2-40B4-BE49-F238E27FC236}">
                <a16:creationId xmlns:a16="http://schemas.microsoft.com/office/drawing/2014/main" id="{336D9494-D93B-A104-AB8B-A757092332DD}"/>
              </a:ext>
            </a:extLst>
          </p:cNvPr>
          <p:cNvSpPr txBox="1"/>
          <p:nvPr/>
        </p:nvSpPr>
        <p:spPr>
          <a:xfrm>
            <a:off x="3581400" y="2115750"/>
            <a:ext cx="2852845" cy="954107"/>
          </a:xfrm>
          <a:prstGeom prst="rect">
            <a:avLst/>
          </a:prstGeom>
          <a:noFill/>
        </p:spPr>
        <p:txBody>
          <a:bodyPr wrap="square" rtlCol="0">
            <a:spAutoFit/>
          </a:bodyPr>
          <a:lstStyle/>
          <a:p>
            <a:r>
              <a:rPr lang="en-US" sz="2800" b="1" dirty="0">
                <a:latin typeface="Arial Narrow" panose="020B0606020202030204" pitchFamily="34" charset="0"/>
              </a:rPr>
              <a:t>Yucca flower +</a:t>
            </a:r>
          </a:p>
          <a:p>
            <a:r>
              <a:rPr lang="en-US" sz="2800" b="1" dirty="0">
                <a:latin typeface="Arial Narrow" panose="020B0606020202030204" pitchFamily="34" charset="0"/>
              </a:rPr>
              <a:t>Yucca moth +</a:t>
            </a:r>
          </a:p>
        </p:txBody>
      </p:sp>
      <p:sp>
        <p:nvSpPr>
          <p:cNvPr id="16" name="Arrow: Right 15">
            <a:extLst>
              <a:ext uri="{FF2B5EF4-FFF2-40B4-BE49-F238E27FC236}">
                <a16:creationId xmlns:a16="http://schemas.microsoft.com/office/drawing/2014/main" id="{BC8B850B-A703-9973-55D9-7716B4E8D7DA}"/>
              </a:ext>
            </a:extLst>
          </p:cNvPr>
          <p:cNvSpPr/>
          <p:nvPr/>
        </p:nvSpPr>
        <p:spPr>
          <a:xfrm rot="5400000" flipH="1">
            <a:off x="4095412" y="3315317"/>
            <a:ext cx="1001532" cy="4735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527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rot="16200000">
            <a:off x="-3244387" y="3167390"/>
            <a:ext cx="6858000" cy="523220"/>
          </a:xfrm>
          <a:prstGeom prst="rect">
            <a:avLst/>
          </a:prstGeom>
          <a:solidFill>
            <a:srgbClr val="FFFF00"/>
          </a:solidFill>
          <a:ln w="9525">
            <a:noFill/>
            <a:miter lim="800000"/>
            <a:headEnd/>
            <a:tailEnd/>
          </a:ln>
        </p:spPr>
        <p:txBody>
          <a:bodyPr wrap="square">
            <a:spAutoFit/>
          </a:bodyPr>
          <a:lstStyle/>
          <a:p>
            <a:pPr indent="1588" algn="ctr">
              <a:spcBef>
                <a:spcPct val="50000"/>
              </a:spcBef>
            </a:pPr>
            <a:r>
              <a:rPr lang="en-US" sz="2800" b="1" dirty="0">
                <a:latin typeface="Times New Roman" pitchFamily="18" charset="0"/>
              </a:rPr>
              <a:t>Good Buddies (or NOT) </a:t>
            </a:r>
          </a:p>
        </p:txBody>
      </p:sp>
      <p:pic>
        <p:nvPicPr>
          <p:cNvPr id="4100" name="Picture 4"/>
          <p:cNvPicPr>
            <a:picLocks noChangeAspect="1" noChangeArrowheads="1"/>
          </p:cNvPicPr>
          <p:nvPr/>
        </p:nvPicPr>
        <p:blipFill rotWithShape="1">
          <a:blip r:embed="rId2" cstate="print"/>
          <a:srcRect r="35804" b="62180"/>
          <a:stretch/>
        </p:blipFill>
        <p:spPr bwMode="auto">
          <a:xfrm>
            <a:off x="1143000" y="76200"/>
            <a:ext cx="7332125" cy="4038600"/>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C1D6D93D-76D8-476E-AE8E-A94B53126CA6}"/>
              </a:ext>
            </a:extLst>
          </p:cNvPr>
          <p:cNvSpPr txBox="1"/>
          <p:nvPr/>
        </p:nvSpPr>
        <p:spPr>
          <a:xfrm>
            <a:off x="1540926" y="2286000"/>
            <a:ext cx="2115457" cy="954107"/>
          </a:xfrm>
          <a:prstGeom prst="rect">
            <a:avLst/>
          </a:prstGeom>
          <a:noFill/>
        </p:spPr>
        <p:txBody>
          <a:bodyPr wrap="square" rtlCol="0">
            <a:spAutoFit/>
          </a:bodyPr>
          <a:lstStyle/>
          <a:p>
            <a:r>
              <a:rPr lang="en-US" sz="2800" b="1" dirty="0">
                <a:latin typeface="Arial Narrow" panose="020B0606020202030204" pitchFamily="34" charset="0"/>
              </a:rPr>
              <a:t>Barnacle +</a:t>
            </a:r>
          </a:p>
          <a:p>
            <a:r>
              <a:rPr lang="en-US" sz="2800" b="1" dirty="0">
                <a:latin typeface="Arial Narrow" panose="020B0606020202030204" pitchFamily="34" charset="0"/>
              </a:rPr>
              <a:t>Whale 0</a:t>
            </a:r>
          </a:p>
        </p:txBody>
      </p:sp>
      <p:sp>
        <p:nvSpPr>
          <p:cNvPr id="15" name="TextBox 14">
            <a:extLst>
              <a:ext uri="{FF2B5EF4-FFF2-40B4-BE49-F238E27FC236}">
                <a16:creationId xmlns:a16="http://schemas.microsoft.com/office/drawing/2014/main" id="{504D144E-1F30-E3D7-5668-34DBF5DD0876}"/>
              </a:ext>
            </a:extLst>
          </p:cNvPr>
          <p:cNvSpPr txBox="1"/>
          <p:nvPr/>
        </p:nvSpPr>
        <p:spPr>
          <a:xfrm>
            <a:off x="5791200" y="2297250"/>
            <a:ext cx="2590800" cy="954107"/>
          </a:xfrm>
          <a:prstGeom prst="rect">
            <a:avLst/>
          </a:prstGeom>
          <a:noFill/>
        </p:spPr>
        <p:txBody>
          <a:bodyPr wrap="square" rtlCol="0">
            <a:spAutoFit/>
          </a:bodyPr>
          <a:lstStyle/>
          <a:p>
            <a:r>
              <a:rPr lang="en-US" sz="2800" b="1" dirty="0">
                <a:latin typeface="Arial Narrow" panose="020B0606020202030204" pitchFamily="34" charset="0"/>
              </a:rPr>
              <a:t>Mistletoe +</a:t>
            </a:r>
          </a:p>
          <a:p>
            <a:r>
              <a:rPr lang="en-US" sz="2800" b="1" dirty="0">
                <a:latin typeface="Arial Narrow" panose="020B0606020202030204" pitchFamily="34" charset="0"/>
              </a:rPr>
              <a:t>Spruce Tree -</a:t>
            </a:r>
          </a:p>
        </p:txBody>
      </p:sp>
      <p:sp>
        <p:nvSpPr>
          <p:cNvPr id="10" name="TextBox 9">
            <a:extLst>
              <a:ext uri="{FF2B5EF4-FFF2-40B4-BE49-F238E27FC236}">
                <a16:creationId xmlns:a16="http://schemas.microsoft.com/office/drawing/2014/main" id="{336D9494-D93B-A104-AB8B-A757092332DD}"/>
              </a:ext>
            </a:extLst>
          </p:cNvPr>
          <p:cNvSpPr txBox="1"/>
          <p:nvPr/>
        </p:nvSpPr>
        <p:spPr>
          <a:xfrm>
            <a:off x="3581400" y="2304535"/>
            <a:ext cx="2852845" cy="954107"/>
          </a:xfrm>
          <a:prstGeom prst="rect">
            <a:avLst/>
          </a:prstGeom>
          <a:noFill/>
        </p:spPr>
        <p:txBody>
          <a:bodyPr wrap="square" rtlCol="0">
            <a:spAutoFit/>
          </a:bodyPr>
          <a:lstStyle/>
          <a:p>
            <a:r>
              <a:rPr lang="en-US" sz="2800" b="1" dirty="0">
                <a:latin typeface="Arial Narrow" panose="020B0606020202030204" pitchFamily="34" charset="0"/>
              </a:rPr>
              <a:t>Yucca flower +</a:t>
            </a:r>
          </a:p>
          <a:p>
            <a:r>
              <a:rPr lang="en-US" sz="2800" b="1" dirty="0">
                <a:latin typeface="Arial Narrow" panose="020B0606020202030204" pitchFamily="34" charset="0"/>
              </a:rPr>
              <a:t>Yucca moth +</a:t>
            </a:r>
          </a:p>
        </p:txBody>
      </p:sp>
      <p:sp>
        <p:nvSpPr>
          <p:cNvPr id="7" name="Text Box 3">
            <a:extLst>
              <a:ext uri="{FF2B5EF4-FFF2-40B4-BE49-F238E27FC236}">
                <a16:creationId xmlns:a16="http://schemas.microsoft.com/office/drawing/2014/main" id="{5362BFF6-B82B-44D5-823D-3E3871335D17}"/>
              </a:ext>
            </a:extLst>
          </p:cNvPr>
          <p:cNvSpPr txBox="1">
            <a:spLocks noChangeArrowheads="1"/>
          </p:cNvSpPr>
          <p:nvPr/>
        </p:nvSpPr>
        <p:spPr bwMode="auto">
          <a:xfrm>
            <a:off x="4272963" y="4678299"/>
            <a:ext cx="4376845" cy="1569660"/>
          </a:xfrm>
          <a:prstGeom prst="rect">
            <a:avLst/>
          </a:prstGeom>
          <a:noFill/>
          <a:ln w="9525">
            <a:noFill/>
            <a:miter lim="800000"/>
            <a:headEnd/>
            <a:tailEnd/>
          </a:ln>
        </p:spPr>
        <p:txBody>
          <a:bodyPr wrap="square">
            <a:spAutoFit/>
          </a:bodyPr>
          <a:lstStyle/>
          <a:p>
            <a:r>
              <a:rPr lang="en-US" sz="2400" b="1" u="sng" dirty="0">
                <a:latin typeface="Times New Roman" pitchFamily="18" charset="0"/>
                <a:cs typeface="Times New Roman" pitchFamily="18" charset="0"/>
              </a:rPr>
              <a:t>Aphids</a:t>
            </a:r>
            <a:r>
              <a:rPr lang="en-US" sz="2400" dirty="0">
                <a:latin typeface="Times New Roman" pitchFamily="18" charset="0"/>
                <a:cs typeface="Times New Roman" pitchFamily="18" charset="0"/>
              </a:rPr>
              <a:t> are small green, yellow, or red insects that can kill many types of plants, such as </a:t>
            </a:r>
            <a:r>
              <a:rPr lang="en-US" sz="2400" b="1" u="sng" dirty="0">
                <a:latin typeface="Times New Roman" pitchFamily="18" charset="0"/>
                <a:cs typeface="Times New Roman" pitchFamily="18" charset="0"/>
              </a:rPr>
              <a:t>soybeans</a:t>
            </a:r>
            <a:r>
              <a:rPr lang="en-US" sz="2400" dirty="0">
                <a:latin typeface="Times New Roman" pitchFamily="18" charset="0"/>
                <a:cs typeface="Times New Roman" pitchFamily="18" charset="0"/>
              </a:rPr>
              <a:t>, by eating their sap.  </a:t>
            </a:r>
          </a:p>
        </p:txBody>
      </p:sp>
      <p:pic>
        <p:nvPicPr>
          <p:cNvPr id="11" name="Picture 325">
            <a:extLst>
              <a:ext uri="{FF2B5EF4-FFF2-40B4-BE49-F238E27FC236}">
                <a16:creationId xmlns:a16="http://schemas.microsoft.com/office/drawing/2014/main" id="{B1A3018A-1559-2D3F-3AA5-CF0ADF1427C6}"/>
              </a:ext>
            </a:extLst>
          </p:cNvPr>
          <p:cNvPicPr>
            <a:picLocks noChangeAspect="1" noChangeArrowheads="1"/>
          </p:cNvPicPr>
          <p:nvPr/>
        </p:nvPicPr>
        <p:blipFill>
          <a:blip r:embed="rId3" cstate="print"/>
          <a:srcRect/>
          <a:stretch>
            <a:fillRect/>
          </a:stretch>
        </p:blipFill>
        <p:spPr bwMode="auto">
          <a:xfrm>
            <a:off x="1289267" y="4362289"/>
            <a:ext cx="1351650" cy="1785593"/>
          </a:xfrm>
          <a:prstGeom prst="rect">
            <a:avLst/>
          </a:prstGeom>
          <a:noFill/>
        </p:spPr>
      </p:pic>
      <p:pic>
        <p:nvPicPr>
          <p:cNvPr id="12" name="Picture 327">
            <a:extLst>
              <a:ext uri="{FF2B5EF4-FFF2-40B4-BE49-F238E27FC236}">
                <a16:creationId xmlns:a16="http://schemas.microsoft.com/office/drawing/2014/main" id="{5E0BAC05-CAA3-2BED-F076-F0B5A4B7B75E}"/>
              </a:ext>
            </a:extLst>
          </p:cNvPr>
          <p:cNvPicPr>
            <a:picLocks noChangeAspect="1" noChangeArrowheads="1"/>
          </p:cNvPicPr>
          <p:nvPr/>
        </p:nvPicPr>
        <p:blipFill>
          <a:blip r:embed="rId4" cstate="print"/>
          <a:srcRect/>
          <a:stretch>
            <a:fillRect/>
          </a:stretch>
        </p:blipFill>
        <p:spPr bwMode="auto">
          <a:xfrm>
            <a:off x="2740860" y="4362289"/>
            <a:ext cx="1295400" cy="1759879"/>
          </a:xfrm>
          <a:prstGeom prst="rect">
            <a:avLst/>
          </a:prstGeom>
          <a:noFill/>
        </p:spPr>
      </p:pic>
      <p:sp>
        <p:nvSpPr>
          <p:cNvPr id="13" name="Text Box 3">
            <a:extLst>
              <a:ext uri="{FF2B5EF4-FFF2-40B4-BE49-F238E27FC236}">
                <a16:creationId xmlns:a16="http://schemas.microsoft.com/office/drawing/2014/main" id="{61C01D7B-B2F5-3CCE-D027-19D4D79E157D}"/>
              </a:ext>
            </a:extLst>
          </p:cNvPr>
          <p:cNvSpPr txBox="1">
            <a:spLocks noChangeArrowheads="1"/>
          </p:cNvSpPr>
          <p:nvPr/>
        </p:nvSpPr>
        <p:spPr bwMode="auto">
          <a:xfrm>
            <a:off x="1243768" y="6093767"/>
            <a:ext cx="2929252" cy="461665"/>
          </a:xfrm>
          <a:prstGeom prst="rect">
            <a:avLst/>
          </a:prstGeom>
          <a:solidFill>
            <a:schemeClr val="bg1"/>
          </a:solidFill>
          <a:ln w="9525">
            <a:solidFill>
              <a:schemeClr val="tx1"/>
            </a:solidFill>
            <a:miter lim="800000"/>
            <a:headEnd/>
            <a:tailEnd/>
          </a:ln>
        </p:spPr>
        <p:txBody>
          <a:bodyPr wrap="square">
            <a:spAutoFit/>
          </a:bodyPr>
          <a:lstStyle/>
          <a:p>
            <a:pPr algn="ctr"/>
            <a:r>
              <a:rPr lang="en-US" sz="2400" b="1" dirty="0">
                <a:latin typeface="Times New Roman" pitchFamily="18" charset="0"/>
                <a:cs typeface="Times New Roman" pitchFamily="18" charset="0"/>
              </a:rPr>
              <a:t>Soybeans &amp; Aphids</a:t>
            </a:r>
          </a:p>
        </p:txBody>
      </p:sp>
      <p:sp>
        <p:nvSpPr>
          <p:cNvPr id="16" name="Arrow: Right 15">
            <a:extLst>
              <a:ext uri="{FF2B5EF4-FFF2-40B4-BE49-F238E27FC236}">
                <a16:creationId xmlns:a16="http://schemas.microsoft.com/office/drawing/2014/main" id="{98F5E1AD-0D4B-9B1F-B289-3BF33FA913A1}"/>
              </a:ext>
            </a:extLst>
          </p:cNvPr>
          <p:cNvSpPr/>
          <p:nvPr/>
        </p:nvSpPr>
        <p:spPr>
          <a:xfrm rot="5400000" flipH="1">
            <a:off x="6313105" y="4028033"/>
            <a:ext cx="609600" cy="4735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164EE22-8587-DC1C-DD63-361544CBEDD0}"/>
              </a:ext>
            </a:extLst>
          </p:cNvPr>
          <p:cNvSpPr txBox="1"/>
          <p:nvPr/>
        </p:nvSpPr>
        <p:spPr>
          <a:xfrm>
            <a:off x="5696857" y="3078798"/>
            <a:ext cx="2852845" cy="954107"/>
          </a:xfrm>
          <a:prstGeom prst="rect">
            <a:avLst/>
          </a:prstGeom>
          <a:noFill/>
        </p:spPr>
        <p:txBody>
          <a:bodyPr wrap="square" rtlCol="0">
            <a:spAutoFit/>
          </a:bodyPr>
          <a:lstStyle/>
          <a:p>
            <a:r>
              <a:rPr lang="en-US" sz="2800" b="1" dirty="0">
                <a:latin typeface="Arial Narrow" panose="020B0606020202030204" pitchFamily="34" charset="0"/>
              </a:rPr>
              <a:t>Aphids +</a:t>
            </a:r>
          </a:p>
          <a:p>
            <a:r>
              <a:rPr lang="en-US" sz="2800" b="1" dirty="0">
                <a:latin typeface="Arial Narrow" panose="020B0606020202030204" pitchFamily="34" charset="0"/>
              </a:rPr>
              <a:t>Soybeans -</a:t>
            </a:r>
          </a:p>
        </p:txBody>
      </p:sp>
    </p:spTree>
    <p:extLst>
      <p:ext uri="{BB962C8B-B14F-4D97-AF65-F5344CB8AC3E}">
        <p14:creationId xmlns:p14="http://schemas.microsoft.com/office/powerpoint/2010/main" val="184645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rot="16200000">
            <a:off x="-3244387" y="3167390"/>
            <a:ext cx="6858000" cy="523220"/>
          </a:xfrm>
          <a:prstGeom prst="rect">
            <a:avLst/>
          </a:prstGeom>
          <a:solidFill>
            <a:srgbClr val="FFFF00"/>
          </a:solidFill>
          <a:ln w="9525">
            <a:noFill/>
            <a:miter lim="800000"/>
            <a:headEnd/>
            <a:tailEnd/>
          </a:ln>
        </p:spPr>
        <p:txBody>
          <a:bodyPr wrap="square">
            <a:spAutoFit/>
          </a:bodyPr>
          <a:lstStyle/>
          <a:p>
            <a:pPr indent="1588" algn="ctr">
              <a:spcBef>
                <a:spcPct val="50000"/>
              </a:spcBef>
            </a:pPr>
            <a:r>
              <a:rPr lang="en-US" sz="2800" b="1" dirty="0">
                <a:latin typeface="Times New Roman" pitchFamily="18" charset="0"/>
              </a:rPr>
              <a:t>Good Buddies (or NOT) </a:t>
            </a:r>
          </a:p>
        </p:txBody>
      </p:sp>
      <p:pic>
        <p:nvPicPr>
          <p:cNvPr id="4100" name="Picture 4"/>
          <p:cNvPicPr>
            <a:picLocks noChangeAspect="1" noChangeArrowheads="1"/>
          </p:cNvPicPr>
          <p:nvPr/>
        </p:nvPicPr>
        <p:blipFill rotWithShape="1">
          <a:blip r:embed="rId2" cstate="print"/>
          <a:srcRect r="35804" b="62180"/>
          <a:stretch/>
        </p:blipFill>
        <p:spPr bwMode="auto">
          <a:xfrm>
            <a:off x="1143000" y="76200"/>
            <a:ext cx="7332125" cy="4038600"/>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C1D6D93D-76D8-476E-AE8E-A94B53126CA6}"/>
              </a:ext>
            </a:extLst>
          </p:cNvPr>
          <p:cNvSpPr txBox="1"/>
          <p:nvPr/>
        </p:nvSpPr>
        <p:spPr>
          <a:xfrm>
            <a:off x="1540926" y="2286000"/>
            <a:ext cx="2115457" cy="954107"/>
          </a:xfrm>
          <a:prstGeom prst="rect">
            <a:avLst/>
          </a:prstGeom>
          <a:noFill/>
        </p:spPr>
        <p:txBody>
          <a:bodyPr wrap="square" rtlCol="0">
            <a:spAutoFit/>
          </a:bodyPr>
          <a:lstStyle/>
          <a:p>
            <a:r>
              <a:rPr lang="en-US" sz="2800" b="1" dirty="0">
                <a:latin typeface="Arial Narrow" panose="020B0606020202030204" pitchFamily="34" charset="0"/>
              </a:rPr>
              <a:t>Barnacle +</a:t>
            </a:r>
          </a:p>
          <a:p>
            <a:r>
              <a:rPr lang="en-US" sz="2800" b="1" dirty="0">
                <a:latin typeface="Arial Narrow" panose="020B0606020202030204" pitchFamily="34" charset="0"/>
              </a:rPr>
              <a:t>Whale 0</a:t>
            </a:r>
          </a:p>
        </p:txBody>
      </p:sp>
      <p:sp>
        <p:nvSpPr>
          <p:cNvPr id="15" name="TextBox 14">
            <a:extLst>
              <a:ext uri="{FF2B5EF4-FFF2-40B4-BE49-F238E27FC236}">
                <a16:creationId xmlns:a16="http://schemas.microsoft.com/office/drawing/2014/main" id="{504D144E-1F30-E3D7-5668-34DBF5DD0876}"/>
              </a:ext>
            </a:extLst>
          </p:cNvPr>
          <p:cNvSpPr txBox="1"/>
          <p:nvPr/>
        </p:nvSpPr>
        <p:spPr>
          <a:xfrm>
            <a:off x="5791200" y="2297250"/>
            <a:ext cx="2590800" cy="954107"/>
          </a:xfrm>
          <a:prstGeom prst="rect">
            <a:avLst/>
          </a:prstGeom>
          <a:noFill/>
        </p:spPr>
        <p:txBody>
          <a:bodyPr wrap="square" rtlCol="0">
            <a:spAutoFit/>
          </a:bodyPr>
          <a:lstStyle/>
          <a:p>
            <a:r>
              <a:rPr lang="en-US" sz="2800" b="1" dirty="0">
                <a:latin typeface="Arial Narrow" panose="020B0606020202030204" pitchFamily="34" charset="0"/>
              </a:rPr>
              <a:t>Mistletoe +</a:t>
            </a:r>
          </a:p>
          <a:p>
            <a:r>
              <a:rPr lang="en-US" sz="2800" b="1" dirty="0">
                <a:latin typeface="Arial Narrow" panose="020B0606020202030204" pitchFamily="34" charset="0"/>
              </a:rPr>
              <a:t>Spruce Tree -</a:t>
            </a:r>
          </a:p>
        </p:txBody>
      </p:sp>
      <p:sp>
        <p:nvSpPr>
          <p:cNvPr id="10" name="TextBox 9">
            <a:extLst>
              <a:ext uri="{FF2B5EF4-FFF2-40B4-BE49-F238E27FC236}">
                <a16:creationId xmlns:a16="http://schemas.microsoft.com/office/drawing/2014/main" id="{336D9494-D93B-A104-AB8B-A757092332DD}"/>
              </a:ext>
            </a:extLst>
          </p:cNvPr>
          <p:cNvSpPr txBox="1"/>
          <p:nvPr/>
        </p:nvSpPr>
        <p:spPr>
          <a:xfrm>
            <a:off x="3581400" y="2304535"/>
            <a:ext cx="2852845" cy="954107"/>
          </a:xfrm>
          <a:prstGeom prst="rect">
            <a:avLst/>
          </a:prstGeom>
          <a:noFill/>
        </p:spPr>
        <p:txBody>
          <a:bodyPr wrap="square" rtlCol="0">
            <a:spAutoFit/>
          </a:bodyPr>
          <a:lstStyle/>
          <a:p>
            <a:r>
              <a:rPr lang="en-US" sz="2800" b="1" dirty="0">
                <a:latin typeface="Arial Narrow" panose="020B0606020202030204" pitchFamily="34" charset="0"/>
              </a:rPr>
              <a:t>Yucca flower +</a:t>
            </a:r>
          </a:p>
          <a:p>
            <a:r>
              <a:rPr lang="en-US" sz="2800" b="1" dirty="0">
                <a:latin typeface="Arial Narrow" panose="020B0606020202030204" pitchFamily="34" charset="0"/>
              </a:rPr>
              <a:t>Yucca moth +</a:t>
            </a:r>
          </a:p>
        </p:txBody>
      </p:sp>
      <p:sp>
        <p:nvSpPr>
          <p:cNvPr id="16" name="Arrow: Right 15">
            <a:extLst>
              <a:ext uri="{FF2B5EF4-FFF2-40B4-BE49-F238E27FC236}">
                <a16:creationId xmlns:a16="http://schemas.microsoft.com/office/drawing/2014/main" id="{98F5E1AD-0D4B-9B1F-B289-3BF33FA913A1}"/>
              </a:ext>
            </a:extLst>
          </p:cNvPr>
          <p:cNvSpPr/>
          <p:nvPr/>
        </p:nvSpPr>
        <p:spPr>
          <a:xfrm rot="5400000" flipH="1">
            <a:off x="2550448" y="3795444"/>
            <a:ext cx="609600" cy="4735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164EE22-8587-DC1C-DD63-361544CBEDD0}"/>
              </a:ext>
            </a:extLst>
          </p:cNvPr>
          <p:cNvSpPr txBox="1"/>
          <p:nvPr/>
        </p:nvSpPr>
        <p:spPr>
          <a:xfrm>
            <a:off x="5696857" y="3078798"/>
            <a:ext cx="2380343" cy="954107"/>
          </a:xfrm>
          <a:prstGeom prst="rect">
            <a:avLst/>
          </a:prstGeom>
          <a:noFill/>
        </p:spPr>
        <p:txBody>
          <a:bodyPr wrap="square" rtlCol="0">
            <a:spAutoFit/>
          </a:bodyPr>
          <a:lstStyle/>
          <a:p>
            <a:r>
              <a:rPr lang="en-US" sz="2800" b="1" dirty="0">
                <a:latin typeface="Arial Narrow" panose="020B0606020202030204" pitchFamily="34" charset="0"/>
              </a:rPr>
              <a:t>Aphids +</a:t>
            </a:r>
          </a:p>
          <a:p>
            <a:r>
              <a:rPr lang="en-US" sz="2800" b="1" dirty="0">
                <a:latin typeface="Arial Narrow" panose="020B0606020202030204" pitchFamily="34" charset="0"/>
              </a:rPr>
              <a:t>Soybeans -</a:t>
            </a:r>
          </a:p>
        </p:txBody>
      </p:sp>
      <p:pic>
        <p:nvPicPr>
          <p:cNvPr id="2" name="Picture 5">
            <a:extLst>
              <a:ext uri="{FF2B5EF4-FFF2-40B4-BE49-F238E27FC236}">
                <a16:creationId xmlns:a16="http://schemas.microsoft.com/office/drawing/2014/main" id="{72798C48-5AEA-BB4B-FF94-0331E657ECFE}"/>
              </a:ext>
            </a:extLst>
          </p:cNvPr>
          <p:cNvPicPr>
            <a:picLocks noChangeAspect="1" noChangeArrowheads="1"/>
          </p:cNvPicPr>
          <p:nvPr/>
        </p:nvPicPr>
        <p:blipFill rotWithShape="1">
          <a:blip r:embed="rId3" cstate="print"/>
          <a:srcRect r="85037" b="56098"/>
          <a:stretch/>
        </p:blipFill>
        <p:spPr bwMode="auto">
          <a:xfrm>
            <a:off x="520581" y="4389181"/>
            <a:ext cx="1765420" cy="1752600"/>
          </a:xfrm>
          <a:prstGeom prst="rect">
            <a:avLst/>
          </a:prstGeom>
          <a:noFill/>
          <a:ln w="9525">
            <a:noFill/>
            <a:miter lim="800000"/>
            <a:headEnd/>
            <a:tailEnd/>
          </a:ln>
        </p:spPr>
      </p:pic>
      <p:sp>
        <p:nvSpPr>
          <p:cNvPr id="3" name="Text Box 8">
            <a:extLst>
              <a:ext uri="{FF2B5EF4-FFF2-40B4-BE49-F238E27FC236}">
                <a16:creationId xmlns:a16="http://schemas.microsoft.com/office/drawing/2014/main" id="{2748C7B3-FF77-B32E-EBEB-9BE23E064170}"/>
              </a:ext>
            </a:extLst>
          </p:cNvPr>
          <p:cNvSpPr txBox="1">
            <a:spLocks noChangeArrowheads="1"/>
          </p:cNvSpPr>
          <p:nvPr/>
        </p:nvSpPr>
        <p:spPr bwMode="auto">
          <a:xfrm>
            <a:off x="612583" y="6003069"/>
            <a:ext cx="3502090" cy="830997"/>
          </a:xfrm>
          <a:prstGeom prst="rect">
            <a:avLst/>
          </a:prstGeom>
          <a:solidFill>
            <a:schemeClr val="bg1"/>
          </a:solidFill>
          <a:ln w="9525">
            <a:solidFill>
              <a:schemeClr val="tx1"/>
            </a:solidFill>
            <a:miter lim="800000"/>
            <a:headEnd/>
            <a:tailEnd/>
          </a:ln>
        </p:spPr>
        <p:txBody>
          <a:bodyPr wrap="square">
            <a:spAutoFit/>
          </a:bodyPr>
          <a:lstStyle/>
          <a:p>
            <a:r>
              <a:rPr lang="en-US" sz="2400" b="1" dirty="0">
                <a:latin typeface="Times New Roman" pitchFamily="18" charset="0"/>
              </a:rPr>
              <a:t>Marabou Stork &amp;</a:t>
            </a:r>
          </a:p>
          <a:p>
            <a:r>
              <a:rPr lang="en-US" sz="2400" b="1" dirty="0">
                <a:latin typeface="Times New Roman" pitchFamily="18" charset="0"/>
              </a:rPr>
              <a:t>	        Carrion Bees</a:t>
            </a:r>
            <a:endParaRPr lang="en-US" dirty="0">
              <a:latin typeface="Times New Roman" pitchFamily="18" charset="0"/>
            </a:endParaRPr>
          </a:p>
        </p:txBody>
      </p:sp>
      <p:sp>
        <p:nvSpPr>
          <p:cNvPr id="6" name="Text Box 8">
            <a:extLst>
              <a:ext uri="{FF2B5EF4-FFF2-40B4-BE49-F238E27FC236}">
                <a16:creationId xmlns:a16="http://schemas.microsoft.com/office/drawing/2014/main" id="{D5AA31AE-2EFB-8F30-DC8E-FFF9C51FA5DE}"/>
              </a:ext>
            </a:extLst>
          </p:cNvPr>
          <p:cNvSpPr txBox="1">
            <a:spLocks noChangeArrowheads="1"/>
          </p:cNvSpPr>
          <p:nvPr/>
        </p:nvSpPr>
        <p:spPr bwMode="auto">
          <a:xfrm>
            <a:off x="4189029" y="4614062"/>
            <a:ext cx="4925527" cy="1938992"/>
          </a:xfrm>
          <a:prstGeom prst="rect">
            <a:avLst/>
          </a:prstGeom>
          <a:noFill/>
          <a:ln w="9525">
            <a:noFill/>
            <a:miter lim="800000"/>
            <a:headEnd/>
            <a:tailEnd/>
          </a:ln>
        </p:spPr>
        <p:txBody>
          <a:bodyPr wrap="square">
            <a:spAutoFit/>
          </a:bodyPr>
          <a:lstStyle/>
          <a:p>
            <a:pPr algn="just"/>
            <a:r>
              <a:rPr lang="en-US" sz="2400" b="1" u="sng" dirty="0">
                <a:latin typeface="Times New Roman" pitchFamily="18" charset="0"/>
              </a:rPr>
              <a:t>Marabou storks </a:t>
            </a:r>
            <a:r>
              <a:rPr lang="en-US" sz="2400" dirty="0">
                <a:latin typeface="Times New Roman" pitchFamily="18" charset="0"/>
              </a:rPr>
              <a:t>use their saw-like bill to cut up the dead animals it eats.  The </a:t>
            </a:r>
            <a:r>
              <a:rPr lang="en-US" sz="2400" b="1" u="sng" dirty="0">
                <a:latin typeface="Times New Roman" pitchFamily="18" charset="0"/>
              </a:rPr>
              <a:t>carrion</a:t>
            </a:r>
            <a:r>
              <a:rPr lang="en-US" sz="2400" u="sng" dirty="0">
                <a:latin typeface="Times New Roman" pitchFamily="18" charset="0"/>
              </a:rPr>
              <a:t> </a:t>
            </a:r>
            <a:r>
              <a:rPr lang="en-US" sz="2400" b="1" u="sng" dirty="0">
                <a:latin typeface="Times New Roman" pitchFamily="18" charset="0"/>
              </a:rPr>
              <a:t>bees</a:t>
            </a:r>
            <a:r>
              <a:rPr lang="en-US" sz="2400" u="sng" dirty="0">
                <a:latin typeface="Times New Roman" pitchFamily="18" charset="0"/>
              </a:rPr>
              <a:t> </a:t>
            </a:r>
            <a:r>
              <a:rPr lang="en-US" sz="2400" dirty="0">
                <a:latin typeface="Times New Roman" pitchFamily="18" charset="0"/>
              </a:rPr>
              <a:t>benefit by having easy access to the dead animal carcass for food and egg laying.</a:t>
            </a:r>
          </a:p>
        </p:txBody>
      </p:sp>
      <p:sp>
        <p:nvSpPr>
          <p:cNvPr id="17" name="TextBox 16">
            <a:extLst>
              <a:ext uri="{FF2B5EF4-FFF2-40B4-BE49-F238E27FC236}">
                <a16:creationId xmlns:a16="http://schemas.microsoft.com/office/drawing/2014/main" id="{24C99F13-9B4F-1473-D2F6-576E20FF740C}"/>
              </a:ext>
            </a:extLst>
          </p:cNvPr>
          <p:cNvSpPr txBox="1"/>
          <p:nvPr/>
        </p:nvSpPr>
        <p:spPr>
          <a:xfrm>
            <a:off x="1505857" y="3084493"/>
            <a:ext cx="2380343" cy="954107"/>
          </a:xfrm>
          <a:prstGeom prst="rect">
            <a:avLst/>
          </a:prstGeom>
          <a:noFill/>
        </p:spPr>
        <p:txBody>
          <a:bodyPr wrap="square" rtlCol="0">
            <a:spAutoFit/>
          </a:bodyPr>
          <a:lstStyle/>
          <a:p>
            <a:r>
              <a:rPr lang="en-US" sz="2800" b="1" dirty="0">
                <a:latin typeface="Arial Narrow" panose="020B0606020202030204" pitchFamily="34" charset="0"/>
              </a:rPr>
              <a:t>M. Stork 0</a:t>
            </a:r>
          </a:p>
          <a:p>
            <a:r>
              <a:rPr lang="en-US" sz="2800" b="1" dirty="0">
                <a:latin typeface="Arial Narrow" panose="020B0606020202030204" pitchFamily="34" charset="0"/>
              </a:rPr>
              <a:t>Bees +</a:t>
            </a:r>
          </a:p>
        </p:txBody>
      </p:sp>
      <p:pic>
        <p:nvPicPr>
          <p:cNvPr id="7" name="Picture 6" descr="A close up of a bee&#10;&#10;Description automatically generated">
            <a:extLst>
              <a:ext uri="{FF2B5EF4-FFF2-40B4-BE49-F238E27FC236}">
                <a16:creationId xmlns:a16="http://schemas.microsoft.com/office/drawing/2014/main" id="{4DF3EFBF-C999-176B-EB34-FBE1C10AE5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2313" y="4525907"/>
            <a:ext cx="1821250" cy="1477162"/>
          </a:xfrm>
          <a:prstGeom prst="rect">
            <a:avLst/>
          </a:prstGeom>
        </p:spPr>
      </p:pic>
    </p:spTree>
    <p:extLst>
      <p:ext uri="{BB962C8B-B14F-4D97-AF65-F5344CB8AC3E}">
        <p14:creationId xmlns:p14="http://schemas.microsoft.com/office/powerpoint/2010/main" val="267937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rot="16200000">
            <a:off x="-3244387" y="3167390"/>
            <a:ext cx="6858000" cy="523220"/>
          </a:xfrm>
          <a:prstGeom prst="rect">
            <a:avLst/>
          </a:prstGeom>
          <a:solidFill>
            <a:srgbClr val="FFFF00"/>
          </a:solidFill>
          <a:ln w="9525">
            <a:noFill/>
            <a:miter lim="800000"/>
            <a:headEnd/>
            <a:tailEnd/>
          </a:ln>
        </p:spPr>
        <p:txBody>
          <a:bodyPr wrap="square">
            <a:spAutoFit/>
          </a:bodyPr>
          <a:lstStyle/>
          <a:p>
            <a:pPr indent="1588" algn="ctr">
              <a:spcBef>
                <a:spcPct val="50000"/>
              </a:spcBef>
            </a:pPr>
            <a:r>
              <a:rPr lang="en-US" sz="2800" b="1" dirty="0">
                <a:latin typeface="Times New Roman" pitchFamily="18" charset="0"/>
              </a:rPr>
              <a:t>Good Buddies (or NOT) </a:t>
            </a:r>
          </a:p>
        </p:txBody>
      </p:sp>
      <p:pic>
        <p:nvPicPr>
          <p:cNvPr id="4100" name="Picture 4"/>
          <p:cNvPicPr>
            <a:picLocks noChangeAspect="1" noChangeArrowheads="1"/>
          </p:cNvPicPr>
          <p:nvPr/>
        </p:nvPicPr>
        <p:blipFill rotWithShape="1">
          <a:blip r:embed="rId2" cstate="print"/>
          <a:srcRect t="14985" r="35804" b="55044"/>
          <a:stretch/>
        </p:blipFill>
        <p:spPr bwMode="auto">
          <a:xfrm>
            <a:off x="1066800" y="152400"/>
            <a:ext cx="7332125" cy="3200400"/>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C1D6D93D-76D8-476E-AE8E-A94B53126CA6}"/>
              </a:ext>
            </a:extLst>
          </p:cNvPr>
          <p:cNvSpPr txBox="1"/>
          <p:nvPr/>
        </p:nvSpPr>
        <p:spPr>
          <a:xfrm>
            <a:off x="1464726" y="762000"/>
            <a:ext cx="2115457" cy="954107"/>
          </a:xfrm>
          <a:prstGeom prst="rect">
            <a:avLst/>
          </a:prstGeom>
          <a:noFill/>
        </p:spPr>
        <p:txBody>
          <a:bodyPr wrap="square" rtlCol="0">
            <a:spAutoFit/>
          </a:bodyPr>
          <a:lstStyle/>
          <a:p>
            <a:r>
              <a:rPr lang="en-US" sz="2800" b="1" dirty="0">
                <a:latin typeface="Arial Narrow" panose="020B0606020202030204" pitchFamily="34" charset="0"/>
              </a:rPr>
              <a:t>Barnacle +</a:t>
            </a:r>
          </a:p>
          <a:p>
            <a:r>
              <a:rPr lang="en-US" sz="2800" b="1" dirty="0">
                <a:latin typeface="Arial Narrow" panose="020B0606020202030204" pitchFamily="34" charset="0"/>
              </a:rPr>
              <a:t>Whale 0</a:t>
            </a:r>
          </a:p>
        </p:txBody>
      </p:sp>
      <p:sp>
        <p:nvSpPr>
          <p:cNvPr id="15" name="TextBox 14">
            <a:extLst>
              <a:ext uri="{FF2B5EF4-FFF2-40B4-BE49-F238E27FC236}">
                <a16:creationId xmlns:a16="http://schemas.microsoft.com/office/drawing/2014/main" id="{504D144E-1F30-E3D7-5668-34DBF5DD0876}"/>
              </a:ext>
            </a:extLst>
          </p:cNvPr>
          <p:cNvSpPr txBox="1"/>
          <p:nvPr/>
        </p:nvSpPr>
        <p:spPr>
          <a:xfrm>
            <a:off x="5715000" y="773250"/>
            <a:ext cx="2590800" cy="954107"/>
          </a:xfrm>
          <a:prstGeom prst="rect">
            <a:avLst/>
          </a:prstGeom>
          <a:noFill/>
        </p:spPr>
        <p:txBody>
          <a:bodyPr wrap="square" rtlCol="0">
            <a:spAutoFit/>
          </a:bodyPr>
          <a:lstStyle/>
          <a:p>
            <a:r>
              <a:rPr lang="en-US" sz="2800" b="1" dirty="0">
                <a:latin typeface="Arial Narrow" panose="020B0606020202030204" pitchFamily="34" charset="0"/>
              </a:rPr>
              <a:t>Mistletoe +</a:t>
            </a:r>
          </a:p>
          <a:p>
            <a:r>
              <a:rPr lang="en-US" sz="2800" b="1" dirty="0">
                <a:latin typeface="Arial Narrow" panose="020B0606020202030204" pitchFamily="34" charset="0"/>
              </a:rPr>
              <a:t>Spruce Tree -</a:t>
            </a:r>
          </a:p>
        </p:txBody>
      </p:sp>
      <p:sp>
        <p:nvSpPr>
          <p:cNvPr id="10" name="TextBox 9">
            <a:extLst>
              <a:ext uri="{FF2B5EF4-FFF2-40B4-BE49-F238E27FC236}">
                <a16:creationId xmlns:a16="http://schemas.microsoft.com/office/drawing/2014/main" id="{336D9494-D93B-A104-AB8B-A757092332DD}"/>
              </a:ext>
            </a:extLst>
          </p:cNvPr>
          <p:cNvSpPr txBox="1"/>
          <p:nvPr/>
        </p:nvSpPr>
        <p:spPr>
          <a:xfrm>
            <a:off x="3505200" y="780535"/>
            <a:ext cx="2852845" cy="954107"/>
          </a:xfrm>
          <a:prstGeom prst="rect">
            <a:avLst/>
          </a:prstGeom>
          <a:noFill/>
        </p:spPr>
        <p:txBody>
          <a:bodyPr wrap="square" rtlCol="0">
            <a:spAutoFit/>
          </a:bodyPr>
          <a:lstStyle/>
          <a:p>
            <a:r>
              <a:rPr lang="en-US" sz="2800" b="1" dirty="0">
                <a:latin typeface="Arial Narrow" panose="020B0606020202030204" pitchFamily="34" charset="0"/>
              </a:rPr>
              <a:t>Yucca flower +</a:t>
            </a:r>
          </a:p>
          <a:p>
            <a:r>
              <a:rPr lang="en-US" sz="2800" b="1" dirty="0">
                <a:latin typeface="Arial Narrow" panose="020B0606020202030204" pitchFamily="34" charset="0"/>
              </a:rPr>
              <a:t>Yucca moth +</a:t>
            </a:r>
          </a:p>
        </p:txBody>
      </p:sp>
      <p:sp>
        <p:nvSpPr>
          <p:cNvPr id="16" name="Arrow: Right 15">
            <a:extLst>
              <a:ext uri="{FF2B5EF4-FFF2-40B4-BE49-F238E27FC236}">
                <a16:creationId xmlns:a16="http://schemas.microsoft.com/office/drawing/2014/main" id="{98F5E1AD-0D4B-9B1F-B289-3BF33FA913A1}"/>
              </a:ext>
            </a:extLst>
          </p:cNvPr>
          <p:cNvSpPr/>
          <p:nvPr/>
        </p:nvSpPr>
        <p:spPr>
          <a:xfrm rot="5400000" flipH="1">
            <a:off x="6104171" y="3308226"/>
            <a:ext cx="609600" cy="4735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164EE22-8587-DC1C-DD63-361544CBEDD0}"/>
              </a:ext>
            </a:extLst>
          </p:cNvPr>
          <p:cNvSpPr txBox="1"/>
          <p:nvPr/>
        </p:nvSpPr>
        <p:spPr>
          <a:xfrm>
            <a:off x="5620657" y="1554798"/>
            <a:ext cx="2380343" cy="954107"/>
          </a:xfrm>
          <a:prstGeom prst="rect">
            <a:avLst/>
          </a:prstGeom>
          <a:noFill/>
        </p:spPr>
        <p:txBody>
          <a:bodyPr wrap="square" rtlCol="0">
            <a:spAutoFit/>
          </a:bodyPr>
          <a:lstStyle/>
          <a:p>
            <a:r>
              <a:rPr lang="en-US" sz="2800" b="1" dirty="0">
                <a:latin typeface="Arial Narrow" panose="020B0606020202030204" pitchFamily="34" charset="0"/>
              </a:rPr>
              <a:t>Aphids +</a:t>
            </a:r>
          </a:p>
          <a:p>
            <a:r>
              <a:rPr lang="en-US" sz="2800" b="1" dirty="0">
                <a:latin typeface="Arial Narrow" panose="020B0606020202030204" pitchFamily="34" charset="0"/>
              </a:rPr>
              <a:t>Soybeans -</a:t>
            </a:r>
          </a:p>
        </p:txBody>
      </p:sp>
      <p:sp>
        <p:nvSpPr>
          <p:cNvPr id="17" name="TextBox 16">
            <a:extLst>
              <a:ext uri="{FF2B5EF4-FFF2-40B4-BE49-F238E27FC236}">
                <a16:creationId xmlns:a16="http://schemas.microsoft.com/office/drawing/2014/main" id="{24C99F13-9B4F-1473-D2F6-576E20FF740C}"/>
              </a:ext>
            </a:extLst>
          </p:cNvPr>
          <p:cNvSpPr txBox="1"/>
          <p:nvPr/>
        </p:nvSpPr>
        <p:spPr>
          <a:xfrm>
            <a:off x="1429657" y="1560493"/>
            <a:ext cx="2380343" cy="954107"/>
          </a:xfrm>
          <a:prstGeom prst="rect">
            <a:avLst/>
          </a:prstGeom>
          <a:noFill/>
        </p:spPr>
        <p:txBody>
          <a:bodyPr wrap="square" rtlCol="0">
            <a:spAutoFit/>
          </a:bodyPr>
          <a:lstStyle/>
          <a:p>
            <a:r>
              <a:rPr lang="en-US" sz="2800" b="1" dirty="0">
                <a:latin typeface="Arial Narrow" panose="020B0606020202030204" pitchFamily="34" charset="0"/>
              </a:rPr>
              <a:t>M. Stork 0</a:t>
            </a:r>
          </a:p>
          <a:p>
            <a:r>
              <a:rPr lang="en-US" sz="2800" b="1" dirty="0">
                <a:latin typeface="Arial Narrow" panose="020B0606020202030204" pitchFamily="34" charset="0"/>
              </a:rPr>
              <a:t>Bees +</a:t>
            </a:r>
          </a:p>
        </p:txBody>
      </p:sp>
      <p:grpSp>
        <p:nvGrpSpPr>
          <p:cNvPr id="7" name="Group 27">
            <a:extLst>
              <a:ext uri="{FF2B5EF4-FFF2-40B4-BE49-F238E27FC236}">
                <a16:creationId xmlns:a16="http://schemas.microsoft.com/office/drawing/2014/main" id="{BB2F492D-C80A-138C-C4A4-ED2BA69468BE}"/>
              </a:ext>
            </a:extLst>
          </p:cNvPr>
          <p:cNvGrpSpPr>
            <a:grpSpLocks/>
          </p:cNvGrpSpPr>
          <p:nvPr/>
        </p:nvGrpSpPr>
        <p:grpSpPr bwMode="auto">
          <a:xfrm>
            <a:off x="798423" y="3637859"/>
            <a:ext cx="8077200" cy="1673226"/>
            <a:chOff x="96" y="1885"/>
            <a:chExt cx="5088" cy="1054"/>
          </a:xfrm>
        </p:grpSpPr>
        <p:sp>
          <p:nvSpPr>
            <p:cNvPr id="8" name="Text Box 6">
              <a:extLst>
                <a:ext uri="{FF2B5EF4-FFF2-40B4-BE49-F238E27FC236}">
                  <a16:creationId xmlns:a16="http://schemas.microsoft.com/office/drawing/2014/main" id="{3E228747-757B-D6C6-A92C-594DCC14A588}"/>
                </a:ext>
              </a:extLst>
            </p:cNvPr>
            <p:cNvSpPr txBox="1">
              <a:spLocks noChangeArrowheads="1"/>
            </p:cNvSpPr>
            <p:nvPr/>
          </p:nvSpPr>
          <p:spPr bwMode="auto">
            <a:xfrm>
              <a:off x="2234" y="2208"/>
              <a:ext cx="2950" cy="601"/>
            </a:xfrm>
            <a:prstGeom prst="rect">
              <a:avLst/>
            </a:prstGeom>
            <a:noFill/>
            <a:ln w="9525">
              <a:noFill/>
              <a:miter lim="800000"/>
              <a:headEnd/>
              <a:tailEnd/>
            </a:ln>
          </p:spPr>
          <p:txBody>
            <a:bodyPr wrap="square">
              <a:spAutoFit/>
            </a:bodyPr>
            <a:lstStyle/>
            <a:p>
              <a:pPr algn="just"/>
              <a:r>
                <a:rPr lang="en-US" sz="2800" dirty="0">
                  <a:latin typeface="Times New Roman" pitchFamily="18" charset="0"/>
                </a:rPr>
                <a:t>A </a:t>
              </a:r>
              <a:r>
                <a:rPr lang="en-US" sz="2800" b="1" u="sng" dirty="0">
                  <a:latin typeface="Times New Roman" pitchFamily="18" charset="0"/>
                </a:rPr>
                <a:t>flea</a:t>
              </a:r>
              <a:r>
                <a:rPr lang="en-US" sz="2800" dirty="0">
                  <a:latin typeface="Times New Roman" pitchFamily="18" charset="0"/>
                </a:rPr>
                <a:t> feeds on a </a:t>
              </a:r>
              <a:r>
                <a:rPr lang="en-US" sz="2800" b="1" u="sng" dirty="0">
                  <a:latin typeface="Times New Roman" pitchFamily="18" charset="0"/>
                </a:rPr>
                <a:t>mouse</a:t>
              </a:r>
              <a:r>
                <a:rPr lang="en-US" sz="2800" b="1" dirty="0">
                  <a:latin typeface="Times New Roman" pitchFamily="18" charset="0"/>
                </a:rPr>
                <a:t>’s</a:t>
              </a:r>
              <a:r>
                <a:rPr lang="en-US" sz="2800" dirty="0">
                  <a:latin typeface="Times New Roman" pitchFamily="18" charset="0"/>
                </a:rPr>
                <a:t> blood and harms the mouse.</a:t>
              </a:r>
            </a:p>
          </p:txBody>
        </p:sp>
        <p:pic>
          <p:nvPicPr>
            <p:cNvPr id="9" name="Picture 17">
              <a:extLst>
                <a:ext uri="{FF2B5EF4-FFF2-40B4-BE49-F238E27FC236}">
                  <a16:creationId xmlns:a16="http://schemas.microsoft.com/office/drawing/2014/main" id="{74997730-0AFD-E414-43DA-904DD7B3AB57}"/>
                </a:ext>
              </a:extLst>
            </p:cNvPr>
            <p:cNvPicPr>
              <a:picLocks noChangeAspect="1" noChangeArrowheads="1"/>
            </p:cNvPicPr>
            <p:nvPr/>
          </p:nvPicPr>
          <p:blipFill>
            <a:blip r:embed="rId3" cstate="print"/>
            <a:srcRect/>
            <a:stretch>
              <a:fillRect/>
            </a:stretch>
          </p:blipFill>
          <p:spPr bwMode="auto">
            <a:xfrm>
              <a:off x="1008" y="1885"/>
              <a:ext cx="1104" cy="1054"/>
            </a:xfrm>
            <a:prstGeom prst="rect">
              <a:avLst/>
            </a:prstGeom>
            <a:noFill/>
            <a:ln w="9525">
              <a:noFill/>
              <a:miter lim="800000"/>
              <a:headEnd/>
              <a:tailEnd/>
            </a:ln>
          </p:spPr>
        </p:pic>
        <p:pic>
          <p:nvPicPr>
            <p:cNvPr id="11" name="Picture 26">
              <a:extLst>
                <a:ext uri="{FF2B5EF4-FFF2-40B4-BE49-F238E27FC236}">
                  <a16:creationId xmlns:a16="http://schemas.microsoft.com/office/drawing/2014/main" id="{60BE6869-CAB9-B3DE-F619-F3555EBE8E80}"/>
                </a:ext>
              </a:extLst>
            </p:cNvPr>
            <p:cNvPicPr>
              <a:picLocks noChangeAspect="1" noChangeArrowheads="1"/>
            </p:cNvPicPr>
            <p:nvPr/>
          </p:nvPicPr>
          <p:blipFill>
            <a:blip r:embed="rId4" cstate="print"/>
            <a:srcRect l="8974" t="5367" r="4335" b="28578"/>
            <a:stretch>
              <a:fillRect/>
            </a:stretch>
          </p:blipFill>
          <p:spPr bwMode="auto">
            <a:xfrm>
              <a:off x="96" y="1890"/>
              <a:ext cx="1104" cy="1046"/>
            </a:xfrm>
            <a:prstGeom prst="rect">
              <a:avLst/>
            </a:prstGeom>
            <a:noFill/>
            <a:ln w="9525">
              <a:noFill/>
              <a:miter lim="800000"/>
              <a:headEnd/>
              <a:tailEnd/>
            </a:ln>
          </p:spPr>
        </p:pic>
      </p:grpSp>
      <p:sp>
        <p:nvSpPr>
          <p:cNvPr id="12" name="Text Box 8">
            <a:extLst>
              <a:ext uri="{FF2B5EF4-FFF2-40B4-BE49-F238E27FC236}">
                <a16:creationId xmlns:a16="http://schemas.microsoft.com/office/drawing/2014/main" id="{04F04A0A-7175-22BE-2F4E-AB306B0C19AD}"/>
              </a:ext>
            </a:extLst>
          </p:cNvPr>
          <p:cNvSpPr txBox="1">
            <a:spLocks noChangeArrowheads="1"/>
          </p:cNvSpPr>
          <p:nvPr/>
        </p:nvSpPr>
        <p:spPr bwMode="auto">
          <a:xfrm>
            <a:off x="1143000" y="5297507"/>
            <a:ext cx="2092390" cy="461665"/>
          </a:xfrm>
          <a:prstGeom prst="rect">
            <a:avLst/>
          </a:prstGeom>
          <a:solidFill>
            <a:schemeClr val="bg1"/>
          </a:solidFill>
          <a:ln w="9525">
            <a:solidFill>
              <a:schemeClr val="tx1"/>
            </a:solidFill>
            <a:miter lim="800000"/>
            <a:headEnd/>
            <a:tailEnd/>
          </a:ln>
        </p:spPr>
        <p:txBody>
          <a:bodyPr wrap="square">
            <a:spAutoFit/>
          </a:bodyPr>
          <a:lstStyle/>
          <a:p>
            <a:pPr algn="ctr"/>
            <a:r>
              <a:rPr lang="en-US" sz="2400" b="1" dirty="0">
                <a:latin typeface="Times New Roman" pitchFamily="18" charset="0"/>
              </a:rPr>
              <a:t>Flea &amp; Mouse</a:t>
            </a:r>
            <a:endParaRPr lang="en-US" dirty="0">
              <a:latin typeface="Times New Roman" pitchFamily="18" charset="0"/>
            </a:endParaRPr>
          </a:p>
        </p:txBody>
      </p:sp>
      <p:sp>
        <p:nvSpPr>
          <p:cNvPr id="19" name="TextBox 18">
            <a:extLst>
              <a:ext uri="{FF2B5EF4-FFF2-40B4-BE49-F238E27FC236}">
                <a16:creationId xmlns:a16="http://schemas.microsoft.com/office/drawing/2014/main" id="{D60F5404-726B-9F68-CD0A-50C2561A00E8}"/>
              </a:ext>
            </a:extLst>
          </p:cNvPr>
          <p:cNvSpPr txBox="1"/>
          <p:nvPr/>
        </p:nvSpPr>
        <p:spPr>
          <a:xfrm>
            <a:off x="5693213" y="2405978"/>
            <a:ext cx="2380343" cy="954107"/>
          </a:xfrm>
          <a:prstGeom prst="rect">
            <a:avLst/>
          </a:prstGeom>
          <a:noFill/>
        </p:spPr>
        <p:txBody>
          <a:bodyPr wrap="square" rtlCol="0">
            <a:spAutoFit/>
          </a:bodyPr>
          <a:lstStyle/>
          <a:p>
            <a:r>
              <a:rPr lang="en-US" sz="2800" b="1" dirty="0">
                <a:latin typeface="Arial Narrow" panose="020B0606020202030204" pitchFamily="34" charset="0"/>
              </a:rPr>
              <a:t>Flea +</a:t>
            </a:r>
          </a:p>
          <a:p>
            <a:r>
              <a:rPr lang="en-US" sz="2800" b="1" dirty="0">
                <a:latin typeface="Arial Narrow" panose="020B0606020202030204" pitchFamily="34" charset="0"/>
              </a:rPr>
              <a:t>Mouse -</a:t>
            </a:r>
          </a:p>
        </p:txBody>
      </p:sp>
    </p:spTree>
    <p:extLst>
      <p:ext uri="{BB962C8B-B14F-4D97-AF65-F5344CB8AC3E}">
        <p14:creationId xmlns:p14="http://schemas.microsoft.com/office/powerpoint/2010/main" val="117754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rot="16200000">
            <a:off x="-3244387" y="3167390"/>
            <a:ext cx="6858000" cy="523220"/>
          </a:xfrm>
          <a:prstGeom prst="rect">
            <a:avLst/>
          </a:prstGeom>
          <a:solidFill>
            <a:srgbClr val="FFFF00"/>
          </a:solidFill>
          <a:ln w="9525">
            <a:noFill/>
            <a:miter lim="800000"/>
            <a:headEnd/>
            <a:tailEnd/>
          </a:ln>
        </p:spPr>
        <p:txBody>
          <a:bodyPr wrap="square">
            <a:spAutoFit/>
          </a:bodyPr>
          <a:lstStyle/>
          <a:p>
            <a:pPr indent="1588" algn="ctr">
              <a:spcBef>
                <a:spcPct val="50000"/>
              </a:spcBef>
            </a:pPr>
            <a:r>
              <a:rPr lang="en-US" sz="2800" b="1" dirty="0">
                <a:latin typeface="Times New Roman" pitchFamily="18" charset="0"/>
              </a:rPr>
              <a:t>Good Buddies (or NOT) </a:t>
            </a:r>
          </a:p>
        </p:txBody>
      </p:sp>
      <p:pic>
        <p:nvPicPr>
          <p:cNvPr id="4100" name="Picture 4"/>
          <p:cNvPicPr>
            <a:picLocks noChangeAspect="1" noChangeArrowheads="1"/>
          </p:cNvPicPr>
          <p:nvPr/>
        </p:nvPicPr>
        <p:blipFill rotWithShape="1">
          <a:blip r:embed="rId2" cstate="print"/>
          <a:srcRect t="14985" r="35804" b="55044"/>
          <a:stretch/>
        </p:blipFill>
        <p:spPr bwMode="auto">
          <a:xfrm>
            <a:off x="1066800" y="152400"/>
            <a:ext cx="7332125" cy="3200400"/>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C1D6D93D-76D8-476E-AE8E-A94B53126CA6}"/>
              </a:ext>
            </a:extLst>
          </p:cNvPr>
          <p:cNvSpPr txBox="1"/>
          <p:nvPr/>
        </p:nvSpPr>
        <p:spPr>
          <a:xfrm>
            <a:off x="1464726" y="762000"/>
            <a:ext cx="2115457" cy="954107"/>
          </a:xfrm>
          <a:prstGeom prst="rect">
            <a:avLst/>
          </a:prstGeom>
          <a:noFill/>
        </p:spPr>
        <p:txBody>
          <a:bodyPr wrap="square" rtlCol="0">
            <a:spAutoFit/>
          </a:bodyPr>
          <a:lstStyle/>
          <a:p>
            <a:r>
              <a:rPr lang="en-US" sz="2800" b="1" dirty="0">
                <a:latin typeface="Arial Narrow" panose="020B0606020202030204" pitchFamily="34" charset="0"/>
              </a:rPr>
              <a:t>Barnacle +</a:t>
            </a:r>
          </a:p>
          <a:p>
            <a:r>
              <a:rPr lang="en-US" sz="2800" b="1" dirty="0">
                <a:latin typeface="Arial Narrow" panose="020B0606020202030204" pitchFamily="34" charset="0"/>
              </a:rPr>
              <a:t>Whale 0</a:t>
            </a:r>
          </a:p>
        </p:txBody>
      </p:sp>
      <p:sp>
        <p:nvSpPr>
          <p:cNvPr id="15" name="TextBox 14">
            <a:extLst>
              <a:ext uri="{FF2B5EF4-FFF2-40B4-BE49-F238E27FC236}">
                <a16:creationId xmlns:a16="http://schemas.microsoft.com/office/drawing/2014/main" id="{504D144E-1F30-E3D7-5668-34DBF5DD0876}"/>
              </a:ext>
            </a:extLst>
          </p:cNvPr>
          <p:cNvSpPr txBox="1"/>
          <p:nvPr/>
        </p:nvSpPr>
        <p:spPr>
          <a:xfrm>
            <a:off x="5715000" y="773250"/>
            <a:ext cx="2590800" cy="954107"/>
          </a:xfrm>
          <a:prstGeom prst="rect">
            <a:avLst/>
          </a:prstGeom>
          <a:noFill/>
        </p:spPr>
        <p:txBody>
          <a:bodyPr wrap="square" rtlCol="0">
            <a:spAutoFit/>
          </a:bodyPr>
          <a:lstStyle/>
          <a:p>
            <a:r>
              <a:rPr lang="en-US" sz="2800" b="1" dirty="0">
                <a:latin typeface="Arial Narrow" panose="020B0606020202030204" pitchFamily="34" charset="0"/>
              </a:rPr>
              <a:t>Mistletoe +</a:t>
            </a:r>
          </a:p>
          <a:p>
            <a:r>
              <a:rPr lang="en-US" sz="2800" b="1" dirty="0">
                <a:latin typeface="Arial Narrow" panose="020B0606020202030204" pitchFamily="34" charset="0"/>
              </a:rPr>
              <a:t>Spruce Tree -</a:t>
            </a:r>
          </a:p>
        </p:txBody>
      </p:sp>
      <p:sp>
        <p:nvSpPr>
          <p:cNvPr id="10" name="TextBox 9">
            <a:extLst>
              <a:ext uri="{FF2B5EF4-FFF2-40B4-BE49-F238E27FC236}">
                <a16:creationId xmlns:a16="http://schemas.microsoft.com/office/drawing/2014/main" id="{336D9494-D93B-A104-AB8B-A757092332DD}"/>
              </a:ext>
            </a:extLst>
          </p:cNvPr>
          <p:cNvSpPr txBox="1"/>
          <p:nvPr/>
        </p:nvSpPr>
        <p:spPr>
          <a:xfrm>
            <a:off x="3505200" y="780535"/>
            <a:ext cx="2852845" cy="954107"/>
          </a:xfrm>
          <a:prstGeom prst="rect">
            <a:avLst/>
          </a:prstGeom>
          <a:noFill/>
        </p:spPr>
        <p:txBody>
          <a:bodyPr wrap="square" rtlCol="0">
            <a:spAutoFit/>
          </a:bodyPr>
          <a:lstStyle/>
          <a:p>
            <a:r>
              <a:rPr lang="en-US" sz="2800" b="1" dirty="0">
                <a:latin typeface="Arial Narrow" panose="020B0606020202030204" pitchFamily="34" charset="0"/>
              </a:rPr>
              <a:t>Yucca flower +</a:t>
            </a:r>
          </a:p>
          <a:p>
            <a:r>
              <a:rPr lang="en-US" sz="2800" b="1" dirty="0">
                <a:latin typeface="Arial Narrow" panose="020B0606020202030204" pitchFamily="34" charset="0"/>
              </a:rPr>
              <a:t>Yucca moth +</a:t>
            </a:r>
          </a:p>
        </p:txBody>
      </p:sp>
      <p:sp>
        <p:nvSpPr>
          <p:cNvPr id="16" name="Arrow: Right 15">
            <a:extLst>
              <a:ext uri="{FF2B5EF4-FFF2-40B4-BE49-F238E27FC236}">
                <a16:creationId xmlns:a16="http://schemas.microsoft.com/office/drawing/2014/main" id="{98F5E1AD-0D4B-9B1F-B289-3BF33FA913A1}"/>
              </a:ext>
            </a:extLst>
          </p:cNvPr>
          <p:cNvSpPr/>
          <p:nvPr/>
        </p:nvSpPr>
        <p:spPr>
          <a:xfrm rot="5400000" flipH="1">
            <a:off x="2042492" y="3333697"/>
            <a:ext cx="609600" cy="4735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164EE22-8587-DC1C-DD63-361544CBEDD0}"/>
              </a:ext>
            </a:extLst>
          </p:cNvPr>
          <p:cNvSpPr txBox="1"/>
          <p:nvPr/>
        </p:nvSpPr>
        <p:spPr>
          <a:xfrm>
            <a:off x="5620657" y="1554798"/>
            <a:ext cx="2380343" cy="954107"/>
          </a:xfrm>
          <a:prstGeom prst="rect">
            <a:avLst/>
          </a:prstGeom>
          <a:noFill/>
        </p:spPr>
        <p:txBody>
          <a:bodyPr wrap="square" rtlCol="0">
            <a:spAutoFit/>
          </a:bodyPr>
          <a:lstStyle/>
          <a:p>
            <a:r>
              <a:rPr lang="en-US" sz="2800" b="1" dirty="0">
                <a:latin typeface="Arial Narrow" panose="020B0606020202030204" pitchFamily="34" charset="0"/>
              </a:rPr>
              <a:t>Aphids +</a:t>
            </a:r>
          </a:p>
          <a:p>
            <a:r>
              <a:rPr lang="en-US" sz="2800" b="1" dirty="0">
                <a:latin typeface="Arial Narrow" panose="020B0606020202030204" pitchFamily="34" charset="0"/>
              </a:rPr>
              <a:t>Soybeans -</a:t>
            </a:r>
          </a:p>
        </p:txBody>
      </p:sp>
      <p:sp>
        <p:nvSpPr>
          <p:cNvPr id="17" name="TextBox 16">
            <a:extLst>
              <a:ext uri="{FF2B5EF4-FFF2-40B4-BE49-F238E27FC236}">
                <a16:creationId xmlns:a16="http://schemas.microsoft.com/office/drawing/2014/main" id="{24C99F13-9B4F-1473-D2F6-576E20FF740C}"/>
              </a:ext>
            </a:extLst>
          </p:cNvPr>
          <p:cNvSpPr txBox="1"/>
          <p:nvPr/>
        </p:nvSpPr>
        <p:spPr>
          <a:xfrm>
            <a:off x="1429657" y="1560493"/>
            <a:ext cx="2380343" cy="954107"/>
          </a:xfrm>
          <a:prstGeom prst="rect">
            <a:avLst/>
          </a:prstGeom>
          <a:noFill/>
        </p:spPr>
        <p:txBody>
          <a:bodyPr wrap="square" rtlCol="0">
            <a:spAutoFit/>
          </a:bodyPr>
          <a:lstStyle/>
          <a:p>
            <a:r>
              <a:rPr lang="en-US" sz="2800" b="1" dirty="0">
                <a:latin typeface="Arial Narrow" panose="020B0606020202030204" pitchFamily="34" charset="0"/>
              </a:rPr>
              <a:t>M. Stork 0</a:t>
            </a:r>
          </a:p>
          <a:p>
            <a:r>
              <a:rPr lang="en-US" sz="2800" b="1" dirty="0">
                <a:latin typeface="Arial Narrow" panose="020B0606020202030204" pitchFamily="34" charset="0"/>
              </a:rPr>
              <a:t>Bees +</a:t>
            </a:r>
          </a:p>
        </p:txBody>
      </p:sp>
      <p:sp>
        <p:nvSpPr>
          <p:cNvPr id="19" name="TextBox 18">
            <a:extLst>
              <a:ext uri="{FF2B5EF4-FFF2-40B4-BE49-F238E27FC236}">
                <a16:creationId xmlns:a16="http://schemas.microsoft.com/office/drawing/2014/main" id="{D60F5404-726B-9F68-CD0A-50C2561A00E8}"/>
              </a:ext>
            </a:extLst>
          </p:cNvPr>
          <p:cNvSpPr txBox="1"/>
          <p:nvPr/>
        </p:nvSpPr>
        <p:spPr>
          <a:xfrm>
            <a:off x="5693213" y="2405978"/>
            <a:ext cx="2380343" cy="954107"/>
          </a:xfrm>
          <a:prstGeom prst="rect">
            <a:avLst/>
          </a:prstGeom>
          <a:noFill/>
        </p:spPr>
        <p:txBody>
          <a:bodyPr wrap="square" rtlCol="0">
            <a:spAutoFit/>
          </a:bodyPr>
          <a:lstStyle/>
          <a:p>
            <a:r>
              <a:rPr lang="en-US" sz="2800" b="1" dirty="0">
                <a:latin typeface="Arial Narrow" panose="020B0606020202030204" pitchFamily="34" charset="0"/>
              </a:rPr>
              <a:t>Flea +</a:t>
            </a:r>
          </a:p>
          <a:p>
            <a:r>
              <a:rPr lang="en-US" sz="2800" b="1" dirty="0">
                <a:latin typeface="Arial Narrow" panose="020B0606020202030204" pitchFamily="34" charset="0"/>
              </a:rPr>
              <a:t>Mouse -</a:t>
            </a:r>
          </a:p>
        </p:txBody>
      </p:sp>
      <p:grpSp>
        <p:nvGrpSpPr>
          <p:cNvPr id="2" name="Group 25">
            <a:extLst>
              <a:ext uri="{FF2B5EF4-FFF2-40B4-BE49-F238E27FC236}">
                <a16:creationId xmlns:a16="http://schemas.microsoft.com/office/drawing/2014/main" id="{51322534-A857-C035-08C5-994DCDF31DAF}"/>
              </a:ext>
            </a:extLst>
          </p:cNvPr>
          <p:cNvGrpSpPr>
            <a:grpSpLocks/>
          </p:cNvGrpSpPr>
          <p:nvPr/>
        </p:nvGrpSpPr>
        <p:grpSpPr bwMode="auto">
          <a:xfrm>
            <a:off x="641350" y="3952747"/>
            <a:ext cx="8137525" cy="2325687"/>
            <a:chOff x="404" y="2386"/>
            <a:chExt cx="5126" cy="1465"/>
          </a:xfrm>
        </p:grpSpPr>
        <p:sp>
          <p:nvSpPr>
            <p:cNvPr id="3" name="Text Box 8">
              <a:extLst>
                <a:ext uri="{FF2B5EF4-FFF2-40B4-BE49-F238E27FC236}">
                  <a16:creationId xmlns:a16="http://schemas.microsoft.com/office/drawing/2014/main" id="{1427C4FB-6C4E-FA1D-EC78-56015A625D10}"/>
                </a:ext>
              </a:extLst>
            </p:cNvPr>
            <p:cNvSpPr txBox="1">
              <a:spLocks noChangeArrowheads="1"/>
            </p:cNvSpPr>
            <p:nvPr/>
          </p:nvSpPr>
          <p:spPr bwMode="auto">
            <a:xfrm>
              <a:off x="2842" y="2436"/>
              <a:ext cx="2688" cy="1415"/>
            </a:xfrm>
            <a:prstGeom prst="rect">
              <a:avLst/>
            </a:prstGeom>
            <a:noFill/>
            <a:ln w="9525">
              <a:noFill/>
              <a:miter lim="800000"/>
              <a:headEnd/>
              <a:tailEnd/>
            </a:ln>
          </p:spPr>
          <p:txBody>
            <a:bodyPr wrap="square">
              <a:spAutoFit/>
            </a:bodyPr>
            <a:lstStyle/>
            <a:p>
              <a:pPr algn="just"/>
              <a:r>
                <a:rPr lang="en-US" sz="2800" b="1" u="sng" dirty="0">
                  <a:latin typeface="Times New Roman" pitchFamily="18" charset="0"/>
                </a:rPr>
                <a:t>Hermit crabs</a:t>
              </a:r>
              <a:r>
                <a:rPr lang="en-US" sz="2800" dirty="0">
                  <a:latin typeface="Times New Roman" pitchFamily="18" charset="0"/>
                </a:rPr>
                <a:t> live in shells made and then abandoned by </a:t>
              </a:r>
              <a:r>
                <a:rPr lang="en-US" sz="2800" b="1" u="sng" dirty="0">
                  <a:latin typeface="Times New Roman" pitchFamily="18" charset="0"/>
                </a:rPr>
                <a:t>snails</a:t>
              </a:r>
              <a:r>
                <a:rPr lang="en-US" sz="2800" dirty="0">
                  <a:latin typeface="Times New Roman" pitchFamily="18" charset="0"/>
                </a:rPr>
                <a:t>.  This relationship neither helps nor harms the snails.</a:t>
              </a:r>
            </a:p>
          </p:txBody>
        </p:sp>
        <p:pic>
          <p:nvPicPr>
            <p:cNvPr id="6" name="Picture 19">
              <a:extLst>
                <a:ext uri="{FF2B5EF4-FFF2-40B4-BE49-F238E27FC236}">
                  <a16:creationId xmlns:a16="http://schemas.microsoft.com/office/drawing/2014/main" id="{88716DCC-479A-1DB7-B45A-0109E8183EB3}"/>
                </a:ext>
              </a:extLst>
            </p:cNvPr>
            <p:cNvPicPr>
              <a:picLocks noChangeAspect="1" noChangeArrowheads="1"/>
            </p:cNvPicPr>
            <p:nvPr/>
          </p:nvPicPr>
          <p:blipFill>
            <a:blip r:embed="rId3" cstate="print"/>
            <a:srcRect l="9967" t="12631" r="16943" b="5263"/>
            <a:stretch>
              <a:fillRect/>
            </a:stretch>
          </p:blipFill>
          <p:spPr bwMode="auto">
            <a:xfrm>
              <a:off x="404" y="2386"/>
              <a:ext cx="1061" cy="941"/>
            </a:xfrm>
            <a:prstGeom prst="rect">
              <a:avLst/>
            </a:prstGeom>
            <a:noFill/>
            <a:ln w="9525">
              <a:noFill/>
              <a:miter lim="800000"/>
              <a:headEnd/>
              <a:tailEnd/>
            </a:ln>
          </p:spPr>
        </p:pic>
        <p:pic>
          <p:nvPicPr>
            <p:cNvPr id="13" name="Picture 20">
              <a:extLst>
                <a:ext uri="{FF2B5EF4-FFF2-40B4-BE49-F238E27FC236}">
                  <a16:creationId xmlns:a16="http://schemas.microsoft.com/office/drawing/2014/main" id="{C3415D0D-C0D6-A9B8-AF98-8B0738F09D82}"/>
                </a:ext>
              </a:extLst>
            </p:cNvPr>
            <p:cNvPicPr>
              <a:picLocks noChangeAspect="1" noChangeArrowheads="1"/>
            </p:cNvPicPr>
            <p:nvPr/>
          </p:nvPicPr>
          <p:blipFill>
            <a:blip r:embed="rId4" cstate="print"/>
            <a:srcRect l="6560" t="9770" r="15041" b="16826"/>
            <a:stretch>
              <a:fillRect/>
            </a:stretch>
          </p:blipFill>
          <p:spPr bwMode="auto">
            <a:xfrm>
              <a:off x="1482" y="2386"/>
              <a:ext cx="1285" cy="905"/>
            </a:xfrm>
            <a:prstGeom prst="rect">
              <a:avLst/>
            </a:prstGeom>
            <a:noFill/>
            <a:ln w="9525">
              <a:noFill/>
              <a:miter lim="800000"/>
              <a:headEnd/>
              <a:tailEnd/>
            </a:ln>
          </p:spPr>
        </p:pic>
      </p:grpSp>
      <p:sp>
        <p:nvSpPr>
          <p:cNvPr id="14" name="Text Box 8">
            <a:extLst>
              <a:ext uri="{FF2B5EF4-FFF2-40B4-BE49-F238E27FC236}">
                <a16:creationId xmlns:a16="http://schemas.microsoft.com/office/drawing/2014/main" id="{211E4AAD-09F5-052C-961D-8DA78C7198AA}"/>
              </a:ext>
            </a:extLst>
          </p:cNvPr>
          <p:cNvSpPr txBox="1">
            <a:spLocks noChangeArrowheads="1"/>
          </p:cNvSpPr>
          <p:nvPr/>
        </p:nvSpPr>
        <p:spPr bwMode="auto">
          <a:xfrm>
            <a:off x="634760" y="5389434"/>
            <a:ext cx="3743630" cy="461665"/>
          </a:xfrm>
          <a:prstGeom prst="rect">
            <a:avLst/>
          </a:prstGeom>
          <a:solidFill>
            <a:schemeClr val="bg1"/>
          </a:solidFill>
          <a:ln w="9525">
            <a:solidFill>
              <a:schemeClr val="tx1"/>
            </a:solidFill>
            <a:miter lim="800000"/>
            <a:headEnd/>
            <a:tailEnd/>
          </a:ln>
        </p:spPr>
        <p:txBody>
          <a:bodyPr wrap="square">
            <a:spAutoFit/>
          </a:bodyPr>
          <a:lstStyle/>
          <a:p>
            <a:pPr algn="ctr"/>
            <a:r>
              <a:rPr lang="en-US" sz="2400" b="1" dirty="0">
                <a:latin typeface="Times New Roman" pitchFamily="18" charset="0"/>
              </a:rPr>
              <a:t>Hermit Crab &amp; Snails</a:t>
            </a:r>
            <a:endParaRPr lang="en-US" dirty="0">
              <a:latin typeface="Times New Roman" pitchFamily="18" charset="0"/>
            </a:endParaRPr>
          </a:p>
        </p:txBody>
      </p:sp>
      <p:sp>
        <p:nvSpPr>
          <p:cNvPr id="21" name="TextBox 20">
            <a:extLst>
              <a:ext uri="{FF2B5EF4-FFF2-40B4-BE49-F238E27FC236}">
                <a16:creationId xmlns:a16="http://schemas.microsoft.com/office/drawing/2014/main" id="{6F906016-21B4-A72F-A702-B40377BB7E20}"/>
              </a:ext>
            </a:extLst>
          </p:cNvPr>
          <p:cNvSpPr txBox="1"/>
          <p:nvPr/>
        </p:nvSpPr>
        <p:spPr>
          <a:xfrm>
            <a:off x="1357957" y="2358986"/>
            <a:ext cx="2403410" cy="954107"/>
          </a:xfrm>
          <a:prstGeom prst="rect">
            <a:avLst/>
          </a:prstGeom>
          <a:noFill/>
        </p:spPr>
        <p:txBody>
          <a:bodyPr wrap="square" rtlCol="0">
            <a:spAutoFit/>
          </a:bodyPr>
          <a:lstStyle/>
          <a:p>
            <a:r>
              <a:rPr lang="en-US" sz="2800" b="1" dirty="0">
                <a:latin typeface="Arial Narrow" panose="020B0606020202030204" pitchFamily="34" charset="0"/>
              </a:rPr>
              <a:t>Hermit crabs +</a:t>
            </a:r>
          </a:p>
          <a:p>
            <a:r>
              <a:rPr lang="en-US" sz="2800" b="1" dirty="0">
                <a:latin typeface="Arial Narrow" panose="020B0606020202030204" pitchFamily="34" charset="0"/>
              </a:rPr>
              <a:t>Snails 0</a:t>
            </a:r>
          </a:p>
        </p:txBody>
      </p:sp>
    </p:spTree>
    <p:extLst>
      <p:ext uri="{BB962C8B-B14F-4D97-AF65-F5344CB8AC3E}">
        <p14:creationId xmlns:p14="http://schemas.microsoft.com/office/powerpoint/2010/main" val="299187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rot="16200000">
            <a:off x="-3244387" y="3167390"/>
            <a:ext cx="6858000" cy="523220"/>
          </a:xfrm>
          <a:prstGeom prst="rect">
            <a:avLst/>
          </a:prstGeom>
          <a:solidFill>
            <a:srgbClr val="FFFF00"/>
          </a:solidFill>
          <a:ln w="9525">
            <a:noFill/>
            <a:miter lim="800000"/>
            <a:headEnd/>
            <a:tailEnd/>
          </a:ln>
        </p:spPr>
        <p:txBody>
          <a:bodyPr wrap="square">
            <a:spAutoFit/>
          </a:bodyPr>
          <a:lstStyle/>
          <a:p>
            <a:pPr indent="1588" algn="ctr">
              <a:spcBef>
                <a:spcPct val="50000"/>
              </a:spcBef>
            </a:pPr>
            <a:r>
              <a:rPr lang="en-US" sz="2800" b="1" dirty="0">
                <a:latin typeface="Times New Roman" pitchFamily="18" charset="0"/>
              </a:rPr>
              <a:t>Good Buddies (or NOT) </a:t>
            </a:r>
          </a:p>
        </p:txBody>
      </p:sp>
      <p:pic>
        <p:nvPicPr>
          <p:cNvPr id="4100" name="Picture 4"/>
          <p:cNvPicPr>
            <a:picLocks noChangeAspect="1" noChangeArrowheads="1"/>
          </p:cNvPicPr>
          <p:nvPr/>
        </p:nvPicPr>
        <p:blipFill rotWithShape="1">
          <a:blip r:embed="rId2" cstate="print"/>
          <a:srcRect t="14986" r="35804" b="46891"/>
          <a:stretch/>
        </p:blipFill>
        <p:spPr bwMode="auto">
          <a:xfrm>
            <a:off x="1066800" y="152399"/>
            <a:ext cx="7332125" cy="4070941"/>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C1D6D93D-76D8-476E-AE8E-A94B53126CA6}"/>
              </a:ext>
            </a:extLst>
          </p:cNvPr>
          <p:cNvSpPr txBox="1"/>
          <p:nvPr/>
        </p:nvSpPr>
        <p:spPr>
          <a:xfrm>
            <a:off x="1464726" y="762000"/>
            <a:ext cx="2115457" cy="954107"/>
          </a:xfrm>
          <a:prstGeom prst="rect">
            <a:avLst/>
          </a:prstGeom>
          <a:noFill/>
        </p:spPr>
        <p:txBody>
          <a:bodyPr wrap="square" rtlCol="0">
            <a:spAutoFit/>
          </a:bodyPr>
          <a:lstStyle/>
          <a:p>
            <a:r>
              <a:rPr lang="en-US" sz="2800" b="1" dirty="0">
                <a:latin typeface="Arial Narrow" panose="020B0606020202030204" pitchFamily="34" charset="0"/>
              </a:rPr>
              <a:t>Barnacle +</a:t>
            </a:r>
          </a:p>
          <a:p>
            <a:r>
              <a:rPr lang="en-US" sz="2800" b="1" dirty="0">
                <a:latin typeface="Arial Narrow" panose="020B0606020202030204" pitchFamily="34" charset="0"/>
              </a:rPr>
              <a:t>Whale 0</a:t>
            </a:r>
          </a:p>
        </p:txBody>
      </p:sp>
      <p:sp>
        <p:nvSpPr>
          <p:cNvPr id="15" name="TextBox 14">
            <a:extLst>
              <a:ext uri="{FF2B5EF4-FFF2-40B4-BE49-F238E27FC236}">
                <a16:creationId xmlns:a16="http://schemas.microsoft.com/office/drawing/2014/main" id="{504D144E-1F30-E3D7-5668-34DBF5DD0876}"/>
              </a:ext>
            </a:extLst>
          </p:cNvPr>
          <p:cNvSpPr txBox="1"/>
          <p:nvPr/>
        </p:nvSpPr>
        <p:spPr>
          <a:xfrm>
            <a:off x="5715000" y="773250"/>
            <a:ext cx="2590800" cy="954107"/>
          </a:xfrm>
          <a:prstGeom prst="rect">
            <a:avLst/>
          </a:prstGeom>
          <a:noFill/>
        </p:spPr>
        <p:txBody>
          <a:bodyPr wrap="square" rtlCol="0">
            <a:spAutoFit/>
          </a:bodyPr>
          <a:lstStyle/>
          <a:p>
            <a:r>
              <a:rPr lang="en-US" sz="2800" b="1" dirty="0">
                <a:latin typeface="Arial Narrow" panose="020B0606020202030204" pitchFamily="34" charset="0"/>
              </a:rPr>
              <a:t>Mistletoe +</a:t>
            </a:r>
          </a:p>
          <a:p>
            <a:r>
              <a:rPr lang="en-US" sz="2800" b="1" dirty="0">
                <a:latin typeface="Arial Narrow" panose="020B0606020202030204" pitchFamily="34" charset="0"/>
              </a:rPr>
              <a:t>Spruce Tree -</a:t>
            </a:r>
          </a:p>
        </p:txBody>
      </p:sp>
      <p:sp>
        <p:nvSpPr>
          <p:cNvPr id="10" name="TextBox 9">
            <a:extLst>
              <a:ext uri="{FF2B5EF4-FFF2-40B4-BE49-F238E27FC236}">
                <a16:creationId xmlns:a16="http://schemas.microsoft.com/office/drawing/2014/main" id="{336D9494-D93B-A104-AB8B-A757092332DD}"/>
              </a:ext>
            </a:extLst>
          </p:cNvPr>
          <p:cNvSpPr txBox="1"/>
          <p:nvPr/>
        </p:nvSpPr>
        <p:spPr>
          <a:xfrm>
            <a:off x="3505200" y="780535"/>
            <a:ext cx="2852845" cy="954107"/>
          </a:xfrm>
          <a:prstGeom prst="rect">
            <a:avLst/>
          </a:prstGeom>
          <a:noFill/>
        </p:spPr>
        <p:txBody>
          <a:bodyPr wrap="square" rtlCol="0">
            <a:spAutoFit/>
          </a:bodyPr>
          <a:lstStyle/>
          <a:p>
            <a:r>
              <a:rPr lang="en-US" sz="2800" b="1" dirty="0">
                <a:latin typeface="Arial Narrow" panose="020B0606020202030204" pitchFamily="34" charset="0"/>
              </a:rPr>
              <a:t>Yucca flower +</a:t>
            </a:r>
          </a:p>
          <a:p>
            <a:r>
              <a:rPr lang="en-US" sz="2800" b="1" dirty="0">
                <a:latin typeface="Arial Narrow" panose="020B0606020202030204" pitchFamily="34" charset="0"/>
              </a:rPr>
              <a:t>Yucca moth +</a:t>
            </a:r>
          </a:p>
        </p:txBody>
      </p:sp>
      <p:sp>
        <p:nvSpPr>
          <p:cNvPr id="16" name="Arrow: Right 15">
            <a:extLst>
              <a:ext uri="{FF2B5EF4-FFF2-40B4-BE49-F238E27FC236}">
                <a16:creationId xmlns:a16="http://schemas.microsoft.com/office/drawing/2014/main" id="{98F5E1AD-0D4B-9B1F-B289-3BF33FA913A1}"/>
              </a:ext>
            </a:extLst>
          </p:cNvPr>
          <p:cNvSpPr/>
          <p:nvPr/>
        </p:nvSpPr>
        <p:spPr>
          <a:xfrm rot="5400000" flipH="1">
            <a:off x="3655827" y="3252958"/>
            <a:ext cx="1645459" cy="4735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164EE22-8587-DC1C-DD63-361544CBEDD0}"/>
              </a:ext>
            </a:extLst>
          </p:cNvPr>
          <p:cNvSpPr txBox="1"/>
          <p:nvPr/>
        </p:nvSpPr>
        <p:spPr>
          <a:xfrm>
            <a:off x="5620657" y="1554798"/>
            <a:ext cx="2380343" cy="954107"/>
          </a:xfrm>
          <a:prstGeom prst="rect">
            <a:avLst/>
          </a:prstGeom>
          <a:noFill/>
        </p:spPr>
        <p:txBody>
          <a:bodyPr wrap="square" rtlCol="0">
            <a:spAutoFit/>
          </a:bodyPr>
          <a:lstStyle/>
          <a:p>
            <a:r>
              <a:rPr lang="en-US" sz="2800" b="1" dirty="0">
                <a:latin typeface="Arial Narrow" panose="020B0606020202030204" pitchFamily="34" charset="0"/>
              </a:rPr>
              <a:t>Aphids +</a:t>
            </a:r>
          </a:p>
          <a:p>
            <a:r>
              <a:rPr lang="en-US" sz="2800" b="1" dirty="0">
                <a:latin typeface="Arial Narrow" panose="020B0606020202030204" pitchFamily="34" charset="0"/>
              </a:rPr>
              <a:t>Soybeans -</a:t>
            </a:r>
          </a:p>
        </p:txBody>
      </p:sp>
      <p:sp>
        <p:nvSpPr>
          <p:cNvPr id="17" name="TextBox 16">
            <a:extLst>
              <a:ext uri="{FF2B5EF4-FFF2-40B4-BE49-F238E27FC236}">
                <a16:creationId xmlns:a16="http://schemas.microsoft.com/office/drawing/2014/main" id="{24C99F13-9B4F-1473-D2F6-576E20FF740C}"/>
              </a:ext>
            </a:extLst>
          </p:cNvPr>
          <p:cNvSpPr txBox="1"/>
          <p:nvPr/>
        </p:nvSpPr>
        <p:spPr>
          <a:xfrm>
            <a:off x="1429657" y="1560493"/>
            <a:ext cx="2380343" cy="954107"/>
          </a:xfrm>
          <a:prstGeom prst="rect">
            <a:avLst/>
          </a:prstGeom>
          <a:noFill/>
        </p:spPr>
        <p:txBody>
          <a:bodyPr wrap="square" rtlCol="0">
            <a:spAutoFit/>
          </a:bodyPr>
          <a:lstStyle/>
          <a:p>
            <a:r>
              <a:rPr lang="en-US" sz="2800" b="1" dirty="0">
                <a:latin typeface="Arial Narrow" panose="020B0606020202030204" pitchFamily="34" charset="0"/>
              </a:rPr>
              <a:t>M. Stork 0</a:t>
            </a:r>
          </a:p>
          <a:p>
            <a:r>
              <a:rPr lang="en-US" sz="2800" b="1" dirty="0">
                <a:latin typeface="Arial Narrow" panose="020B0606020202030204" pitchFamily="34" charset="0"/>
              </a:rPr>
              <a:t>Bees +</a:t>
            </a:r>
          </a:p>
        </p:txBody>
      </p:sp>
      <p:sp>
        <p:nvSpPr>
          <p:cNvPr id="19" name="TextBox 18">
            <a:extLst>
              <a:ext uri="{FF2B5EF4-FFF2-40B4-BE49-F238E27FC236}">
                <a16:creationId xmlns:a16="http://schemas.microsoft.com/office/drawing/2014/main" id="{D60F5404-726B-9F68-CD0A-50C2561A00E8}"/>
              </a:ext>
            </a:extLst>
          </p:cNvPr>
          <p:cNvSpPr txBox="1"/>
          <p:nvPr/>
        </p:nvSpPr>
        <p:spPr>
          <a:xfrm>
            <a:off x="5693213" y="2405978"/>
            <a:ext cx="2380343" cy="954107"/>
          </a:xfrm>
          <a:prstGeom prst="rect">
            <a:avLst/>
          </a:prstGeom>
          <a:noFill/>
        </p:spPr>
        <p:txBody>
          <a:bodyPr wrap="square" rtlCol="0">
            <a:spAutoFit/>
          </a:bodyPr>
          <a:lstStyle/>
          <a:p>
            <a:r>
              <a:rPr lang="en-US" sz="2800" b="1" dirty="0">
                <a:latin typeface="Arial Narrow" panose="020B0606020202030204" pitchFamily="34" charset="0"/>
              </a:rPr>
              <a:t>Flea +</a:t>
            </a:r>
          </a:p>
          <a:p>
            <a:r>
              <a:rPr lang="en-US" sz="2800" b="1" dirty="0">
                <a:latin typeface="Arial Narrow" panose="020B0606020202030204" pitchFamily="34" charset="0"/>
              </a:rPr>
              <a:t>Mouse -</a:t>
            </a:r>
          </a:p>
        </p:txBody>
      </p:sp>
      <p:sp>
        <p:nvSpPr>
          <p:cNvPr id="21" name="TextBox 20">
            <a:extLst>
              <a:ext uri="{FF2B5EF4-FFF2-40B4-BE49-F238E27FC236}">
                <a16:creationId xmlns:a16="http://schemas.microsoft.com/office/drawing/2014/main" id="{6F906016-21B4-A72F-A702-B40377BB7E20}"/>
              </a:ext>
            </a:extLst>
          </p:cNvPr>
          <p:cNvSpPr txBox="1"/>
          <p:nvPr/>
        </p:nvSpPr>
        <p:spPr>
          <a:xfrm>
            <a:off x="1357957" y="2358986"/>
            <a:ext cx="2403410" cy="954107"/>
          </a:xfrm>
          <a:prstGeom prst="rect">
            <a:avLst/>
          </a:prstGeom>
          <a:noFill/>
        </p:spPr>
        <p:txBody>
          <a:bodyPr wrap="square" rtlCol="0">
            <a:spAutoFit/>
          </a:bodyPr>
          <a:lstStyle/>
          <a:p>
            <a:r>
              <a:rPr lang="en-US" sz="2800" b="1" dirty="0">
                <a:latin typeface="Arial Narrow" panose="020B0606020202030204" pitchFamily="34" charset="0"/>
              </a:rPr>
              <a:t>Hermit crabs +</a:t>
            </a:r>
          </a:p>
          <a:p>
            <a:r>
              <a:rPr lang="en-US" sz="2800" b="1" dirty="0">
                <a:latin typeface="Arial Narrow" panose="020B0606020202030204" pitchFamily="34" charset="0"/>
              </a:rPr>
              <a:t>Snails 0</a:t>
            </a:r>
          </a:p>
        </p:txBody>
      </p:sp>
      <p:grpSp>
        <p:nvGrpSpPr>
          <p:cNvPr id="7" name="Group 8">
            <a:extLst>
              <a:ext uri="{FF2B5EF4-FFF2-40B4-BE49-F238E27FC236}">
                <a16:creationId xmlns:a16="http://schemas.microsoft.com/office/drawing/2014/main" id="{33F0B8C7-778F-FF54-8CA5-E770947725B6}"/>
              </a:ext>
            </a:extLst>
          </p:cNvPr>
          <p:cNvGrpSpPr>
            <a:grpSpLocks/>
          </p:cNvGrpSpPr>
          <p:nvPr/>
        </p:nvGrpSpPr>
        <p:grpSpPr bwMode="auto">
          <a:xfrm>
            <a:off x="525969" y="4265777"/>
            <a:ext cx="8408988" cy="2354263"/>
            <a:chOff x="192" y="-149"/>
            <a:chExt cx="5297" cy="1483"/>
          </a:xfrm>
        </p:grpSpPr>
        <p:sp>
          <p:nvSpPr>
            <p:cNvPr id="8" name="Text Box 3">
              <a:extLst>
                <a:ext uri="{FF2B5EF4-FFF2-40B4-BE49-F238E27FC236}">
                  <a16:creationId xmlns:a16="http://schemas.microsoft.com/office/drawing/2014/main" id="{2BD2CAB4-9F7D-1A45-5B64-D0BCDE90B59D}"/>
                </a:ext>
              </a:extLst>
            </p:cNvPr>
            <p:cNvSpPr txBox="1">
              <a:spLocks noChangeArrowheads="1"/>
            </p:cNvSpPr>
            <p:nvPr/>
          </p:nvSpPr>
          <p:spPr bwMode="auto">
            <a:xfrm>
              <a:off x="2134" y="-120"/>
              <a:ext cx="3355" cy="1454"/>
            </a:xfrm>
            <a:prstGeom prst="rect">
              <a:avLst/>
            </a:prstGeom>
            <a:noFill/>
            <a:ln w="9525">
              <a:noFill/>
              <a:miter lim="800000"/>
              <a:headEnd/>
              <a:tailEnd/>
            </a:ln>
          </p:spPr>
          <p:txBody>
            <a:bodyPr wrap="square">
              <a:spAutoFit/>
            </a:bodyPr>
            <a:lstStyle/>
            <a:p>
              <a:pPr algn="just"/>
              <a:r>
                <a:rPr lang="en-US" sz="2400" b="1" u="sng" dirty="0">
                  <a:latin typeface="Times New Roman" pitchFamily="18" charset="0"/>
                </a:rPr>
                <a:t>Ostriches</a:t>
              </a:r>
              <a:r>
                <a:rPr lang="en-US" sz="2400" dirty="0">
                  <a:latin typeface="Times New Roman" pitchFamily="18" charset="0"/>
                </a:rPr>
                <a:t> and </a:t>
              </a:r>
              <a:r>
                <a:rPr lang="en-US" sz="2400" b="1" u="sng" dirty="0">
                  <a:latin typeface="Times New Roman" pitchFamily="18" charset="0"/>
                </a:rPr>
                <a:t>gazelles</a:t>
              </a:r>
              <a:r>
                <a:rPr lang="en-US" sz="2400" dirty="0">
                  <a:latin typeface="Times New Roman" pitchFamily="18" charset="0"/>
                </a:rPr>
                <a:t> feed next to each other.  They both watch for predators and alert each other to danger.  Because their visual abilities are different, they can identify threats that the other animal would not see as readily. </a:t>
              </a:r>
            </a:p>
          </p:txBody>
        </p:sp>
        <p:pic>
          <p:nvPicPr>
            <p:cNvPr id="9" name="Picture 6">
              <a:extLst>
                <a:ext uri="{FF2B5EF4-FFF2-40B4-BE49-F238E27FC236}">
                  <a16:creationId xmlns:a16="http://schemas.microsoft.com/office/drawing/2014/main" id="{CDE3A22A-9E4B-B877-CB12-B18806B30219}"/>
                </a:ext>
              </a:extLst>
            </p:cNvPr>
            <p:cNvPicPr>
              <a:picLocks noChangeAspect="1" noChangeArrowheads="1"/>
            </p:cNvPicPr>
            <p:nvPr/>
          </p:nvPicPr>
          <p:blipFill>
            <a:blip r:embed="rId3" cstate="print"/>
            <a:srcRect b="11971"/>
            <a:stretch>
              <a:fillRect/>
            </a:stretch>
          </p:blipFill>
          <p:spPr bwMode="auto">
            <a:xfrm>
              <a:off x="192" y="-149"/>
              <a:ext cx="974" cy="1305"/>
            </a:xfrm>
            <a:prstGeom prst="rect">
              <a:avLst/>
            </a:prstGeom>
            <a:noFill/>
            <a:ln w="9525">
              <a:noFill/>
              <a:miter lim="800000"/>
              <a:headEnd/>
              <a:tailEnd/>
            </a:ln>
          </p:spPr>
        </p:pic>
        <p:pic>
          <p:nvPicPr>
            <p:cNvPr id="11" name="Picture 7">
              <a:extLst>
                <a:ext uri="{FF2B5EF4-FFF2-40B4-BE49-F238E27FC236}">
                  <a16:creationId xmlns:a16="http://schemas.microsoft.com/office/drawing/2014/main" id="{0FE50719-3E69-29FF-CE4E-0D949ECC68D4}"/>
                </a:ext>
              </a:extLst>
            </p:cNvPr>
            <p:cNvPicPr>
              <a:picLocks noChangeAspect="1" noChangeArrowheads="1"/>
            </p:cNvPicPr>
            <p:nvPr/>
          </p:nvPicPr>
          <p:blipFill>
            <a:blip r:embed="rId4" cstate="print"/>
            <a:srcRect/>
            <a:stretch>
              <a:fillRect/>
            </a:stretch>
          </p:blipFill>
          <p:spPr bwMode="auto">
            <a:xfrm>
              <a:off x="1129" y="-149"/>
              <a:ext cx="913" cy="1300"/>
            </a:xfrm>
            <a:prstGeom prst="rect">
              <a:avLst/>
            </a:prstGeom>
            <a:noFill/>
            <a:ln w="9525">
              <a:noFill/>
              <a:miter lim="800000"/>
              <a:headEnd/>
              <a:tailEnd/>
            </a:ln>
          </p:spPr>
        </p:pic>
      </p:grpSp>
      <p:sp>
        <p:nvSpPr>
          <p:cNvPr id="12" name="Text Box 3">
            <a:extLst>
              <a:ext uri="{FF2B5EF4-FFF2-40B4-BE49-F238E27FC236}">
                <a16:creationId xmlns:a16="http://schemas.microsoft.com/office/drawing/2014/main" id="{7E01ABD9-B394-0687-8C88-0DFFDC458AE6}"/>
              </a:ext>
            </a:extLst>
          </p:cNvPr>
          <p:cNvSpPr txBox="1">
            <a:spLocks noChangeArrowheads="1"/>
          </p:cNvSpPr>
          <p:nvPr/>
        </p:nvSpPr>
        <p:spPr bwMode="auto">
          <a:xfrm>
            <a:off x="499328" y="6284103"/>
            <a:ext cx="3005872" cy="461665"/>
          </a:xfrm>
          <a:prstGeom prst="rect">
            <a:avLst/>
          </a:prstGeom>
          <a:solidFill>
            <a:schemeClr val="bg1"/>
          </a:solidFill>
          <a:ln w="9525">
            <a:solidFill>
              <a:schemeClr val="tx1"/>
            </a:solidFill>
            <a:miter lim="800000"/>
            <a:headEnd/>
            <a:tailEnd/>
          </a:ln>
        </p:spPr>
        <p:txBody>
          <a:bodyPr wrap="square">
            <a:spAutoFit/>
          </a:bodyPr>
          <a:lstStyle/>
          <a:p>
            <a:pPr algn="ctr"/>
            <a:r>
              <a:rPr lang="en-US" sz="2400" b="1" dirty="0">
                <a:latin typeface="Times New Roman" pitchFamily="18" charset="0"/>
                <a:cs typeface="Times New Roman" pitchFamily="18" charset="0"/>
              </a:rPr>
              <a:t>Gazelles &amp; Ostriches</a:t>
            </a:r>
          </a:p>
        </p:txBody>
      </p:sp>
      <p:sp>
        <p:nvSpPr>
          <p:cNvPr id="28" name="TextBox 27">
            <a:extLst>
              <a:ext uri="{FF2B5EF4-FFF2-40B4-BE49-F238E27FC236}">
                <a16:creationId xmlns:a16="http://schemas.microsoft.com/office/drawing/2014/main" id="{D3CC8B85-1484-E6D3-E424-47DA220D6561}"/>
              </a:ext>
            </a:extLst>
          </p:cNvPr>
          <p:cNvSpPr txBox="1"/>
          <p:nvPr/>
        </p:nvSpPr>
        <p:spPr>
          <a:xfrm>
            <a:off x="3536421" y="1591435"/>
            <a:ext cx="1752600" cy="954107"/>
          </a:xfrm>
          <a:prstGeom prst="rect">
            <a:avLst/>
          </a:prstGeom>
          <a:noFill/>
        </p:spPr>
        <p:txBody>
          <a:bodyPr wrap="square" rtlCol="0">
            <a:spAutoFit/>
          </a:bodyPr>
          <a:lstStyle/>
          <a:p>
            <a:r>
              <a:rPr lang="en-US" sz="2800" b="1" dirty="0"/>
              <a:t>Ostrich +</a:t>
            </a:r>
          </a:p>
          <a:p>
            <a:r>
              <a:rPr lang="en-US" sz="2800" b="1" dirty="0"/>
              <a:t>Gazelles +</a:t>
            </a:r>
          </a:p>
        </p:txBody>
      </p:sp>
    </p:spTree>
    <p:extLst>
      <p:ext uri="{BB962C8B-B14F-4D97-AF65-F5344CB8AC3E}">
        <p14:creationId xmlns:p14="http://schemas.microsoft.com/office/powerpoint/2010/main" val="296527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rot="16200000">
            <a:off x="-3244387" y="3167390"/>
            <a:ext cx="6858000" cy="523220"/>
          </a:xfrm>
          <a:prstGeom prst="rect">
            <a:avLst/>
          </a:prstGeom>
          <a:solidFill>
            <a:srgbClr val="FFFF00"/>
          </a:solidFill>
          <a:ln w="9525">
            <a:noFill/>
            <a:miter lim="800000"/>
            <a:headEnd/>
            <a:tailEnd/>
          </a:ln>
        </p:spPr>
        <p:txBody>
          <a:bodyPr wrap="square">
            <a:spAutoFit/>
          </a:bodyPr>
          <a:lstStyle/>
          <a:p>
            <a:pPr indent="1588" algn="ctr">
              <a:spcBef>
                <a:spcPct val="50000"/>
              </a:spcBef>
            </a:pPr>
            <a:r>
              <a:rPr lang="en-US" sz="2800" b="1" dirty="0">
                <a:latin typeface="Times New Roman" pitchFamily="18" charset="0"/>
              </a:rPr>
              <a:t>Good Buddies (or NOT) </a:t>
            </a:r>
          </a:p>
        </p:txBody>
      </p:sp>
      <p:pic>
        <p:nvPicPr>
          <p:cNvPr id="4100" name="Picture 4"/>
          <p:cNvPicPr>
            <a:picLocks noChangeAspect="1" noChangeArrowheads="1"/>
          </p:cNvPicPr>
          <p:nvPr/>
        </p:nvPicPr>
        <p:blipFill rotWithShape="1">
          <a:blip r:embed="rId2" cstate="print"/>
          <a:srcRect t="14986" r="35804" b="46891"/>
          <a:stretch/>
        </p:blipFill>
        <p:spPr bwMode="auto">
          <a:xfrm>
            <a:off x="1066800" y="152399"/>
            <a:ext cx="7332125" cy="4070941"/>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C1D6D93D-76D8-476E-AE8E-A94B53126CA6}"/>
              </a:ext>
            </a:extLst>
          </p:cNvPr>
          <p:cNvSpPr txBox="1"/>
          <p:nvPr/>
        </p:nvSpPr>
        <p:spPr>
          <a:xfrm>
            <a:off x="1464726" y="762000"/>
            <a:ext cx="2115457" cy="954107"/>
          </a:xfrm>
          <a:prstGeom prst="rect">
            <a:avLst/>
          </a:prstGeom>
          <a:noFill/>
        </p:spPr>
        <p:txBody>
          <a:bodyPr wrap="square" rtlCol="0">
            <a:spAutoFit/>
          </a:bodyPr>
          <a:lstStyle/>
          <a:p>
            <a:r>
              <a:rPr lang="en-US" sz="2800" b="1" dirty="0">
                <a:latin typeface="Arial Narrow" panose="020B0606020202030204" pitchFamily="34" charset="0"/>
              </a:rPr>
              <a:t>Barnacle +</a:t>
            </a:r>
          </a:p>
          <a:p>
            <a:r>
              <a:rPr lang="en-US" sz="2800" b="1" dirty="0">
                <a:latin typeface="Arial Narrow" panose="020B0606020202030204" pitchFamily="34" charset="0"/>
              </a:rPr>
              <a:t>Whale 0</a:t>
            </a:r>
          </a:p>
        </p:txBody>
      </p:sp>
      <p:sp>
        <p:nvSpPr>
          <p:cNvPr id="15" name="TextBox 14">
            <a:extLst>
              <a:ext uri="{FF2B5EF4-FFF2-40B4-BE49-F238E27FC236}">
                <a16:creationId xmlns:a16="http://schemas.microsoft.com/office/drawing/2014/main" id="{504D144E-1F30-E3D7-5668-34DBF5DD0876}"/>
              </a:ext>
            </a:extLst>
          </p:cNvPr>
          <p:cNvSpPr txBox="1"/>
          <p:nvPr/>
        </p:nvSpPr>
        <p:spPr>
          <a:xfrm>
            <a:off x="5715000" y="773250"/>
            <a:ext cx="2590800" cy="954107"/>
          </a:xfrm>
          <a:prstGeom prst="rect">
            <a:avLst/>
          </a:prstGeom>
          <a:noFill/>
        </p:spPr>
        <p:txBody>
          <a:bodyPr wrap="square" rtlCol="0">
            <a:spAutoFit/>
          </a:bodyPr>
          <a:lstStyle/>
          <a:p>
            <a:r>
              <a:rPr lang="en-US" sz="2800" b="1" dirty="0">
                <a:latin typeface="Arial Narrow" panose="020B0606020202030204" pitchFamily="34" charset="0"/>
              </a:rPr>
              <a:t>Mistletoe +</a:t>
            </a:r>
          </a:p>
          <a:p>
            <a:r>
              <a:rPr lang="en-US" sz="2800" b="1" dirty="0">
                <a:latin typeface="Arial Narrow" panose="020B0606020202030204" pitchFamily="34" charset="0"/>
              </a:rPr>
              <a:t>Spruce Tree -</a:t>
            </a:r>
          </a:p>
        </p:txBody>
      </p:sp>
      <p:sp>
        <p:nvSpPr>
          <p:cNvPr id="10" name="TextBox 9">
            <a:extLst>
              <a:ext uri="{FF2B5EF4-FFF2-40B4-BE49-F238E27FC236}">
                <a16:creationId xmlns:a16="http://schemas.microsoft.com/office/drawing/2014/main" id="{336D9494-D93B-A104-AB8B-A757092332DD}"/>
              </a:ext>
            </a:extLst>
          </p:cNvPr>
          <p:cNvSpPr txBox="1"/>
          <p:nvPr/>
        </p:nvSpPr>
        <p:spPr>
          <a:xfrm>
            <a:off x="3505200" y="780535"/>
            <a:ext cx="2852845" cy="954107"/>
          </a:xfrm>
          <a:prstGeom prst="rect">
            <a:avLst/>
          </a:prstGeom>
          <a:noFill/>
        </p:spPr>
        <p:txBody>
          <a:bodyPr wrap="square" rtlCol="0">
            <a:spAutoFit/>
          </a:bodyPr>
          <a:lstStyle/>
          <a:p>
            <a:r>
              <a:rPr lang="en-US" sz="2800" b="1" dirty="0">
                <a:latin typeface="Arial Narrow" panose="020B0606020202030204" pitchFamily="34" charset="0"/>
              </a:rPr>
              <a:t>Yucca flower +</a:t>
            </a:r>
          </a:p>
          <a:p>
            <a:r>
              <a:rPr lang="en-US" sz="2800" b="1" dirty="0">
                <a:latin typeface="Arial Narrow" panose="020B0606020202030204" pitchFamily="34" charset="0"/>
              </a:rPr>
              <a:t>Yucca moth +</a:t>
            </a:r>
          </a:p>
        </p:txBody>
      </p:sp>
      <p:sp>
        <p:nvSpPr>
          <p:cNvPr id="16" name="Arrow: Right 15">
            <a:extLst>
              <a:ext uri="{FF2B5EF4-FFF2-40B4-BE49-F238E27FC236}">
                <a16:creationId xmlns:a16="http://schemas.microsoft.com/office/drawing/2014/main" id="{98F5E1AD-0D4B-9B1F-B289-3BF33FA913A1}"/>
              </a:ext>
            </a:extLst>
          </p:cNvPr>
          <p:cNvSpPr/>
          <p:nvPr/>
        </p:nvSpPr>
        <p:spPr>
          <a:xfrm rot="5400000" flipH="1">
            <a:off x="6215100" y="4126303"/>
            <a:ext cx="504642" cy="4735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164EE22-8587-DC1C-DD63-361544CBEDD0}"/>
              </a:ext>
            </a:extLst>
          </p:cNvPr>
          <p:cNvSpPr txBox="1"/>
          <p:nvPr/>
        </p:nvSpPr>
        <p:spPr>
          <a:xfrm>
            <a:off x="5620657" y="1554798"/>
            <a:ext cx="2380343" cy="954107"/>
          </a:xfrm>
          <a:prstGeom prst="rect">
            <a:avLst/>
          </a:prstGeom>
          <a:noFill/>
        </p:spPr>
        <p:txBody>
          <a:bodyPr wrap="square" rtlCol="0">
            <a:spAutoFit/>
          </a:bodyPr>
          <a:lstStyle/>
          <a:p>
            <a:r>
              <a:rPr lang="en-US" sz="2800" b="1" dirty="0">
                <a:latin typeface="Arial Narrow" panose="020B0606020202030204" pitchFamily="34" charset="0"/>
              </a:rPr>
              <a:t>Aphids +</a:t>
            </a:r>
          </a:p>
          <a:p>
            <a:r>
              <a:rPr lang="en-US" sz="2800" b="1" dirty="0">
                <a:latin typeface="Arial Narrow" panose="020B0606020202030204" pitchFamily="34" charset="0"/>
              </a:rPr>
              <a:t>Soybeans -</a:t>
            </a:r>
          </a:p>
        </p:txBody>
      </p:sp>
      <p:sp>
        <p:nvSpPr>
          <p:cNvPr id="17" name="TextBox 16">
            <a:extLst>
              <a:ext uri="{FF2B5EF4-FFF2-40B4-BE49-F238E27FC236}">
                <a16:creationId xmlns:a16="http://schemas.microsoft.com/office/drawing/2014/main" id="{24C99F13-9B4F-1473-D2F6-576E20FF740C}"/>
              </a:ext>
            </a:extLst>
          </p:cNvPr>
          <p:cNvSpPr txBox="1"/>
          <p:nvPr/>
        </p:nvSpPr>
        <p:spPr>
          <a:xfrm>
            <a:off x="1429657" y="1560493"/>
            <a:ext cx="2380343" cy="954107"/>
          </a:xfrm>
          <a:prstGeom prst="rect">
            <a:avLst/>
          </a:prstGeom>
          <a:noFill/>
        </p:spPr>
        <p:txBody>
          <a:bodyPr wrap="square" rtlCol="0">
            <a:spAutoFit/>
          </a:bodyPr>
          <a:lstStyle/>
          <a:p>
            <a:r>
              <a:rPr lang="en-US" sz="2800" b="1" dirty="0">
                <a:latin typeface="Arial Narrow" panose="020B0606020202030204" pitchFamily="34" charset="0"/>
              </a:rPr>
              <a:t>M. Stork 0</a:t>
            </a:r>
          </a:p>
          <a:p>
            <a:r>
              <a:rPr lang="en-US" sz="2800" b="1" dirty="0">
                <a:latin typeface="Arial Narrow" panose="020B0606020202030204" pitchFamily="34" charset="0"/>
              </a:rPr>
              <a:t>Bees +</a:t>
            </a:r>
          </a:p>
        </p:txBody>
      </p:sp>
      <p:sp>
        <p:nvSpPr>
          <p:cNvPr id="19" name="TextBox 18">
            <a:extLst>
              <a:ext uri="{FF2B5EF4-FFF2-40B4-BE49-F238E27FC236}">
                <a16:creationId xmlns:a16="http://schemas.microsoft.com/office/drawing/2014/main" id="{D60F5404-726B-9F68-CD0A-50C2561A00E8}"/>
              </a:ext>
            </a:extLst>
          </p:cNvPr>
          <p:cNvSpPr txBox="1"/>
          <p:nvPr/>
        </p:nvSpPr>
        <p:spPr>
          <a:xfrm>
            <a:off x="5693213" y="2405978"/>
            <a:ext cx="2380343" cy="954107"/>
          </a:xfrm>
          <a:prstGeom prst="rect">
            <a:avLst/>
          </a:prstGeom>
          <a:noFill/>
        </p:spPr>
        <p:txBody>
          <a:bodyPr wrap="square" rtlCol="0">
            <a:spAutoFit/>
          </a:bodyPr>
          <a:lstStyle/>
          <a:p>
            <a:r>
              <a:rPr lang="en-US" sz="2800" b="1" dirty="0">
                <a:latin typeface="Arial Narrow" panose="020B0606020202030204" pitchFamily="34" charset="0"/>
              </a:rPr>
              <a:t>Flea +</a:t>
            </a:r>
          </a:p>
          <a:p>
            <a:r>
              <a:rPr lang="en-US" sz="2800" b="1" dirty="0">
                <a:latin typeface="Arial Narrow" panose="020B0606020202030204" pitchFamily="34" charset="0"/>
              </a:rPr>
              <a:t>Mouse -</a:t>
            </a:r>
          </a:p>
        </p:txBody>
      </p:sp>
      <p:sp>
        <p:nvSpPr>
          <p:cNvPr id="21" name="TextBox 20">
            <a:extLst>
              <a:ext uri="{FF2B5EF4-FFF2-40B4-BE49-F238E27FC236}">
                <a16:creationId xmlns:a16="http://schemas.microsoft.com/office/drawing/2014/main" id="{6F906016-21B4-A72F-A702-B40377BB7E20}"/>
              </a:ext>
            </a:extLst>
          </p:cNvPr>
          <p:cNvSpPr txBox="1"/>
          <p:nvPr/>
        </p:nvSpPr>
        <p:spPr>
          <a:xfrm>
            <a:off x="1357957" y="2358986"/>
            <a:ext cx="2403410" cy="954107"/>
          </a:xfrm>
          <a:prstGeom prst="rect">
            <a:avLst/>
          </a:prstGeom>
          <a:noFill/>
        </p:spPr>
        <p:txBody>
          <a:bodyPr wrap="square" rtlCol="0">
            <a:spAutoFit/>
          </a:bodyPr>
          <a:lstStyle/>
          <a:p>
            <a:r>
              <a:rPr lang="en-US" sz="2800" b="1" dirty="0">
                <a:latin typeface="Arial Narrow" panose="020B0606020202030204" pitchFamily="34" charset="0"/>
              </a:rPr>
              <a:t>Hermit crabs +</a:t>
            </a:r>
          </a:p>
          <a:p>
            <a:r>
              <a:rPr lang="en-US" sz="2800" b="1" dirty="0">
                <a:latin typeface="Arial Narrow" panose="020B0606020202030204" pitchFamily="34" charset="0"/>
              </a:rPr>
              <a:t>Snails 0</a:t>
            </a:r>
          </a:p>
        </p:txBody>
      </p:sp>
      <p:sp>
        <p:nvSpPr>
          <p:cNvPr id="28" name="TextBox 27">
            <a:extLst>
              <a:ext uri="{FF2B5EF4-FFF2-40B4-BE49-F238E27FC236}">
                <a16:creationId xmlns:a16="http://schemas.microsoft.com/office/drawing/2014/main" id="{D3CC8B85-1484-E6D3-E424-47DA220D6561}"/>
              </a:ext>
            </a:extLst>
          </p:cNvPr>
          <p:cNvSpPr txBox="1"/>
          <p:nvPr/>
        </p:nvSpPr>
        <p:spPr>
          <a:xfrm>
            <a:off x="3536421" y="1591435"/>
            <a:ext cx="1752600" cy="954107"/>
          </a:xfrm>
          <a:prstGeom prst="rect">
            <a:avLst/>
          </a:prstGeom>
          <a:noFill/>
        </p:spPr>
        <p:txBody>
          <a:bodyPr wrap="square" rtlCol="0">
            <a:spAutoFit/>
          </a:bodyPr>
          <a:lstStyle/>
          <a:p>
            <a:r>
              <a:rPr lang="en-US" sz="2800" b="1" dirty="0"/>
              <a:t>Ostrich +</a:t>
            </a:r>
          </a:p>
          <a:p>
            <a:r>
              <a:rPr lang="en-US" sz="2800" b="1" dirty="0"/>
              <a:t>Gazelles +</a:t>
            </a:r>
          </a:p>
        </p:txBody>
      </p:sp>
      <p:grpSp>
        <p:nvGrpSpPr>
          <p:cNvPr id="2" name="Group 1">
            <a:extLst>
              <a:ext uri="{FF2B5EF4-FFF2-40B4-BE49-F238E27FC236}">
                <a16:creationId xmlns:a16="http://schemas.microsoft.com/office/drawing/2014/main" id="{5580B0D8-15CA-EB4E-0B07-C3EB1B95BB3A}"/>
              </a:ext>
            </a:extLst>
          </p:cNvPr>
          <p:cNvGrpSpPr/>
          <p:nvPr/>
        </p:nvGrpSpPr>
        <p:grpSpPr>
          <a:xfrm>
            <a:off x="565095" y="4329645"/>
            <a:ext cx="8274051" cy="2224088"/>
            <a:chOff x="152399" y="3197226"/>
            <a:chExt cx="8274051" cy="2224088"/>
          </a:xfrm>
        </p:grpSpPr>
        <p:grpSp>
          <p:nvGrpSpPr>
            <p:cNvPr id="3" name="Group 16">
              <a:extLst>
                <a:ext uri="{FF2B5EF4-FFF2-40B4-BE49-F238E27FC236}">
                  <a16:creationId xmlns:a16="http://schemas.microsoft.com/office/drawing/2014/main" id="{E4414406-2B37-A91D-2779-E5DC42DC929E}"/>
                </a:ext>
              </a:extLst>
            </p:cNvPr>
            <p:cNvGrpSpPr>
              <a:grpSpLocks/>
            </p:cNvGrpSpPr>
            <p:nvPr/>
          </p:nvGrpSpPr>
          <p:grpSpPr bwMode="auto">
            <a:xfrm>
              <a:off x="152400" y="3197226"/>
              <a:ext cx="8274050" cy="2224088"/>
              <a:chOff x="192" y="1956"/>
              <a:chExt cx="5212" cy="1401"/>
            </a:xfrm>
          </p:grpSpPr>
          <p:sp>
            <p:nvSpPr>
              <p:cNvPr id="13" name="Text Box 5">
                <a:extLst>
                  <a:ext uri="{FF2B5EF4-FFF2-40B4-BE49-F238E27FC236}">
                    <a16:creationId xmlns:a16="http://schemas.microsoft.com/office/drawing/2014/main" id="{2F3AABAB-AF47-73B4-B9ED-B92EC02F324A}"/>
                  </a:ext>
                </a:extLst>
              </p:cNvPr>
              <p:cNvSpPr txBox="1">
                <a:spLocks noChangeArrowheads="1"/>
              </p:cNvSpPr>
              <p:nvPr/>
            </p:nvSpPr>
            <p:spPr bwMode="auto">
              <a:xfrm>
                <a:off x="2416" y="2136"/>
                <a:ext cx="2988" cy="1221"/>
              </a:xfrm>
              <a:prstGeom prst="rect">
                <a:avLst/>
              </a:prstGeom>
              <a:noFill/>
              <a:ln w="9525">
                <a:noFill/>
                <a:miter lim="800000"/>
                <a:headEnd/>
                <a:tailEnd/>
              </a:ln>
            </p:spPr>
            <p:txBody>
              <a:bodyPr wrap="square">
                <a:spAutoFit/>
              </a:bodyPr>
              <a:lstStyle/>
              <a:p>
                <a:pPr algn="just"/>
                <a:r>
                  <a:rPr lang="en-US" sz="2400" dirty="0">
                    <a:latin typeface="Times New Roman" pitchFamily="18" charset="0"/>
                  </a:rPr>
                  <a:t>A </a:t>
                </a:r>
                <a:r>
                  <a:rPr lang="en-US" sz="2400" b="1" u="sng" dirty="0">
                    <a:latin typeface="Times New Roman" pitchFamily="18" charset="0"/>
                  </a:rPr>
                  <a:t>cuckoo</a:t>
                </a:r>
                <a:r>
                  <a:rPr lang="en-US" sz="2400" dirty="0">
                    <a:latin typeface="Times New Roman" pitchFamily="18" charset="0"/>
                  </a:rPr>
                  <a:t> may lay its eggs in a </a:t>
                </a:r>
                <a:r>
                  <a:rPr lang="en-US" sz="2400" b="1" u="sng" dirty="0">
                    <a:latin typeface="Times New Roman" pitchFamily="18" charset="0"/>
                  </a:rPr>
                  <a:t>warbler</a:t>
                </a:r>
                <a:r>
                  <a:rPr lang="en-US" sz="2400" b="1" dirty="0">
                    <a:latin typeface="Times New Roman" pitchFamily="18" charset="0"/>
                  </a:rPr>
                  <a:t>’s</a:t>
                </a:r>
                <a:r>
                  <a:rPr lang="en-US" sz="2400" dirty="0">
                    <a:latin typeface="Times New Roman" pitchFamily="18" charset="0"/>
                  </a:rPr>
                  <a:t> nest.  The cuckoo’s young will knock the warbler’s eggs out of a nest and the warbler will raise the cuckoo’s young. </a:t>
                </a:r>
              </a:p>
            </p:txBody>
          </p:sp>
          <p:pic>
            <p:nvPicPr>
              <p:cNvPr id="14" name="Picture 14">
                <a:extLst>
                  <a:ext uri="{FF2B5EF4-FFF2-40B4-BE49-F238E27FC236}">
                    <a16:creationId xmlns:a16="http://schemas.microsoft.com/office/drawing/2014/main" id="{4CECF70B-3D17-DDAA-61FB-1CEAEEA3193F}"/>
                  </a:ext>
                </a:extLst>
              </p:cNvPr>
              <p:cNvPicPr>
                <a:picLocks noChangeAspect="1" noChangeArrowheads="1"/>
              </p:cNvPicPr>
              <p:nvPr/>
            </p:nvPicPr>
            <p:blipFill>
              <a:blip r:embed="rId3" cstate="print"/>
              <a:srcRect/>
              <a:stretch>
                <a:fillRect/>
              </a:stretch>
            </p:blipFill>
            <p:spPr bwMode="auto">
              <a:xfrm>
                <a:off x="1234" y="1963"/>
                <a:ext cx="1084" cy="1260"/>
              </a:xfrm>
              <a:prstGeom prst="rect">
                <a:avLst/>
              </a:prstGeom>
              <a:noFill/>
              <a:ln w="9525">
                <a:noFill/>
                <a:miter lim="800000"/>
                <a:headEnd/>
                <a:tailEnd/>
              </a:ln>
            </p:spPr>
          </p:pic>
          <p:pic>
            <p:nvPicPr>
              <p:cNvPr id="20" name="Picture 15">
                <a:extLst>
                  <a:ext uri="{FF2B5EF4-FFF2-40B4-BE49-F238E27FC236}">
                    <a16:creationId xmlns:a16="http://schemas.microsoft.com/office/drawing/2014/main" id="{2886D3DF-3986-4E37-C968-4B7948CFB8C5}"/>
                  </a:ext>
                </a:extLst>
              </p:cNvPr>
              <p:cNvPicPr>
                <a:picLocks noChangeAspect="1" noChangeArrowheads="1"/>
              </p:cNvPicPr>
              <p:nvPr/>
            </p:nvPicPr>
            <p:blipFill>
              <a:blip r:embed="rId4" cstate="print"/>
              <a:srcRect/>
              <a:stretch>
                <a:fillRect/>
              </a:stretch>
            </p:blipFill>
            <p:spPr bwMode="auto">
              <a:xfrm>
                <a:off x="192" y="1956"/>
                <a:ext cx="1057" cy="1260"/>
              </a:xfrm>
              <a:prstGeom prst="rect">
                <a:avLst/>
              </a:prstGeom>
              <a:noFill/>
              <a:ln w="9525">
                <a:noFill/>
                <a:miter lim="800000"/>
                <a:headEnd/>
                <a:tailEnd/>
              </a:ln>
            </p:spPr>
          </p:pic>
        </p:grpSp>
        <p:sp>
          <p:nvSpPr>
            <p:cNvPr id="6" name="Text Box 3">
              <a:extLst>
                <a:ext uri="{FF2B5EF4-FFF2-40B4-BE49-F238E27FC236}">
                  <a16:creationId xmlns:a16="http://schemas.microsoft.com/office/drawing/2014/main" id="{90873DEC-D9F0-D5B1-7A75-83A51738FBFE}"/>
                </a:ext>
              </a:extLst>
            </p:cNvPr>
            <p:cNvSpPr txBox="1">
              <a:spLocks noChangeArrowheads="1"/>
            </p:cNvSpPr>
            <p:nvPr/>
          </p:nvSpPr>
          <p:spPr bwMode="auto">
            <a:xfrm>
              <a:off x="152399" y="4939786"/>
              <a:ext cx="3375025" cy="461665"/>
            </a:xfrm>
            <a:prstGeom prst="rect">
              <a:avLst/>
            </a:prstGeom>
            <a:solidFill>
              <a:schemeClr val="bg1"/>
            </a:solidFill>
            <a:ln w="9525">
              <a:solidFill>
                <a:schemeClr val="tx1"/>
              </a:solidFill>
              <a:miter lim="800000"/>
              <a:headEnd/>
              <a:tailEnd/>
            </a:ln>
          </p:spPr>
          <p:txBody>
            <a:bodyPr wrap="square">
              <a:spAutoFit/>
            </a:bodyPr>
            <a:lstStyle/>
            <a:p>
              <a:pPr algn="ctr"/>
              <a:r>
                <a:rPr lang="en-US" sz="2400" b="1" dirty="0">
                  <a:latin typeface="Times New Roman" pitchFamily="18" charset="0"/>
                  <a:cs typeface="Times New Roman" pitchFamily="18" charset="0"/>
                </a:rPr>
                <a:t>Warblers &amp; Cuckoos</a:t>
              </a:r>
            </a:p>
          </p:txBody>
        </p:sp>
      </p:grpSp>
      <p:sp>
        <p:nvSpPr>
          <p:cNvPr id="27" name="TextBox 26">
            <a:extLst>
              <a:ext uri="{FF2B5EF4-FFF2-40B4-BE49-F238E27FC236}">
                <a16:creationId xmlns:a16="http://schemas.microsoft.com/office/drawing/2014/main" id="{CD1D6047-5962-4643-F8A3-EC18092B6FC3}"/>
              </a:ext>
            </a:extLst>
          </p:cNvPr>
          <p:cNvSpPr txBox="1"/>
          <p:nvPr/>
        </p:nvSpPr>
        <p:spPr>
          <a:xfrm>
            <a:off x="5706056" y="3212361"/>
            <a:ext cx="1752600" cy="954107"/>
          </a:xfrm>
          <a:prstGeom prst="rect">
            <a:avLst/>
          </a:prstGeom>
          <a:noFill/>
        </p:spPr>
        <p:txBody>
          <a:bodyPr wrap="square" rtlCol="0">
            <a:spAutoFit/>
          </a:bodyPr>
          <a:lstStyle/>
          <a:p>
            <a:r>
              <a:rPr lang="en-US" sz="2800" b="1" dirty="0">
                <a:latin typeface="Arial Narrow" panose="020B0606020202030204" pitchFamily="34" charset="0"/>
              </a:rPr>
              <a:t>Cuckoo +</a:t>
            </a:r>
          </a:p>
          <a:p>
            <a:r>
              <a:rPr lang="en-US" sz="2800" b="1" dirty="0">
                <a:latin typeface="Arial Narrow" panose="020B0606020202030204" pitchFamily="34" charset="0"/>
              </a:rPr>
              <a:t>Warbler -</a:t>
            </a:r>
          </a:p>
        </p:txBody>
      </p:sp>
    </p:spTree>
    <p:extLst>
      <p:ext uri="{BB962C8B-B14F-4D97-AF65-F5344CB8AC3E}">
        <p14:creationId xmlns:p14="http://schemas.microsoft.com/office/powerpoint/2010/main" val="21544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rot="16200000">
            <a:off x="-3244387" y="3167390"/>
            <a:ext cx="6858000" cy="523220"/>
          </a:xfrm>
          <a:prstGeom prst="rect">
            <a:avLst/>
          </a:prstGeom>
          <a:solidFill>
            <a:srgbClr val="FFFF00"/>
          </a:solidFill>
          <a:ln w="9525">
            <a:noFill/>
            <a:miter lim="800000"/>
            <a:headEnd/>
            <a:tailEnd/>
          </a:ln>
        </p:spPr>
        <p:txBody>
          <a:bodyPr wrap="square">
            <a:spAutoFit/>
          </a:bodyPr>
          <a:lstStyle/>
          <a:p>
            <a:pPr indent="1588" algn="ctr">
              <a:spcBef>
                <a:spcPct val="50000"/>
              </a:spcBef>
            </a:pPr>
            <a:r>
              <a:rPr lang="en-US" sz="2800" b="1" dirty="0">
                <a:latin typeface="Times New Roman" pitchFamily="18" charset="0"/>
              </a:rPr>
              <a:t>Good Buddies (or NOT) </a:t>
            </a:r>
          </a:p>
        </p:txBody>
      </p:sp>
      <p:pic>
        <p:nvPicPr>
          <p:cNvPr id="4100" name="Picture 4"/>
          <p:cNvPicPr>
            <a:picLocks noChangeAspect="1" noChangeArrowheads="1"/>
          </p:cNvPicPr>
          <p:nvPr/>
        </p:nvPicPr>
        <p:blipFill rotWithShape="1">
          <a:blip r:embed="rId2" cstate="print"/>
          <a:srcRect t="14986" r="35804" b="46891"/>
          <a:stretch/>
        </p:blipFill>
        <p:spPr bwMode="auto">
          <a:xfrm>
            <a:off x="1066800" y="152399"/>
            <a:ext cx="7332125" cy="4070941"/>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C1D6D93D-76D8-476E-AE8E-A94B53126CA6}"/>
              </a:ext>
            </a:extLst>
          </p:cNvPr>
          <p:cNvSpPr txBox="1"/>
          <p:nvPr/>
        </p:nvSpPr>
        <p:spPr>
          <a:xfrm>
            <a:off x="1429920" y="762000"/>
            <a:ext cx="2115457" cy="954107"/>
          </a:xfrm>
          <a:prstGeom prst="rect">
            <a:avLst/>
          </a:prstGeom>
          <a:noFill/>
        </p:spPr>
        <p:txBody>
          <a:bodyPr wrap="square" rtlCol="0">
            <a:spAutoFit/>
          </a:bodyPr>
          <a:lstStyle/>
          <a:p>
            <a:r>
              <a:rPr lang="en-US" sz="2800" b="1" dirty="0">
                <a:latin typeface="Arial Narrow" panose="020B0606020202030204" pitchFamily="34" charset="0"/>
              </a:rPr>
              <a:t>Barnacle +</a:t>
            </a:r>
          </a:p>
          <a:p>
            <a:r>
              <a:rPr lang="en-US" sz="2800" b="1" dirty="0">
                <a:latin typeface="Arial Narrow" panose="020B0606020202030204" pitchFamily="34" charset="0"/>
              </a:rPr>
              <a:t>Whale 0</a:t>
            </a:r>
          </a:p>
        </p:txBody>
      </p:sp>
      <p:sp>
        <p:nvSpPr>
          <p:cNvPr id="15" name="TextBox 14">
            <a:extLst>
              <a:ext uri="{FF2B5EF4-FFF2-40B4-BE49-F238E27FC236}">
                <a16:creationId xmlns:a16="http://schemas.microsoft.com/office/drawing/2014/main" id="{504D144E-1F30-E3D7-5668-34DBF5DD0876}"/>
              </a:ext>
            </a:extLst>
          </p:cNvPr>
          <p:cNvSpPr txBox="1"/>
          <p:nvPr/>
        </p:nvSpPr>
        <p:spPr>
          <a:xfrm>
            <a:off x="5715000" y="773250"/>
            <a:ext cx="2590800" cy="954107"/>
          </a:xfrm>
          <a:prstGeom prst="rect">
            <a:avLst/>
          </a:prstGeom>
          <a:noFill/>
        </p:spPr>
        <p:txBody>
          <a:bodyPr wrap="square" rtlCol="0">
            <a:spAutoFit/>
          </a:bodyPr>
          <a:lstStyle/>
          <a:p>
            <a:r>
              <a:rPr lang="en-US" sz="2800" b="1" dirty="0">
                <a:latin typeface="Arial Narrow" panose="020B0606020202030204" pitchFamily="34" charset="0"/>
              </a:rPr>
              <a:t>Mistletoe +</a:t>
            </a:r>
          </a:p>
          <a:p>
            <a:r>
              <a:rPr lang="en-US" sz="2800" b="1" dirty="0">
                <a:latin typeface="Arial Narrow" panose="020B0606020202030204" pitchFamily="34" charset="0"/>
              </a:rPr>
              <a:t>Spruce Tree -</a:t>
            </a:r>
          </a:p>
        </p:txBody>
      </p:sp>
      <p:sp>
        <p:nvSpPr>
          <p:cNvPr id="10" name="TextBox 9">
            <a:extLst>
              <a:ext uri="{FF2B5EF4-FFF2-40B4-BE49-F238E27FC236}">
                <a16:creationId xmlns:a16="http://schemas.microsoft.com/office/drawing/2014/main" id="{336D9494-D93B-A104-AB8B-A757092332DD}"/>
              </a:ext>
            </a:extLst>
          </p:cNvPr>
          <p:cNvSpPr txBox="1"/>
          <p:nvPr/>
        </p:nvSpPr>
        <p:spPr>
          <a:xfrm>
            <a:off x="3470394" y="780535"/>
            <a:ext cx="2852845" cy="954107"/>
          </a:xfrm>
          <a:prstGeom prst="rect">
            <a:avLst/>
          </a:prstGeom>
          <a:noFill/>
        </p:spPr>
        <p:txBody>
          <a:bodyPr wrap="square" rtlCol="0">
            <a:spAutoFit/>
          </a:bodyPr>
          <a:lstStyle/>
          <a:p>
            <a:r>
              <a:rPr lang="en-US" sz="2800" b="1" dirty="0">
                <a:latin typeface="Arial Narrow" panose="020B0606020202030204" pitchFamily="34" charset="0"/>
              </a:rPr>
              <a:t>Yucca flower +</a:t>
            </a:r>
          </a:p>
          <a:p>
            <a:r>
              <a:rPr lang="en-US" sz="2800" b="1" dirty="0">
                <a:latin typeface="Arial Narrow" panose="020B0606020202030204" pitchFamily="34" charset="0"/>
              </a:rPr>
              <a:t>Yucca moth +</a:t>
            </a:r>
          </a:p>
        </p:txBody>
      </p:sp>
      <p:sp>
        <p:nvSpPr>
          <p:cNvPr id="16" name="Arrow: Right 15">
            <a:extLst>
              <a:ext uri="{FF2B5EF4-FFF2-40B4-BE49-F238E27FC236}">
                <a16:creationId xmlns:a16="http://schemas.microsoft.com/office/drawing/2014/main" id="{98F5E1AD-0D4B-9B1F-B289-3BF33FA913A1}"/>
              </a:ext>
            </a:extLst>
          </p:cNvPr>
          <p:cNvSpPr/>
          <p:nvPr/>
        </p:nvSpPr>
        <p:spPr>
          <a:xfrm rot="5400000" flipH="1">
            <a:off x="4087369" y="3741182"/>
            <a:ext cx="883294" cy="4735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164EE22-8587-DC1C-DD63-361544CBEDD0}"/>
              </a:ext>
            </a:extLst>
          </p:cNvPr>
          <p:cNvSpPr txBox="1"/>
          <p:nvPr/>
        </p:nvSpPr>
        <p:spPr>
          <a:xfrm>
            <a:off x="5620657" y="1554798"/>
            <a:ext cx="2380343" cy="954107"/>
          </a:xfrm>
          <a:prstGeom prst="rect">
            <a:avLst/>
          </a:prstGeom>
          <a:noFill/>
        </p:spPr>
        <p:txBody>
          <a:bodyPr wrap="square" rtlCol="0">
            <a:spAutoFit/>
          </a:bodyPr>
          <a:lstStyle/>
          <a:p>
            <a:r>
              <a:rPr lang="en-US" sz="2800" b="1" dirty="0">
                <a:latin typeface="Arial Narrow" panose="020B0606020202030204" pitchFamily="34" charset="0"/>
              </a:rPr>
              <a:t>Aphids +</a:t>
            </a:r>
          </a:p>
          <a:p>
            <a:r>
              <a:rPr lang="en-US" sz="2800" b="1" dirty="0">
                <a:latin typeface="Arial Narrow" panose="020B0606020202030204" pitchFamily="34" charset="0"/>
              </a:rPr>
              <a:t>Soybeans -</a:t>
            </a:r>
          </a:p>
        </p:txBody>
      </p:sp>
      <p:sp>
        <p:nvSpPr>
          <p:cNvPr id="17" name="TextBox 16">
            <a:extLst>
              <a:ext uri="{FF2B5EF4-FFF2-40B4-BE49-F238E27FC236}">
                <a16:creationId xmlns:a16="http://schemas.microsoft.com/office/drawing/2014/main" id="{24C99F13-9B4F-1473-D2F6-576E20FF740C}"/>
              </a:ext>
            </a:extLst>
          </p:cNvPr>
          <p:cNvSpPr txBox="1"/>
          <p:nvPr/>
        </p:nvSpPr>
        <p:spPr>
          <a:xfrm>
            <a:off x="1429657" y="1560493"/>
            <a:ext cx="2380343" cy="954107"/>
          </a:xfrm>
          <a:prstGeom prst="rect">
            <a:avLst/>
          </a:prstGeom>
          <a:noFill/>
        </p:spPr>
        <p:txBody>
          <a:bodyPr wrap="square" rtlCol="0">
            <a:spAutoFit/>
          </a:bodyPr>
          <a:lstStyle/>
          <a:p>
            <a:r>
              <a:rPr lang="en-US" sz="2800" b="1" dirty="0">
                <a:latin typeface="Arial Narrow" panose="020B0606020202030204" pitchFamily="34" charset="0"/>
              </a:rPr>
              <a:t>M. Stork 0</a:t>
            </a:r>
          </a:p>
          <a:p>
            <a:r>
              <a:rPr lang="en-US" sz="2800" b="1" dirty="0">
                <a:latin typeface="Arial Narrow" panose="020B0606020202030204" pitchFamily="34" charset="0"/>
              </a:rPr>
              <a:t>Bees +</a:t>
            </a:r>
          </a:p>
        </p:txBody>
      </p:sp>
      <p:sp>
        <p:nvSpPr>
          <p:cNvPr id="19" name="TextBox 18">
            <a:extLst>
              <a:ext uri="{FF2B5EF4-FFF2-40B4-BE49-F238E27FC236}">
                <a16:creationId xmlns:a16="http://schemas.microsoft.com/office/drawing/2014/main" id="{D60F5404-726B-9F68-CD0A-50C2561A00E8}"/>
              </a:ext>
            </a:extLst>
          </p:cNvPr>
          <p:cNvSpPr txBox="1"/>
          <p:nvPr/>
        </p:nvSpPr>
        <p:spPr>
          <a:xfrm>
            <a:off x="5693213" y="2405978"/>
            <a:ext cx="2380343" cy="954107"/>
          </a:xfrm>
          <a:prstGeom prst="rect">
            <a:avLst/>
          </a:prstGeom>
          <a:noFill/>
        </p:spPr>
        <p:txBody>
          <a:bodyPr wrap="square" rtlCol="0">
            <a:spAutoFit/>
          </a:bodyPr>
          <a:lstStyle/>
          <a:p>
            <a:r>
              <a:rPr lang="en-US" sz="2800" b="1" dirty="0">
                <a:latin typeface="Arial Narrow" panose="020B0606020202030204" pitchFamily="34" charset="0"/>
              </a:rPr>
              <a:t>Flea +</a:t>
            </a:r>
          </a:p>
          <a:p>
            <a:r>
              <a:rPr lang="en-US" sz="2800" b="1" dirty="0">
                <a:latin typeface="Arial Narrow" panose="020B0606020202030204" pitchFamily="34" charset="0"/>
              </a:rPr>
              <a:t>Mouse -</a:t>
            </a:r>
          </a:p>
        </p:txBody>
      </p:sp>
      <p:sp>
        <p:nvSpPr>
          <p:cNvPr id="21" name="TextBox 20">
            <a:extLst>
              <a:ext uri="{FF2B5EF4-FFF2-40B4-BE49-F238E27FC236}">
                <a16:creationId xmlns:a16="http://schemas.microsoft.com/office/drawing/2014/main" id="{6F906016-21B4-A72F-A702-B40377BB7E20}"/>
              </a:ext>
            </a:extLst>
          </p:cNvPr>
          <p:cNvSpPr txBox="1"/>
          <p:nvPr/>
        </p:nvSpPr>
        <p:spPr>
          <a:xfrm>
            <a:off x="1357957" y="2358986"/>
            <a:ext cx="2403410" cy="954107"/>
          </a:xfrm>
          <a:prstGeom prst="rect">
            <a:avLst/>
          </a:prstGeom>
          <a:noFill/>
        </p:spPr>
        <p:txBody>
          <a:bodyPr wrap="square" rtlCol="0">
            <a:spAutoFit/>
          </a:bodyPr>
          <a:lstStyle/>
          <a:p>
            <a:r>
              <a:rPr lang="en-US" sz="2800" b="1" dirty="0">
                <a:latin typeface="Arial Narrow" panose="020B0606020202030204" pitchFamily="34" charset="0"/>
              </a:rPr>
              <a:t>Hermit crabs +</a:t>
            </a:r>
          </a:p>
          <a:p>
            <a:r>
              <a:rPr lang="en-US" sz="2800" b="1" dirty="0">
                <a:latin typeface="Arial Narrow" panose="020B0606020202030204" pitchFamily="34" charset="0"/>
              </a:rPr>
              <a:t>Snails 0</a:t>
            </a:r>
          </a:p>
        </p:txBody>
      </p:sp>
      <p:sp>
        <p:nvSpPr>
          <p:cNvPr id="28" name="TextBox 27">
            <a:extLst>
              <a:ext uri="{FF2B5EF4-FFF2-40B4-BE49-F238E27FC236}">
                <a16:creationId xmlns:a16="http://schemas.microsoft.com/office/drawing/2014/main" id="{D3CC8B85-1484-E6D3-E424-47DA220D6561}"/>
              </a:ext>
            </a:extLst>
          </p:cNvPr>
          <p:cNvSpPr txBox="1"/>
          <p:nvPr/>
        </p:nvSpPr>
        <p:spPr>
          <a:xfrm>
            <a:off x="3536421" y="1591435"/>
            <a:ext cx="1752600" cy="954107"/>
          </a:xfrm>
          <a:prstGeom prst="rect">
            <a:avLst/>
          </a:prstGeom>
          <a:noFill/>
        </p:spPr>
        <p:txBody>
          <a:bodyPr wrap="square" rtlCol="0">
            <a:spAutoFit/>
          </a:bodyPr>
          <a:lstStyle/>
          <a:p>
            <a:r>
              <a:rPr lang="en-US" sz="2800" b="1" dirty="0"/>
              <a:t>Ostrich +</a:t>
            </a:r>
          </a:p>
          <a:p>
            <a:r>
              <a:rPr lang="en-US" sz="2800" b="1" dirty="0"/>
              <a:t>Gazelles +</a:t>
            </a:r>
          </a:p>
        </p:txBody>
      </p:sp>
      <p:sp>
        <p:nvSpPr>
          <p:cNvPr id="27" name="TextBox 26">
            <a:extLst>
              <a:ext uri="{FF2B5EF4-FFF2-40B4-BE49-F238E27FC236}">
                <a16:creationId xmlns:a16="http://schemas.microsoft.com/office/drawing/2014/main" id="{CD1D6047-5962-4643-F8A3-EC18092B6FC3}"/>
              </a:ext>
            </a:extLst>
          </p:cNvPr>
          <p:cNvSpPr txBox="1"/>
          <p:nvPr/>
        </p:nvSpPr>
        <p:spPr>
          <a:xfrm>
            <a:off x="5706056" y="3212361"/>
            <a:ext cx="1752600" cy="954107"/>
          </a:xfrm>
          <a:prstGeom prst="rect">
            <a:avLst/>
          </a:prstGeom>
          <a:noFill/>
        </p:spPr>
        <p:txBody>
          <a:bodyPr wrap="square" rtlCol="0">
            <a:spAutoFit/>
          </a:bodyPr>
          <a:lstStyle/>
          <a:p>
            <a:r>
              <a:rPr lang="en-US" sz="2800" b="1" dirty="0">
                <a:latin typeface="Arial Narrow" panose="020B0606020202030204" pitchFamily="34" charset="0"/>
              </a:rPr>
              <a:t>Cuckoo +</a:t>
            </a:r>
          </a:p>
          <a:p>
            <a:r>
              <a:rPr lang="en-US" sz="2800" b="1" dirty="0">
                <a:latin typeface="Arial Narrow" panose="020B0606020202030204" pitchFamily="34" charset="0"/>
              </a:rPr>
              <a:t>Warbler -</a:t>
            </a:r>
          </a:p>
        </p:txBody>
      </p:sp>
      <p:grpSp>
        <p:nvGrpSpPr>
          <p:cNvPr id="7" name="Group 6">
            <a:extLst>
              <a:ext uri="{FF2B5EF4-FFF2-40B4-BE49-F238E27FC236}">
                <a16:creationId xmlns:a16="http://schemas.microsoft.com/office/drawing/2014/main" id="{A0A7D2B4-D5C9-66D5-75E7-55EBFC093193}"/>
              </a:ext>
            </a:extLst>
          </p:cNvPr>
          <p:cNvGrpSpPr/>
          <p:nvPr/>
        </p:nvGrpSpPr>
        <p:grpSpPr>
          <a:xfrm>
            <a:off x="457721" y="4516279"/>
            <a:ext cx="8409533" cy="2189322"/>
            <a:chOff x="582069" y="1770423"/>
            <a:chExt cx="8409533" cy="2189322"/>
          </a:xfrm>
        </p:grpSpPr>
        <p:grpSp>
          <p:nvGrpSpPr>
            <p:cNvPr id="8" name="Group 13">
              <a:extLst>
                <a:ext uri="{FF2B5EF4-FFF2-40B4-BE49-F238E27FC236}">
                  <a16:creationId xmlns:a16="http://schemas.microsoft.com/office/drawing/2014/main" id="{DE370E9F-1F3E-597B-129B-1845C6A4EEAA}"/>
                </a:ext>
              </a:extLst>
            </p:cNvPr>
            <p:cNvGrpSpPr>
              <a:grpSpLocks/>
            </p:cNvGrpSpPr>
            <p:nvPr/>
          </p:nvGrpSpPr>
          <p:grpSpPr bwMode="auto">
            <a:xfrm>
              <a:off x="679450" y="1770423"/>
              <a:ext cx="8312152" cy="2049464"/>
              <a:chOff x="572" y="1210"/>
              <a:chExt cx="5236" cy="1291"/>
            </a:xfrm>
          </p:grpSpPr>
          <p:sp>
            <p:nvSpPr>
              <p:cNvPr id="11" name="Text Box 4">
                <a:extLst>
                  <a:ext uri="{FF2B5EF4-FFF2-40B4-BE49-F238E27FC236}">
                    <a16:creationId xmlns:a16="http://schemas.microsoft.com/office/drawing/2014/main" id="{F761ECAB-91A6-CCF0-84B4-20F125ACE5DE}"/>
                  </a:ext>
                </a:extLst>
              </p:cNvPr>
              <p:cNvSpPr txBox="1">
                <a:spLocks noChangeArrowheads="1"/>
              </p:cNvSpPr>
              <p:nvPr/>
            </p:nvSpPr>
            <p:spPr bwMode="auto">
              <a:xfrm>
                <a:off x="2784" y="1280"/>
                <a:ext cx="3024" cy="1221"/>
              </a:xfrm>
              <a:prstGeom prst="rect">
                <a:avLst/>
              </a:prstGeom>
              <a:noFill/>
              <a:ln w="9525">
                <a:noFill/>
                <a:miter lim="800000"/>
                <a:headEnd/>
                <a:tailEnd/>
              </a:ln>
            </p:spPr>
            <p:txBody>
              <a:bodyPr wrap="square">
                <a:spAutoFit/>
              </a:bodyPr>
              <a:lstStyle/>
              <a:p>
                <a:pPr algn="just"/>
                <a:r>
                  <a:rPr lang="en-US" sz="2400" b="1" u="sng" dirty="0">
                    <a:latin typeface="Times New Roman" pitchFamily="18" charset="0"/>
                  </a:rPr>
                  <a:t>Honey guide birds</a:t>
                </a:r>
                <a:r>
                  <a:rPr lang="en-US" sz="2400" dirty="0">
                    <a:latin typeface="Times New Roman" pitchFamily="18" charset="0"/>
                  </a:rPr>
                  <a:t> alert and direct </a:t>
                </a:r>
                <a:r>
                  <a:rPr lang="en-US" sz="2400" b="1" u="sng" dirty="0">
                    <a:latin typeface="Times New Roman" pitchFamily="18" charset="0"/>
                  </a:rPr>
                  <a:t>badgers</a:t>
                </a:r>
                <a:r>
                  <a:rPr lang="en-US" sz="2400" dirty="0">
                    <a:latin typeface="Times New Roman" pitchFamily="18" charset="0"/>
                  </a:rPr>
                  <a:t> to beehives. The badgers then expose the hives and feed on the honey first. Next the honey guide birds eat.  Both species benefit.</a:t>
                </a:r>
                <a:endParaRPr lang="en-US" dirty="0">
                  <a:latin typeface="Times New Roman" pitchFamily="18" charset="0"/>
                </a:endParaRPr>
              </a:p>
            </p:txBody>
          </p:sp>
          <p:pic>
            <p:nvPicPr>
              <p:cNvPr id="12" name="Picture 11">
                <a:extLst>
                  <a:ext uri="{FF2B5EF4-FFF2-40B4-BE49-F238E27FC236}">
                    <a16:creationId xmlns:a16="http://schemas.microsoft.com/office/drawing/2014/main" id="{3766F099-65C4-99F6-C1AE-8156008646AE}"/>
                  </a:ext>
                </a:extLst>
              </p:cNvPr>
              <p:cNvPicPr>
                <a:picLocks noChangeAspect="1" noChangeArrowheads="1"/>
              </p:cNvPicPr>
              <p:nvPr/>
            </p:nvPicPr>
            <p:blipFill>
              <a:blip r:embed="rId3" cstate="print"/>
              <a:srcRect r="10638" b="12245"/>
              <a:stretch>
                <a:fillRect/>
              </a:stretch>
            </p:blipFill>
            <p:spPr bwMode="auto">
              <a:xfrm>
                <a:off x="1523" y="1232"/>
                <a:ext cx="1175" cy="1202"/>
              </a:xfrm>
              <a:prstGeom prst="rect">
                <a:avLst/>
              </a:prstGeom>
              <a:noFill/>
              <a:ln w="9525">
                <a:noFill/>
                <a:miter lim="800000"/>
                <a:headEnd/>
                <a:tailEnd/>
              </a:ln>
            </p:spPr>
          </p:pic>
          <p:pic>
            <p:nvPicPr>
              <p:cNvPr id="22" name="Picture 12">
                <a:extLst>
                  <a:ext uri="{FF2B5EF4-FFF2-40B4-BE49-F238E27FC236}">
                    <a16:creationId xmlns:a16="http://schemas.microsoft.com/office/drawing/2014/main" id="{64418B68-B18B-5541-4A24-E3166D7E5A40}"/>
                  </a:ext>
                </a:extLst>
              </p:cNvPr>
              <p:cNvPicPr>
                <a:picLocks noChangeAspect="1" noChangeArrowheads="1"/>
              </p:cNvPicPr>
              <p:nvPr/>
            </p:nvPicPr>
            <p:blipFill>
              <a:blip r:embed="rId4" cstate="print"/>
              <a:srcRect/>
              <a:stretch>
                <a:fillRect/>
              </a:stretch>
            </p:blipFill>
            <p:spPr bwMode="auto">
              <a:xfrm>
                <a:off x="572" y="1210"/>
                <a:ext cx="913" cy="1232"/>
              </a:xfrm>
              <a:prstGeom prst="rect">
                <a:avLst/>
              </a:prstGeom>
              <a:noFill/>
              <a:ln w="9525">
                <a:noFill/>
                <a:miter lim="800000"/>
                <a:headEnd/>
                <a:tailEnd/>
              </a:ln>
            </p:spPr>
          </p:pic>
        </p:grpSp>
        <p:sp>
          <p:nvSpPr>
            <p:cNvPr id="9" name="Text Box 3">
              <a:extLst>
                <a:ext uri="{FF2B5EF4-FFF2-40B4-BE49-F238E27FC236}">
                  <a16:creationId xmlns:a16="http://schemas.microsoft.com/office/drawing/2014/main" id="{A1F173CC-A331-76E1-F365-35BDD90B8C54}"/>
                </a:ext>
              </a:extLst>
            </p:cNvPr>
            <p:cNvSpPr txBox="1">
              <a:spLocks noChangeArrowheads="1"/>
            </p:cNvSpPr>
            <p:nvPr/>
          </p:nvSpPr>
          <p:spPr bwMode="auto">
            <a:xfrm>
              <a:off x="582069" y="3559635"/>
              <a:ext cx="3623198" cy="400110"/>
            </a:xfrm>
            <a:prstGeom prst="rect">
              <a:avLst/>
            </a:prstGeom>
            <a:solidFill>
              <a:schemeClr val="bg1"/>
            </a:solidFill>
            <a:ln w="9525">
              <a:solidFill>
                <a:schemeClr val="tx1"/>
              </a:solidFill>
              <a:miter lim="800000"/>
              <a:headEnd/>
              <a:tailEnd/>
            </a:ln>
          </p:spPr>
          <p:txBody>
            <a:bodyPr wrap="square">
              <a:spAutoFit/>
            </a:bodyPr>
            <a:lstStyle/>
            <a:p>
              <a:pPr algn="ctr"/>
              <a:r>
                <a:rPr lang="en-US" sz="2000" b="1" dirty="0">
                  <a:latin typeface="Times New Roman" pitchFamily="18" charset="0"/>
                  <a:cs typeface="Times New Roman" pitchFamily="18" charset="0"/>
                </a:rPr>
                <a:t>Badgers &amp; Honey Guide Birds</a:t>
              </a:r>
            </a:p>
          </p:txBody>
        </p:sp>
      </p:grpSp>
      <p:sp>
        <p:nvSpPr>
          <p:cNvPr id="31" name="TextBox 30">
            <a:extLst>
              <a:ext uri="{FF2B5EF4-FFF2-40B4-BE49-F238E27FC236}">
                <a16:creationId xmlns:a16="http://schemas.microsoft.com/office/drawing/2014/main" id="{9D9CF7A0-FD23-4B23-3E53-69AD4BB39170}"/>
              </a:ext>
            </a:extLst>
          </p:cNvPr>
          <p:cNvSpPr txBox="1"/>
          <p:nvPr/>
        </p:nvSpPr>
        <p:spPr>
          <a:xfrm>
            <a:off x="3580381" y="2377521"/>
            <a:ext cx="1752600" cy="954107"/>
          </a:xfrm>
          <a:prstGeom prst="rect">
            <a:avLst/>
          </a:prstGeom>
          <a:noFill/>
        </p:spPr>
        <p:txBody>
          <a:bodyPr wrap="square" rtlCol="0">
            <a:spAutoFit/>
          </a:bodyPr>
          <a:lstStyle/>
          <a:p>
            <a:r>
              <a:rPr lang="en-US" sz="2800" b="1" dirty="0">
                <a:latin typeface="Arial Narrow" panose="020B0606020202030204" pitchFamily="34" charset="0"/>
              </a:rPr>
              <a:t>HG Bird +</a:t>
            </a:r>
          </a:p>
          <a:p>
            <a:r>
              <a:rPr lang="en-US" sz="2800" b="1" dirty="0">
                <a:latin typeface="Arial Narrow" panose="020B0606020202030204" pitchFamily="34" charset="0"/>
              </a:rPr>
              <a:t>Badger +</a:t>
            </a:r>
          </a:p>
        </p:txBody>
      </p:sp>
    </p:spTree>
    <p:extLst>
      <p:ext uri="{BB962C8B-B14F-4D97-AF65-F5344CB8AC3E}">
        <p14:creationId xmlns:p14="http://schemas.microsoft.com/office/powerpoint/2010/main" val="318836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hlinkClick r:id="rId2"/>
          </p:cNvPr>
          <p:cNvPicPr>
            <a:picLocks noChangeAspect="1" noChangeArrowheads="1"/>
          </p:cNvPicPr>
          <p:nvPr/>
        </p:nvPicPr>
        <p:blipFill>
          <a:blip r:embed="rId3" cstate="print"/>
          <a:srcRect/>
          <a:stretch>
            <a:fillRect/>
          </a:stretch>
        </p:blipFill>
        <p:spPr bwMode="auto">
          <a:xfrm>
            <a:off x="76200" y="685800"/>
            <a:ext cx="6983413" cy="5786438"/>
          </a:xfrm>
          <a:prstGeom prst="rect">
            <a:avLst/>
          </a:prstGeom>
          <a:noFill/>
          <a:ln w="9525">
            <a:noFill/>
            <a:miter lim="800000"/>
            <a:headEnd/>
            <a:tailEnd/>
          </a:ln>
          <a:effectLst/>
        </p:spPr>
      </p:pic>
      <p:sp>
        <p:nvSpPr>
          <p:cNvPr id="11" name="Rectangle 10"/>
          <p:cNvSpPr/>
          <p:nvPr/>
        </p:nvSpPr>
        <p:spPr>
          <a:xfrm>
            <a:off x="259664" y="3924455"/>
            <a:ext cx="3900247" cy="830997"/>
          </a:xfrm>
          <a:prstGeom prst="rect">
            <a:avLst/>
          </a:prstGeom>
          <a:solidFill>
            <a:schemeClr val="bg1"/>
          </a:solidFill>
          <a:ln>
            <a:solidFill>
              <a:schemeClr val="tx1"/>
            </a:solidFill>
          </a:ln>
        </p:spPr>
        <p:txBody>
          <a:bodyPr wrap="square">
            <a:spAutoFit/>
          </a:bodyPr>
          <a:lstStyle/>
          <a:p>
            <a:pPr algn="ctr"/>
            <a:r>
              <a:rPr lang="en-US" sz="2400" b="1" dirty="0">
                <a:solidFill>
                  <a:srgbClr val="FF0000"/>
                </a:solidFill>
                <a:latin typeface="Times New Roman" pitchFamily="18" charset="0"/>
                <a:sym typeface="Wingdings" pitchFamily="2" charset="2"/>
              </a:rPr>
              <a:t>You will have the same # of examples to fill the columns.</a:t>
            </a:r>
            <a:endParaRPr lang="en-US" sz="2400" dirty="0">
              <a:solidFill>
                <a:srgbClr val="FF0000"/>
              </a:solidFill>
            </a:endParaRPr>
          </a:p>
        </p:txBody>
      </p:sp>
      <p:cxnSp>
        <p:nvCxnSpPr>
          <p:cNvPr id="9" name="Straight Arrow Connector 8"/>
          <p:cNvCxnSpPr>
            <a:cxnSpLocks/>
          </p:cNvCxnSpPr>
          <p:nvPr/>
        </p:nvCxnSpPr>
        <p:spPr>
          <a:xfrm flipH="1">
            <a:off x="5743712" y="1687217"/>
            <a:ext cx="553129" cy="34593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E73D71C-377D-4B95-AB5E-EA324D86E1EB}"/>
              </a:ext>
            </a:extLst>
          </p:cNvPr>
          <p:cNvSpPr/>
          <p:nvPr/>
        </p:nvSpPr>
        <p:spPr>
          <a:xfrm>
            <a:off x="17489" y="29895"/>
            <a:ext cx="9126511" cy="584775"/>
          </a:xfrm>
          <a:prstGeom prst="rect">
            <a:avLst/>
          </a:prstGeom>
          <a:solidFill>
            <a:srgbClr val="FFFF00"/>
          </a:solidFill>
        </p:spPr>
        <p:txBody>
          <a:bodyPr wrap="square">
            <a:spAutoFit/>
          </a:bodyPr>
          <a:lstStyle/>
          <a:p>
            <a:pPr algn="ctr"/>
            <a:r>
              <a:rPr lang="en-US" sz="3200" b="1" dirty="0">
                <a:latin typeface="Times New Roman" pitchFamily="18" charset="0"/>
                <a:sym typeface="Wingdings" pitchFamily="2" charset="2"/>
              </a:rPr>
              <a:t>YOUR TURN – Fill in the rest of the chart!</a:t>
            </a:r>
            <a:endParaRPr lang="en-US" sz="3200" b="1" dirty="0">
              <a:latin typeface="Times New Roman" pitchFamily="18" charset="0"/>
            </a:endParaRPr>
          </a:p>
        </p:txBody>
      </p:sp>
      <p:sp>
        <p:nvSpPr>
          <p:cNvPr id="2" name="TextBox 1">
            <a:extLst>
              <a:ext uri="{FF2B5EF4-FFF2-40B4-BE49-F238E27FC236}">
                <a16:creationId xmlns:a16="http://schemas.microsoft.com/office/drawing/2014/main" id="{124817DF-E262-FA97-8C77-01AAC197196B}"/>
              </a:ext>
            </a:extLst>
          </p:cNvPr>
          <p:cNvSpPr txBox="1"/>
          <p:nvPr/>
        </p:nvSpPr>
        <p:spPr>
          <a:xfrm>
            <a:off x="289249" y="1860186"/>
            <a:ext cx="1248286" cy="523220"/>
          </a:xfrm>
          <a:prstGeom prst="rect">
            <a:avLst/>
          </a:prstGeom>
          <a:noFill/>
        </p:spPr>
        <p:txBody>
          <a:bodyPr wrap="square" rtlCol="0">
            <a:spAutoFit/>
          </a:bodyPr>
          <a:lstStyle/>
          <a:p>
            <a:r>
              <a:rPr lang="en-US" sz="1400" b="1" dirty="0">
                <a:latin typeface="Arial Narrow" panose="020B0606020202030204" pitchFamily="34" charset="0"/>
              </a:rPr>
              <a:t>Barnacle +</a:t>
            </a:r>
          </a:p>
          <a:p>
            <a:r>
              <a:rPr lang="en-US" sz="1400" b="1" dirty="0">
                <a:latin typeface="Arial Narrow" panose="020B0606020202030204" pitchFamily="34" charset="0"/>
              </a:rPr>
              <a:t>Whale 0</a:t>
            </a:r>
          </a:p>
        </p:txBody>
      </p:sp>
      <p:sp>
        <p:nvSpPr>
          <p:cNvPr id="7" name="Rectangle 6"/>
          <p:cNvSpPr/>
          <p:nvPr/>
        </p:nvSpPr>
        <p:spPr>
          <a:xfrm>
            <a:off x="6216902" y="666070"/>
            <a:ext cx="2850999" cy="1569660"/>
          </a:xfrm>
          <a:prstGeom prst="rect">
            <a:avLst/>
          </a:prstGeom>
          <a:solidFill>
            <a:srgbClr val="FFFF00"/>
          </a:solidFill>
        </p:spPr>
        <p:txBody>
          <a:bodyPr wrap="square">
            <a:spAutoFit/>
          </a:bodyPr>
          <a:lstStyle/>
          <a:p>
            <a:pPr algn="ctr"/>
            <a:r>
              <a:rPr lang="en-US" sz="2400" b="1" dirty="0">
                <a:latin typeface="Times New Roman" pitchFamily="18" charset="0"/>
                <a:sym typeface="Wingdings" pitchFamily="2" charset="2"/>
              </a:rPr>
              <a:t>Click the image for the list of Good Buddies to fill up the chart!</a:t>
            </a:r>
            <a:endParaRPr lang="en-US" sz="2400" b="1" dirty="0">
              <a:latin typeface="Times New Roman" pitchFamily="18" charset="0"/>
            </a:endParaRPr>
          </a:p>
        </p:txBody>
      </p:sp>
      <p:sp>
        <p:nvSpPr>
          <p:cNvPr id="3" name="TextBox 2">
            <a:extLst>
              <a:ext uri="{FF2B5EF4-FFF2-40B4-BE49-F238E27FC236}">
                <a16:creationId xmlns:a16="http://schemas.microsoft.com/office/drawing/2014/main" id="{601D1784-FA20-9B7F-6086-5DF3A728CD95}"/>
              </a:ext>
            </a:extLst>
          </p:cNvPr>
          <p:cNvSpPr txBox="1"/>
          <p:nvPr/>
        </p:nvSpPr>
        <p:spPr>
          <a:xfrm>
            <a:off x="2927595" y="1892426"/>
            <a:ext cx="1470556" cy="523220"/>
          </a:xfrm>
          <a:prstGeom prst="rect">
            <a:avLst/>
          </a:prstGeom>
          <a:noFill/>
        </p:spPr>
        <p:txBody>
          <a:bodyPr wrap="square" rtlCol="0">
            <a:spAutoFit/>
          </a:bodyPr>
          <a:lstStyle/>
          <a:p>
            <a:r>
              <a:rPr lang="en-US" sz="1400" b="1" dirty="0">
                <a:latin typeface="Arial Narrow" panose="020B0606020202030204" pitchFamily="34" charset="0"/>
              </a:rPr>
              <a:t>Mistletoe +</a:t>
            </a:r>
          </a:p>
          <a:p>
            <a:r>
              <a:rPr lang="en-US" sz="1400" b="1" dirty="0">
                <a:latin typeface="Arial Narrow" panose="020B0606020202030204" pitchFamily="34" charset="0"/>
              </a:rPr>
              <a:t>Spruce Tree -</a:t>
            </a:r>
          </a:p>
        </p:txBody>
      </p:sp>
      <p:sp>
        <p:nvSpPr>
          <p:cNvPr id="4" name="TextBox 3">
            <a:extLst>
              <a:ext uri="{FF2B5EF4-FFF2-40B4-BE49-F238E27FC236}">
                <a16:creationId xmlns:a16="http://schemas.microsoft.com/office/drawing/2014/main" id="{ADBFFA13-0450-F6BC-3E73-B75277D083CE}"/>
              </a:ext>
            </a:extLst>
          </p:cNvPr>
          <p:cNvSpPr txBox="1"/>
          <p:nvPr/>
        </p:nvSpPr>
        <p:spPr>
          <a:xfrm>
            <a:off x="1580979" y="1899711"/>
            <a:ext cx="1346616" cy="523220"/>
          </a:xfrm>
          <a:prstGeom prst="rect">
            <a:avLst/>
          </a:prstGeom>
          <a:noFill/>
        </p:spPr>
        <p:txBody>
          <a:bodyPr wrap="square" rtlCol="0">
            <a:spAutoFit/>
          </a:bodyPr>
          <a:lstStyle/>
          <a:p>
            <a:r>
              <a:rPr lang="en-US" sz="1400" b="1" dirty="0">
                <a:latin typeface="Arial Narrow" panose="020B0606020202030204" pitchFamily="34" charset="0"/>
              </a:rPr>
              <a:t>Yucca flower +</a:t>
            </a:r>
          </a:p>
          <a:p>
            <a:r>
              <a:rPr lang="en-US" sz="1400" b="1" dirty="0">
                <a:latin typeface="Arial Narrow" panose="020B0606020202030204" pitchFamily="34" charset="0"/>
              </a:rPr>
              <a:t>Yucca moth +</a:t>
            </a:r>
          </a:p>
        </p:txBody>
      </p:sp>
      <p:sp>
        <p:nvSpPr>
          <p:cNvPr id="5" name="TextBox 4">
            <a:extLst>
              <a:ext uri="{FF2B5EF4-FFF2-40B4-BE49-F238E27FC236}">
                <a16:creationId xmlns:a16="http://schemas.microsoft.com/office/drawing/2014/main" id="{E1F0A181-6657-3A89-0C3B-10828FFDC8CB}"/>
              </a:ext>
            </a:extLst>
          </p:cNvPr>
          <p:cNvSpPr txBox="1"/>
          <p:nvPr/>
        </p:nvSpPr>
        <p:spPr>
          <a:xfrm>
            <a:off x="2927595" y="2326051"/>
            <a:ext cx="1351099" cy="523220"/>
          </a:xfrm>
          <a:prstGeom prst="rect">
            <a:avLst/>
          </a:prstGeom>
          <a:noFill/>
        </p:spPr>
        <p:txBody>
          <a:bodyPr wrap="square" rtlCol="0">
            <a:spAutoFit/>
          </a:bodyPr>
          <a:lstStyle/>
          <a:p>
            <a:r>
              <a:rPr lang="en-US" sz="1400" b="1" dirty="0">
                <a:latin typeface="Arial Narrow" panose="020B0606020202030204" pitchFamily="34" charset="0"/>
              </a:rPr>
              <a:t>Aphids +</a:t>
            </a:r>
          </a:p>
          <a:p>
            <a:r>
              <a:rPr lang="en-US" sz="1400" b="1" dirty="0">
                <a:latin typeface="Arial Narrow" panose="020B0606020202030204" pitchFamily="34" charset="0"/>
              </a:rPr>
              <a:t>Soybeans -</a:t>
            </a:r>
          </a:p>
        </p:txBody>
      </p:sp>
      <p:sp>
        <p:nvSpPr>
          <p:cNvPr id="6" name="TextBox 5">
            <a:extLst>
              <a:ext uri="{FF2B5EF4-FFF2-40B4-BE49-F238E27FC236}">
                <a16:creationId xmlns:a16="http://schemas.microsoft.com/office/drawing/2014/main" id="{B6E1F5C1-CA90-0DDB-2A9D-CC431B504EEE}"/>
              </a:ext>
            </a:extLst>
          </p:cNvPr>
          <p:cNvSpPr txBox="1"/>
          <p:nvPr/>
        </p:nvSpPr>
        <p:spPr>
          <a:xfrm>
            <a:off x="289249" y="2313167"/>
            <a:ext cx="1404590" cy="523220"/>
          </a:xfrm>
          <a:prstGeom prst="rect">
            <a:avLst/>
          </a:prstGeom>
          <a:noFill/>
        </p:spPr>
        <p:txBody>
          <a:bodyPr wrap="square" rtlCol="0">
            <a:spAutoFit/>
          </a:bodyPr>
          <a:lstStyle/>
          <a:p>
            <a:r>
              <a:rPr lang="en-US" sz="1400" b="1" dirty="0">
                <a:latin typeface="Arial Narrow" panose="020B0606020202030204" pitchFamily="34" charset="0"/>
              </a:rPr>
              <a:t>M. Stork 0</a:t>
            </a:r>
          </a:p>
          <a:p>
            <a:r>
              <a:rPr lang="en-US" sz="1400" b="1" dirty="0">
                <a:latin typeface="Arial Narrow" panose="020B0606020202030204" pitchFamily="34" charset="0"/>
              </a:rPr>
              <a:t>Bees +</a:t>
            </a:r>
          </a:p>
        </p:txBody>
      </p:sp>
      <p:sp>
        <p:nvSpPr>
          <p:cNvPr id="8" name="TextBox 7">
            <a:extLst>
              <a:ext uri="{FF2B5EF4-FFF2-40B4-BE49-F238E27FC236}">
                <a16:creationId xmlns:a16="http://schemas.microsoft.com/office/drawing/2014/main" id="{A9C44E46-E5AE-31C2-082C-EBC18640CB30}"/>
              </a:ext>
            </a:extLst>
          </p:cNvPr>
          <p:cNvSpPr txBox="1"/>
          <p:nvPr/>
        </p:nvSpPr>
        <p:spPr>
          <a:xfrm>
            <a:off x="2927595" y="2778903"/>
            <a:ext cx="1351099" cy="523220"/>
          </a:xfrm>
          <a:prstGeom prst="rect">
            <a:avLst/>
          </a:prstGeom>
          <a:noFill/>
        </p:spPr>
        <p:txBody>
          <a:bodyPr wrap="square" rtlCol="0">
            <a:spAutoFit/>
          </a:bodyPr>
          <a:lstStyle/>
          <a:p>
            <a:r>
              <a:rPr lang="en-US" sz="1400" b="1" dirty="0">
                <a:latin typeface="Arial Narrow" panose="020B0606020202030204" pitchFamily="34" charset="0"/>
              </a:rPr>
              <a:t>Flea +</a:t>
            </a:r>
          </a:p>
          <a:p>
            <a:r>
              <a:rPr lang="en-US" sz="1400" b="1" dirty="0">
                <a:latin typeface="Arial Narrow" panose="020B0606020202030204" pitchFamily="34" charset="0"/>
              </a:rPr>
              <a:t>Mouse -</a:t>
            </a:r>
          </a:p>
        </p:txBody>
      </p:sp>
      <p:sp>
        <p:nvSpPr>
          <p:cNvPr id="14" name="TextBox 13">
            <a:extLst>
              <a:ext uri="{FF2B5EF4-FFF2-40B4-BE49-F238E27FC236}">
                <a16:creationId xmlns:a16="http://schemas.microsoft.com/office/drawing/2014/main" id="{1243A38C-77D4-18EF-A8DD-084C087FA966}"/>
              </a:ext>
            </a:extLst>
          </p:cNvPr>
          <p:cNvSpPr txBox="1"/>
          <p:nvPr/>
        </p:nvSpPr>
        <p:spPr>
          <a:xfrm>
            <a:off x="289249" y="2766148"/>
            <a:ext cx="1418201" cy="523220"/>
          </a:xfrm>
          <a:prstGeom prst="rect">
            <a:avLst/>
          </a:prstGeom>
          <a:noFill/>
        </p:spPr>
        <p:txBody>
          <a:bodyPr wrap="square" rtlCol="0">
            <a:spAutoFit/>
          </a:bodyPr>
          <a:lstStyle/>
          <a:p>
            <a:r>
              <a:rPr lang="en-US" sz="1400" b="1" dirty="0">
                <a:latin typeface="Arial Narrow" panose="020B0606020202030204" pitchFamily="34" charset="0"/>
              </a:rPr>
              <a:t>Hermit crabs +</a:t>
            </a:r>
          </a:p>
          <a:p>
            <a:r>
              <a:rPr lang="en-US" sz="1400" b="1" dirty="0">
                <a:latin typeface="Arial Narrow" panose="020B0606020202030204" pitchFamily="34" charset="0"/>
              </a:rPr>
              <a:t>Snails 0</a:t>
            </a:r>
          </a:p>
        </p:txBody>
      </p:sp>
      <p:sp>
        <p:nvSpPr>
          <p:cNvPr id="15" name="TextBox 14">
            <a:extLst>
              <a:ext uri="{FF2B5EF4-FFF2-40B4-BE49-F238E27FC236}">
                <a16:creationId xmlns:a16="http://schemas.microsoft.com/office/drawing/2014/main" id="{B6D546B2-8980-DC76-C192-D5375325BA97}"/>
              </a:ext>
            </a:extLst>
          </p:cNvPr>
          <p:cNvSpPr txBox="1"/>
          <p:nvPr/>
        </p:nvSpPr>
        <p:spPr>
          <a:xfrm>
            <a:off x="1580979" y="2326272"/>
            <a:ext cx="1165710" cy="523220"/>
          </a:xfrm>
          <a:prstGeom prst="rect">
            <a:avLst/>
          </a:prstGeom>
          <a:noFill/>
        </p:spPr>
        <p:txBody>
          <a:bodyPr wrap="square" rtlCol="0">
            <a:spAutoFit/>
          </a:bodyPr>
          <a:lstStyle/>
          <a:p>
            <a:r>
              <a:rPr lang="en-US" sz="1400" b="1" dirty="0">
                <a:latin typeface="Arial Narrow" panose="020B0606020202030204" pitchFamily="34" charset="0"/>
              </a:rPr>
              <a:t>Ostrich +</a:t>
            </a:r>
          </a:p>
          <a:p>
            <a:r>
              <a:rPr lang="en-US" sz="1400" b="1" dirty="0">
                <a:latin typeface="Arial Narrow" panose="020B0606020202030204" pitchFamily="34" charset="0"/>
              </a:rPr>
              <a:t>Gazelles +</a:t>
            </a:r>
          </a:p>
        </p:txBody>
      </p:sp>
      <p:sp>
        <p:nvSpPr>
          <p:cNvPr id="16" name="TextBox 15">
            <a:extLst>
              <a:ext uri="{FF2B5EF4-FFF2-40B4-BE49-F238E27FC236}">
                <a16:creationId xmlns:a16="http://schemas.microsoft.com/office/drawing/2014/main" id="{F483975F-2861-15E2-5EC9-1EC68846F6DE}"/>
              </a:ext>
            </a:extLst>
          </p:cNvPr>
          <p:cNvSpPr txBox="1"/>
          <p:nvPr/>
        </p:nvSpPr>
        <p:spPr>
          <a:xfrm>
            <a:off x="2927595" y="3199267"/>
            <a:ext cx="994788" cy="523220"/>
          </a:xfrm>
          <a:prstGeom prst="rect">
            <a:avLst/>
          </a:prstGeom>
          <a:noFill/>
        </p:spPr>
        <p:txBody>
          <a:bodyPr wrap="square" rtlCol="0">
            <a:spAutoFit/>
          </a:bodyPr>
          <a:lstStyle/>
          <a:p>
            <a:r>
              <a:rPr lang="en-US" sz="1400" b="1" dirty="0">
                <a:latin typeface="Arial Narrow" panose="020B0606020202030204" pitchFamily="34" charset="0"/>
              </a:rPr>
              <a:t>Cuckoo +</a:t>
            </a:r>
          </a:p>
          <a:p>
            <a:r>
              <a:rPr lang="en-US" sz="1400" b="1" dirty="0">
                <a:latin typeface="Arial Narrow" panose="020B0606020202030204" pitchFamily="34" charset="0"/>
              </a:rPr>
              <a:t>Warbler -</a:t>
            </a:r>
          </a:p>
        </p:txBody>
      </p:sp>
      <p:sp>
        <p:nvSpPr>
          <p:cNvPr id="17" name="TextBox 16">
            <a:extLst>
              <a:ext uri="{FF2B5EF4-FFF2-40B4-BE49-F238E27FC236}">
                <a16:creationId xmlns:a16="http://schemas.microsoft.com/office/drawing/2014/main" id="{BC5D92D3-2E5E-B288-8774-F525CAA6D315}"/>
              </a:ext>
            </a:extLst>
          </p:cNvPr>
          <p:cNvSpPr txBox="1"/>
          <p:nvPr/>
        </p:nvSpPr>
        <p:spPr>
          <a:xfrm>
            <a:off x="1580979" y="2792918"/>
            <a:ext cx="1165710" cy="523220"/>
          </a:xfrm>
          <a:prstGeom prst="rect">
            <a:avLst/>
          </a:prstGeom>
          <a:noFill/>
        </p:spPr>
        <p:txBody>
          <a:bodyPr wrap="square" rtlCol="0">
            <a:spAutoFit/>
          </a:bodyPr>
          <a:lstStyle/>
          <a:p>
            <a:r>
              <a:rPr lang="en-US" sz="1400" b="1" dirty="0">
                <a:latin typeface="Arial Narrow" panose="020B0606020202030204" pitchFamily="34" charset="0"/>
              </a:rPr>
              <a:t>HG Bird +</a:t>
            </a:r>
          </a:p>
          <a:p>
            <a:r>
              <a:rPr lang="en-US" sz="1400" b="1" dirty="0">
                <a:latin typeface="Arial Narrow" panose="020B0606020202030204" pitchFamily="34" charset="0"/>
              </a:rPr>
              <a:t>Badger +</a:t>
            </a:r>
          </a:p>
        </p:txBody>
      </p:sp>
      <p:pic>
        <p:nvPicPr>
          <p:cNvPr id="21" name="Picture 20">
            <a:extLst>
              <a:ext uri="{FF2B5EF4-FFF2-40B4-BE49-F238E27FC236}">
                <a16:creationId xmlns:a16="http://schemas.microsoft.com/office/drawing/2014/main" id="{70B61E78-FE1D-22C0-A4A6-E5F8482DD6DE}"/>
              </a:ext>
            </a:extLst>
          </p:cNvPr>
          <p:cNvPicPr>
            <a:picLocks noChangeAspect="1"/>
          </p:cNvPicPr>
          <p:nvPr/>
        </p:nvPicPr>
        <p:blipFill>
          <a:blip r:embed="rId4"/>
          <a:stretch>
            <a:fillRect/>
          </a:stretch>
        </p:blipFill>
        <p:spPr>
          <a:xfrm>
            <a:off x="5091914" y="7262350"/>
            <a:ext cx="3143273" cy="7620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B39D63-875E-44E1-B8F7-D72E1EA30024}"/>
              </a:ext>
            </a:extLst>
          </p:cNvPr>
          <p:cNvPicPr>
            <a:picLocks noChangeAspect="1"/>
          </p:cNvPicPr>
          <p:nvPr/>
        </p:nvPicPr>
        <p:blipFill>
          <a:blip r:embed="rId2"/>
          <a:stretch>
            <a:fillRect/>
          </a:stretch>
        </p:blipFill>
        <p:spPr>
          <a:xfrm>
            <a:off x="4988681" y="512663"/>
            <a:ext cx="3851358" cy="2011009"/>
          </a:xfrm>
          <a:prstGeom prst="rect">
            <a:avLst/>
          </a:prstGeom>
          <a:ln>
            <a:noFill/>
          </a:ln>
          <a:effectLst>
            <a:outerShdw blurRad="292100" dist="139700" dir="2700000" algn="tl" rotWithShape="0">
              <a:srgbClr val="333333">
                <a:alpha val="65000"/>
              </a:srgbClr>
            </a:outerShdw>
          </a:effectLst>
        </p:spPr>
      </p:pic>
      <p:sp>
        <p:nvSpPr>
          <p:cNvPr id="5" name="Text Box 6">
            <a:extLst>
              <a:ext uri="{FF2B5EF4-FFF2-40B4-BE49-F238E27FC236}">
                <a16:creationId xmlns:a16="http://schemas.microsoft.com/office/drawing/2014/main" id="{C4F677B0-2977-4A17-B66F-9D127CF26EFA}"/>
              </a:ext>
            </a:extLst>
          </p:cNvPr>
          <p:cNvSpPr txBox="1">
            <a:spLocks noChangeArrowheads="1"/>
          </p:cNvSpPr>
          <p:nvPr/>
        </p:nvSpPr>
        <p:spPr bwMode="auto">
          <a:xfrm>
            <a:off x="142374" y="302798"/>
            <a:ext cx="4421605" cy="2123658"/>
          </a:xfrm>
          <a:prstGeom prst="rect">
            <a:avLst/>
          </a:prstGeom>
          <a:noFill/>
          <a:ln w="9525">
            <a:noFill/>
            <a:miter lim="800000"/>
            <a:headEnd/>
            <a:tailEnd/>
          </a:ln>
        </p:spPr>
        <p:txBody>
          <a:bodyPr wrap="square">
            <a:spAutoFit/>
          </a:bodyPr>
          <a:lstStyle/>
          <a:p>
            <a:r>
              <a:rPr lang="en-US" sz="2400" b="1" dirty="0">
                <a:latin typeface="Times New Roman" panose="02020603050405020304" pitchFamily="18" charset="0"/>
                <a:cs typeface="Times New Roman" panose="02020603050405020304" pitchFamily="18" charset="0"/>
              </a:rPr>
              <a:t>Unit Vocabulary Time</a:t>
            </a:r>
          </a:p>
          <a:p>
            <a:r>
              <a:rPr lang="en-US" i="1" dirty="0">
                <a:latin typeface="Times New Roman" panose="02020603050405020304" pitchFamily="18" charset="0"/>
                <a:cs typeface="Times New Roman" panose="02020603050405020304" pitchFamily="18" charset="0"/>
              </a:rPr>
              <a:t>The last slide in the student digital notebook lists the main vocabulary from each lesson.  After each topic, I have students color code the terms and then write definitions.  All the definitions from the unit are available on the Quizlet page linked below.</a:t>
            </a:r>
            <a:endParaRPr lang="en-US" altLang="en-US"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583E3D6-475E-4900-AE29-25AC54D734DD}"/>
              </a:ext>
            </a:extLst>
          </p:cNvPr>
          <p:cNvSpPr txBox="1"/>
          <p:nvPr/>
        </p:nvSpPr>
        <p:spPr>
          <a:xfrm>
            <a:off x="5056021" y="2669047"/>
            <a:ext cx="4087979" cy="646331"/>
          </a:xfrm>
          <a:prstGeom prst="rect">
            <a:avLst/>
          </a:prstGeom>
          <a:solidFill>
            <a:srgbClr val="FFFF00"/>
          </a:solidFill>
        </p:spPr>
        <p:txBody>
          <a:bodyPr wrap="square">
            <a:spAutoFit/>
          </a:bodyPr>
          <a:lstStyle/>
          <a:p>
            <a:r>
              <a:rPr lang="en-US" dirty="0">
                <a:hlinkClick r:id="rId3"/>
              </a:rPr>
              <a:t>https://quizlet.com/28845277/ecology-unit-vocabulary-all-terms-flash-cards/</a:t>
            </a:r>
            <a:r>
              <a:rPr lang="en-US" dirty="0"/>
              <a:t> </a:t>
            </a:r>
          </a:p>
        </p:txBody>
      </p:sp>
      <p:sp>
        <p:nvSpPr>
          <p:cNvPr id="7" name="Arrow: Down 6">
            <a:extLst>
              <a:ext uri="{FF2B5EF4-FFF2-40B4-BE49-F238E27FC236}">
                <a16:creationId xmlns:a16="http://schemas.microsoft.com/office/drawing/2014/main" id="{39F4C6FE-C6C4-47E4-A115-411D8590CBB8}"/>
              </a:ext>
            </a:extLst>
          </p:cNvPr>
          <p:cNvSpPr/>
          <p:nvPr/>
        </p:nvSpPr>
        <p:spPr>
          <a:xfrm flipV="1">
            <a:off x="8177536" y="1887047"/>
            <a:ext cx="533400"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6">
            <a:extLst>
              <a:ext uri="{FF2B5EF4-FFF2-40B4-BE49-F238E27FC236}">
                <a16:creationId xmlns:a16="http://schemas.microsoft.com/office/drawing/2014/main" id="{81862FF7-26B1-4DEB-B018-CC2F56A708FB}"/>
              </a:ext>
            </a:extLst>
          </p:cNvPr>
          <p:cNvSpPr txBox="1">
            <a:spLocks noChangeArrowheads="1"/>
          </p:cNvSpPr>
          <p:nvPr/>
        </p:nvSpPr>
        <p:spPr bwMode="auto">
          <a:xfrm>
            <a:off x="91239" y="3886200"/>
            <a:ext cx="4523874" cy="2123658"/>
          </a:xfrm>
          <a:prstGeom prst="rect">
            <a:avLst/>
          </a:prstGeom>
          <a:noFill/>
          <a:ln w="9525">
            <a:noFill/>
            <a:miter lim="800000"/>
            <a:headEnd/>
            <a:tailEnd/>
          </a:ln>
        </p:spPr>
        <p:txBody>
          <a:bodyPr wrap="square">
            <a:spAutoFit/>
          </a:bodyPr>
          <a:lstStyle/>
          <a:p>
            <a:r>
              <a:rPr lang="en-US" sz="2400" b="1" dirty="0">
                <a:latin typeface="Times New Roman" panose="02020603050405020304" pitchFamily="18" charset="0"/>
                <a:cs typeface="Times New Roman" panose="02020603050405020304" pitchFamily="18" charset="0"/>
              </a:rPr>
              <a:t>Learning Targets</a:t>
            </a:r>
          </a:p>
          <a:p>
            <a:r>
              <a:rPr lang="en-US" i="1" dirty="0">
                <a:latin typeface="Times New Roman" panose="02020603050405020304" pitchFamily="18" charset="0"/>
                <a:cs typeface="Times New Roman" panose="02020603050405020304" pitchFamily="18" charset="0"/>
              </a:rPr>
              <a:t>The next to last slide in the digital notebook is a list of learning targets  for the entire unit.  Prior to any quiz/test, we review the targets and discuss possible questions that relate to each one.  This allows the students to connect the lessons to the learning expectations.</a:t>
            </a:r>
            <a:endParaRPr lang="en-US" altLang="en-US" i="1"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F8C4E6F-4DA6-49E8-BB8D-2040B87D4D7C}"/>
              </a:ext>
            </a:extLst>
          </p:cNvPr>
          <p:cNvPicPr>
            <a:picLocks noChangeAspect="1"/>
          </p:cNvPicPr>
          <p:nvPr/>
        </p:nvPicPr>
        <p:blipFill>
          <a:blip r:embed="rId4"/>
          <a:stretch>
            <a:fillRect/>
          </a:stretch>
        </p:blipFill>
        <p:spPr>
          <a:xfrm>
            <a:off x="4808621" y="3981122"/>
            <a:ext cx="4051993" cy="2492626"/>
          </a:xfrm>
          <a:prstGeom prst="rect">
            <a:avLst/>
          </a:prstGeom>
        </p:spPr>
      </p:pic>
      <p:pic>
        <p:nvPicPr>
          <p:cNvPr id="14" name="Picture 13">
            <a:extLst>
              <a:ext uri="{FF2B5EF4-FFF2-40B4-BE49-F238E27FC236}">
                <a16:creationId xmlns:a16="http://schemas.microsoft.com/office/drawing/2014/main" id="{BB280ECA-3ED9-45AC-ADEE-3DBBE57068F8}"/>
              </a:ext>
            </a:extLst>
          </p:cNvPr>
          <p:cNvPicPr>
            <a:picLocks noChangeAspect="1"/>
          </p:cNvPicPr>
          <p:nvPr/>
        </p:nvPicPr>
        <p:blipFill>
          <a:blip r:embed="rId5"/>
          <a:stretch>
            <a:fillRect/>
          </a:stretch>
        </p:blipFill>
        <p:spPr>
          <a:xfrm>
            <a:off x="9296400" y="1380669"/>
            <a:ext cx="8657795" cy="5332210"/>
          </a:xfrm>
          <a:prstGeom prst="rect">
            <a:avLst/>
          </a:prstGeom>
        </p:spPr>
      </p:pic>
      <p:sp>
        <p:nvSpPr>
          <p:cNvPr id="15" name="TextBox 14">
            <a:extLst>
              <a:ext uri="{FF2B5EF4-FFF2-40B4-BE49-F238E27FC236}">
                <a16:creationId xmlns:a16="http://schemas.microsoft.com/office/drawing/2014/main" id="{0896AE4D-0588-4AE4-BA30-859902139511}"/>
              </a:ext>
            </a:extLst>
          </p:cNvPr>
          <p:cNvSpPr txBox="1"/>
          <p:nvPr/>
        </p:nvSpPr>
        <p:spPr>
          <a:xfrm rot="823129">
            <a:off x="12886813" y="2339006"/>
            <a:ext cx="2438400" cy="369332"/>
          </a:xfrm>
          <a:prstGeom prst="rect">
            <a:avLst/>
          </a:prstGeom>
          <a:solidFill>
            <a:srgbClr val="FFFF00"/>
          </a:solidFill>
        </p:spPr>
        <p:txBody>
          <a:bodyPr wrap="square">
            <a:spAutoFit/>
          </a:bodyPr>
          <a:lstStyle/>
          <a:p>
            <a:pPr algn="ctr"/>
            <a:r>
              <a:rPr lang="en-US" dirty="0"/>
              <a:t>Classroom Sample</a:t>
            </a:r>
          </a:p>
        </p:txBody>
      </p:sp>
      <p:sp>
        <p:nvSpPr>
          <p:cNvPr id="16" name="TextBox 15">
            <a:extLst>
              <a:ext uri="{FF2B5EF4-FFF2-40B4-BE49-F238E27FC236}">
                <a16:creationId xmlns:a16="http://schemas.microsoft.com/office/drawing/2014/main" id="{22327078-A120-49BE-B6D1-5FF4949D6FF4}"/>
              </a:ext>
            </a:extLst>
          </p:cNvPr>
          <p:cNvSpPr txBox="1"/>
          <p:nvPr/>
        </p:nvSpPr>
        <p:spPr>
          <a:xfrm>
            <a:off x="10430389" y="6488668"/>
            <a:ext cx="6790811" cy="338554"/>
          </a:xfrm>
          <a:prstGeom prst="rect">
            <a:avLst/>
          </a:prstGeom>
          <a:solidFill>
            <a:srgbClr val="FFFF00"/>
          </a:solidFill>
        </p:spPr>
        <p:txBody>
          <a:bodyPr wrap="square">
            <a:spAutoFit/>
          </a:bodyPr>
          <a:lstStyle/>
          <a:p>
            <a:pPr algn="ctr"/>
            <a:r>
              <a:rPr lang="en-US" sz="1600" i="1" dirty="0"/>
              <a:t>The last learning standard will be included in our Earth Day lessons.</a:t>
            </a:r>
          </a:p>
        </p:txBody>
      </p:sp>
    </p:spTree>
    <p:extLst>
      <p:ext uri="{BB962C8B-B14F-4D97-AF65-F5344CB8AC3E}">
        <p14:creationId xmlns:p14="http://schemas.microsoft.com/office/powerpoint/2010/main" val="3673838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DE1BF47-14EB-411F-BE5D-8C215E8CF7B9}"/>
              </a:ext>
            </a:extLst>
          </p:cNvPr>
          <p:cNvPicPr>
            <a:picLocks noChangeAspect="1"/>
          </p:cNvPicPr>
          <p:nvPr/>
        </p:nvPicPr>
        <p:blipFill>
          <a:blip r:embed="rId2"/>
          <a:stretch>
            <a:fillRect/>
          </a:stretch>
        </p:blipFill>
        <p:spPr>
          <a:xfrm>
            <a:off x="314517" y="121902"/>
            <a:ext cx="4342181" cy="4602496"/>
          </a:xfrm>
          <a:prstGeom prst="rect">
            <a:avLst/>
          </a:prstGeom>
          <a:ln>
            <a:noFill/>
          </a:ln>
          <a:effectLst>
            <a:outerShdw blurRad="292100" dist="139700" dir="2700000" algn="tl" rotWithShape="0">
              <a:srgbClr val="333333">
                <a:alpha val="65000"/>
              </a:srgbClr>
            </a:outerShdw>
          </a:effectLst>
        </p:spPr>
      </p:pic>
      <p:sp>
        <p:nvSpPr>
          <p:cNvPr id="2" name="Arrow: Right 1">
            <a:extLst>
              <a:ext uri="{FF2B5EF4-FFF2-40B4-BE49-F238E27FC236}">
                <a16:creationId xmlns:a16="http://schemas.microsoft.com/office/drawing/2014/main" id="{B7F902AB-72A7-4602-8EB1-096DB7AAF832}"/>
              </a:ext>
            </a:extLst>
          </p:cNvPr>
          <p:cNvSpPr/>
          <p:nvPr/>
        </p:nvSpPr>
        <p:spPr>
          <a:xfrm rot="18620939">
            <a:off x="2870466" y="3624112"/>
            <a:ext cx="713758" cy="729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nvGrpSpPr>
          <p:cNvPr id="7" name="Group 6">
            <a:extLst>
              <a:ext uri="{FF2B5EF4-FFF2-40B4-BE49-F238E27FC236}">
                <a16:creationId xmlns:a16="http://schemas.microsoft.com/office/drawing/2014/main" id="{0F6FA1CF-8F0B-19A5-CD96-F60DA3307A41}"/>
              </a:ext>
            </a:extLst>
          </p:cNvPr>
          <p:cNvGrpSpPr/>
          <p:nvPr/>
        </p:nvGrpSpPr>
        <p:grpSpPr>
          <a:xfrm>
            <a:off x="4419600" y="934445"/>
            <a:ext cx="3944916" cy="2915761"/>
            <a:chOff x="6016058" y="2796674"/>
            <a:chExt cx="3944916" cy="2915761"/>
          </a:xfrm>
        </p:grpSpPr>
        <p:cxnSp>
          <p:nvCxnSpPr>
            <p:cNvPr id="19" name="Straight Arrow Connector 18">
              <a:extLst>
                <a:ext uri="{FF2B5EF4-FFF2-40B4-BE49-F238E27FC236}">
                  <a16:creationId xmlns:a16="http://schemas.microsoft.com/office/drawing/2014/main" id="{B2C91511-726A-4E3B-24AD-C0F06B744B5A}"/>
                </a:ext>
              </a:extLst>
            </p:cNvPr>
            <p:cNvCxnSpPr>
              <a:cxnSpLocks/>
            </p:cNvCxnSpPr>
            <p:nvPr/>
          </p:nvCxnSpPr>
          <p:spPr>
            <a:xfrm flipH="1" flipV="1">
              <a:off x="6016058" y="3489171"/>
              <a:ext cx="840865" cy="315736"/>
            </a:xfrm>
            <a:prstGeom prst="straightConnector1">
              <a:avLst/>
            </a:prstGeom>
            <a:ln w="76200">
              <a:solidFill>
                <a:srgbClr val="66FF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BAAEC5F-5B15-F68F-2C7A-FEF7E3E747A7}"/>
                </a:ext>
              </a:extLst>
            </p:cNvPr>
            <p:cNvCxnSpPr>
              <a:cxnSpLocks/>
            </p:cNvCxnSpPr>
            <p:nvPr/>
          </p:nvCxnSpPr>
          <p:spPr>
            <a:xfrm flipH="1">
              <a:off x="6244658" y="3804907"/>
              <a:ext cx="669883" cy="153801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99ACF7D-847F-F03A-D46D-10EFC912C498}"/>
                </a:ext>
              </a:extLst>
            </p:cNvPr>
            <p:cNvCxnSpPr>
              <a:cxnSpLocks/>
            </p:cNvCxnSpPr>
            <p:nvPr/>
          </p:nvCxnSpPr>
          <p:spPr>
            <a:xfrm flipH="1">
              <a:off x="6092258" y="3865835"/>
              <a:ext cx="822283" cy="607239"/>
            </a:xfrm>
            <a:prstGeom prst="straightConnector1">
              <a:avLst/>
            </a:prstGeom>
            <a:ln w="76200">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7072B83-1A81-9848-B9E9-06712C1DFA89}"/>
                </a:ext>
              </a:extLst>
            </p:cNvPr>
            <p:cNvSpPr/>
            <p:nvPr/>
          </p:nvSpPr>
          <p:spPr>
            <a:xfrm>
              <a:off x="6760574" y="2796674"/>
              <a:ext cx="3200400" cy="954107"/>
            </a:xfrm>
            <a:prstGeom prst="rect">
              <a:avLst/>
            </a:prstGeom>
            <a:solidFill>
              <a:schemeClr val="bg1"/>
            </a:solidFill>
            <a:ln>
              <a:solidFill>
                <a:schemeClr val="tx1"/>
              </a:solidFill>
            </a:ln>
          </p:spPr>
          <p:txBody>
            <a:bodyPr wrap="square">
              <a:spAutoFit/>
            </a:bodyPr>
            <a:lstStyle/>
            <a:p>
              <a:pPr algn="ctr"/>
              <a:r>
                <a:rPr lang="en-US" sz="2800" b="1" dirty="0">
                  <a:latin typeface="Times New Roman" pitchFamily="18" charset="0"/>
                  <a:sym typeface="Wingdings" pitchFamily="2" charset="2"/>
                </a:rPr>
                <a:t>Find examples for these boxes!</a:t>
              </a:r>
              <a:endParaRPr lang="en-US" sz="2800" b="1" dirty="0">
                <a:latin typeface="Times New Roman" pitchFamily="18" charset="0"/>
              </a:endParaRPr>
            </a:p>
          </p:txBody>
        </p:sp>
        <p:pic>
          <p:nvPicPr>
            <p:cNvPr id="25" name="Picture 24">
              <a:hlinkClick r:id="rId3"/>
              <a:extLst>
                <a:ext uri="{FF2B5EF4-FFF2-40B4-BE49-F238E27FC236}">
                  <a16:creationId xmlns:a16="http://schemas.microsoft.com/office/drawing/2014/main" id="{B51E7BDF-9681-6BCF-3C77-5A69D8A4BD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759" y="4181669"/>
              <a:ext cx="1533891" cy="153076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7">
            <a:extLst>
              <a:ext uri="{FF2B5EF4-FFF2-40B4-BE49-F238E27FC236}">
                <a16:creationId xmlns:a16="http://schemas.microsoft.com/office/drawing/2014/main" id="{2C1DBFF2-C99B-43D5-78EC-E3A236DC32BE}"/>
              </a:ext>
            </a:extLst>
          </p:cNvPr>
          <p:cNvPicPr>
            <a:picLocks noChangeAspect="1"/>
          </p:cNvPicPr>
          <p:nvPr/>
        </p:nvPicPr>
        <p:blipFill>
          <a:blip r:embed="rId5"/>
          <a:stretch>
            <a:fillRect/>
          </a:stretch>
        </p:blipFill>
        <p:spPr>
          <a:xfrm>
            <a:off x="4477966" y="5462052"/>
            <a:ext cx="4151839" cy="100650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A18391E2-3D35-0E70-5E70-5DE9AE73405C}"/>
              </a:ext>
            </a:extLst>
          </p:cNvPr>
          <p:cNvPicPr>
            <a:picLocks noChangeAspect="1"/>
          </p:cNvPicPr>
          <p:nvPr/>
        </p:nvPicPr>
        <p:blipFill>
          <a:blip r:embed="rId6"/>
          <a:stretch>
            <a:fillRect/>
          </a:stretch>
        </p:blipFill>
        <p:spPr>
          <a:xfrm>
            <a:off x="4282613" y="4487933"/>
            <a:ext cx="4455064" cy="839646"/>
          </a:xfrm>
          <a:prstGeom prst="rect">
            <a:avLst/>
          </a:prstGeom>
        </p:spPr>
      </p:pic>
      <p:cxnSp>
        <p:nvCxnSpPr>
          <p:cNvPr id="5" name="Straight Arrow Connector 4">
            <a:extLst>
              <a:ext uri="{FF2B5EF4-FFF2-40B4-BE49-F238E27FC236}">
                <a16:creationId xmlns:a16="http://schemas.microsoft.com/office/drawing/2014/main" id="{B27C261B-2912-1BD7-6FDC-BE5F34710A86}"/>
              </a:ext>
            </a:extLst>
          </p:cNvPr>
          <p:cNvCxnSpPr>
            <a:cxnSpLocks/>
          </p:cNvCxnSpPr>
          <p:nvPr/>
        </p:nvCxnSpPr>
        <p:spPr>
          <a:xfrm>
            <a:off x="6526485" y="3733800"/>
            <a:ext cx="0" cy="91358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48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71" y="45500"/>
            <a:ext cx="8875059" cy="450893"/>
          </a:xfrm>
          <a:prstGeom prst="rect">
            <a:avLst/>
          </a:prstGeom>
          <a:solidFill>
            <a:srgbClr val="FFFF00"/>
          </a:solidFill>
        </p:spPr>
        <p:txBody>
          <a:bodyPr wrap="square">
            <a:spAutoFit/>
          </a:bodyPr>
          <a:lstStyle/>
          <a:p>
            <a:pPr algn="ctr"/>
            <a:r>
              <a:rPr lang="en-US" sz="2330" b="1" dirty="0">
                <a:latin typeface="Times New Roman" pitchFamily="18" charset="0"/>
                <a:sym typeface="Wingdings" pitchFamily="2" charset="2"/>
              </a:rPr>
              <a:t>Check your answers and make corrections if you are done!</a:t>
            </a:r>
            <a:endParaRPr lang="en-US" sz="2330" dirty="0"/>
          </a:p>
        </p:txBody>
      </p:sp>
      <p:graphicFrame>
        <p:nvGraphicFramePr>
          <p:cNvPr id="4" name="Table 3"/>
          <p:cNvGraphicFramePr>
            <a:graphicFrameLocks noGrp="1"/>
          </p:cNvGraphicFramePr>
          <p:nvPr/>
        </p:nvGraphicFramePr>
        <p:xfrm>
          <a:off x="339715" y="528965"/>
          <a:ext cx="8344254" cy="6258258"/>
        </p:xfrm>
        <a:graphic>
          <a:graphicData uri="http://schemas.openxmlformats.org/drawingml/2006/table">
            <a:tbl>
              <a:tblPr firstRow="1" bandRow="1">
                <a:tableStyleId>{5C22544A-7EE6-4342-B048-85BDC9FD1C3A}</a:tableStyleId>
              </a:tblPr>
              <a:tblGrid>
                <a:gridCol w="2781418">
                  <a:extLst>
                    <a:ext uri="{9D8B030D-6E8A-4147-A177-3AD203B41FA5}">
                      <a16:colId xmlns:a16="http://schemas.microsoft.com/office/drawing/2014/main" val="20000"/>
                    </a:ext>
                  </a:extLst>
                </a:gridCol>
                <a:gridCol w="2781418">
                  <a:extLst>
                    <a:ext uri="{9D8B030D-6E8A-4147-A177-3AD203B41FA5}">
                      <a16:colId xmlns:a16="http://schemas.microsoft.com/office/drawing/2014/main" val="20001"/>
                    </a:ext>
                  </a:extLst>
                </a:gridCol>
                <a:gridCol w="2781418">
                  <a:extLst>
                    <a:ext uri="{9D8B030D-6E8A-4147-A177-3AD203B41FA5}">
                      <a16:colId xmlns:a16="http://schemas.microsoft.com/office/drawing/2014/main" val="20002"/>
                    </a:ext>
                  </a:extLst>
                </a:gridCol>
              </a:tblGrid>
              <a:tr h="384586">
                <a:tc>
                  <a:txBody>
                    <a:bodyPr/>
                    <a:lstStyle/>
                    <a:p>
                      <a:pPr algn="ctr"/>
                      <a:r>
                        <a:rPr lang="en-US" sz="1900" dirty="0"/>
                        <a:t>Commensalism</a:t>
                      </a: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900" dirty="0"/>
                        <a:t>Mutualism</a:t>
                      </a: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900" dirty="0"/>
                        <a:t>Parasitism</a:t>
                      </a: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734209">
                <a:tc>
                  <a:txBody>
                    <a:bodyPr/>
                    <a:lstStyle/>
                    <a:p>
                      <a:r>
                        <a:rPr lang="en-US" sz="2100" b="1" dirty="0">
                          <a:latin typeface="Comic Sans MS" panose="030F0702030302020204" pitchFamily="66" charset="0"/>
                        </a:rPr>
                        <a:t>Barnacles +</a:t>
                      </a:r>
                    </a:p>
                    <a:p>
                      <a:r>
                        <a:rPr lang="en-US" sz="2100" b="1" dirty="0">
                          <a:latin typeface="Comic Sans MS" panose="030F0702030302020204" pitchFamily="66" charset="0"/>
                        </a:rPr>
                        <a:t>Whales 0</a:t>
                      </a: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latin typeface="Comic Sans MS" panose="030F0702030302020204" pitchFamily="66" charset="0"/>
                        </a:rPr>
                        <a:t>Yucca Flowers +</a:t>
                      </a:r>
                    </a:p>
                    <a:p>
                      <a:r>
                        <a:rPr lang="en-US" sz="2100" b="1" dirty="0">
                          <a:latin typeface="Comic Sans MS" panose="030F0702030302020204" pitchFamily="66" charset="0"/>
                        </a:rPr>
                        <a:t>Yucca</a:t>
                      </a:r>
                      <a:r>
                        <a:rPr lang="en-US" sz="2100" b="1" baseline="0" dirty="0">
                          <a:latin typeface="Comic Sans MS" panose="030F0702030302020204" pitchFamily="66" charset="0"/>
                        </a:rPr>
                        <a:t> Moths +</a:t>
                      </a:r>
                      <a:endParaRPr lang="en-US" sz="2100" b="1" dirty="0">
                        <a:latin typeface="Comic Sans MS" panose="030F0702030302020204" pitchFamily="66" charset="0"/>
                      </a:endParaRP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latin typeface="Comic Sans MS" panose="030F0702030302020204" pitchFamily="66" charset="0"/>
                        </a:rPr>
                        <a:t>Mistletoe +</a:t>
                      </a:r>
                    </a:p>
                    <a:p>
                      <a:r>
                        <a:rPr lang="en-US" sz="2100" b="1" dirty="0">
                          <a:latin typeface="Comic Sans MS" panose="030F0702030302020204" pitchFamily="66" charset="0"/>
                        </a:rPr>
                        <a:t>Spruce tree -</a:t>
                      </a: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34209">
                <a:tc>
                  <a:txBody>
                    <a:bodyPr/>
                    <a:lstStyle/>
                    <a:p>
                      <a:r>
                        <a:rPr lang="en-US" sz="2100" b="1" dirty="0">
                          <a:latin typeface="Comic Sans MS" panose="030F0702030302020204" pitchFamily="66" charset="0"/>
                        </a:rPr>
                        <a:t>Stork 0</a:t>
                      </a:r>
                    </a:p>
                    <a:p>
                      <a:r>
                        <a:rPr lang="en-US" sz="2100" b="1" dirty="0">
                          <a:latin typeface="Comic Sans MS" panose="030F0702030302020204" pitchFamily="66" charset="0"/>
                        </a:rPr>
                        <a:t>Bees +</a:t>
                      </a: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latin typeface="Comic Sans MS" panose="030F0702030302020204" pitchFamily="66" charset="0"/>
                        </a:rPr>
                        <a:t>Ostrich +</a:t>
                      </a:r>
                    </a:p>
                    <a:p>
                      <a:r>
                        <a:rPr lang="en-US" sz="2100" b="1" dirty="0">
                          <a:latin typeface="Comic Sans MS" panose="030F0702030302020204" pitchFamily="66" charset="0"/>
                        </a:rPr>
                        <a:t>Gazelles +</a:t>
                      </a: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latin typeface="Comic Sans MS" panose="030F0702030302020204" pitchFamily="66" charset="0"/>
                        </a:rPr>
                        <a:t>Soybeans –</a:t>
                      </a:r>
                    </a:p>
                    <a:p>
                      <a:r>
                        <a:rPr lang="en-US" sz="2100" b="1" dirty="0">
                          <a:latin typeface="Comic Sans MS" panose="030F0702030302020204" pitchFamily="66" charset="0"/>
                        </a:rPr>
                        <a:t>Aphids +</a:t>
                      </a: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34209">
                <a:tc>
                  <a:txBody>
                    <a:bodyPr/>
                    <a:lstStyle/>
                    <a:p>
                      <a:r>
                        <a:rPr lang="en-US" sz="2100" b="1" dirty="0">
                          <a:latin typeface="Comic Sans MS" panose="030F0702030302020204" pitchFamily="66" charset="0"/>
                        </a:rPr>
                        <a:t>Hermit</a:t>
                      </a:r>
                      <a:r>
                        <a:rPr lang="en-US" sz="2100" b="1" baseline="0" dirty="0">
                          <a:latin typeface="Comic Sans MS" panose="030F0702030302020204" pitchFamily="66" charset="0"/>
                        </a:rPr>
                        <a:t> crab +</a:t>
                      </a:r>
                    </a:p>
                    <a:p>
                      <a:r>
                        <a:rPr lang="en-US" sz="2100" b="1" baseline="0" dirty="0">
                          <a:latin typeface="Comic Sans MS" panose="030F0702030302020204" pitchFamily="66" charset="0"/>
                        </a:rPr>
                        <a:t>Snails 0</a:t>
                      </a:r>
                      <a:endParaRPr lang="en-US" sz="2100" b="1" dirty="0">
                        <a:latin typeface="Comic Sans MS" panose="030F0702030302020204" pitchFamily="66" charset="0"/>
                      </a:endParaRP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latin typeface="Comic Sans MS" panose="030F0702030302020204" pitchFamily="66" charset="0"/>
                        </a:rPr>
                        <a:t>Honey guide bird +</a:t>
                      </a:r>
                    </a:p>
                    <a:p>
                      <a:r>
                        <a:rPr lang="en-US" sz="2100" b="1" dirty="0">
                          <a:latin typeface="Comic Sans MS" panose="030F0702030302020204" pitchFamily="66" charset="0"/>
                        </a:rPr>
                        <a:t>Badgers +</a:t>
                      </a: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latin typeface="Comic Sans MS" panose="030F0702030302020204" pitchFamily="66" charset="0"/>
                        </a:rPr>
                        <a:t>Flea +</a:t>
                      </a:r>
                    </a:p>
                    <a:p>
                      <a:r>
                        <a:rPr lang="en-US" sz="2100" b="1" dirty="0">
                          <a:latin typeface="Comic Sans MS" panose="030F0702030302020204" pitchFamily="66" charset="0"/>
                        </a:rPr>
                        <a:t>Mouse -</a:t>
                      </a: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34209">
                <a:tc>
                  <a:txBody>
                    <a:bodyPr/>
                    <a:lstStyle/>
                    <a:p>
                      <a:r>
                        <a:rPr lang="en-US" sz="2100" b="1" dirty="0">
                          <a:latin typeface="Comic Sans MS" panose="030F0702030302020204" pitchFamily="66" charset="0"/>
                        </a:rPr>
                        <a:t>Bison</a:t>
                      </a:r>
                      <a:r>
                        <a:rPr lang="en-US" sz="2100" b="1" baseline="0" dirty="0">
                          <a:latin typeface="Comic Sans MS" panose="030F0702030302020204" pitchFamily="66" charset="0"/>
                        </a:rPr>
                        <a:t> +</a:t>
                      </a:r>
                    </a:p>
                    <a:p>
                      <a:r>
                        <a:rPr lang="en-US" sz="2100" b="1" baseline="0" dirty="0">
                          <a:latin typeface="Comic Sans MS" panose="030F0702030302020204" pitchFamily="66" charset="0"/>
                        </a:rPr>
                        <a:t>Cowbirds +</a:t>
                      </a:r>
                      <a:endParaRPr lang="en-US" sz="2100" b="1" dirty="0">
                        <a:latin typeface="Comic Sans MS" panose="030F0702030302020204" pitchFamily="66" charset="0"/>
                      </a:endParaRP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latin typeface="Comic Sans MS" panose="030F0702030302020204" pitchFamily="66" charset="0"/>
                        </a:rPr>
                        <a:t>Wrasse</a:t>
                      </a:r>
                      <a:r>
                        <a:rPr lang="en-US" sz="2100" b="1" baseline="0" dirty="0">
                          <a:latin typeface="Comic Sans MS" panose="030F0702030302020204" pitchFamily="66" charset="0"/>
                        </a:rPr>
                        <a:t> Fish +</a:t>
                      </a:r>
                    </a:p>
                    <a:p>
                      <a:r>
                        <a:rPr lang="en-US" sz="2100" b="1" baseline="0" dirty="0">
                          <a:latin typeface="Comic Sans MS" panose="030F0702030302020204" pitchFamily="66" charset="0"/>
                        </a:rPr>
                        <a:t>Sea Bass +</a:t>
                      </a:r>
                      <a:endParaRPr lang="en-US" sz="2100" b="1" dirty="0">
                        <a:latin typeface="Comic Sans MS" panose="030F0702030302020204" pitchFamily="66" charset="0"/>
                      </a:endParaRP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latin typeface="Comic Sans MS" panose="030F0702030302020204" pitchFamily="66" charset="0"/>
                        </a:rPr>
                        <a:t>Cuckoo +</a:t>
                      </a:r>
                    </a:p>
                    <a:p>
                      <a:r>
                        <a:rPr lang="en-US" sz="2100" b="1" dirty="0">
                          <a:latin typeface="Comic Sans MS" panose="030F0702030302020204" pitchFamily="66" charset="0"/>
                        </a:rPr>
                        <a:t>Warbler</a:t>
                      </a:r>
                      <a:r>
                        <a:rPr lang="en-US" sz="2100" b="1" baseline="0" dirty="0">
                          <a:latin typeface="Comic Sans MS" panose="030F0702030302020204" pitchFamily="66" charset="0"/>
                        </a:rPr>
                        <a:t> -</a:t>
                      </a:r>
                      <a:endParaRPr lang="en-US" sz="2100" b="1" dirty="0">
                        <a:latin typeface="Comic Sans MS" panose="030F0702030302020204" pitchFamily="66" charset="0"/>
                      </a:endParaRP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34209">
                <a:tc>
                  <a:txBody>
                    <a:bodyPr/>
                    <a:lstStyle/>
                    <a:p>
                      <a:r>
                        <a:rPr lang="en-US" sz="2100" b="1" dirty="0">
                          <a:latin typeface="Comic Sans MS" panose="030F0702030302020204" pitchFamily="66" charset="0"/>
                        </a:rPr>
                        <a:t>Orchids +</a:t>
                      </a:r>
                    </a:p>
                    <a:p>
                      <a:r>
                        <a:rPr lang="en-US" sz="2100" b="1" dirty="0">
                          <a:latin typeface="Comic Sans MS" panose="030F0702030302020204" pitchFamily="66" charset="0"/>
                        </a:rPr>
                        <a:t>Bromeliad 0</a:t>
                      </a: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latin typeface="Comic Sans MS" panose="030F0702030302020204" pitchFamily="66" charset="0"/>
                        </a:rPr>
                        <a:t>Shrimp +</a:t>
                      </a:r>
                    </a:p>
                    <a:p>
                      <a:r>
                        <a:rPr lang="en-US" sz="2100" b="1" dirty="0">
                          <a:latin typeface="Comic Sans MS" panose="030F0702030302020204" pitchFamily="66" charset="0"/>
                        </a:rPr>
                        <a:t>Goby Fish +</a:t>
                      </a: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latin typeface="Comic Sans MS" panose="030F0702030302020204" pitchFamily="66" charset="0"/>
                        </a:rPr>
                        <a:t>Tick</a:t>
                      </a:r>
                      <a:r>
                        <a:rPr lang="en-US" sz="2100" b="1" baseline="0" dirty="0">
                          <a:latin typeface="Comic Sans MS" panose="030F0702030302020204" pitchFamily="66" charset="0"/>
                        </a:rPr>
                        <a:t> +</a:t>
                      </a:r>
                    </a:p>
                    <a:p>
                      <a:r>
                        <a:rPr lang="en-US" sz="2100" b="1" baseline="0" dirty="0">
                          <a:latin typeface="Comic Sans MS" panose="030F0702030302020204" pitchFamily="66" charset="0"/>
                        </a:rPr>
                        <a:t>Deer 0</a:t>
                      </a: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734209">
                <a:tc>
                  <a:txBody>
                    <a:bodyPr/>
                    <a:lstStyle/>
                    <a:p>
                      <a:r>
                        <a:rPr lang="en-US" sz="2100" b="1" dirty="0">
                          <a:latin typeface="Comic Sans MS" panose="030F0702030302020204" pitchFamily="66" charset="0"/>
                        </a:rPr>
                        <a:t>Sparrow +</a:t>
                      </a:r>
                    </a:p>
                    <a:p>
                      <a:r>
                        <a:rPr lang="en-US" sz="2100" b="1" dirty="0">
                          <a:latin typeface="Comic Sans MS" panose="030F0702030302020204" pitchFamily="66" charset="0"/>
                        </a:rPr>
                        <a:t>Osprey</a:t>
                      </a:r>
                      <a:r>
                        <a:rPr lang="en-US" sz="2100" b="1" baseline="0" dirty="0">
                          <a:latin typeface="Comic Sans MS" panose="030F0702030302020204" pitchFamily="66" charset="0"/>
                        </a:rPr>
                        <a:t> 0</a:t>
                      </a:r>
                      <a:endParaRPr lang="en-US" sz="2100" b="1" dirty="0">
                        <a:latin typeface="Comic Sans MS" panose="030F0702030302020204" pitchFamily="66" charset="0"/>
                      </a:endParaRP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latin typeface="Comic Sans MS" panose="030F0702030302020204" pitchFamily="66" charset="0"/>
                        </a:rPr>
                        <a:t>Crocodiles +</a:t>
                      </a:r>
                    </a:p>
                    <a:p>
                      <a:r>
                        <a:rPr lang="en-US" sz="2100" b="1" dirty="0">
                          <a:latin typeface="Comic Sans MS" panose="030F0702030302020204" pitchFamily="66" charset="0"/>
                        </a:rPr>
                        <a:t>Plovers +</a:t>
                      </a: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latin typeface="Comic Sans MS" panose="030F0702030302020204" pitchFamily="66" charset="0"/>
                        </a:rPr>
                        <a:t>Heartworms</a:t>
                      </a:r>
                      <a:r>
                        <a:rPr lang="en-US" sz="2100" b="1" baseline="0" dirty="0">
                          <a:latin typeface="Comic Sans MS" panose="030F0702030302020204" pitchFamily="66" charset="0"/>
                        </a:rPr>
                        <a:t> +</a:t>
                      </a:r>
                    </a:p>
                    <a:p>
                      <a:r>
                        <a:rPr lang="en-US" sz="2100" b="1" baseline="0" dirty="0">
                          <a:latin typeface="Comic Sans MS" panose="030F0702030302020204" pitchFamily="66" charset="0"/>
                        </a:rPr>
                        <a:t>Dog -</a:t>
                      </a:r>
                      <a:endParaRPr lang="en-US" sz="2100" b="1" dirty="0">
                        <a:latin typeface="Comic Sans MS" panose="030F0702030302020204" pitchFamily="66" charset="0"/>
                      </a:endParaRP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734209">
                <a:tc>
                  <a:txBody>
                    <a:bodyPr/>
                    <a:lstStyle/>
                    <a:p>
                      <a:r>
                        <a:rPr lang="en-US" sz="2100" b="1" dirty="0">
                          <a:latin typeface="Comic Sans MS" panose="030F0702030302020204" pitchFamily="66" charset="0"/>
                        </a:rPr>
                        <a:t>Cattle</a:t>
                      </a:r>
                      <a:r>
                        <a:rPr lang="en-US" sz="2100" b="1" baseline="0" dirty="0">
                          <a:latin typeface="Comic Sans MS" panose="030F0702030302020204" pitchFamily="66" charset="0"/>
                        </a:rPr>
                        <a:t> egrets +</a:t>
                      </a:r>
                    </a:p>
                    <a:p>
                      <a:r>
                        <a:rPr lang="en-US" sz="2100" b="1" baseline="0" dirty="0">
                          <a:latin typeface="Comic Sans MS" panose="030F0702030302020204" pitchFamily="66" charset="0"/>
                        </a:rPr>
                        <a:t>Cattle 0</a:t>
                      </a:r>
                      <a:endParaRPr lang="en-US" sz="2100" b="1" dirty="0">
                        <a:latin typeface="Comic Sans MS" panose="030F0702030302020204" pitchFamily="66" charset="0"/>
                      </a:endParaRP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latin typeface="Comic Sans MS" panose="030F0702030302020204" pitchFamily="66" charset="0"/>
                        </a:rPr>
                        <a:t>Monarchs +</a:t>
                      </a:r>
                    </a:p>
                    <a:p>
                      <a:r>
                        <a:rPr lang="en-US" sz="2100" b="1" dirty="0">
                          <a:latin typeface="Comic Sans MS" panose="030F0702030302020204" pitchFamily="66" charset="0"/>
                        </a:rPr>
                        <a:t>Milkweed +</a:t>
                      </a: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latin typeface="Comic Sans MS" panose="030F0702030302020204" pitchFamily="66" charset="0"/>
                        </a:rPr>
                        <a:t>Parasitic wasp +</a:t>
                      </a:r>
                    </a:p>
                    <a:p>
                      <a:r>
                        <a:rPr lang="en-US" sz="2100" b="1" dirty="0">
                          <a:latin typeface="Comic Sans MS" panose="030F0702030302020204" pitchFamily="66" charset="0"/>
                        </a:rPr>
                        <a:t>Caterpillar -</a:t>
                      </a: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734209">
                <a:tc>
                  <a:txBody>
                    <a:bodyPr/>
                    <a:lstStyle/>
                    <a:p>
                      <a:r>
                        <a:rPr lang="en-US" sz="2100" b="1" dirty="0">
                          <a:latin typeface="Comic Sans MS" panose="030F0702030302020204" pitchFamily="66" charset="0"/>
                        </a:rPr>
                        <a:t>Puffins +</a:t>
                      </a:r>
                    </a:p>
                    <a:p>
                      <a:r>
                        <a:rPr lang="en-US" sz="2100" b="1" dirty="0">
                          <a:latin typeface="Comic Sans MS" panose="030F0702030302020204" pitchFamily="66" charset="0"/>
                        </a:rPr>
                        <a:t>Rabbits 0</a:t>
                      </a: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latin typeface="Comic Sans MS" panose="030F0702030302020204" pitchFamily="66" charset="0"/>
                        </a:rPr>
                        <a:t>Good bacteria</a:t>
                      </a:r>
                      <a:r>
                        <a:rPr lang="en-US" sz="2100" b="1" baseline="0" dirty="0">
                          <a:latin typeface="Comic Sans MS" panose="030F0702030302020204" pitchFamily="66" charset="0"/>
                        </a:rPr>
                        <a:t> +</a:t>
                      </a:r>
                    </a:p>
                    <a:p>
                      <a:r>
                        <a:rPr lang="en-US" sz="2100" b="1" baseline="0" dirty="0">
                          <a:latin typeface="Comic Sans MS" panose="030F0702030302020204" pitchFamily="66" charset="0"/>
                        </a:rPr>
                        <a:t>Humans +</a:t>
                      </a:r>
                      <a:endParaRPr lang="en-US" sz="2100" b="1" dirty="0">
                        <a:latin typeface="Comic Sans MS" panose="030F0702030302020204" pitchFamily="66" charset="0"/>
                      </a:endParaRP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b="1" dirty="0">
                          <a:latin typeface="Comic Sans MS" panose="030F0702030302020204" pitchFamily="66" charset="0"/>
                        </a:rPr>
                        <a:t>Tapeworm +</a:t>
                      </a:r>
                    </a:p>
                    <a:p>
                      <a:r>
                        <a:rPr lang="en-US" sz="2100" b="1" dirty="0">
                          <a:latin typeface="Comic Sans MS" panose="030F0702030302020204" pitchFamily="66" charset="0"/>
                        </a:rPr>
                        <a:t>Cats -</a:t>
                      </a:r>
                    </a:p>
                  </a:txBody>
                  <a:tcPr marL="88751" marR="88751" marT="44375" marB="443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
            <a:extLst>
              <a:ext uri="{FF2B5EF4-FFF2-40B4-BE49-F238E27FC236}">
                <a16:creationId xmlns:a16="http://schemas.microsoft.com/office/drawing/2014/main" id="{DA26AE97-D29C-8D9A-9934-40D0630F50FE}"/>
              </a:ext>
            </a:extLst>
          </p:cNvPr>
          <p:cNvSpPr txBox="1">
            <a:spLocks noChangeArrowheads="1"/>
          </p:cNvSpPr>
          <p:nvPr/>
        </p:nvSpPr>
        <p:spPr bwMode="auto">
          <a:xfrm>
            <a:off x="134471" y="1"/>
            <a:ext cx="8857245" cy="475255"/>
          </a:xfrm>
          <a:prstGeom prst="rect">
            <a:avLst/>
          </a:prstGeom>
          <a:solidFill>
            <a:srgbClr val="FFFF00"/>
          </a:solidFill>
          <a:ln>
            <a:noFill/>
          </a:ln>
        </p:spPr>
        <p:txBody>
          <a:bodyPr rot="0" vert="horz" wrap="square" lIns="88751" tIns="44375" rIns="88751" bIns="44375" anchor="t" anchorCtr="0" upright="1">
            <a:noAutofit/>
          </a:bodyPr>
          <a:lstStyle/>
          <a:p>
            <a:pPr algn="ctr"/>
            <a:r>
              <a:rPr lang="en-US" sz="2118" b="1" dirty="0">
                <a:latin typeface="Calibri" panose="020F0502020204030204" pitchFamily="34" charset="0"/>
                <a:ea typeface="Calibri" panose="020F0502020204030204" pitchFamily="34" charset="0"/>
                <a:cs typeface="Times New Roman" panose="02020603050405020304" pitchFamily="18" charset="0"/>
              </a:rPr>
              <a:t>Did you add these examples to slide 5?  If not, check the class notes!</a:t>
            </a:r>
            <a:endParaRPr lang="en-US" sz="2118"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59" name="Group 58">
            <a:extLst>
              <a:ext uri="{FF2B5EF4-FFF2-40B4-BE49-F238E27FC236}">
                <a16:creationId xmlns:a16="http://schemas.microsoft.com/office/drawing/2014/main" id="{557F4A72-CD19-7466-211D-091FA25D1B18}"/>
              </a:ext>
            </a:extLst>
          </p:cNvPr>
          <p:cNvGrpSpPr/>
          <p:nvPr/>
        </p:nvGrpSpPr>
        <p:grpSpPr>
          <a:xfrm>
            <a:off x="312987" y="2418968"/>
            <a:ext cx="3820131" cy="2272523"/>
            <a:chOff x="202319" y="2942781"/>
            <a:chExt cx="4329482" cy="2575527"/>
          </a:xfrm>
        </p:grpSpPr>
        <p:sp>
          <p:nvSpPr>
            <p:cNvPr id="41" name="TextBox 40">
              <a:extLst>
                <a:ext uri="{FF2B5EF4-FFF2-40B4-BE49-F238E27FC236}">
                  <a16:creationId xmlns:a16="http://schemas.microsoft.com/office/drawing/2014/main" id="{B14A9087-ED64-C7B0-E115-00C0153FE20B}"/>
                </a:ext>
              </a:extLst>
            </p:cNvPr>
            <p:cNvSpPr txBox="1"/>
            <p:nvPr/>
          </p:nvSpPr>
          <p:spPr>
            <a:xfrm>
              <a:off x="202319" y="4859777"/>
              <a:ext cx="4329482" cy="658531"/>
            </a:xfrm>
            <a:prstGeom prst="rect">
              <a:avLst/>
            </a:prstGeom>
            <a:noFill/>
          </p:spPr>
          <p:txBody>
            <a:bodyPr wrap="square" rtlCol="0">
              <a:spAutoFit/>
            </a:bodyPr>
            <a:lstStyle/>
            <a:p>
              <a:pPr algn="ctr"/>
              <a:r>
                <a:rPr lang="en-US" sz="1588" dirty="0">
                  <a:latin typeface="Aptos Narrow" panose="020B0004020202020204" pitchFamily="34" charset="0"/>
                  <a:cs typeface="Arial" panose="020B0604020202020204" pitchFamily="34" charset="0"/>
                </a:rPr>
                <a:t>The brown algae has a home on the back of the crab helping it camouflage in its habitat.  </a:t>
              </a:r>
            </a:p>
          </p:txBody>
        </p:sp>
        <p:grpSp>
          <p:nvGrpSpPr>
            <p:cNvPr id="43" name="Group 42">
              <a:extLst>
                <a:ext uri="{FF2B5EF4-FFF2-40B4-BE49-F238E27FC236}">
                  <a16:creationId xmlns:a16="http://schemas.microsoft.com/office/drawing/2014/main" id="{77B332AA-7601-3EA6-7DB4-2521665AD5C4}"/>
                </a:ext>
              </a:extLst>
            </p:cNvPr>
            <p:cNvGrpSpPr/>
            <p:nvPr/>
          </p:nvGrpSpPr>
          <p:grpSpPr>
            <a:xfrm>
              <a:off x="683354" y="2942781"/>
              <a:ext cx="3513982" cy="2172766"/>
              <a:chOff x="-148332" y="2801703"/>
              <a:chExt cx="3513982" cy="2172766"/>
            </a:xfrm>
          </p:grpSpPr>
          <p:grpSp>
            <p:nvGrpSpPr>
              <p:cNvPr id="37" name="Group 36">
                <a:extLst>
                  <a:ext uri="{FF2B5EF4-FFF2-40B4-BE49-F238E27FC236}">
                    <a16:creationId xmlns:a16="http://schemas.microsoft.com/office/drawing/2014/main" id="{706EAFB4-7457-3A6F-367B-E887BC767699}"/>
                  </a:ext>
                </a:extLst>
              </p:cNvPr>
              <p:cNvGrpSpPr/>
              <p:nvPr/>
            </p:nvGrpSpPr>
            <p:grpSpPr>
              <a:xfrm>
                <a:off x="281310" y="2801703"/>
                <a:ext cx="3084340" cy="2172766"/>
                <a:chOff x="5064195" y="909805"/>
                <a:chExt cx="3177805" cy="2238608"/>
              </a:xfrm>
            </p:grpSpPr>
            <p:sp>
              <p:nvSpPr>
                <p:cNvPr id="38" name="TextBox 37">
                  <a:extLst>
                    <a:ext uri="{FF2B5EF4-FFF2-40B4-BE49-F238E27FC236}">
                      <a16:creationId xmlns:a16="http://schemas.microsoft.com/office/drawing/2014/main" id="{28DB6682-321D-F54C-7694-E808F887C0B9}"/>
                    </a:ext>
                  </a:extLst>
                </p:cNvPr>
                <p:cNvSpPr txBox="1"/>
                <p:nvPr/>
              </p:nvSpPr>
              <p:spPr>
                <a:xfrm rot="5400000">
                  <a:off x="6910211" y="1816623"/>
                  <a:ext cx="2238608" cy="424971"/>
                </a:xfrm>
                <a:prstGeom prst="rect">
                  <a:avLst/>
                </a:prstGeom>
                <a:noFill/>
              </p:spPr>
              <p:txBody>
                <a:bodyPr wrap="square" rtlCol="0">
                  <a:spAutoFit/>
                </a:bodyPr>
                <a:lstStyle/>
                <a:p>
                  <a:pPr algn="ctr"/>
                  <a:r>
                    <a:rPr lang="en-US" sz="1765" b="1" dirty="0">
                      <a:latin typeface="Arial Black" panose="020B0A04020102020204" pitchFamily="34" charset="0"/>
                      <a:cs typeface="Times New Roman" pitchFamily="18" charset="0"/>
                    </a:rPr>
                    <a:t>Brown Algae</a:t>
                  </a:r>
                </a:p>
              </p:txBody>
            </p:sp>
            <p:pic>
              <p:nvPicPr>
                <p:cNvPr id="39" name="Picture 38">
                  <a:extLst>
                    <a:ext uri="{FF2B5EF4-FFF2-40B4-BE49-F238E27FC236}">
                      <a16:creationId xmlns:a16="http://schemas.microsoft.com/office/drawing/2014/main" id="{1B3D4437-8E7B-722A-446F-7172890F4F3B}"/>
                    </a:ext>
                  </a:extLst>
                </p:cNvPr>
                <p:cNvPicPr/>
                <p:nvPr/>
              </p:nvPicPr>
              <p:blipFill>
                <a:blip r:embed="rId2"/>
                <a:stretch>
                  <a:fillRect/>
                </a:stretch>
              </p:blipFill>
              <p:spPr>
                <a:xfrm>
                  <a:off x="5064195" y="1326279"/>
                  <a:ext cx="1306661" cy="1559574"/>
                </a:xfrm>
                <a:prstGeom prst="rect">
                  <a:avLst/>
                </a:prstGeom>
              </p:spPr>
            </p:pic>
            <p:pic>
              <p:nvPicPr>
                <p:cNvPr id="40" name="Picture 39">
                  <a:extLst>
                    <a:ext uri="{FF2B5EF4-FFF2-40B4-BE49-F238E27FC236}">
                      <a16:creationId xmlns:a16="http://schemas.microsoft.com/office/drawing/2014/main" id="{DA8CD1AF-9807-2433-E269-62900115BA3A}"/>
                    </a:ext>
                  </a:extLst>
                </p:cNvPr>
                <p:cNvPicPr/>
                <p:nvPr/>
              </p:nvPicPr>
              <p:blipFill>
                <a:blip r:embed="rId3"/>
                <a:stretch>
                  <a:fillRect/>
                </a:stretch>
              </p:blipFill>
              <p:spPr>
                <a:xfrm>
                  <a:off x="6623042" y="1315621"/>
                  <a:ext cx="1135882" cy="1559370"/>
                </a:xfrm>
                <a:prstGeom prst="rect">
                  <a:avLst/>
                </a:prstGeom>
              </p:spPr>
            </p:pic>
          </p:grpSp>
          <p:sp>
            <p:nvSpPr>
              <p:cNvPr id="42" name="TextBox 41">
                <a:extLst>
                  <a:ext uri="{FF2B5EF4-FFF2-40B4-BE49-F238E27FC236}">
                    <a16:creationId xmlns:a16="http://schemas.microsoft.com/office/drawing/2014/main" id="{14EBD669-E718-08A6-D28A-7DAE850E4520}"/>
                  </a:ext>
                </a:extLst>
              </p:cNvPr>
              <p:cNvSpPr txBox="1"/>
              <p:nvPr/>
            </p:nvSpPr>
            <p:spPr>
              <a:xfrm rot="16200000">
                <a:off x="-875033" y="3659788"/>
                <a:ext cx="1865874" cy="412472"/>
              </a:xfrm>
              <a:prstGeom prst="rect">
                <a:avLst/>
              </a:prstGeom>
              <a:noFill/>
            </p:spPr>
            <p:txBody>
              <a:bodyPr wrap="square" rtlCol="0">
                <a:spAutoFit/>
              </a:bodyPr>
              <a:lstStyle/>
              <a:p>
                <a:pPr algn="ctr"/>
                <a:r>
                  <a:rPr lang="en-US" sz="1765" b="1" dirty="0">
                    <a:latin typeface="Arial Black" panose="020B0A04020102020204" pitchFamily="34" charset="0"/>
                    <a:cs typeface="Times New Roman" pitchFamily="18" charset="0"/>
                  </a:rPr>
                  <a:t>Spider Crab</a:t>
                </a:r>
              </a:p>
            </p:txBody>
          </p:sp>
        </p:grpSp>
      </p:grpSp>
      <p:grpSp>
        <p:nvGrpSpPr>
          <p:cNvPr id="58" name="Group 57">
            <a:extLst>
              <a:ext uri="{FF2B5EF4-FFF2-40B4-BE49-F238E27FC236}">
                <a16:creationId xmlns:a16="http://schemas.microsoft.com/office/drawing/2014/main" id="{A30A9080-20A2-7B02-1EF6-A03CAEC2B62B}"/>
              </a:ext>
            </a:extLst>
          </p:cNvPr>
          <p:cNvGrpSpPr/>
          <p:nvPr/>
        </p:nvGrpSpPr>
        <p:grpSpPr>
          <a:xfrm>
            <a:off x="718815" y="4968430"/>
            <a:ext cx="3283579" cy="1918873"/>
            <a:chOff x="662257" y="5630888"/>
            <a:chExt cx="3721390" cy="2174723"/>
          </a:xfrm>
        </p:grpSpPr>
        <p:sp>
          <p:nvSpPr>
            <p:cNvPr id="31" name="TextBox 30">
              <a:extLst>
                <a:ext uri="{FF2B5EF4-FFF2-40B4-BE49-F238E27FC236}">
                  <a16:creationId xmlns:a16="http://schemas.microsoft.com/office/drawing/2014/main" id="{CFFA993B-46FC-DCB5-DC62-DA2DAE397954}"/>
                </a:ext>
              </a:extLst>
            </p:cNvPr>
            <p:cNvSpPr txBox="1"/>
            <p:nvPr/>
          </p:nvSpPr>
          <p:spPr>
            <a:xfrm>
              <a:off x="662257" y="7147080"/>
              <a:ext cx="3721390" cy="658531"/>
            </a:xfrm>
            <a:prstGeom prst="rect">
              <a:avLst/>
            </a:prstGeom>
            <a:noFill/>
          </p:spPr>
          <p:txBody>
            <a:bodyPr wrap="square" rtlCol="0">
              <a:spAutoFit/>
            </a:bodyPr>
            <a:lstStyle/>
            <a:p>
              <a:pPr algn="ctr"/>
              <a:r>
                <a:rPr lang="en-US" sz="1588" dirty="0">
                  <a:latin typeface="Arial Narrow" panose="020B0606020202030204" pitchFamily="34" charset="0"/>
                  <a:cs typeface="Arial" panose="020B0604020202020204" pitchFamily="34" charset="0"/>
                </a:rPr>
                <a:t>The bird rides on the back of the rhino and eats the parasites living on it.</a:t>
              </a:r>
            </a:p>
          </p:txBody>
        </p:sp>
        <p:grpSp>
          <p:nvGrpSpPr>
            <p:cNvPr id="45" name="Group 44">
              <a:extLst>
                <a:ext uri="{FF2B5EF4-FFF2-40B4-BE49-F238E27FC236}">
                  <a16:creationId xmlns:a16="http://schemas.microsoft.com/office/drawing/2014/main" id="{CF497ACF-A175-EBAC-F09B-739ED2B6BDC9}"/>
                </a:ext>
              </a:extLst>
            </p:cNvPr>
            <p:cNvGrpSpPr/>
            <p:nvPr/>
          </p:nvGrpSpPr>
          <p:grpSpPr>
            <a:xfrm>
              <a:off x="746594" y="5630888"/>
              <a:ext cx="3165416" cy="1730616"/>
              <a:chOff x="987413" y="5380231"/>
              <a:chExt cx="3165416" cy="1730616"/>
            </a:xfrm>
          </p:grpSpPr>
          <p:grpSp>
            <p:nvGrpSpPr>
              <p:cNvPr id="27" name="Group 26">
                <a:extLst>
                  <a:ext uri="{FF2B5EF4-FFF2-40B4-BE49-F238E27FC236}">
                    <a16:creationId xmlns:a16="http://schemas.microsoft.com/office/drawing/2014/main" id="{C04185CB-69F9-4B32-4399-E935316B8E1B}"/>
                  </a:ext>
                </a:extLst>
              </p:cNvPr>
              <p:cNvGrpSpPr/>
              <p:nvPr/>
            </p:nvGrpSpPr>
            <p:grpSpPr>
              <a:xfrm>
                <a:off x="987413" y="5380231"/>
                <a:ext cx="2762187" cy="1594546"/>
                <a:chOff x="-304719" y="4015940"/>
                <a:chExt cx="2845889" cy="1642866"/>
              </a:xfrm>
            </p:grpSpPr>
            <p:sp>
              <p:nvSpPr>
                <p:cNvPr id="28" name="TextBox 27">
                  <a:extLst>
                    <a:ext uri="{FF2B5EF4-FFF2-40B4-BE49-F238E27FC236}">
                      <a16:creationId xmlns:a16="http://schemas.microsoft.com/office/drawing/2014/main" id="{0ECDE856-265B-B994-21E4-CD00C65D2629}"/>
                    </a:ext>
                  </a:extLst>
                </p:cNvPr>
                <p:cNvSpPr txBox="1"/>
                <p:nvPr/>
              </p:nvSpPr>
              <p:spPr>
                <a:xfrm rot="16200000">
                  <a:off x="-913666" y="4624887"/>
                  <a:ext cx="1642866" cy="424971"/>
                </a:xfrm>
                <a:prstGeom prst="rect">
                  <a:avLst/>
                </a:prstGeom>
                <a:noFill/>
              </p:spPr>
              <p:txBody>
                <a:bodyPr wrap="square" rtlCol="0">
                  <a:spAutoFit/>
                </a:bodyPr>
                <a:lstStyle/>
                <a:p>
                  <a:pPr algn="ctr"/>
                  <a:r>
                    <a:rPr lang="en-US" sz="1765" b="1" dirty="0">
                      <a:latin typeface="Arial Black" panose="020B0A04020102020204" pitchFamily="34" charset="0"/>
                      <a:cs typeface="Times New Roman" pitchFamily="18" charset="0"/>
                    </a:rPr>
                    <a:t>Rhino</a:t>
                  </a:r>
                </a:p>
              </p:txBody>
            </p:sp>
            <p:pic>
              <p:nvPicPr>
                <p:cNvPr id="29" name="Picture 28">
                  <a:extLst>
                    <a:ext uri="{FF2B5EF4-FFF2-40B4-BE49-F238E27FC236}">
                      <a16:creationId xmlns:a16="http://schemas.microsoft.com/office/drawing/2014/main" id="{E63CFC6A-2525-5311-19B8-9222741F665D}"/>
                    </a:ext>
                  </a:extLst>
                </p:cNvPr>
                <p:cNvPicPr/>
                <p:nvPr/>
              </p:nvPicPr>
              <p:blipFill>
                <a:blip r:embed="rId4" cstate="print"/>
                <a:srcRect t="6250"/>
                <a:stretch>
                  <a:fillRect/>
                </a:stretch>
              </p:blipFill>
              <p:spPr bwMode="auto">
                <a:xfrm>
                  <a:off x="198718" y="4094213"/>
                  <a:ext cx="1015702" cy="1474269"/>
                </a:xfrm>
                <a:prstGeom prst="rect">
                  <a:avLst/>
                </a:prstGeom>
                <a:noFill/>
                <a:ln w="9525">
                  <a:noFill/>
                  <a:miter lim="800000"/>
                  <a:headEnd/>
                  <a:tailEnd/>
                </a:ln>
              </p:spPr>
            </p:pic>
            <p:pic>
              <p:nvPicPr>
                <p:cNvPr id="30" name="Picture 29">
                  <a:extLst>
                    <a:ext uri="{FF2B5EF4-FFF2-40B4-BE49-F238E27FC236}">
                      <a16:creationId xmlns:a16="http://schemas.microsoft.com/office/drawing/2014/main" id="{0E896823-4F2B-B36E-47D6-373012AA066C}"/>
                    </a:ext>
                  </a:extLst>
                </p:cNvPr>
                <p:cNvPicPr/>
                <p:nvPr/>
              </p:nvPicPr>
              <p:blipFill>
                <a:blip r:embed="rId5" cstate="print"/>
                <a:srcRect l="20250" t="6639" r="17250" b="13686"/>
                <a:stretch>
                  <a:fillRect/>
                </a:stretch>
              </p:blipFill>
              <p:spPr bwMode="auto">
                <a:xfrm>
                  <a:off x="1525468" y="4124154"/>
                  <a:ext cx="1015702" cy="1444328"/>
                </a:xfrm>
                <a:prstGeom prst="rect">
                  <a:avLst/>
                </a:prstGeom>
                <a:noFill/>
                <a:ln w="9525">
                  <a:noFill/>
                  <a:miter lim="800000"/>
                  <a:headEnd/>
                  <a:tailEnd/>
                </a:ln>
              </p:spPr>
            </p:pic>
          </p:grpSp>
          <p:sp>
            <p:nvSpPr>
              <p:cNvPr id="44" name="TextBox 43">
                <a:extLst>
                  <a:ext uri="{FF2B5EF4-FFF2-40B4-BE49-F238E27FC236}">
                    <a16:creationId xmlns:a16="http://schemas.microsoft.com/office/drawing/2014/main" id="{A33E3580-F9D9-F68C-73F5-42BB8750546B}"/>
                  </a:ext>
                </a:extLst>
              </p:cNvPr>
              <p:cNvSpPr txBox="1"/>
              <p:nvPr/>
            </p:nvSpPr>
            <p:spPr>
              <a:xfrm rot="5400000">
                <a:off x="3105351" y="6063369"/>
                <a:ext cx="1682484" cy="412472"/>
              </a:xfrm>
              <a:prstGeom prst="rect">
                <a:avLst/>
              </a:prstGeom>
              <a:noFill/>
            </p:spPr>
            <p:txBody>
              <a:bodyPr wrap="square" rtlCol="0">
                <a:spAutoFit/>
              </a:bodyPr>
              <a:lstStyle/>
              <a:p>
                <a:r>
                  <a:rPr lang="en-US" sz="1765" b="1" dirty="0">
                    <a:latin typeface="Arial Black" panose="020B0A04020102020204" pitchFamily="34" charset="0"/>
                    <a:cs typeface="Times New Roman" pitchFamily="18" charset="0"/>
                  </a:rPr>
                  <a:t>Oxpecker</a:t>
                </a:r>
              </a:p>
            </p:txBody>
          </p:sp>
        </p:grpSp>
      </p:grpSp>
      <p:grpSp>
        <p:nvGrpSpPr>
          <p:cNvPr id="57" name="Group 56">
            <a:extLst>
              <a:ext uri="{FF2B5EF4-FFF2-40B4-BE49-F238E27FC236}">
                <a16:creationId xmlns:a16="http://schemas.microsoft.com/office/drawing/2014/main" id="{4FA466A4-5601-F88B-A491-42CA6ECBD10D}"/>
              </a:ext>
            </a:extLst>
          </p:cNvPr>
          <p:cNvGrpSpPr/>
          <p:nvPr/>
        </p:nvGrpSpPr>
        <p:grpSpPr>
          <a:xfrm>
            <a:off x="514059" y="481907"/>
            <a:ext cx="3541195" cy="2128617"/>
            <a:chOff x="430200" y="655430"/>
            <a:chExt cx="4013354" cy="2412433"/>
          </a:xfrm>
        </p:grpSpPr>
        <p:pic>
          <p:nvPicPr>
            <p:cNvPr id="2" name="Picture 1" descr="A close up of a bug&#10;&#10;Description automatically generated">
              <a:extLst>
                <a:ext uri="{FF2B5EF4-FFF2-40B4-BE49-F238E27FC236}">
                  <a16:creationId xmlns:a16="http://schemas.microsoft.com/office/drawing/2014/main" id="{8691C3CC-C1BA-A44F-826B-7800D9A88877}"/>
                </a:ext>
              </a:extLst>
            </p:cNvPr>
            <p:cNvPicPr>
              <a:picLocks noChangeAspect="1"/>
            </p:cNvPicPr>
            <p:nvPr/>
          </p:nvPicPr>
          <p:blipFill rotWithShape="1">
            <a:blip r:embed="rId6">
              <a:extLst>
                <a:ext uri="{28A0092B-C50C-407E-A947-70E740481C1C}">
                  <a14:useLocalDpi xmlns:a14="http://schemas.microsoft.com/office/drawing/2010/main" val="0"/>
                </a:ext>
              </a:extLst>
            </a:blip>
            <a:srcRect l="8354" r="5494"/>
            <a:stretch/>
          </p:blipFill>
          <p:spPr bwMode="auto">
            <a:xfrm>
              <a:off x="2396787" y="870323"/>
              <a:ext cx="1562629" cy="1439917"/>
            </a:xfrm>
            <a:prstGeom prst="rect">
              <a:avLst/>
            </a:prstGeom>
            <a:ln>
              <a:noFill/>
            </a:ln>
            <a:extLst>
              <a:ext uri="{53640926-AAD7-44D8-BBD7-CCE9431645EC}">
                <a14:shadowObscured xmlns:a14="http://schemas.microsoft.com/office/drawing/2010/main"/>
              </a:ext>
            </a:extLst>
          </p:spPr>
        </p:pic>
        <p:pic>
          <p:nvPicPr>
            <p:cNvPr id="3" name="Picture 2" descr="A pink fish on a white background&#10;&#10;Description automatically generated">
              <a:extLst>
                <a:ext uri="{FF2B5EF4-FFF2-40B4-BE49-F238E27FC236}">
                  <a16:creationId xmlns:a16="http://schemas.microsoft.com/office/drawing/2014/main" id="{59EF1E80-9A34-C40D-39BB-BC2C2C0EB5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8792" y="898937"/>
              <a:ext cx="1463053" cy="1439917"/>
            </a:xfrm>
            <a:prstGeom prst="rect">
              <a:avLst/>
            </a:prstGeom>
          </p:spPr>
        </p:pic>
        <p:sp>
          <p:nvSpPr>
            <p:cNvPr id="4" name="Text Box 2">
              <a:extLst>
                <a:ext uri="{FF2B5EF4-FFF2-40B4-BE49-F238E27FC236}">
                  <a16:creationId xmlns:a16="http://schemas.microsoft.com/office/drawing/2014/main" id="{A7CD23B2-9EBA-EFFD-837E-FCA605817753}"/>
                </a:ext>
              </a:extLst>
            </p:cNvPr>
            <p:cNvSpPr txBox="1">
              <a:spLocks noChangeArrowheads="1"/>
            </p:cNvSpPr>
            <p:nvPr/>
          </p:nvSpPr>
          <p:spPr bwMode="auto">
            <a:xfrm rot="16200000">
              <a:off x="-119086" y="1318816"/>
              <a:ext cx="1573022" cy="47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88751" tIns="44375" rIns="88751" bIns="44375" anchor="t" anchorCtr="0" upright="1">
              <a:noAutofit/>
            </a:bodyPr>
            <a:lstStyle/>
            <a:p>
              <a:pPr algn="ctr"/>
              <a:r>
                <a:rPr lang="en-US" sz="2118" b="1" dirty="0">
                  <a:latin typeface="Calibri" panose="020F0502020204030204" pitchFamily="34" charset="0"/>
                  <a:ea typeface="Calibri" panose="020F0502020204030204" pitchFamily="34" charset="0"/>
                  <a:cs typeface="Times New Roman" panose="02020603050405020304" pitchFamily="18" charset="0"/>
                </a:rPr>
                <a:t>Snapper</a:t>
              </a:r>
              <a:endParaRPr lang="en-US" sz="2118"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a:extLst>
                <a:ext uri="{FF2B5EF4-FFF2-40B4-BE49-F238E27FC236}">
                  <a16:creationId xmlns:a16="http://schemas.microsoft.com/office/drawing/2014/main" id="{F5795B11-2ABF-20C9-6071-676564C2A943}"/>
                </a:ext>
              </a:extLst>
            </p:cNvPr>
            <p:cNvSpPr txBox="1">
              <a:spLocks noChangeArrowheads="1"/>
            </p:cNvSpPr>
            <p:nvPr/>
          </p:nvSpPr>
          <p:spPr bwMode="auto">
            <a:xfrm>
              <a:off x="3781285" y="655430"/>
              <a:ext cx="662269" cy="195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 wrap="square" lIns="88751" tIns="44375" rIns="88751" bIns="44375" anchor="t" anchorCtr="0" upright="1">
              <a:noAutofit/>
            </a:bodyPr>
            <a:lstStyle/>
            <a:p>
              <a:pPr algn="ctr"/>
              <a:r>
                <a:rPr lang="en-US" sz="2118" b="1" dirty="0">
                  <a:latin typeface="Calibri" panose="020F0502020204030204" pitchFamily="34" charset="0"/>
                  <a:ea typeface="Calibri" panose="020F0502020204030204" pitchFamily="34" charset="0"/>
                  <a:cs typeface="Times New Roman" panose="02020603050405020304" pitchFamily="18" charset="0"/>
                </a:rPr>
                <a:t>Marine Louse</a:t>
              </a:r>
              <a:endParaRPr lang="en-US" sz="2118" dirty="0">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61A88D05-72C0-978B-D547-967988D75013}"/>
                </a:ext>
              </a:extLst>
            </p:cNvPr>
            <p:cNvSpPr txBox="1"/>
            <p:nvPr/>
          </p:nvSpPr>
          <p:spPr>
            <a:xfrm>
              <a:off x="620058" y="2409332"/>
              <a:ext cx="3548692" cy="658531"/>
            </a:xfrm>
            <a:prstGeom prst="rect">
              <a:avLst/>
            </a:prstGeom>
            <a:noFill/>
          </p:spPr>
          <p:txBody>
            <a:bodyPr wrap="square" rtlCol="0">
              <a:spAutoFit/>
            </a:bodyPr>
            <a:lstStyle/>
            <a:p>
              <a:pPr algn="ctr"/>
              <a:r>
                <a:rPr lang="en-US" sz="1588" dirty="0">
                  <a:latin typeface="Arial Narrow" panose="020B0606020202030204" pitchFamily="34" charset="0"/>
                  <a:cs typeface="Arial" panose="020B0604020202020204" pitchFamily="34" charset="0"/>
                </a:rPr>
                <a:t>The marine (tongue) louse eats the tongue of the fish and takes its place.</a:t>
              </a:r>
            </a:p>
          </p:txBody>
        </p:sp>
      </p:grpSp>
      <p:grpSp>
        <p:nvGrpSpPr>
          <p:cNvPr id="60" name="Group 59">
            <a:extLst>
              <a:ext uri="{FF2B5EF4-FFF2-40B4-BE49-F238E27FC236}">
                <a16:creationId xmlns:a16="http://schemas.microsoft.com/office/drawing/2014/main" id="{EBD8E9AF-926C-3A87-648B-F5CC7C487654}"/>
              </a:ext>
            </a:extLst>
          </p:cNvPr>
          <p:cNvGrpSpPr/>
          <p:nvPr/>
        </p:nvGrpSpPr>
        <p:grpSpPr>
          <a:xfrm>
            <a:off x="5351109" y="497364"/>
            <a:ext cx="3504375" cy="2222060"/>
            <a:chOff x="5845251" y="197288"/>
            <a:chExt cx="3971625" cy="2518335"/>
          </a:xfrm>
        </p:grpSpPr>
        <p:grpSp>
          <p:nvGrpSpPr>
            <p:cNvPr id="49" name="Group 48">
              <a:extLst>
                <a:ext uri="{FF2B5EF4-FFF2-40B4-BE49-F238E27FC236}">
                  <a16:creationId xmlns:a16="http://schemas.microsoft.com/office/drawing/2014/main" id="{2C58D95B-0901-2476-564B-13B669F2006B}"/>
                </a:ext>
              </a:extLst>
            </p:cNvPr>
            <p:cNvGrpSpPr/>
            <p:nvPr/>
          </p:nvGrpSpPr>
          <p:grpSpPr>
            <a:xfrm>
              <a:off x="5845251" y="197288"/>
              <a:ext cx="3971625" cy="1817570"/>
              <a:chOff x="5943632" y="646351"/>
              <a:chExt cx="3971625" cy="1817570"/>
            </a:xfrm>
          </p:grpSpPr>
          <p:pic>
            <p:nvPicPr>
              <p:cNvPr id="14" name="Picture 13">
                <a:extLst>
                  <a:ext uri="{FF2B5EF4-FFF2-40B4-BE49-F238E27FC236}">
                    <a16:creationId xmlns:a16="http://schemas.microsoft.com/office/drawing/2014/main" id="{8664A981-D878-29A5-0AA3-B1177FC286FC}"/>
                  </a:ext>
                </a:extLst>
              </p:cNvPr>
              <p:cNvPicPr>
                <a:picLocks noChangeAspect="1"/>
              </p:cNvPicPr>
              <p:nvPr/>
            </p:nvPicPr>
            <p:blipFill>
              <a:blip r:embed="rId8"/>
              <a:stretch>
                <a:fillRect/>
              </a:stretch>
            </p:blipFill>
            <p:spPr>
              <a:xfrm>
                <a:off x="7872532" y="727984"/>
                <a:ext cx="1228510" cy="1735937"/>
              </a:xfrm>
              <a:prstGeom prst="rect">
                <a:avLst/>
              </a:prstGeom>
            </p:spPr>
          </p:pic>
          <p:pic>
            <p:nvPicPr>
              <p:cNvPr id="15" name="Picture 14">
                <a:extLst>
                  <a:ext uri="{FF2B5EF4-FFF2-40B4-BE49-F238E27FC236}">
                    <a16:creationId xmlns:a16="http://schemas.microsoft.com/office/drawing/2014/main" id="{57B69151-BC1F-14CE-BA63-3C255952E491}"/>
                  </a:ext>
                </a:extLst>
              </p:cNvPr>
              <p:cNvPicPr>
                <a:picLocks noChangeAspect="1"/>
              </p:cNvPicPr>
              <p:nvPr/>
            </p:nvPicPr>
            <p:blipFill>
              <a:blip r:embed="rId9"/>
              <a:stretch>
                <a:fillRect/>
              </a:stretch>
            </p:blipFill>
            <p:spPr>
              <a:xfrm>
                <a:off x="6508134" y="705702"/>
                <a:ext cx="1230248" cy="1730018"/>
              </a:xfrm>
              <a:prstGeom prst="rect">
                <a:avLst/>
              </a:prstGeom>
            </p:spPr>
          </p:pic>
          <p:sp>
            <p:nvSpPr>
              <p:cNvPr id="22" name="Text Box 2">
                <a:extLst>
                  <a:ext uri="{FF2B5EF4-FFF2-40B4-BE49-F238E27FC236}">
                    <a16:creationId xmlns:a16="http://schemas.microsoft.com/office/drawing/2014/main" id="{6C4B27C6-0682-B383-BD83-2D3F1FCF8A2A}"/>
                  </a:ext>
                </a:extLst>
              </p:cNvPr>
              <p:cNvSpPr txBox="1">
                <a:spLocks noChangeArrowheads="1"/>
              </p:cNvSpPr>
              <p:nvPr/>
            </p:nvSpPr>
            <p:spPr bwMode="auto">
              <a:xfrm rot="16200000">
                <a:off x="5503053" y="1235323"/>
                <a:ext cx="1572324" cy="69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88751" tIns="44375" rIns="88751" bIns="44375" anchor="t" anchorCtr="0" upright="1">
                <a:noAutofit/>
              </a:bodyPr>
              <a:lstStyle/>
              <a:p>
                <a:pPr algn="ctr"/>
                <a:r>
                  <a:rPr lang="en-US" sz="2118" b="1" dirty="0">
                    <a:latin typeface="Calibri" panose="020F0502020204030204" pitchFamily="34" charset="0"/>
                    <a:ea typeface="Calibri" panose="020F0502020204030204" pitchFamily="34" charset="0"/>
                    <a:cs typeface="Times New Roman" panose="02020603050405020304" pitchFamily="18" charset="0"/>
                  </a:rPr>
                  <a:t>Honey Bee</a:t>
                </a:r>
                <a:endParaRPr lang="en-US" sz="2118"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55AB0C09-E36B-0900-13EE-D4001403DB6F}"/>
                  </a:ext>
                </a:extLst>
              </p:cNvPr>
              <p:cNvSpPr txBox="1">
                <a:spLocks noChangeArrowheads="1"/>
              </p:cNvSpPr>
              <p:nvPr/>
            </p:nvSpPr>
            <p:spPr bwMode="auto">
              <a:xfrm>
                <a:off x="8342933" y="646351"/>
                <a:ext cx="1572324" cy="173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 wrap="square" lIns="88751" tIns="44375" rIns="88751" bIns="44375" anchor="t" anchorCtr="0" upright="1">
                <a:noAutofit/>
              </a:bodyPr>
              <a:lstStyle/>
              <a:p>
                <a:pPr algn="ctr"/>
                <a:r>
                  <a:rPr lang="en-US" sz="2118" b="1" dirty="0">
                    <a:latin typeface="Calibri" panose="020F0502020204030204" pitchFamily="34" charset="0"/>
                    <a:ea typeface="Calibri" panose="020F0502020204030204" pitchFamily="34" charset="0"/>
                    <a:cs typeface="Times New Roman" panose="02020603050405020304" pitchFamily="18" charset="0"/>
                  </a:rPr>
                  <a:t>Zinnia</a:t>
                </a:r>
                <a:br>
                  <a:rPr lang="en-US" sz="1747" b="1" dirty="0">
                    <a:latin typeface="Calibri" panose="020F0502020204030204" pitchFamily="34" charset="0"/>
                    <a:ea typeface="Calibri" panose="020F0502020204030204" pitchFamily="34" charset="0"/>
                    <a:cs typeface="Times New Roman" panose="02020603050405020304" pitchFamily="18" charset="0"/>
                  </a:rPr>
                </a:br>
                <a:r>
                  <a:rPr lang="en-US" sz="1165" b="1" dirty="0">
                    <a:latin typeface="Calibri" panose="020F0502020204030204" pitchFamily="34" charset="0"/>
                    <a:ea typeface="Calibri" panose="020F0502020204030204" pitchFamily="34" charset="0"/>
                    <a:cs typeface="Times New Roman" panose="02020603050405020304" pitchFamily="18" charset="0"/>
                  </a:rPr>
                  <a:t>(or other flowers)</a:t>
                </a:r>
                <a:endParaRPr lang="en-US" sz="1747"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47" name="TextBox 46">
              <a:extLst>
                <a:ext uri="{FF2B5EF4-FFF2-40B4-BE49-F238E27FC236}">
                  <a16:creationId xmlns:a16="http://schemas.microsoft.com/office/drawing/2014/main" id="{A80C3C2E-8FD3-0408-4C97-47876D8CFEC2}"/>
                </a:ext>
              </a:extLst>
            </p:cNvPr>
            <p:cNvSpPr txBox="1"/>
            <p:nvPr/>
          </p:nvSpPr>
          <p:spPr>
            <a:xfrm>
              <a:off x="6158826" y="2057092"/>
              <a:ext cx="2992998" cy="658531"/>
            </a:xfrm>
            <a:prstGeom prst="rect">
              <a:avLst/>
            </a:prstGeom>
            <a:noFill/>
          </p:spPr>
          <p:txBody>
            <a:bodyPr wrap="square" rtlCol="0">
              <a:spAutoFit/>
            </a:bodyPr>
            <a:lstStyle/>
            <a:p>
              <a:pPr algn="ctr"/>
              <a:r>
                <a:rPr lang="en-US" sz="1588" dirty="0">
                  <a:latin typeface="Arial Narrow" panose="020B0606020202030204" pitchFamily="34" charset="0"/>
                  <a:cs typeface="Arial" panose="020B0604020202020204" pitchFamily="34" charset="0"/>
                </a:rPr>
                <a:t>Honeybees pollinate the flowers and get a meal.</a:t>
              </a:r>
            </a:p>
          </p:txBody>
        </p:sp>
      </p:grpSp>
      <p:grpSp>
        <p:nvGrpSpPr>
          <p:cNvPr id="61" name="Group 60">
            <a:extLst>
              <a:ext uri="{FF2B5EF4-FFF2-40B4-BE49-F238E27FC236}">
                <a16:creationId xmlns:a16="http://schemas.microsoft.com/office/drawing/2014/main" id="{11A0A47D-F76D-30DB-5C50-227F1A7F72F2}"/>
              </a:ext>
            </a:extLst>
          </p:cNvPr>
          <p:cNvGrpSpPr/>
          <p:nvPr/>
        </p:nvGrpSpPr>
        <p:grpSpPr>
          <a:xfrm>
            <a:off x="5103063" y="2640365"/>
            <a:ext cx="3885949" cy="2046543"/>
            <a:chOff x="5631071" y="2739370"/>
            <a:chExt cx="4404076" cy="2319416"/>
          </a:xfrm>
        </p:grpSpPr>
        <p:sp>
          <p:nvSpPr>
            <p:cNvPr id="36" name="TextBox 35">
              <a:extLst>
                <a:ext uri="{FF2B5EF4-FFF2-40B4-BE49-F238E27FC236}">
                  <a16:creationId xmlns:a16="http://schemas.microsoft.com/office/drawing/2014/main" id="{4D6A4CDE-22A5-0507-1380-4AD46463F17F}"/>
                </a:ext>
              </a:extLst>
            </p:cNvPr>
            <p:cNvSpPr txBox="1"/>
            <p:nvPr/>
          </p:nvSpPr>
          <p:spPr>
            <a:xfrm>
              <a:off x="5631071" y="4400255"/>
              <a:ext cx="4404076" cy="658531"/>
            </a:xfrm>
            <a:prstGeom prst="rect">
              <a:avLst/>
            </a:prstGeom>
            <a:noFill/>
          </p:spPr>
          <p:txBody>
            <a:bodyPr wrap="square" rtlCol="0">
              <a:spAutoFit/>
            </a:bodyPr>
            <a:lstStyle/>
            <a:p>
              <a:pPr algn="ctr"/>
              <a:r>
                <a:rPr lang="en-US" sz="1588" dirty="0">
                  <a:latin typeface="Arial Narrow" panose="020B0606020202030204" pitchFamily="34" charset="0"/>
                  <a:cs typeface="Arial" panose="020B0604020202020204" pitchFamily="34" charset="0"/>
                </a:rPr>
                <a:t>The protozoa live inside the digestive system of the termite to help it break down the wood it eats.</a:t>
              </a:r>
            </a:p>
          </p:txBody>
        </p:sp>
        <p:grpSp>
          <p:nvGrpSpPr>
            <p:cNvPr id="52" name="Group 51">
              <a:extLst>
                <a:ext uri="{FF2B5EF4-FFF2-40B4-BE49-F238E27FC236}">
                  <a16:creationId xmlns:a16="http://schemas.microsoft.com/office/drawing/2014/main" id="{7C596F13-B0C5-15D2-23E4-3EF8FADF26A3}"/>
                </a:ext>
              </a:extLst>
            </p:cNvPr>
            <p:cNvGrpSpPr/>
            <p:nvPr/>
          </p:nvGrpSpPr>
          <p:grpSpPr>
            <a:xfrm>
              <a:off x="6116751" y="2739370"/>
              <a:ext cx="3418436" cy="1730020"/>
              <a:chOff x="6118463" y="4999224"/>
              <a:chExt cx="3418436" cy="1730020"/>
            </a:xfrm>
          </p:grpSpPr>
          <p:grpSp>
            <p:nvGrpSpPr>
              <p:cNvPr id="32" name="Group 31">
                <a:extLst>
                  <a:ext uri="{FF2B5EF4-FFF2-40B4-BE49-F238E27FC236}">
                    <a16:creationId xmlns:a16="http://schemas.microsoft.com/office/drawing/2014/main" id="{C7869D3C-704C-E53D-3932-06D128DADF7E}"/>
                  </a:ext>
                </a:extLst>
              </p:cNvPr>
              <p:cNvGrpSpPr/>
              <p:nvPr/>
            </p:nvGrpSpPr>
            <p:grpSpPr>
              <a:xfrm>
                <a:off x="6118463" y="5045720"/>
                <a:ext cx="2934225" cy="1558224"/>
                <a:chOff x="3708406" y="3977058"/>
                <a:chExt cx="3023140" cy="1605443"/>
              </a:xfrm>
            </p:grpSpPr>
            <p:sp>
              <p:nvSpPr>
                <p:cNvPr id="33" name="TextBox 32">
                  <a:extLst>
                    <a:ext uri="{FF2B5EF4-FFF2-40B4-BE49-F238E27FC236}">
                      <a16:creationId xmlns:a16="http://schemas.microsoft.com/office/drawing/2014/main" id="{BD7EB11D-7FBA-D72B-9826-DBED85293072}"/>
                    </a:ext>
                  </a:extLst>
                </p:cNvPr>
                <p:cNvSpPr txBox="1"/>
                <p:nvPr/>
              </p:nvSpPr>
              <p:spPr>
                <a:xfrm rot="16200000">
                  <a:off x="3176068" y="4572931"/>
                  <a:ext cx="1541908" cy="477232"/>
                </a:xfrm>
                <a:prstGeom prst="rect">
                  <a:avLst/>
                </a:prstGeom>
                <a:noFill/>
              </p:spPr>
              <p:txBody>
                <a:bodyPr wrap="square" rtlCol="0">
                  <a:spAutoFit/>
                </a:bodyPr>
                <a:lstStyle/>
                <a:p>
                  <a:r>
                    <a:rPr lang="en-US" sz="2056" b="1" dirty="0">
                      <a:latin typeface="Arial Black" panose="020B0A04020102020204" pitchFamily="34" charset="0"/>
                      <a:cs typeface="Times New Roman" pitchFamily="18" charset="0"/>
                    </a:rPr>
                    <a:t>Termite</a:t>
                  </a:r>
                </a:p>
              </p:txBody>
            </p:sp>
            <p:pic>
              <p:nvPicPr>
                <p:cNvPr id="34" name="Picture 33">
                  <a:extLst>
                    <a:ext uri="{FF2B5EF4-FFF2-40B4-BE49-F238E27FC236}">
                      <a16:creationId xmlns:a16="http://schemas.microsoft.com/office/drawing/2014/main" id="{BEF9F249-62B0-06D4-F2F0-09F74E8BCB15}"/>
                    </a:ext>
                  </a:extLst>
                </p:cNvPr>
                <p:cNvPicPr/>
                <p:nvPr/>
              </p:nvPicPr>
              <p:blipFill>
                <a:blip r:embed="rId10"/>
                <a:stretch>
                  <a:fillRect/>
                </a:stretch>
              </p:blipFill>
              <p:spPr>
                <a:xfrm>
                  <a:off x="4248250" y="3977058"/>
                  <a:ext cx="1306867" cy="1551497"/>
                </a:xfrm>
                <a:prstGeom prst="rect">
                  <a:avLst/>
                </a:prstGeom>
              </p:spPr>
            </p:pic>
            <p:pic>
              <p:nvPicPr>
                <p:cNvPr id="35" name="Picture 34">
                  <a:extLst>
                    <a:ext uri="{FF2B5EF4-FFF2-40B4-BE49-F238E27FC236}">
                      <a16:creationId xmlns:a16="http://schemas.microsoft.com/office/drawing/2014/main" id="{DD7998B1-9DEB-C492-9F00-A7FB24A7B45D}"/>
                    </a:ext>
                  </a:extLst>
                </p:cNvPr>
                <p:cNvPicPr/>
                <p:nvPr/>
              </p:nvPicPr>
              <p:blipFill>
                <a:blip r:embed="rId11">
                  <a:extLst>
                    <a:ext uri="{28A0092B-C50C-407E-A947-70E740481C1C}">
                      <a14:useLocalDpi xmlns:a14="http://schemas.microsoft.com/office/drawing/2010/main" val="0"/>
                    </a:ext>
                  </a:extLst>
                </a:blip>
                <a:stretch>
                  <a:fillRect/>
                </a:stretch>
              </p:blipFill>
              <p:spPr>
                <a:xfrm>
                  <a:off x="5586303" y="3982148"/>
                  <a:ext cx="1145243" cy="1505809"/>
                </a:xfrm>
                <a:prstGeom prst="rect">
                  <a:avLst/>
                </a:prstGeom>
              </p:spPr>
            </p:pic>
          </p:grpSp>
          <p:sp>
            <p:nvSpPr>
              <p:cNvPr id="48" name="TextBox 47">
                <a:extLst>
                  <a:ext uri="{FF2B5EF4-FFF2-40B4-BE49-F238E27FC236}">
                    <a16:creationId xmlns:a16="http://schemas.microsoft.com/office/drawing/2014/main" id="{AB083F9A-F2AF-9C7F-28BD-91F498FE5271}"/>
                  </a:ext>
                </a:extLst>
              </p:cNvPr>
              <p:cNvSpPr txBox="1"/>
              <p:nvPr/>
            </p:nvSpPr>
            <p:spPr>
              <a:xfrm rot="5400000">
                <a:off x="8440291" y="5632636"/>
                <a:ext cx="1730020" cy="463196"/>
              </a:xfrm>
              <a:prstGeom prst="rect">
                <a:avLst/>
              </a:prstGeom>
              <a:noFill/>
            </p:spPr>
            <p:txBody>
              <a:bodyPr wrap="square" rtlCol="0">
                <a:spAutoFit/>
              </a:bodyPr>
              <a:lstStyle/>
              <a:p>
                <a:r>
                  <a:rPr lang="en-US" sz="2056" b="1" dirty="0">
                    <a:latin typeface="Arial Black" panose="020B0A04020102020204" pitchFamily="34" charset="0"/>
                    <a:cs typeface="Times New Roman" pitchFamily="18" charset="0"/>
                  </a:rPr>
                  <a:t>Protozoa</a:t>
                </a:r>
              </a:p>
            </p:txBody>
          </p:sp>
        </p:grpSp>
      </p:grpSp>
      <p:grpSp>
        <p:nvGrpSpPr>
          <p:cNvPr id="66" name="Group 65">
            <a:extLst>
              <a:ext uri="{FF2B5EF4-FFF2-40B4-BE49-F238E27FC236}">
                <a16:creationId xmlns:a16="http://schemas.microsoft.com/office/drawing/2014/main" id="{E3FBF57C-9D87-5FB8-4A26-34DCEA448E14}"/>
              </a:ext>
            </a:extLst>
          </p:cNvPr>
          <p:cNvGrpSpPr/>
          <p:nvPr/>
        </p:nvGrpSpPr>
        <p:grpSpPr>
          <a:xfrm>
            <a:off x="284445" y="961880"/>
            <a:ext cx="4125995" cy="805465"/>
            <a:chOff x="169970" y="1199399"/>
            <a:chExt cx="4676128" cy="912860"/>
          </a:xfrm>
        </p:grpSpPr>
        <p:sp>
          <p:nvSpPr>
            <p:cNvPr id="50" name="Rectangle 49">
              <a:extLst>
                <a:ext uri="{FF2B5EF4-FFF2-40B4-BE49-F238E27FC236}">
                  <a16:creationId xmlns:a16="http://schemas.microsoft.com/office/drawing/2014/main" id="{EEB8AD2D-68DE-3161-CEE2-2BA2271919B2}"/>
                </a:ext>
              </a:extLst>
            </p:cNvPr>
            <p:cNvSpPr/>
            <p:nvPr/>
          </p:nvSpPr>
          <p:spPr>
            <a:xfrm>
              <a:off x="169970" y="1215867"/>
              <a:ext cx="384525" cy="896392"/>
            </a:xfrm>
            <a:prstGeom prst="rect">
              <a:avLst/>
            </a:prstGeom>
            <a:noFill/>
          </p:spPr>
          <p:txBody>
            <a:bodyPr wrap="none" lIns="78309" tIns="39154" rIns="78309" bIns="39154">
              <a:spAutoFit/>
            </a:bodyPr>
            <a:lstStyle/>
            <a:p>
              <a:pPr algn="ctr"/>
              <a:r>
                <a:rPr lang="en-US" sz="4626" dirty="0">
                  <a:ln w="0"/>
                  <a:effectLst>
                    <a:outerShdw blurRad="38100" dist="19050" dir="2700000" algn="tl" rotWithShape="0">
                      <a:schemeClr val="dk1">
                        <a:alpha val="40000"/>
                      </a:schemeClr>
                    </a:outerShdw>
                  </a:effectLst>
                  <a:highlight>
                    <a:srgbClr val="FFFF00"/>
                  </a:highlight>
                </a:rPr>
                <a:t>-</a:t>
              </a:r>
            </a:p>
          </p:txBody>
        </p:sp>
        <p:sp>
          <p:nvSpPr>
            <p:cNvPr id="51" name="Rectangle 50">
              <a:extLst>
                <a:ext uri="{FF2B5EF4-FFF2-40B4-BE49-F238E27FC236}">
                  <a16:creationId xmlns:a16="http://schemas.microsoft.com/office/drawing/2014/main" id="{866FE2EF-DCDD-369F-2BF4-AFA639D6F2A8}"/>
                </a:ext>
              </a:extLst>
            </p:cNvPr>
            <p:cNvSpPr/>
            <p:nvPr/>
          </p:nvSpPr>
          <p:spPr>
            <a:xfrm>
              <a:off x="4332585" y="1199399"/>
              <a:ext cx="513513" cy="896392"/>
            </a:xfrm>
            <a:prstGeom prst="rect">
              <a:avLst/>
            </a:prstGeom>
            <a:noFill/>
          </p:spPr>
          <p:txBody>
            <a:bodyPr wrap="none" lIns="78309" tIns="39154" rIns="78309" bIns="39154">
              <a:spAutoFit/>
            </a:bodyPr>
            <a:lstStyle/>
            <a:p>
              <a:pPr algn="ctr"/>
              <a:r>
                <a:rPr lang="en-US" sz="4626" dirty="0">
                  <a:ln w="0"/>
                  <a:effectLst>
                    <a:outerShdw blurRad="38100" dist="19050" dir="2700000" algn="tl" rotWithShape="0">
                      <a:schemeClr val="dk1">
                        <a:alpha val="40000"/>
                      </a:schemeClr>
                    </a:outerShdw>
                  </a:effectLst>
                  <a:highlight>
                    <a:srgbClr val="FFFF00"/>
                  </a:highlight>
                </a:rPr>
                <a:t>+</a:t>
              </a:r>
            </a:p>
          </p:txBody>
        </p:sp>
      </p:grpSp>
      <p:grpSp>
        <p:nvGrpSpPr>
          <p:cNvPr id="67" name="Group 66">
            <a:extLst>
              <a:ext uri="{FF2B5EF4-FFF2-40B4-BE49-F238E27FC236}">
                <a16:creationId xmlns:a16="http://schemas.microsoft.com/office/drawing/2014/main" id="{E5A12CC7-2245-F75D-3915-FF21114C757C}"/>
              </a:ext>
            </a:extLst>
          </p:cNvPr>
          <p:cNvGrpSpPr/>
          <p:nvPr/>
        </p:nvGrpSpPr>
        <p:grpSpPr>
          <a:xfrm>
            <a:off x="297825" y="3024690"/>
            <a:ext cx="3928407" cy="814260"/>
            <a:chOff x="185135" y="3629266"/>
            <a:chExt cx="4452194" cy="922828"/>
          </a:xfrm>
        </p:grpSpPr>
        <p:sp>
          <p:nvSpPr>
            <p:cNvPr id="53" name="Rectangle 52">
              <a:extLst>
                <a:ext uri="{FF2B5EF4-FFF2-40B4-BE49-F238E27FC236}">
                  <a16:creationId xmlns:a16="http://schemas.microsoft.com/office/drawing/2014/main" id="{8C89E23A-F1FB-215B-87EF-8A433AFF6DEB}"/>
                </a:ext>
              </a:extLst>
            </p:cNvPr>
            <p:cNvSpPr/>
            <p:nvPr/>
          </p:nvSpPr>
          <p:spPr>
            <a:xfrm>
              <a:off x="185135" y="3629266"/>
              <a:ext cx="513513" cy="896392"/>
            </a:xfrm>
            <a:prstGeom prst="rect">
              <a:avLst/>
            </a:prstGeom>
            <a:noFill/>
          </p:spPr>
          <p:txBody>
            <a:bodyPr wrap="none" lIns="78309" tIns="39154" rIns="78309" bIns="39154">
              <a:spAutoFit/>
            </a:bodyPr>
            <a:lstStyle/>
            <a:p>
              <a:pPr algn="ctr"/>
              <a:r>
                <a:rPr lang="en-US" sz="4626" dirty="0">
                  <a:ln w="0"/>
                  <a:effectLst>
                    <a:outerShdw blurRad="38100" dist="19050" dir="2700000" algn="tl" rotWithShape="0">
                      <a:schemeClr val="dk1">
                        <a:alpha val="40000"/>
                      </a:schemeClr>
                    </a:outerShdw>
                  </a:effectLst>
                  <a:highlight>
                    <a:srgbClr val="FFFF00"/>
                  </a:highlight>
                </a:rPr>
                <a:t>+</a:t>
              </a:r>
            </a:p>
          </p:txBody>
        </p:sp>
        <p:sp>
          <p:nvSpPr>
            <p:cNvPr id="54" name="Rectangle 53">
              <a:extLst>
                <a:ext uri="{FF2B5EF4-FFF2-40B4-BE49-F238E27FC236}">
                  <a16:creationId xmlns:a16="http://schemas.microsoft.com/office/drawing/2014/main" id="{2B7D7893-D2FE-BFC4-102B-AA43DA68F450}"/>
                </a:ext>
              </a:extLst>
            </p:cNvPr>
            <p:cNvSpPr/>
            <p:nvPr/>
          </p:nvSpPr>
          <p:spPr>
            <a:xfrm>
              <a:off x="4123816" y="3655702"/>
              <a:ext cx="513513" cy="896392"/>
            </a:xfrm>
            <a:prstGeom prst="rect">
              <a:avLst/>
            </a:prstGeom>
            <a:noFill/>
          </p:spPr>
          <p:txBody>
            <a:bodyPr wrap="none" lIns="78309" tIns="39154" rIns="78309" bIns="39154">
              <a:spAutoFit/>
            </a:bodyPr>
            <a:lstStyle/>
            <a:p>
              <a:pPr algn="ctr"/>
              <a:r>
                <a:rPr lang="en-US" sz="4626" dirty="0">
                  <a:ln w="0"/>
                  <a:effectLst>
                    <a:outerShdw blurRad="38100" dist="19050" dir="2700000" algn="tl" rotWithShape="0">
                      <a:schemeClr val="dk1">
                        <a:alpha val="40000"/>
                      </a:schemeClr>
                    </a:outerShdw>
                  </a:effectLst>
                  <a:highlight>
                    <a:srgbClr val="FFFF00"/>
                  </a:highlight>
                </a:rPr>
                <a:t>+</a:t>
              </a:r>
            </a:p>
          </p:txBody>
        </p:sp>
      </p:grpSp>
      <p:grpSp>
        <p:nvGrpSpPr>
          <p:cNvPr id="68" name="Group 67">
            <a:extLst>
              <a:ext uri="{FF2B5EF4-FFF2-40B4-BE49-F238E27FC236}">
                <a16:creationId xmlns:a16="http://schemas.microsoft.com/office/drawing/2014/main" id="{22D18550-D4A1-81DB-C399-5E4E82C99BA4}"/>
              </a:ext>
            </a:extLst>
          </p:cNvPr>
          <p:cNvGrpSpPr/>
          <p:nvPr/>
        </p:nvGrpSpPr>
        <p:grpSpPr>
          <a:xfrm>
            <a:off x="333504" y="5258753"/>
            <a:ext cx="3705827" cy="853176"/>
            <a:chOff x="225571" y="5959919"/>
            <a:chExt cx="4199936" cy="966932"/>
          </a:xfrm>
        </p:grpSpPr>
        <p:sp>
          <p:nvSpPr>
            <p:cNvPr id="55" name="Rectangle 54">
              <a:extLst>
                <a:ext uri="{FF2B5EF4-FFF2-40B4-BE49-F238E27FC236}">
                  <a16:creationId xmlns:a16="http://schemas.microsoft.com/office/drawing/2014/main" id="{8D50BD66-6A9D-38D8-DD8B-8FA1193B1987}"/>
                </a:ext>
              </a:extLst>
            </p:cNvPr>
            <p:cNvSpPr/>
            <p:nvPr/>
          </p:nvSpPr>
          <p:spPr>
            <a:xfrm>
              <a:off x="225571" y="5959919"/>
              <a:ext cx="513513" cy="896391"/>
            </a:xfrm>
            <a:prstGeom prst="rect">
              <a:avLst/>
            </a:prstGeom>
            <a:noFill/>
          </p:spPr>
          <p:txBody>
            <a:bodyPr wrap="none" lIns="78309" tIns="39154" rIns="78309" bIns="39154">
              <a:spAutoFit/>
            </a:bodyPr>
            <a:lstStyle/>
            <a:p>
              <a:pPr algn="ctr"/>
              <a:r>
                <a:rPr lang="en-US" sz="4626" dirty="0">
                  <a:ln w="0"/>
                  <a:effectLst>
                    <a:outerShdw blurRad="38100" dist="19050" dir="2700000" algn="tl" rotWithShape="0">
                      <a:schemeClr val="dk1">
                        <a:alpha val="40000"/>
                      </a:schemeClr>
                    </a:outerShdw>
                  </a:effectLst>
                  <a:highlight>
                    <a:srgbClr val="FFFF00"/>
                  </a:highlight>
                </a:rPr>
                <a:t>+</a:t>
              </a:r>
            </a:p>
          </p:txBody>
        </p:sp>
        <p:sp>
          <p:nvSpPr>
            <p:cNvPr id="56" name="Rectangle 55">
              <a:extLst>
                <a:ext uri="{FF2B5EF4-FFF2-40B4-BE49-F238E27FC236}">
                  <a16:creationId xmlns:a16="http://schemas.microsoft.com/office/drawing/2014/main" id="{475683E1-1391-C8CF-6A44-AECB60EF3F4A}"/>
                </a:ext>
              </a:extLst>
            </p:cNvPr>
            <p:cNvSpPr/>
            <p:nvPr/>
          </p:nvSpPr>
          <p:spPr>
            <a:xfrm>
              <a:off x="3911994" y="6030460"/>
              <a:ext cx="513513" cy="896391"/>
            </a:xfrm>
            <a:prstGeom prst="rect">
              <a:avLst/>
            </a:prstGeom>
            <a:noFill/>
          </p:spPr>
          <p:txBody>
            <a:bodyPr wrap="none" lIns="78309" tIns="39154" rIns="78309" bIns="39154">
              <a:spAutoFit/>
            </a:bodyPr>
            <a:lstStyle/>
            <a:p>
              <a:pPr algn="ctr"/>
              <a:r>
                <a:rPr lang="en-US" sz="4626" dirty="0">
                  <a:ln w="0"/>
                  <a:effectLst>
                    <a:outerShdw blurRad="38100" dist="19050" dir="2700000" algn="tl" rotWithShape="0">
                      <a:schemeClr val="dk1">
                        <a:alpha val="40000"/>
                      </a:schemeClr>
                    </a:outerShdw>
                  </a:effectLst>
                  <a:highlight>
                    <a:srgbClr val="FFFF00"/>
                  </a:highlight>
                </a:rPr>
                <a:t>+</a:t>
              </a:r>
            </a:p>
          </p:txBody>
        </p:sp>
      </p:grpSp>
      <p:grpSp>
        <p:nvGrpSpPr>
          <p:cNvPr id="69" name="Group 68">
            <a:extLst>
              <a:ext uri="{FF2B5EF4-FFF2-40B4-BE49-F238E27FC236}">
                <a16:creationId xmlns:a16="http://schemas.microsoft.com/office/drawing/2014/main" id="{AE62C657-F973-4C4D-BEAD-338C01E01DF1}"/>
              </a:ext>
            </a:extLst>
          </p:cNvPr>
          <p:cNvGrpSpPr/>
          <p:nvPr/>
        </p:nvGrpSpPr>
        <p:grpSpPr>
          <a:xfrm>
            <a:off x="5022083" y="860976"/>
            <a:ext cx="4013048" cy="841748"/>
            <a:chOff x="5539293" y="596206"/>
            <a:chExt cx="4548120" cy="953981"/>
          </a:xfrm>
        </p:grpSpPr>
        <p:sp>
          <p:nvSpPr>
            <p:cNvPr id="62" name="Rectangle 61">
              <a:extLst>
                <a:ext uri="{FF2B5EF4-FFF2-40B4-BE49-F238E27FC236}">
                  <a16:creationId xmlns:a16="http://schemas.microsoft.com/office/drawing/2014/main" id="{13F46497-7728-B022-DA36-F87E20B65B65}"/>
                </a:ext>
              </a:extLst>
            </p:cNvPr>
            <p:cNvSpPr/>
            <p:nvPr/>
          </p:nvSpPr>
          <p:spPr>
            <a:xfrm>
              <a:off x="5539293" y="596206"/>
              <a:ext cx="513513" cy="896392"/>
            </a:xfrm>
            <a:prstGeom prst="rect">
              <a:avLst/>
            </a:prstGeom>
            <a:noFill/>
          </p:spPr>
          <p:txBody>
            <a:bodyPr wrap="none" lIns="78309" tIns="39154" rIns="78309" bIns="39154">
              <a:spAutoFit/>
            </a:bodyPr>
            <a:lstStyle/>
            <a:p>
              <a:pPr algn="ctr"/>
              <a:r>
                <a:rPr lang="en-US" sz="4626" dirty="0">
                  <a:ln w="0"/>
                  <a:effectLst>
                    <a:outerShdw blurRad="38100" dist="19050" dir="2700000" algn="tl" rotWithShape="0">
                      <a:schemeClr val="dk1">
                        <a:alpha val="40000"/>
                      </a:schemeClr>
                    </a:outerShdw>
                  </a:effectLst>
                  <a:highlight>
                    <a:srgbClr val="FFFF00"/>
                  </a:highlight>
                </a:rPr>
                <a:t>+</a:t>
              </a:r>
            </a:p>
          </p:txBody>
        </p:sp>
        <p:sp>
          <p:nvSpPr>
            <p:cNvPr id="63" name="Rectangle 62">
              <a:extLst>
                <a:ext uri="{FF2B5EF4-FFF2-40B4-BE49-F238E27FC236}">
                  <a16:creationId xmlns:a16="http://schemas.microsoft.com/office/drawing/2014/main" id="{B79EFB70-4295-830B-5C1D-04C810A70036}"/>
                </a:ext>
              </a:extLst>
            </p:cNvPr>
            <p:cNvSpPr/>
            <p:nvPr/>
          </p:nvSpPr>
          <p:spPr>
            <a:xfrm>
              <a:off x="9573900" y="653795"/>
              <a:ext cx="513513" cy="896392"/>
            </a:xfrm>
            <a:prstGeom prst="rect">
              <a:avLst/>
            </a:prstGeom>
            <a:noFill/>
          </p:spPr>
          <p:txBody>
            <a:bodyPr wrap="none" lIns="78309" tIns="39154" rIns="78309" bIns="39154">
              <a:spAutoFit/>
            </a:bodyPr>
            <a:lstStyle/>
            <a:p>
              <a:pPr algn="ctr"/>
              <a:r>
                <a:rPr lang="en-US" sz="4626" dirty="0">
                  <a:ln w="0"/>
                  <a:effectLst>
                    <a:outerShdw blurRad="38100" dist="19050" dir="2700000" algn="tl" rotWithShape="0">
                      <a:schemeClr val="dk1">
                        <a:alpha val="40000"/>
                      </a:schemeClr>
                    </a:outerShdw>
                  </a:effectLst>
                  <a:highlight>
                    <a:srgbClr val="FFFF00"/>
                  </a:highlight>
                </a:rPr>
                <a:t>+</a:t>
              </a:r>
            </a:p>
          </p:txBody>
        </p:sp>
      </p:grpSp>
      <p:grpSp>
        <p:nvGrpSpPr>
          <p:cNvPr id="70" name="Group 69">
            <a:extLst>
              <a:ext uri="{FF2B5EF4-FFF2-40B4-BE49-F238E27FC236}">
                <a16:creationId xmlns:a16="http://schemas.microsoft.com/office/drawing/2014/main" id="{CFDEB531-793A-F53B-17F0-EE775146E081}"/>
              </a:ext>
            </a:extLst>
          </p:cNvPr>
          <p:cNvGrpSpPr/>
          <p:nvPr/>
        </p:nvGrpSpPr>
        <p:grpSpPr>
          <a:xfrm>
            <a:off x="5103396" y="2993528"/>
            <a:ext cx="3820942" cy="841748"/>
            <a:chOff x="5631446" y="3139618"/>
            <a:chExt cx="4330400" cy="953981"/>
          </a:xfrm>
        </p:grpSpPr>
        <p:sp>
          <p:nvSpPr>
            <p:cNvPr id="64" name="Rectangle 63">
              <a:extLst>
                <a:ext uri="{FF2B5EF4-FFF2-40B4-BE49-F238E27FC236}">
                  <a16:creationId xmlns:a16="http://schemas.microsoft.com/office/drawing/2014/main" id="{51A5A696-0556-BBD6-6CF0-093A5066FE6F}"/>
                </a:ext>
              </a:extLst>
            </p:cNvPr>
            <p:cNvSpPr/>
            <p:nvPr/>
          </p:nvSpPr>
          <p:spPr>
            <a:xfrm>
              <a:off x="5631446" y="3139618"/>
              <a:ext cx="513513" cy="896392"/>
            </a:xfrm>
            <a:prstGeom prst="rect">
              <a:avLst/>
            </a:prstGeom>
            <a:noFill/>
          </p:spPr>
          <p:txBody>
            <a:bodyPr wrap="none" lIns="78309" tIns="39154" rIns="78309" bIns="39154">
              <a:spAutoFit/>
            </a:bodyPr>
            <a:lstStyle/>
            <a:p>
              <a:pPr algn="ctr"/>
              <a:r>
                <a:rPr lang="en-US" sz="4626" dirty="0">
                  <a:ln w="0"/>
                  <a:effectLst>
                    <a:outerShdw blurRad="38100" dist="19050" dir="2700000" algn="tl" rotWithShape="0">
                      <a:schemeClr val="dk1">
                        <a:alpha val="40000"/>
                      </a:schemeClr>
                    </a:outerShdw>
                  </a:effectLst>
                  <a:highlight>
                    <a:srgbClr val="FFFF00"/>
                  </a:highlight>
                </a:rPr>
                <a:t>+</a:t>
              </a:r>
            </a:p>
          </p:txBody>
        </p:sp>
        <p:sp>
          <p:nvSpPr>
            <p:cNvPr id="65" name="Rectangle 64">
              <a:extLst>
                <a:ext uri="{FF2B5EF4-FFF2-40B4-BE49-F238E27FC236}">
                  <a16:creationId xmlns:a16="http://schemas.microsoft.com/office/drawing/2014/main" id="{875E58CE-C1D1-177C-64FF-A846AC944486}"/>
                </a:ext>
              </a:extLst>
            </p:cNvPr>
            <p:cNvSpPr/>
            <p:nvPr/>
          </p:nvSpPr>
          <p:spPr>
            <a:xfrm>
              <a:off x="9448333" y="3197207"/>
              <a:ext cx="513513" cy="896392"/>
            </a:xfrm>
            <a:prstGeom prst="rect">
              <a:avLst/>
            </a:prstGeom>
            <a:noFill/>
          </p:spPr>
          <p:txBody>
            <a:bodyPr wrap="none" lIns="78309" tIns="39154" rIns="78309" bIns="39154">
              <a:spAutoFit/>
            </a:bodyPr>
            <a:lstStyle/>
            <a:p>
              <a:pPr algn="ctr"/>
              <a:r>
                <a:rPr lang="en-US" sz="4626" dirty="0">
                  <a:ln w="0"/>
                  <a:effectLst>
                    <a:outerShdw blurRad="38100" dist="19050" dir="2700000" algn="tl" rotWithShape="0">
                      <a:schemeClr val="dk1">
                        <a:alpha val="40000"/>
                      </a:schemeClr>
                    </a:outerShdw>
                  </a:effectLst>
                  <a:highlight>
                    <a:srgbClr val="FFFF00"/>
                  </a:highlight>
                </a:rPr>
                <a:t>+</a:t>
              </a:r>
            </a:p>
          </p:txBody>
        </p:sp>
      </p:grpSp>
      <p:grpSp>
        <p:nvGrpSpPr>
          <p:cNvPr id="25" name="Group 24">
            <a:extLst>
              <a:ext uri="{FF2B5EF4-FFF2-40B4-BE49-F238E27FC236}">
                <a16:creationId xmlns:a16="http://schemas.microsoft.com/office/drawing/2014/main" id="{AA83EA5C-34A4-BEB8-EC72-FCEF8966D69C}"/>
              </a:ext>
            </a:extLst>
          </p:cNvPr>
          <p:cNvGrpSpPr/>
          <p:nvPr/>
        </p:nvGrpSpPr>
        <p:grpSpPr>
          <a:xfrm>
            <a:off x="5209887" y="4591369"/>
            <a:ext cx="3395345" cy="2364115"/>
            <a:chOff x="5752140" y="5203552"/>
            <a:chExt cx="3848059" cy="2679331"/>
          </a:xfrm>
        </p:grpSpPr>
        <p:pic>
          <p:nvPicPr>
            <p:cNvPr id="7" name="Picture 6">
              <a:extLst>
                <a:ext uri="{FF2B5EF4-FFF2-40B4-BE49-F238E27FC236}">
                  <a16:creationId xmlns:a16="http://schemas.microsoft.com/office/drawing/2014/main" id="{EB2B4ECC-1FD9-E805-07EA-CA346315A426}"/>
                </a:ext>
              </a:extLst>
            </p:cNvPr>
            <p:cNvPicPr>
              <a:picLocks noChangeAspect="1"/>
            </p:cNvPicPr>
            <p:nvPr/>
          </p:nvPicPr>
          <p:blipFill>
            <a:blip r:embed="rId12"/>
            <a:stretch>
              <a:fillRect/>
            </a:stretch>
          </p:blipFill>
          <p:spPr>
            <a:xfrm>
              <a:off x="6457617" y="5433879"/>
              <a:ext cx="1399998" cy="1790473"/>
            </a:xfrm>
            <a:prstGeom prst="rect">
              <a:avLst/>
            </a:prstGeom>
          </p:spPr>
        </p:pic>
        <p:pic>
          <p:nvPicPr>
            <p:cNvPr id="9" name="Picture 8">
              <a:extLst>
                <a:ext uri="{FF2B5EF4-FFF2-40B4-BE49-F238E27FC236}">
                  <a16:creationId xmlns:a16="http://schemas.microsoft.com/office/drawing/2014/main" id="{88D3B830-01E6-FD6C-6BD7-6D8D85DD1FF1}"/>
                </a:ext>
              </a:extLst>
            </p:cNvPr>
            <p:cNvPicPr>
              <a:picLocks noChangeAspect="1"/>
            </p:cNvPicPr>
            <p:nvPr/>
          </p:nvPicPr>
          <p:blipFill rotWithShape="1">
            <a:blip r:embed="rId13"/>
            <a:srcRect l="17956"/>
            <a:stretch/>
          </p:blipFill>
          <p:spPr>
            <a:xfrm>
              <a:off x="7908069" y="5401787"/>
              <a:ext cx="1249485" cy="1823647"/>
            </a:xfrm>
            <a:prstGeom prst="rect">
              <a:avLst/>
            </a:prstGeom>
          </p:spPr>
        </p:pic>
        <p:grpSp>
          <p:nvGrpSpPr>
            <p:cNvPr id="10" name="Group 9">
              <a:extLst>
                <a:ext uri="{FF2B5EF4-FFF2-40B4-BE49-F238E27FC236}">
                  <a16:creationId xmlns:a16="http://schemas.microsoft.com/office/drawing/2014/main" id="{5EB3CF63-6221-537C-430A-87CE6EBB1E59}"/>
                </a:ext>
              </a:extLst>
            </p:cNvPr>
            <p:cNvGrpSpPr/>
            <p:nvPr/>
          </p:nvGrpSpPr>
          <p:grpSpPr>
            <a:xfrm>
              <a:off x="5752140" y="5203552"/>
              <a:ext cx="3848059" cy="2679331"/>
              <a:chOff x="5937478" y="2654752"/>
              <a:chExt cx="3848059" cy="2679331"/>
            </a:xfrm>
          </p:grpSpPr>
          <p:sp>
            <p:nvSpPr>
              <p:cNvPr id="11" name="TextBox 10">
                <a:extLst>
                  <a:ext uri="{FF2B5EF4-FFF2-40B4-BE49-F238E27FC236}">
                    <a16:creationId xmlns:a16="http://schemas.microsoft.com/office/drawing/2014/main" id="{9783FFAF-D847-25E9-8BEA-F1BC1FE33B20}"/>
                  </a:ext>
                </a:extLst>
              </p:cNvPr>
              <p:cNvSpPr txBox="1"/>
              <p:nvPr/>
            </p:nvSpPr>
            <p:spPr>
              <a:xfrm>
                <a:off x="6315161" y="4675552"/>
                <a:ext cx="3396032" cy="658531"/>
              </a:xfrm>
              <a:prstGeom prst="rect">
                <a:avLst/>
              </a:prstGeom>
              <a:noFill/>
            </p:spPr>
            <p:txBody>
              <a:bodyPr wrap="square" rtlCol="0">
                <a:spAutoFit/>
              </a:bodyPr>
              <a:lstStyle/>
              <a:p>
                <a:pPr algn="ctr"/>
                <a:r>
                  <a:rPr lang="en-US" sz="1588" dirty="0">
                    <a:latin typeface="Arial Narrow" panose="020B0606020202030204" pitchFamily="34" charset="0"/>
                    <a:cs typeface="Arial" panose="020B0604020202020204" pitchFamily="34" charset="0"/>
                  </a:rPr>
                  <a:t>We helped plants with seed dispersal as we walked in the area.</a:t>
                </a:r>
              </a:p>
            </p:txBody>
          </p:sp>
          <p:grpSp>
            <p:nvGrpSpPr>
              <p:cNvPr id="12" name="Group 11">
                <a:extLst>
                  <a:ext uri="{FF2B5EF4-FFF2-40B4-BE49-F238E27FC236}">
                    <a16:creationId xmlns:a16="http://schemas.microsoft.com/office/drawing/2014/main" id="{3AAB789C-2801-971C-1D43-00E91FE9949B}"/>
                  </a:ext>
                </a:extLst>
              </p:cNvPr>
              <p:cNvGrpSpPr/>
              <p:nvPr/>
            </p:nvGrpSpPr>
            <p:grpSpPr>
              <a:xfrm>
                <a:off x="5937478" y="2654752"/>
                <a:ext cx="3848059" cy="2425218"/>
                <a:chOff x="5939190" y="4914606"/>
                <a:chExt cx="3848059" cy="2425218"/>
              </a:xfrm>
            </p:grpSpPr>
            <p:sp>
              <p:nvSpPr>
                <p:cNvPr id="17" name="TextBox 16">
                  <a:extLst>
                    <a:ext uri="{FF2B5EF4-FFF2-40B4-BE49-F238E27FC236}">
                      <a16:creationId xmlns:a16="http://schemas.microsoft.com/office/drawing/2014/main" id="{39F06B1F-E606-463A-AF03-19D87CAF0208}"/>
                    </a:ext>
                  </a:extLst>
                </p:cNvPr>
                <p:cNvSpPr txBox="1"/>
                <p:nvPr/>
              </p:nvSpPr>
              <p:spPr>
                <a:xfrm rot="16200000">
                  <a:off x="5601784" y="5608801"/>
                  <a:ext cx="1496557" cy="821746"/>
                </a:xfrm>
                <a:prstGeom prst="rect">
                  <a:avLst/>
                </a:prstGeom>
                <a:noFill/>
              </p:spPr>
              <p:txBody>
                <a:bodyPr wrap="square" rtlCol="0">
                  <a:spAutoFit/>
                </a:bodyPr>
                <a:lstStyle/>
                <a:p>
                  <a:r>
                    <a:rPr lang="en-US" sz="2056" b="1" dirty="0">
                      <a:latin typeface="Arial Black" panose="020B0A04020102020204" pitchFamily="34" charset="0"/>
                      <a:cs typeface="Times New Roman" pitchFamily="18" charset="0"/>
                    </a:rPr>
                    <a:t>Humans</a:t>
                  </a:r>
                </a:p>
              </p:txBody>
            </p:sp>
            <p:sp>
              <p:nvSpPr>
                <p:cNvPr id="16" name="TextBox 15">
                  <a:extLst>
                    <a:ext uri="{FF2B5EF4-FFF2-40B4-BE49-F238E27FC236}">
                      <a16:creationId xmlns:a16="http://schemas.microsoft.com/office/drawing/2014/main" id="{066C205B-6D0D-7526-D9F8-B26F2625EE09}"/>
                    </a:ext>
                  </a:extLst>
                </p:cNvPr>
                <p:cNvSpPr txBox="1"/>
                <p:nvPr/>
              </p:nvSpPr>
              <p:spPr>
                <a:xfrm rot="5400000">
                  <a:off x="8343042" y="5895617"/>
                  <a:ext cx="2425218" cy="463196"/>
                </a:xfrm>
                <a:prstGeom prst="rect">
                  <a:avLst/>
                </a:prstGeom>
                <a:noFill/>
              </p:spPr>
              <p:txBody>
                <a:bodyPr wrap="square" rtlCol="0">
                  <a:spAutoFit/>
                </a:bodyPr>
                <a:lstStyle/>
                <a:p>
                  <a:r>
                    <a:rPr lang="en-US" sz="2056" b="1" dirty="0">
                      <a:latin typeface="Arial Black" panose="020B0A04020102020204" pitchFamily="34" charset="0"/>
                      <a:cs typeface="Times New Roman" pitchFamily="18" charset="0"/>
                    </a:rPr>
                    <a:t>Plant Seeds</a:t>
                  </a:r>
                </a:p>
              </p:txBody>
            </p:sp>
          </p:grpSp>
        </p:grpSp>
      </p:grpSp>
      <p:grpSp>
        <p:nvGrpSpPr>
          <p:cNvPr id="20" name="Group 19">
            <a:extLst>
              <a:ext uri="{FF2B5EF4-FFF2-40B4-BE49-F238E27FC236}">
                <a16:creationId xmlns:a16="http://schemas.microsoft.com/office/drawing/2014/main" id="{8B367041-7815-01A7-2D96-C20569D128CA}"/>
              </a:ext>
            </a:extLst>
          </p:cNvPr>
          <p:cNvGrpSpPr/>
          <p:nvPr/>
        </p:nvGrpSpPr>
        <p:grpSpPr>
          <a:xfrm>
            <a:off x="5012566" y="5102181"/>
            <a:ext cx="3976117" cy="837248"/>
            <a:chOff x="5627812" y="3139618"/>
            <a:chExt cx="4506266" cy="948881"/>
          </a:xfrm>
        </p:grpSpPr>
        <p:sp>
          <p:nvSpPr>
            <p:cNvPr id="21" name="Rectangle 20">
              <a:extLst>
                <a:ext uri="{FF2B5EF4-FFF2-40B4-BE49-F238E27FC236}">
                  <a16:creationId xmlns:a16="http://schemas.microsoft.com/office/drawing/2014/main" id="{D67C882C-B190-F991-5E48-D92AB0A99A02}"/>
                </a:ext>
              </a:extLst>
            </p:cNvPr>
            <p:cNvSpPr/>
            <p:nvPr/>
          </p:nvSpPr>
          <p:spPr>
            <a:xfrm>
              <a:off x="5627812" y="3139618"/>
              <a:ext cx="520780" cy="896392"/>
            </a:xfrm>
            <a:prstGeom prst="rect">
              <a:avLst/>
            </a:prstGeom>
            <a:noFill/>
          </p:spPr>
          <p:txBody>
            <a:bodyPr wrap="none" lIns="78309" tIns="39154" rIns="78309" bIns="39154">
              <a:spAutoFit/>
            </a:bodyPr>
            <a:lstStyle/>
            <a:p>
              <a:pPr algn="ctr"/>
              <a:r>
                <a:rPr lang="en-US" sz="4626" dirty="0">
                  <a:ln w="0"/>
                  <a:effectLst>
                    <a:outerShdw blurRad="38100" dist="19050" dir="2700000" algn="tl" rotWithShape="0">
                      <a:schemeClr val="dk1">
                        <a:alpha val="40000"/>
                      </a:schemeClr>
                    </a:outerShdw>
                  </a:effectLst>
                  <a:highlight>
                    <a:srgbClr val="FFFF00"/>
                  </a:highlight>
                </a:rPr>
                <a:t>0</a:t>
              </a:r>
            </a:p>
          </p:txBody>
        </p:sp>
        <p:sp>
          <p:nvSpPr>
            <p:cNvPr id="24" name="Rectangle 23">
              <a:extLst>
                <a:ext uri="{FF2B5EF4-FFF2-40B4-BE49-F238E27FC236}">
                  <a16:creationId xmlns:a16="http://schemas.microsoft.com/office/drawing/2014/main" id="{87B2A898-5FC1-58E1-E461-8BC68C2A811C}"/>
                </a:ext>
              </a:extLst>
            </p:cNvPr>
            <p:cNvSpPr/>
            <p:nvPr/>
          </p:nvSpPr>
          <p:spPr>
            <a:xfrm>
              <a:off x="9620565" y="3192107"/>
              <a:ext cx="513513" cy="896392"/>
            </a:xfrm>
            <a:prstGeom prst="rect">
              <a:avLst/>
            </a:prstGeom>
            <a:noFill/>
          </p:spPr>
          <p:txBody>
            <a:bodyPr wrap="none" lIns="78309" tIns="39154" rIns="78309" bIns="39154">
              <a:spAutoFit/>
            </a:bodyPr>
            <a:lstStyle/>
            <a:p>
              <a:pPr algn="ctr"/>
              <a:r>
                <a:rPr lang="en-US" sz="4626" dirty="0">
                  <a:ln w="0"/>
                  <a:effectLst>
                    <a:outerShdw blurRad="38100" dist="19050" dir="2700000" algn="tl" rotWithShape="0">
                      <a:schemeClr val="dk1">
                        <a:alpha val="40000"/>
                      </a:schemeClr>
                    </a:outerShdw>
                  </a:effectLst>
                  <a:highlight>
                    <a:srgbClr val="FFFF00"/>
                  </a:highlight>
                </a:rPr>
                <a:t>+</a:t>
              </a:r>
            </a:p>
          </p:txBody>
        </p:sp>
      </p:grpSp>
    </p:spTree>
    <p:extLst>
      <p:ext uri="{BB962C8B-B14F-4D97-AF65-F5344CB8AC3E}">
        <p14:creationId xmlns:p14="http://schemas.microsoft.com/office/powerpoint/2010/main" val="37820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4B2657-180B-44BA-81B4-5B63753CABB9}"/>
              </a:ext>
            </a:extLst>
          </p:cNvPr>
          <p:cNvPicPr>
            <a:picLocks noChangeAspect="1"/>
          </p:cNvPicPr>
          <p:nvPr/>
        </p:nvPicPr>
        <p:blipFill>
          <a:blip r:embed="rId2"/>
          <a:stretch>
            <a:fillRect/>
          </a:stretch>
        </p:blipFill>
        <p:spPr>
          <a:xfrm>
            <a:off x="5029200" y="213123"/>
            <a:ext cx="3581266" cy="1558950"/>
          </a:xfrm>
          <a:prstGeom prst="rect">
            <a:avLst/>
          </a:prstGeom>
        </p:spPr>
      </p:pic>
      <p:sp>
        <p:nvSpPr>
          <p:cNvPr id="24" name="TextBox 23">
            <a:extLst>
              <a:ext uri="{FF2B5EF4-FFF2-40B4-BE49-F238E27FC236}">
                <a16:creationId xmlns:a16="http://schemas.microsoft.com/office/drawing/2014/main" id="{FED34A62-8832-45AD-B92A-419144F92462}"/>
              </a:ext>
            </a:extLst>
          </p:cNvPr>
          <p:cNvSpPr txBox="1"/>
          <p:nvPr/>
        </p:nvSpPr>
        <p:spPr>
          <a:xfrm>
            <a:off x="5029200" y="4419600"/>
            <a:ext cx="4026356" cy="1070101"/>
          </a:xfrm>
          <a:prstGeom prst="rect">
            <a:avLst/>
          </a:prstGeom>
          <a:noFill/>
        </p:spPr>
        <p:txBody>
          <a:bodyPr wrap="square" rtlCol="0">
            <a:spAutoFit/>
          </a:bodyPr>
          <a:lstStyle/>
          <a:p>
            <a:r>
              <a:rPr lang="en-US" sz="2118" b="1" dirty="0">
                <a:latin typeface="Arial Black" panose="020B0A04020102020204" pitchFamily="34" charset="0"/>
                <a:cs typeface="Times New Roman" pitchFamily="18" charset="0"/>
              </a:rPr>
              <a:t>Use your Slide 5 in your notes to help you during the game.</a:t>
            </a:r>
          </a:p>
        </p:txBody>
      </p:sp>
      <p:pic>
        <p:nvPicPr>
          <p:cNvPr id="2" name="Picture 1">
            <a:extLst>
              <a:ext uri="{FF2B5EF4-FFF2-40B4-BE49-F238E27FC236}">
                <a16:creationId xmlns:a16="http://schemas.microsoft.com/office/drawing/2014/main" id="{B1362C28-FD23-DEDD-56A5-B4972FFDB414}"/>
              </a:ext>
            </a:extLst>
          </p:cNvPr>
          <p:cNvPicPr>
            <a:picLocks noChangeAspect="1"/>
          </p:cNvPicPr>
          <p:nvPr/>
        </p:nvPicPr>
        <p:blipFill>
          <a:blip r:embed="rId3"/>
          <a:stretch>
            <a:fillRect/>
          </a:stretch>
        </p:blipFill>
        <p:spPr>
          <a:xfrm>
            <a:off x="88444" y="76200"/>
            <a:ext cx="4642058" cy="5562600"/>
          </a:xfrm>
          <a:prstGeom prst="rect">
            <a:avLst/>
          </a:prstGeom>
          <a:ln>
            <a:noFill/>
          </a:ln>
          <a:effectLst>
            <a:softEdge rad="112500"/>
          </a:effectLst>
        </p:spPr>
      </p:pic>
      <p:pic>
        <p:nvPicPr>
          <p:cNvPr id="8" name="Picture 7" descr="A picture containing text, clipart&#10;&#10;Description automatically generated">
            <a:hlinkClick r:id="rId4"/>
            <a:extLst>
              <a:ext uri="{FF2B5EF4-FFF2-40B4-BE49-F238E27FC236}">
                <a16:creationId xmlns:a16="http://schemas.microsoft.com/office/drawing/2014/main" id="{AFD48493-C9DC-E5E4-3CB2-1EF5D9B4EF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9267" y="3172871"/>
            <a:ext cx="1349866" cy="990700"/>
          </a:xfrm>
          <a:prstGeom prst="rect">
            <a:avLst/>
          </a:prstGeom>
        </p:spPr>
      </p:pic>
      <p:sp>
        <p:nvSpPr>
          <p:cNvPr id="9" name="TextBox 8">
            <a:extLst>
              <a:ext uri="{FF2B5EF4-FFF2-40B4-BE49-F238E27FC236}">
                <a16:creationId xmlns:a16="http://schemas.microsoft.com/office/drawing/2014/main" id="{90106672-7D5D-662D-DB20-4B22CBC124D7}"/>
              </a:ext>
            </a:extLst>
          </p:cNvPr>
          <p:cNvSpPr txBox="1"/>
          <p:nvPr/>
        </p:nvSpPr>
        <p:spPr>
          <a:xfrm>
            <a:off x="4953000" y="2166004"/>
            <a:ext cx="3962400" cy="852798"/>
          </a:xfrm>
          <a:prstGeom prst="rect">
            <a:avLst/>
          </a:prstGeom>
          <a:noFill/>
        </p:spPr>
        <p:txBody>
          <a:bodyPr wrap="square">
            <a:spAutoFit/>
          </a:bodyPr>
          <a:lstStyle/>
          <a:p>
            <a:pPr algn="ctr"/>
            <a:r>
              <a:rPr lang="en-US" sz="2471" b="1" dirty="0"/>
              <a:t>Watch the video to fill in the left side of slide 6.</a:t>
            </a:r>
          </a:p>
        </p:txBody>
      </p:sp>
      <p:sp>
        <p:nvSpPr>
          <p:cNvPr id="4" name="TextBox 3">
            <a:extLst>
              <a:ext uri="{FF2B5EF4-FFF2-40B4-BE49-F238E27FC236}">
                <a16:creationId xmlns:a16="http://schemas.microsoft.com/office/drawing/2014/main" id="{2BC6C362-F2B3-0A35-2B6C-8624269895CC}"/>
              </a:ext>
            </a:extLst>
          </p:cNvPr>
          <p:cNvSpPr txBox="1"/>
          <p:nvPr/>
        </p:nvSpPr>
        <p:spPr>
          <a:xfrm>
            <a:off x="339903" y="5876764"/>
            <a:ext cx="8534400" cy="923330"/>
          </a:xfrm>
          <a:prstGeom prst="rect">
            <a:avLst/>
          </a:prstGeom>
          <a:noFill/>
        </p:spPr>
        <p:txBody>
          <a:bodyPr wrap="square" rtlCol="0">
            <a:spAutoFit/>
          </a:bodyPr>
          <a:lstStyle/>
          <a:p>
            <a:r>
              <a:rPr lang="en-US" b="1" i="1" dirty="0"/>
              <a:t>Teachers</a:t>
            </a:r>
            <a:r>
              <a:rPr lang="en-US" i="1" dirty="0"/>
              <a:t>: Go to the </a:t>
            </a:r>
            <a:r>
              <a:rPr lang="en-US" i="1" dirty="0">
                <a:hlinkClick r:id="rId6"/>
              </a:rPr>
              <a:t>Good Buddies page from Project Wild</a:t>
            </a:r>
            <a:r>
              <a:rPr lang="en-US" i="1" dirty="0"/>
              <a:t> for the original game cards. Click </a:t>
            </a:r>
            <a:r>
              <a:rPr lang="en-US" i="1" dirty="0">
                <a:hlinkClick r:id="rId7"/>
              </a:rPr>
              <a:t>HERE</a:t>
            </a:r>
            <a:r>
              <a:rPr lang="en-US" i="1" dirty="0"/>
              <a:t> for a PDF version of the cards I use for the Good Buddies game.  I print them on card stock and then laminate them to make the sets for students to use.</a:t>
            </a:r>
          </a:p>
        </p:txBody>
      </p:sp>
    </p:spTree>
    <p:extLst>
      <p:ext uri="{BB962C8B-B14F-4D97-AF65-F5344CB8AC3E}">
        <p14:creationId xmlns:p14="http://schemas.microsoft.com/office/powerpoint/2010/main" val="3611128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B3DE74-50EE-6688-F546-126D01884DD8}"/>
              </a:ext>
            </a:extLst>
          </p:cNvPr>
          <p:cNvPicPr>
            <a:picLocks noChangeAspect="1"/>
          </p:cNvPicPr>
          <p:nvPr/>
        </p:nvPicPr>
        <p:blipFill>
          <a:blip r:embed="rId2"/>
          <a:stretch>
            <a:fillRect/>
          </a:stretch>
        </p:blipFill>
        <p:spPr>
          <a:xfrm>
            <a:off x="134471" y="39373"/>
            <a:ext cx="5657370" cy="6779254"/>
          </a:xfrm>
          <a:prstGeom prst="rect">
            <a:avLst/>
          </a:prstGeom>
          <a:ln>
            <a:noFill/>
          </a:ln>
          <a:effectLst>
            <a:softEdge rad="112500"/>
          </a:effectLst>
        </p:spPr>
      </p:pic>
      <p:sp>
        <p:nvSpPr>
          <p:cNvPr id="3" name="TextBox 2">
            <a:extLst>
              <a:ext uri="{FF2B5EF4-FFF2-40B4-BE49-F238E27FC236}">
                <a16:creationId xmlns:a16="http://schemas.microsoft.com/office/drawing/2014/main" id="{3E5E8D0C-2B4C-B614-0AF2-25E9086344E1}"/>
              </a:ext>
            </a:extLst>
          </p:cNvPr>
          <p:cNvSpPr txBox="1"/>
          <p:nvPr/>
        </p:nvSpPr>
        <p:spPr>
          <a:xfrm>
            <a:off x="3765177" y="1612695"/>
            <a:ext cx="643539" cy="472565"/>
          </a:xfrm>
          <a:prstGeom prst="rect">
            <a:avLst/>
          </a:prstGeom>
          <a:noFill/>
        </p:spPr>
        <p:txBody>
          <a:bodyPr wrap="square">
            <a:spAutoFit/>
          </a:bodyPr>
          <a:lstStyle/>
          <a:p>
            <a:r>
              <a:rPr lang="en-US" sz="2471" b="1" dirty="0">
                <a:solidFill>
                  <a:srgbClr val="FF0000"/>
                </a:solidFill>
              </a:rPr>
              <a:t> 5</a:t>
            </a:r>
          </a:p>
        </p:txBody>
      </p:sp>
      <p:pic>
        <p:nvPicPr>
          <p:cNvPr id="1026" name="Picture 2">
            <a:extLst>
              <a:ext uri="{FF2B5EF4-FFF2-40B4-BE49-F238E27FC236}">
                <a16:creationId xmlns:a16="http://schemas.microsoft.com/office/drawing/2014/main" id="{2A623BD0-380D-F33D-EE9A-ACC9998BDD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1371" y="886566"/>
            <a:ext cx="703570" cy="6108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59C8A775-BBFE-5328-73B1-D49F9445F3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4102" y="886566"/>
            <a:ext cx="703570" cy="6108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21B7F35-5F74-A4F7-17C5-91621D024614}"/>
              </a:ext>
            </a:extLst>
          </p:cNvPr>
          <p:cNvSpPr txBox="1"/>
          <p:nvPr/>
        </p:nvSpPr>
        <p:spPr>
          <a:xfrm>
            <a:off x="4447134" y="1920059"/>
            <a:ext cx="643539" cy="472565"/>
          </a:xfrm>
          <a:prstGeom prst="rect">
            <a:avLst/>
          </a:prstGeom>
          <a:noFill/>
        </p:spPr>
        <p:txBody>
          <a:bodyPr wrap="square">
            <a:spAutoFit/>
          </a:bodyPr>
          <a:lstStyle/>
          <a:p>
            <a:r>
              <a:rPr lang="en-US" sz="2471" b="1" dirty="0">
                <a:solidFill>
                  <a:srgbClr val="FF0000"/>
                </a:solidFill>
              </a:rPr>
              <a:t> 5</a:t>
            </a:r>
          </a:p>
        </p:txBody>
      </p:sp>
      <p:sp>
        <p:nvSpPr>
          <p:cNvPr id="8" name="TextBox 7">
            <a:extLst>
              <a:ext uri="{FF2B5EF4-FFF2-40B4-BE49-F238E27FC236}">
                <a16:creationId xmlns:a16="http://schemas.microsoft.com/office/drawing/2014/main" id="{279E217D-B4EA-CD1A-15EC-A7A28DF24CB7}"/>
              </a:ext>
            </a:extLst>
          </p:cNvPr>
          <p:cNvSpPr txBox="1"/>
          <p:nvPr/>
        </p:nvSpPr>
        <p:spPr>
          <a:xfrm>
            <a:off x="2681006" y="2198603"/>
            <a:ext cx="643539" cy="472565"/>
          </a:xfrm>
          <a:prstGeom prst="rect">
            <a:avLst/>
          </a:prstGeom>
          <a:noFill/>
        </p:spPr>
        <p:txBody>
          <a:bodyPr wrap="square">
            <a:spAutoFit/>
          </a:bodyPr>
          <a:lstStyle/>
          <a:p>
            <a:r>
              <a:rPr lang="en-US" sz="2471" b="1" dirty="0">
                <a:solidFill>
                  <a:srgbClr val="FF0000"/>
                </a:solidFill>
              </a:rPr>
              <a:t>Yes</a:t>
            </a:r>
          </a:p>
        </p:txBody>
      </p:sp>
      <p:sp>
        <p:nvSpPr>
          <p:cNvPr id="9" name="TextBox 8">
            <a:extLst>
              <a:ext uri="{FF2B5EF4-FFF2-40B4-BE49-F238E27FC236}">
                <a16:creationId xmlns:a16="http://schemas.microsoft.com/office/drawing/2014/main" id="{050280D9-C643-E7D0-D3C4-415306AEB77C}"/>
              </a:ext>
            </a:extLst>
          </p:cNvPr>
          <p:cNvSpPr txBox="1"/>
          <p:nvPr/>
        </p:nvSpPr>
        <p:spPr>
          <a:xfrm>
            <a:off x="625527" y="2832536"/>
            <a:ext cx="4842144" cy="472565"/>
          </a:xfrm>
          <a:prstGeom prst="rect">
            <a:avLst/>
          </a:prstGeom>
          <a:noFill/>
        </p:spPr>
        <p:txBody>
          <a:bodyPr wrap="square">
            <a:spAutoFit/>
          </a:bodyPr>
          <a:lstStyle/>
          <a:p>
            <a:r>
              <a:rPr lang="en-US" sz="2471" b="1" dirty="0">
                <a:solidFill>
                  <a:srgbClr val="FF0000"/>
                </a:solidFill>
              </a:rPr>
              <a:t>A pair from our examples (Slide 5)</a:t>
            </a:r>
          </a:p>
        </p:txBody>
      </p:sp>
      <p:sp>
        <p:nvSpPr>
          <p:cNvPr id="11" name="TextBox 10">
            <a:extLst>
              <a:ext uri="{FF2B5EF4-FFF2-40B4-BE49-F238E27FC236}">
                <a16:creationId xmlns:a16="http://schemas.microsoft.com/office/drawing/2014/main" id="{3DE1D92C-2655-DBF8-C9EE-6C83118EA908}"/>
              </a:ext>
            </a:extLst>
          </p:cNvPr>
          <p:cNvSpPr txBox="1"/>
          <p:nvPr/>
        </p:nvSpPr>
        <p:spPr>
          <a:xfrm>
            <a:off x="4384101" y="3178629"/>
            <a:ext cx="1245655" cy="472565"/>
          </a:xfrm>
          <a:prstGeom prst="rect">
            <a:avLst/>
          </a:prstGeom>
          <a:noFill/>
        </p:spPr>
        <p:txBody>
          <a:bodyPr wrap="square">
            <a:spAutoFit/>
          </a:bodyPr>
          <a:lstStyle/>
          <a:p>
            <a:r>
              <a:rPr lang="en-US" sz="2471" b="1" dirty="0">
                <a:solidFill>
                  <a:srgbClr val="FF0000"/>
                </a:solidFill>
              </a:rPr>
              <a:t>Once</a:t>
            </a:r>
          </a:p>
        </p:txBody>
      </p:sp>
      <p:sp>
        <p:nvSpPr>
          <p:cNvPr id="12" name="TextBox 11">
            <a:extLst>
              <a:ext uri="{FF2B5EF4-FFF2-40B4-BE49-F238E27FC236}">
                <a16:creationId xmlns:a16="http://schemas.microsoft.com/office/drawing/2014/main" id="{E2590817-D5B5-C709-7186-1B04EB34558D}"/>
              </a:ext>
            </a:extLst>
          </p:cNvPr>
          <p:cNvSpPr txBox="1"/>
          <p:nvPr/>
        </p:nvSpPr>
        <p:spPr>
          <a:xfrm>
            <a:off x="2963155" y="3466469"/>
            <a:ext cx="643539" cy="472565"/>
          </a:xfrm>
          <a:prstGeom prst="rect">
            <a:avLst/>
          </a:prstGeom>
          <a:noFill/>
        </p:spPr>
        <p:txBody>
          <a:bodyPr wrap="square">
            <a:spAutoFit/>
          </a:bodyPr>
          <a:lstStyle/>
          <a:p>
            <a:r>
              <a:rPr lang="en-US" sz="2471" b="1" dirty="0">
                <a:solidFill>
                  <a:srgbClr val="FF0000"/>
                </a:solidFill>
              </a:rPr>
              <a:t>1</a:t>
            </a:r>
          </a:p>
        </p:txBody>
      </p:sp>
      <p:sp>
        <p:nvSpPr>
          <p:cNvPr id="13" name="TextBox 12">
            <a:extLst>
              <a:ext uri="{FF2B5EF4-FFF2-40B4-BE49-F238E27FC236}">
                <a16:creationId xmlns:a16="http://schemas.microsoft.com/office/drawing/2014/main" id="{0D6CD469-1256-FA2A-8E56-9F1E65C7FB6E}"/>
              </a:ext>
            </a:extLst>
          </p:cNvPr>
          <p:cNvSpPr txBox="1"/>
          <p:nvPr/>
        </p:nvSpPr>
        <p:spPr>
          <a:xfrm>
            <a:off x="3201480" y="3821545"/>
            <a:ext cx="4532381" cy="472565"/>
          </a:xfrm>
          <a:prstGeom prst="rect">
            <a:avLst/>
          </a:prstGeom>
          <a:noFill/>
        </p:spPr>
        <p:txBody>
          <a:bodyPr wrap="square">
            <a:spAutoFit/>
          </a:bodyPr>
          <a:lstStyle/>
          <a:p>
            <a:r>
              <a:rPr lang="en-US" sz="2471" b="1" dirty="0">
                <a:solidFill>
                  <a:srgbClr val="FF0000"/>
                </a:solidFill>
              </a:rPr>
              <a:t>Lay down the pair, tell symbiosis</a:t>
            </a:r>
          </a:p>
        </p:txBody>
      </p:sp>
      <p:sp>
        <p:nvSpPr>
          <p:cNvPr id="14" name="TextBox 13">
            <a:extLst>
              <a:ext uri="{FF2B5EF4-FFF2-40B4-BE49-F238E27FC236}">
                <a16:creationId xmlns:a16="http://schemas.microsoft.com/office/drawing/2014/main" id="{7F3E6CAE-99F1-33DC-1853-82A6F099C322}"/>
              </a:ext>
            </a:extLst>
          </p:cNvPr>
          <p:cNvSpPr txBox="1"/>
          <p:nvPr/>
        </p:nvSpPr>
        <p:spPr>
          <a:xfrm>
            <a:off x="2652191" y="4167638"/>
            <a:ext cx="2601767" cy="472565"/>
          </a:xfrm>
          <a:prstGeom prst="rect">
            <a:avLst/>
          </a:prstGeom>
          <a:noFill/>
        </p:spPr>
        <p:txBody>
          <a:bodyPr wrap="square">
            <a:spAutoFit/>
          </a:bodyPr>
          <a:lstStyle/>
          <a:p>
            <a:r>
              <a:rPr lang="en-US" sz="2471" b="1" dirty="0">
                <a:solidFill>
                  <a:srgbClr val="FF0000"/>
                </a:solidFill>
              </a:rPr>
              <a:t>Draw a card</a:t>
            </a:r>
          </a:p>
        </p:txBody>
      </p:sp>
      <p:sp>
        <p:nvSpPr>
          <p:cNvPr id="15" name="TextBox 14">
            <a:extLst>
              <a:ext uri="{FF2B5EF4-FFF2-40B4-BE49-F238E27FC236}">
                <a16:creationId xmlns:a16="http://schemas.microsoft.com/office/drawing/2014/main" id="{7C8A9ECC-A640-4FD9-2C93-0F4D713EEC25}"/>
              </a:ext>
            </a:extLst>
          </p:cNvPr>
          <p:cNvSpPr txBox="1"/>
          <p:nvPr/>
        </p:nvSpPr>
        <p:spPr>
          <a:xfrm>
            <a:off x="2497911" y="4579722"/>
            <a:ext cx="4532381" cy="472565"/>
          </a:xfrm>
          <a:prstGeom prst="rect">
            <a:avLst/>
          </a:prstGeom>
          <a:noFill/>
        </p:spPr>
        <p:txBody>
          <a:bodyPr wrap="square">
            <a:spAutoFit/>
          </a:bodyPr>
          <a:lstStyle/>
          <a:p>
            <a:r>
              <a:rPr lang="en-US" sz="2471" b="1" dirty="0">
                <a:solidFill>
                  <a:srgbClr val="FF0000"/>
                </a:solidFill>
              </a:rPr>
              <a:t>Someone runs out of cards</a:t>
            </a:r>
          </a:p>
        </p:txBody>
      </p:sp>
      <p:sp>
        <p:nvSpPr>
          <p:cNvPr id="16" name="TextBox 15">
            <a:extLst>
              <a:ext uri="{FF2B5EF4-FFF2-40B4-BE49-F238E27FC236}">
                <a16:creationId xmlns:a16="http://schemas.microsoft.com/office/drawing/2014/main" id="{8AACDAE8-F1AC-96F2-1760-63537F2B1C40}"/>
              </a:ext>
            </a:extLst>
          </p:cNvPr>
          <p:cNvSpPr txBox="1"/>
          <p:nvPr/>
        </p:nvSpPr>
        <p:spPr>
          <a:xfrm>
            <a:off x="3201479" y="5145432"/>
            <a:ext cx="5491083" cy="852798"/>
          </a:xfrm>
          <a:prstGeom prst="rect">
            <a:avLst/>
          </a:prstGeom>
          <a:noFill/>
        </p:spPr>
        <p:txBody>
          <a:bodyPr wrap="square">
            <a:spAutoFit/>
          </a:bodyPr>
          <a:lstStyle/>
          <a:p>
            <a:r>
              <a:rPr lang="en-US" sz="2471" b="1" dirty="0">
                <a:solidFill>
                  <a:srgbClr val="FF0000"/>
                </a:solidFill>
              </a:rPr>
              <a:t>Add points for pairs, subtract cards in   </a:t>
            </a:r>
          </a:p>
          <a:p>
            <a:r>
              <a:rPr lang="en-US" sz="2471" b="1" dirty="0">
                <a:solidFill>
                  <a:srgbClr val="FF0000"/>
                </a:solidFill>
              </a:rPr>
              <a:t>                                             your hand</a:t>
            </a:r>
          </a:p>
        </p:txBody>
      </p:sp>
      <p:grpSp>
        <p:nvGrpSpPr>
          <p:cNvPr id="27" name="Group 26">
            <a:extLst>
              <a:ext uri="{FF2B5EF4-FFF2-40B4-BE49-F238E27FC236}">
                <a16:creationId xmlns:a16="http://schemas.microsoft.com/office/drawing/2014/main" id="{6F8BCDFA-9A7D-7235-BF9B-28C852CE2ED8}"/>
              </a:ext>
            </a:extLst>
          </p:cNvPr>
          <p:cNvGrpSpPr/>
          <p:nvPr/>
        </p:nvGrpSpPr>
        <p:grpSpPr>
          <a:xfrm>
            <a:off x="353639" y="6060778"/>
            <a:ext cx="358879" cy="500094"/>
            <a:chOff x="291935" y="6836223"/>
            <a:chExt cx="406730" cy="566773"/>
          </a:xfrm>
        </p:grpSpPr>
        <p:sp>
          <p:nvSpPr>
            <p:cNvPr id="26" name="Rectangle 25">
              <a:extLst>
                <a:ext uri="{FF2B5EF4-FFF2-40B4-BE49-F238E27FC236}">
                  <a16:creationId xmlns:a16="http://schemas.microsoft.com/office/drawing/2014/main" id="{3885CCA1-8FB8-22EE-65A2-2406C3F92BCF}"/>
                </a:ext>
              </a:extLst>
            </p:cNvPr>
            <p:cNvSpPr/>
            <p:nvPr/>
          </p:nvSpPr>
          <p:spPr>
            <a:xfrm>
              <a:off x="302821" y="6836223"/>
              <a:ext cx="395844" cy="3072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5" name="Arrow: Right 24">
              <a:extLst>
                <a:ext uri="{FF2B5EF4-FFF2-40B4-BE49-F238E27FC236}">
                  <a16:creationId xmlns:a16="http://schemas.microsoft.com/office/drawing/2014/main" id="{C62A1A66-AF34-71F4-1DAA-A2715CA039DE}"/>
                </a:ext>
              </a:extLst>
            </p:cNvPr>
            <p:cNvSpPr/>
            <p:nvPr/>
          </p:nvSpPr>
          <p:spPr>
            <a:xfrm>
              <a:off x="291935" y="7044300"/>
              <a:ext cx="330119" cy="358696"/>
            </a:xfrm>
            <a:prstGeom prst="rightArrow">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grpSp>
      <p:pic>
        <p:nvPicPr>
          <p:cNvPr id="28" name="Picture 27" descr="A picture containing text, clipart&#10;&#10;Description automatically generated">
            <a:hlinkClick r:id="rId4"/>
            <a:extLst>
              <a:ext uri="{FF2B5EF4-FFF2-40B4-BE49-F238E27FC236}">
                <a16:creationId xmlns:a16="http://schemas.microsoft.com/office/drawing/2014/main" id="{31E21057-E5B8-A525-A0B7-A944AF1C19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1650502"/>
            <a:ext cx="1349866" cy="990700"/>
          </a:xfrm>
          <a:prstGeom prst="rect">
            <a:avLst/>
          </a:prstGeom>
        </p:spPr>
      </p:pic>
      <p:sp>
        <p:nvSpPr>
          <p:cNvPr id="2" name="TextBox 1">
            <a:extLst>
              <a:ext uri="{FF2B5EF4-FFF2-40B4-BE49-F238E27FC236}">
                <a16:creationId xmlns:a16="http://schemas.microsoft.com/office/drawing/2014/main" id="{F2E70B0F-8964-49EB-5262-02EAF9466997}"/>
              </a:ext>
            </a:extLst>
          </p:cNvPr>
          <p:cNvSpPr txBox="1"/>
          <p:nvPr/>
        </p:nvSpPr>
        <p:spPr>
          <a:xfrm>
            <a:off x="6025804" y="305149"/>
            <a:ext cx="2890677" cy="1233030"/>
          </a:xfrm>
          <a:prstGeom prst="rect">
            <a:avLst/>
          </a:prstGeom>
          <a:noFill/>
        </p:spPr>
        <p:txBody>
          <a:bodyPr wrap="square">
            <a:spAutoFit/>
          </a:bodyPr>
          <a:lstStyle/>
          <a:p>
            <a:pPr algn="ctr"/>
            <a:r>
              <a:rPr lang="en-US" sz="2471" b="1" dirty="0"/>
              <a:t>Watch the video to fill in the left side of slide 6.</a:t>
            </a:r>
          </a:p>
        </p:txBody>
      </p:sp>
    </p:spTree>
    <p:extLst>
      <p:ext uri="{BB962C8B-B14F-4D97-AF65-F5344CB8AC3E}">
        <p14:creationId xmlns:p14="http://schemas.microsoft.com/office/powerpoint/2010/main" val="240568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1" grpId="0"/>
      <p:bldP spid="12"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4B2657-180B-44BA-81B4-5B63753CABB9}"/>
              </a:ext>
            </a:extLst>
          </p:cNvPr>
          <p:cNvPicPr>
            <a:picLocks noChangeAspect="1"/>
          </p:cNvPicPr>
          <p:nvPr/>
        </p:nvPicPr>
        <p:blipFill>
          <a:blip r:embed="rId2"/>
          <a:stretch>
            <a:fillRect/>
          </a:stretch>
        </p:blipFill>
        <p:spPr>
          <a:xfrm>
            <a:off x="391119" y="266009"/>
            <a:ext cx="3581266" cy="1558950"/>
          </a:xfrm>
          <a:prstGeom prst="rect">
            <a:avLst/>
          </a:prstGeom>
        </p:spPr>
      </p:pic>
      <p:sp>
        <p:nvSpPr>
          <p:cNvPr id="24" name="TextBox 23">
            <a:extLst>
              <a:ext uri="{FF2B5EF4-FFF2-40B4-BE49-F238E27FC236}">
                <a16:creationId xmlns:a16="http://schemas.microsoft.com/office/drawing/2014/main" id="{FED34A62-8832-45AD-B92A-419144F92462}"/>
              </a:ext>
            </a:extLst>
          </p:cNvPr>
          <p:cNvSpPr txBox="1"/>
          <p:nvPr/>
        </p:nvSpPr>
        <p:spPr>
          <a:xfrm>
            <a:off x="4162130" y="237744"/>
            <a:ext cx="4780496" cy="2699713"/>
          </a:xfrm>
          <a:prstGeom prst="rect">
            <a:avLst/>
          </a:prstGeom>
          <a:noFill/>
        </p:spPr>
        <p:txBody>
          <a:bodyPr wrap="square" rtlCol="0">
            <a:spAutoFit/>
          </a:bodyPr>
          <a:lstStyle/>
          <a:p>
            <a:r>
              <a:rPr lang="en-US" sz="2118" b="1" dirty="0">
                <a:latin typeface="Arial Black" panose="020B0A04020102020204" pitchFamily="34" charset="0"/>
                <a:cs typeface="Times New Roman" pitchFamily="18" charset="0"/>
              </a:rPr>
              <a:t>Open your Ecology HDSN and </a:t>
            </a:r>
            <a:br>
              <a:rPr lang="en-US" sz="2118" b="1" dirty="0">
                <a:latin typeface="Arial Black" panose="020B0A04020102020204" pitchFamily="34" charset="0"/>
                <a:cs typeface="Times New Roman" pitchFamily="18" charset="0"/>
              </a:rPr>
            </a:br>
            <a:r>
              <a:rPr lang="en-US" sz="2118" b="1" dirty="0">
                <a:latin typeface="Arial Black" panose="020B0A04020102020204" pitchFamily="34" charset="0"/>
                <a:cs typeface="Times New Roman" pitchFamily="18" charset="0"/>
              </a:rPr>
              <a:t>go to slide 5.  Use your notes to help you during the game.</a:t>
            </a:r>
          </a:p>
          <a:p>
            <a:endParaRPr lang="en-US" sz="2118" b="1" dirty="0">
              <a:latin typeface="Arial Black" panose="020B0A04020102020204" pitchFamily="34" charset="0"/>
              <a:cs typeface="Times New Roman" pitchFamily="18" charset="0"/>
            </a:endParaRPr>
          </a:p>
          <a:p>
            <a:r>
              <a:rPr lang="en-US" sz="2118" b="1" dirty="0">
                <a:latin typeface="Arial Black" panose="020B0A04020102020204" pitchFamily="34" charset="0"/>
                <a:cs typeface="Times New Roman" pitchFamily="18" charset="0"/>
              </a:rPr>
              <a:t>Feel free to fix your chart if you discover errors as you match the cards up.  You may also add notes to help you!</a:t>
            </a:r>
          </a:p>
        </p:txBody>
      </p:sp>
      <p:sp>
        <p:nvSpPr>
          <p:cNvPr id="4" name="TextBox 3">
            <a:extLst>
              <a:ext uri="{FF2B5EF4-FFF2-40B4-BE49-F238E27FC236}">
                <a16:creationId xmlns:a16="http://schemas.microsoft.com/office/drawing/2014/main" id="{752272A3-F920-53FD-A9A3-368CBA94157D}"/>
              </a:ext>
            </a:extLst>
          </p:cNvPr>
          <p:cNvSpPr txBox="1"/>
          <p:nvPr/>
        </p:nvSpPr>
        <p:spPr>
          <a:xfrm>
            <a:off x="592125" y="1952376"/>
            <a:ext cx="3179254" cy="955005"/>
          </a:xfrm>
          <a:prstGeom prst="rect">
            <a:avLst/>
          </a:prstGeom>
          <a:solidFill>
            <a:srgbClr val="FFFF00"/>
          </a:solidFill>
        </p:spPr>
        <p:txBody>
          <a:bodyPr wrap="square" rtlCol="0">
            <a:spAutoFit/>
          </a:bodyPr>
          <a:lstStyle/>
          <a:p>
            <a:pPr algn="ctr"/>
            <a:r>
              <a:rPr lang="en-US" sz="2803" b="1" dirty="0">
                <a:latin typeface="Arial Black" panose="020B0A04020102020204" pitchFamily="34" charset="0"/>
                <a:cs typeface="Times New Roman" pitchFamily="18" charset="0"/>
              </a:rPr>
              <a:t>It’s time to play the game!</a:t>
            </a:r>
          </a:p>
        </p:txBody>
      </p:sp>
      <p:pic>
        <p:nvPicPr>
          <p:cNvPr id="6" name="Picture 5">
            <a:extLst>
              <a:ext uri="{FF2B5EF4-FFF2-40B4-BE49-F238E27FC236}">
                <a16:creationId xmlns:a16="http://schemas.microsoft.com/office/drawing/2014/main" id="{6B7FA938-2CCD-471A-FA47-553A086BEE7E}"/>
              </a:ext>
            </a:extLst>
          </p:cNvPr>
          <p:cNvPicPr>
            <a:picLocks noChangeAspect="1"/>
          </p:cNvPicPr>
          <p:nvPr/>
        </p:nvPicPr>
        <p:blipFill>
          <a:blip r:embed="rId3"/>
          <a:stretch>
            <a:fillRect/>
          </a:stretch>
        </p:blipFill>
        <p:spPr>
          <a:xfrm>
            <a:off x="544991" y="3349557"/>
            <a:ext cx="4191926" cy="254740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3A432FE4-3B66-D196-7886-1F53525474B8}"/>
              </a:ext>
            </a:extLst>
          </p:cNvPr>
          <p:cNvSpPr txBox="1"/>
          <p:nvPr/>
        </p:nvSpPr>
        <p:spPr>
          <a:xfrm>
            <a:off x="544991" y="5922879"/>
            <a:ext cx="7592499" cy="830356"/>
          </a:xfrm>
          <a:prstGeom prst="rect">
            <a:avLst/>
          </a:prstGeom>
          <a:solidFill>
            <a:srgbClr val="FF0000"/>
          </a:solidFill>
        </p:spPr>
        <p:txBody>
          <a:bodyPr wrap="square" rtlCol="0">
            <a:spAutoFit/>
          </a:bodyPr>
          <a:lstStyle/>
          <a:p>
            <a:pPr algn="ctr"/>
            <a:r>
              <a:rPr lang="en-US" sz="2398" b="1" dirty="0">
                <a:solidFill>
                  <a:schemeClr val="bg1"/>
                </a:solidFill>
                <a:latin typeface="Arial Black" panose="020B0A04020102020204" pitchFamily="34" charset="0"/>
                <a:cs typeface="Times New Roman" pitchFamily="18" charset="0"/>
              </a:rPr>
              <a:t>You cannot play unless </a:t>
            </a:r>
            <a:r>
              <a:rPr lang="en-US" sz="2398" b="1" u="sng" dirty="0">
                <a:solidFill>
                  <a:schemeClr val="bg1"/>
                </a:solidFill>
                <a:latin typeface="Arial Black" panose="020B0A04020102020204" pitchFamily="34" charset="0"/>
                <a:cs typeface="Times New Roman" pitchFamily="18" charset="0"/>
              </a:rPr>
              <a:t>all of </a:t>
            </a:r>
            <a:br>
              <a:rPr lang="en-US" sz="2398" b="1" u="sng" dirty="0">
                <a:solidFill>
                  <a:schemeClr val="bg1"/>
                </a:solidFill>
                <a:latin typeface="Arial Black" panose="020B0A04020102020204" pitchFamily="34" charset="0"/>
                <a:cs typeface="Times New Roman" pitchFamily="18" charset="0"/>
              </a:rPr>
            </a:br>
            <a:r>
              <a:rPr lang="en-US" sz="2398" b="1" u="sng" dirty="0">
                <a:solidFill>
                  <a:schemeClr val="bg1"/>
                </a:solidFill>
                <a:latin typeface="Arial Black" panose="020B0A04020102020204" pitchFamily="34" charset="0"/>
                <a:cs typeface="Times New Roman" pitchFamily="18" charset="0"/>
              </a:rPr>
              <a:t>Slide 5 </a:t>
            </a:r>
            <a:r>
              <a:rPr lang="en-US" sz="2398" b="1" dirty="0">
                <a:solidFill>
                  <a:schemeClr val="bg1"/>
                </a:solidFill>
                <a:latin typeface="Arial Black" panose="020B0A04020102020204" pitchFamily="34" charset="0"/>
                <a:cs typeface="Times New Roman" pitchFamily="18" charset="0"/>
              </a:rPr>
              <a:t>is done AND checked by the teacher!</a:t>
            </a:r>
          </a:p>
        </p:txBody>
      </p:sp>
      <p:sp>
        <p:nvSpPr>
          <p:cNvPr id="7" name="TextBox 6">
            <a:extLst>
              <a:ext uri="{FF2B5EF4-FFF2-40B4-BE49-F238E27FC236}">
                <a16:creationId xmlns:a16="http://schemas.microsoft.com/office/drawing/2014/main" id="{265295B1-D7C4-FC68-786E-40B1AB2DF216}"/>
              </a:ext>
            </a:extLst>
          </p:cNvPr>
          <p:cNvSpPr txBox="1"/>
          <p:nvPr/>
        </p:nvSpPr>
        <p:spPr>
          <a:xfrm>
            <a:off x="4994134" y="3931738"/>
            <a:ext cx="3792124" cy="1233030"/>
          </a:xfrm>
          <a:prstGeom prst="rect">
            <a:avLst/>
          </a:prstGeom>
          <a:noFill/>
        </p:spPr>
        <p:txBody>
          <a:bodyPr wrap="square" rtlCol="0">
            <a:spAutoFit/>
          </a:bodyPr>
          <a:lstStyle/>
          <a:p>
            <a:pPr algn="ctr"/>
            <a:r>
              <a:rPr lang="en-US" sz="2471" b="1" dirty="0">
                <a:latin typeface="Arial Black" panose="020B0A04020102020204" pitchFamily="34" charset="0"/>
                <a:cs typeface="Times New Roman" pitchFamily="18" charset="0"/>
              </a:rPr>
              <a:t>Use </a:t>
            </a:r>
            <a:r>
              <a:rPr lang="en-US" sz="2471" b="1" dirty="0">
                <a:highlight>
                  <a:srgbClr val="FFFF00"/>
                </a:highlight>
                <a:latin typeface="Arial Black" panose="020B0A04020102020204" pitchFamily="34" charset="0"/>
                <a:cs typeface="Times New Roman" pitchFamily="18" charset="0"/>
              </a:rPr>
              <a:t>CTRL + F </a:t>
            </a:r>
            <a:r>
              <a:rPr lang="en-US" sz="2471" b="1" dirty="0">
                <a:latin typeface="Arial Black" panose="020B0A04020102020204" pitchFamily="34" charset="0"/>
                <a:cs typeface="Times New Roman" pitchFamily="18" charset="0"/>
              </a:rPr>
              <a:t>to help you find buddies in the chart.</a:t>
            </a:r>
          </a:p>
        </p:txBody>
      </p:sp>
    </p:spTree>
    <p:extLst>
      <p:ext uri="{BB962C8B-B14F-4D97-AF65-F5344CB8AC3E}">
        <p14:creationId xmlns:p14="http://schemas.microsoft.com/office/powerpoint/2010/main" val="71608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2D6DD3-1A47-3BA4-FB49-52A7242943D1}"/>
              </a:ext>
            </a:extLst>
          </p:cNvPr>
          <p:cNvSpPr txBox="1"/>
          <p:nvPr/>
        </p:nvSpPr>
        <p:spPr>
          <a:xfrm>
            <a:off x="134471" y="1"/>
            <a:ext cx="8875059" cy="526939"/>
          </a:xfrm>
          <a:prstGeom prst="rect">
            <a:avLst/>
          </a:prstGeom>
          <a:solidFill>
            <a:srgbClr val="FFFF00"/>
          </a:solidFill>
        </p:spPr>
        <p:txBody>
          <a:bodyPr wrap="square" rtlCol="0">
            <a:spAutoFit/>
          </a:bodyPr>
          <a:lstStyle/>
          <a:p>
            <a:r>
              <a:rPr lang="en-US" sz="2824" b="1" i="1" dirty="0">
                <a:latin typeface="Arial Narrow" panose="020B0606020202030204" pitchFamily="34" charset="0"/>
              </a:rPr>
              <a:t>SYMBIOSIS SMILLIONAIRE CHALLENGE</a:t>
            </a:r>
          </a:p>
        </p:txBody>
      </p:sp>
      <p:sp>
        <p:nvSpPr>
          <p:cNvPr id="3" name="TextBox 2">
            <a:extLst>
              <a:ext uri="{FF2B5EF4-FFF2-40B4-BE49-F238E27FC236}">
                <a16:creationId xmlns:a16="http://schemas.microsoft.com/office/drawing/2014/main" id="{E4EE2D16-27B8-0527-505A-922D2F68EB6E}"/>
              </a:ext>
            </a:extLst>
          </p:cNvPr>
          <p:cNvSpPr txBox="1"/>
          <p:nvPr/>
        </p:nvSpPr>
        <p:spPr>
          <a:xfrm>
            <a:off x="254464" y="4098331"/>
            <a:ext cx="5220773" cy="1070101"/>
          </a:xfrm>
          <a:prstGeom prst="rect">
            <a:avLst/>
          </a:prstGeom>
          <a:solidFill>
            <a:srgbClr val="FFFF00"/>
          </a:solidFill>
        </p:spPr>
        <p:txBody>
          <a:bodyPr wrap="square" rtlCol="0">
            <a:spAutoFit/>
          </a:bodyPr>
          <a:lstStyle/>
          <a:p>
            <a:r>
              <a:rPr lang="en-US" sz="2118" b="1" i="1" dirty="0">
                <a:latin typeface="Arial Narrow" panose="020B0606020202030204" pitchFamily="34" charset="0"/>
              </a:rPr>
              <a:t>Use the link to find the </a:t>
            </a:r>
            <a:r>
              <a:rPr lang="en-US" sz="2118" b="1" i="1" dirty="0">
                <a:latin typeface="Arial Narrow" panose="020B0606020202030204" pitchFamily="34" charset="0"/>
                <a:sym typeface="Wingdings" panose="05000000000000000000" pitchFamily="2" charset="2"/>
              </a:rPr>
              <a:t>Symbiosis </a:t>
            </a:r>
            <a:r>
              <a:rPr lang="en-US" sz="2118" b="1" i="1" dirty="0" err="1">
                <a:latin typeface="Arial Narrow" panose="020B0606020202030204" pitchFamily="34" charset="0"/>
                <a:sym typeface="Wingdings" panose="05000000000000000000" pitchFamily="2" charset="2"/>
              </a:rPr>
              <a:t>Smillionaire</a:t>
            </a:r>
            <a:r>
              <a:rPr lang="en-US" sz="2118" b="1" i="1" dirty="0">
                <a:latin typeface="Arial Narrow" panose="020B0606020202030204" pitchFamily="34" charset="0"/>
                <a:sym typeface="Wingdings" panose="05000000000000000000" pitchFamily="2" charset="2"/>
              </a:rPr>
              <a:t> game.  Earn at least one </a:t>
            </a:r>
            <a:r>
              <a:rPr lang="en-US" sz="2118" b="1" i="1" dirty="0" err="1">
                <a:latin typeface="Arial Narrow" panose="020B0606020202030204" pitchFamily="34" charset="0"/>
                <a:sym typeface="Wingdings" panose="05000000000000000000" pitchFamily="2" charset="2"/>
              </a:rPr>
              <a:t>smillionaire</a:t>
            </a:r>
            <a:r>
              <a:rPr lang="en-US" sz="2118" b="1" i="1" dirty="0">
                <a:latin typeface="Arial Narrow" panose="020B0606020202030204" pitchFamily="34" charset="0"/>
                <a:sym typeface="Wingdings" panose="05000000000000000000" pitchFamily="2" charset="2"/>
              </a:rPr>
              <a:t> and take a screenshot to turn in for the assignment.</a:t>
            </a:r>
            <a:endParaRPr lang="en-US" sz="2118" b="1" i="1" dirty="0">
              <a:latin typeface="Arial Narrow" panose="020B0606020202030204" pitchFamily="34" charset="0"/>
            </a:endParaRPr>
          </a:p>
        </p:txBody>
      </p:sp>
      <p:pic>
        <p:nvPicPr>
          <p:cNvPr id="7" name="Picture 6" descr="A yellow smiley face with two thumbs up&#10;&#10;Description automatically generated">
            <a:extLst>
              <a:ext uri="{FF2B5EF4-FFF2-40B4-BE49-F238E27FC236}">
                <a16:creationId xmlns:a16="http://schemas.microsoft.com/office/drawing/2014/main" id="{0B9A9BF5-2D95-8B0D-645D-0C5980D893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281" y="345125"/>
            <a:ext cx="2092699" cy="1933015"/>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F20EAEB0-85FB-03B1-2DD3-16C971EC184F}"/>
              </a:ext>
            </a:extLst>
          </p:cNvPr>
          <p:cNvSpPr txBox="1"/>
          <p:nvPr/>
        </p:nvSpPr>
        <p:spPr>
          <a:xfrm>
            <a:off x="254464" y="890530"/>
            <a:ext cx="6002224" cy="1070101"/>
          </a:xfrm>
          <a:prstGeom prst="rect">
            <a:avLst/>
          </a:prstGeom>
          <a:solidFill>
            <a:srgbClr val="FFFF00"/>
          </a:solidFill>
        </p:spPr>
        <p:txBody>
          <a:bodyPr wrap="square" rtlCol="0">
            <a:spAutoFit/>
          </a:bodyPr>
          <a:lstStyle/>
          <a:p>
            <a:r>
              <a:rPr lang="en-US" sz="2118" b="1" i="1" dirty="0">
                <a:latin typeface="Arial Narrow" panose="020B0606020202030204" pitchFamily="34" charset="0"/>
              </a:rPr>
              <a:t>What is a </a:t>
            </a:r>
            <a:r>
              <a:rPr lang="en-US" sz="2118" b="1" i="1" dirty="0" err="1">
                <a:latin typeface="Arial Narrow" panose="020B0606020202030204" pitchFamily="34" charset="0"/>
              </a:rPr>
              <a:t>smillionaire</a:t>
            </a:r>
            <a:r>
              <a:rPr lang="en-US" sz="2118" b="1" i="1" dirty="0">
                <a:latin typeface="Arial Narrow" panose="020B0606020202030204" pitchFamily="34" charset="0"/>
              </a:rPr>
              <a:t>? It’s a version of “Who Wants To Be a Millionaire” except you earn 1 million smileys instead of $$.   You have three hints you can use!</a:t>
            </a:r>
          </a:p>
        </p:txBody>
      </p:sp>
      <p:sp>
        <p:nvSpPr>
          <p:cNvPr id="9" name="TextBox 8">
            <a:extLst>
              <a:ext uri="{FF2B5EF4-FFF2-40B4-BE49-F238E27FC236}">
                <a16:creationId xmlns:a16="http://schemas.microsoft.com/office/drawing/2014/main" id="{EFE5A476-44AB-DA29-6960-39AD44B58348}"/>
              </a:ext>
            </a:extLst>
          </p:cNvPr>
          <p:cNvSpPr txBox="1"/>
          <p:nvPr/>
        </p:nvSpPr>
        <p:spPr>
          <a:xfrm>
            <a:off x="254464" y="2120693"/>
            <a:ext cx="5154806" cy="1721946"/>
          </a:xfrm>
          <a:prstGeom prst="rect">
            <a:avLst/>
          </a:prstGeom>
          <a:solidFill>
            <a:srgbClr val="FFFF00"/>
          </a:solidFill>
        </p:spPr>
        <p:txBody>
          <a:bodyPr wrap="square" rtlCol="0">
            <a:spAutoFit/>
          </a:bodyPr>
          <a:lstStyle/>
          <a:p>
            <a:r>
              <a:rPr lang="en-US" sz="2118" b="1" i="1" dirty="0">
                <a:latin typeface="Arial Narrow" panose="020B0606020202030204" pitchFamily="34" charset="0"/>
              </a:rPr>
              <a:t>You may use your notes, but no Google or asking classmates for answers.  </a:t>
            </a:r>
          </a:p>
          <a:p>
            <a:endParaRPr lang="en-US" sz="2118" b="1" i="1" dirty="0">
              <a:latin typeface="Arial Narrow" panose="020B0606020202030204" pitchFamily="34" charset="0"/>
            </a:endParaRPr>
          </a:p>
          <a:p>
            <a:r>
              <a:rPr lang="en-US" sz="2118" b="1" i="1" dirty="0">
                <a:latin typeface="Arial Narrow" panose="020B0606020202030204" pitchFamily="34" charset="0"/>
              </a:rPr>
              <a:t>Add notes on the right side of Slide 6 for any questions you miss. </a:t>
            </a:r>
          </a:p>
        </p:txBody>
      </p:sp>
      <p:pic>
        <p:nvPicPr>
          <p:cNvPr id="11" name="Picture 10">
            <a:extLst>
              <a:ext uri="{FF2B5EF4-FFF2-40B4-BE49-F238E27FC236}">
                <a16:creationId xmlns:a16="http://schemas.microsoft.com/office/drawing/2014/main" id="{BF48E635-F222-9D38-35AB-102908F10712}"/>
              </a:ext>
            </a:extLst>
          </p:cNvPr>
          <p:cNvPicPr>
            <a:picLocks noChangeAspect="1"/>
          </p:cNvPicPr>
          <p:nvPr/>
        </p:nvPicPr>
        <p:blipFill>
          <a:blip r:embed="rId3"/>
          <a:stretch>
            <a:fillRect/>
          </a:stretch>
        </p:blipFill>
        <p:spPr>
          <a:xfrm>
            <a:off x="5654227" y="2606637"/>
            <a:ext cx="3231123" cy="3841293"/>
          </a:xfrm>
          <a:prstGeom prst="rect">
            <a:avLst/>
          </a:prstGeom>
        </p:spPr>
      </p:pic>
      <p:sp>
        <p:nvSpPr>
          <p:cNvPr id="12" name="Arrow: Right 11">
            <a:extLst>
              <a:ext uri="{FF2B5EF4-FFF2-40B4-BE49-F238E27FC236}">
                <a16:creationId xmlns:a16="http://schemas.microsoft.com/office/drawing/2014/main" id="{FE0FDE55-0F8A-57B3-1F55-B2F35F4B1793}"/>
              </a:ext>
            </a:extLst>
          </p:cNvPr>
          <p:cNvSpPr/>
          <p:nvPr/>
        </p:nvSpPr>
        <p:spPr>
          <a:xfrm>
            <a:off x="5162239" y="3199182"/>
            <a:ext cx="816972" cy="771303"/>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5" name="TextBox 4">
            <a:extLst>
              <a:ext uri="{FF2B5EF4-FFF2-40B4-BE49-F238E27FC236}">
                <a16:creationId xmlns:a16="http://schemas.microsoft.com/office/drawing/2014/main" id="{48B726DE-E8A8-381D-7583-0D2E1B396278}"/>
              </a:ext>
            </a:extLst>
          </p:cNvPr>
          <p:cNvSpPr txBox="1"/>
          <p:nvPr/>
        </p:nvSpPr>
        <p:spPr>
          <a:xfrm>
            <a:off x="2486436" y="5794738"/>
            <a:ext cx="3167791" cy="307777"/>
          </a:xfrm>
          <a:prstGeom prst="rect">
            <a:avLst/>
          </a:prstGeom>
          <a:noFill/>
        </p:spPr>
        <p:txBody>
          <a:bodyPr wrap="square">
            <a:spAutoFit/>
          </a:bodyPr>
          <a:lstStyle/>
          <a:p>
            <a:r>
              <a:rPr lang="en-US" sz="1400" b="0" i="0" dirty="0">
                <a:solidFill>
                  <a:srgbClr val="000000"/>
                </a:solidFill>
                <a:effectLst/>
                <a:latin typeface="Times New Roman" panose="02020603050405020304" pitchFamily="18" charset="0"/>
                <a:hlinkClick r:id="rId4"/>
              </a:rPr>
              <a:t>https://www.quia.com/rr/1143526.html</a:t>
            </a:r>
            <a:r>
              <a:rPr lang="en-US" sz="1400" b="0" i="0" dirty="0">
                <a:solidFill>
                  <a:srgbClr val="000000"/>
                </a:solidFill>
                <a:effectLst/>
                <a:latin typeface="Times New Roman" panose="02020603050405020304" pitchFamily="18" charset="0"/>
              </a:rPr>
              <a:t> </a:t>
            </a:r>
            <a:endParaRPr lang="en-US" sz="1400" dirty="0"/>
          </a:p>
        </p:txBody>
      </p:sp>
      <p:pic>
        <p:nvPicPr>
          <p:cNvPr id="1026" name="Picture 2">
            <a:hlinkClick r:id="rId4"/>
            <a:extLst>
              <a:ext uri="{FF2B5EF4-FFF2-40B4-BE49-F238E27FC236}">
                <a16:creationId xmlns:a16="http://schemas.microsoft.com/office/drawing/2014/main" id="{C1FD6187-B58B-4418-9769-E2DC4CB4E9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315942"/>
            <a:ext cx="1905000" cy="12653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93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3657600" y="4986457"/>
            <a:ext cx="5105400" cy="1396264"/>
          </a:xfrm>
        </p:spPr>
        <p:txBody>
          <a:bodyPr>
            <a:normAutofit/>
          </a:bodyPr>
          <a:lstStyle/>
          <a:p>
            <a:pPr eaLnBrk="1" hangingPunct="1"/>
            <a:r>
              <a:rPr lang="en-US" b="1" dirty="0">
                <a:solidFill>
                  <a:srgbClr val="FFFF66"/>
                </a:solidFill>
                <a:latin typeface="Times New Roman" pitchFamily="18" charset="0"/>
              </a:rPr>
              <a:t>Lesson 3:  Symbiosis</a:t>
            </a:r>
          </a:p>
        </p:txBody>
      </p:sp>
      <p:sp>
        <p:nvSpPr>
          <p:cNvPr id="2051" name="WordArt 4"/>
          <p:cNvSpPr>
            <a:spLocks noChangeArrowheads="1" noChangeShapeType="1" noTextEdit="1"/>
          </p:cNvSpPr>
          <p:nvPr/>
        </p:nvSpPr>
        <p:spPr bwMode="auto">
          <a:xfrm>
            <a:off x="1447800" y="173286"/>
            <a:ext cx="6172200" cy="2362200"/>
          </a:xfrm>
          <a:prstGeom prst="rect">
            <a:avLst/>
          </a:prstGeom>
        </p:spPr>
        <p:txBody>
          <a:bodyPr wrap="none" fromWordArt="1">
            <a:prstTxWarp prst="textPlain">
              <a:avLst>
                <a:gd name="adj" fmla="val 50000"/>
              </a:avLst>
            </a:prstTxWarp>
          </a:bodyPr>
          <a:lstStyle/>
          <a:p>
            <a:pPr algn="ctr"/>
            <a:r>
              <a:rPr lang="en-US" sz="3600" kern="10" dirty="0">
                <a:ln w="28575">
                  <a:solidFill>
                    <a:srgbClr val="000000"/>
                  </a:solidFill>
                  <a:round/>
                  <a:headEnd/>
                  <a:tailEnd/>
                </a:ln>
                <a:solidFill>
                  <a:srgbClr val="FFFF00"/>
                </a:solidFill>
                <a:latin typeface="Cooper Black"/>
              </a:rPr>
              <a:t>Ecology</a:t>
            </a:r>
          </a:p>
        </p:txBody>
      </p:sp>
      <p:sp>
        <p:nvSpPr>
          <p:cNvPr id="2053" name="WordArt 5"/>
          <p:cNvSpPr>
            <a:spLocks noChangeArrowheads="1" noChangeShapeType="1" noTextEdit="1"/>
          </p:cNvSpPr>
          <p:nvPr/>
        </p:nvSpPr>
        <p:spPr bwMode="auto">
          <a:xfrm>
            <a:off x="1388598" y="2133297"/>
            <a:ext cx="6366803" cy="1951892"/>
          </a:xfrm>
          <a:prstGeom prst="rect">
            <a:avLst/>
          </a:prstGeom>
        </p:spPr>
        <p:txBody>
          <a:bodyPr wrap="none" fromWordArt="1">
            <a:prstTxWarp prst="textPlain">
              <a:avLst>
                <a:gd name="adj" fmla="val 50000"/>
              </a:avLst>
            </a:prstTxWarp>
          </a:bodyPr>
          <a:lstStyle/>
          <a:p>
            <a:pPr algn="ctr"/>
            <a:r>
              <a:rPr lang="en-US" sz="3600" kern="10" dirty="0">
                <a:ln w="28575">
                  <a:solidFill>
                    <a:srgbClr val="000000"/>
                  </a:solidFill>
                  <a:round/>
                  <a:headEnd/>
                  <a:tailEnd/>
                </a:ln>
                <a:solidFill>
                  <a:srgbClr val="FFFF00"/>
                </a:solidFill>
                <a:latin typeface="Cooper Black"/>
              </a:rPr>
              <a:t>Basics</a:t>
            </a:r>
          </a:p>
        </p:txBody>
      </p:sp>
      <p:pic>
        <p:nvPicPr>
          <p:cNvPr id="7" name="Picture 2">
            <a:extLst>
              <a:ext uri="{FF2B5EF4-FFF2-40B4-BE49-F238E27FC236}">
                <a16:creationId xmlns:a16="http://schemas.microsoft.com/office/drawing/2014/main" id="{DB8A9661-D35D-4385-AAA2-A3C0728D43A9}"/>
              </a:ext>
            </a:extLst>
          </p:cNvPr>
          <p:cNvPicPr>
            <a:picLocks noChangeAspect="1" noChangeArrowheads="1"/>
          </p:cNvPicPr>
          <p:nvPr/>
        </p:nvPicPr>
        <p:blipFill>
          <a:blip r:embed="rId2" cstate="print"/>
          <a:srcRect/>
          <a:stretch>
            <a:fillRect/>
          </a:stretch>
        </p:blipFill>
        <p:spPr bwMode="auto">
          <a:xfrm flipH="1">
            <a:off x="304799" y="4191000"/>
            <a:ext cx="3715657" cy="2438400"/>
          </a:xfrm>
          <a:prstGeom prst="rect">
            <a:avLst/>
          </a:prstGeom>
          <a:ln>
            <a:noFill/>
          </a:ln>
          <a:effectLst>
            <a:softEdge rad="112500"/>
          </a:effectLst>
        </p:spPr>
      </p:pic>
      <p:sp>
        <p:nvSpPr>
          <p:cNvPr id="6" name="TextBox 5">
            <a:extLst>
              <a:ext uri="{FF2B5EF4-FFF2-40B4-BE49-F238E27FC236}">
                <a16:creationId xmlns:a16="http://schemas.microsoft.com/office/drawing/2014/main" id="{5537AE48-1F08-40A8-A068-51D2F5CC0555}"/>
              </a:ext>
            </a:extLst>
          </p:cNvPr>
          <p:cNvSpPr txBox="1"/>
          <p:nvPr/>
        </p:nvSpPr>
        <p:spPr>
          <a:xfrm>
            <a:off x="152400" y="6477000"/>
            <a:ext cx="8991600" cy="338554"/>
          </a:xfrm>
          <a:prstGeom prst="rect">
            <a:avLst/>
          </a:prstGeom>
          <a:noFill/>
        </p:spPr>
        <p:txBody>
          <a:bodyPr wrap="square" rtlCol="0">
            <a:spAutoFit/>
          </a:bodyPr>
          <a:lstStyle/>
          <a:p>
            <a:pPr algn="ctr"/>
            <a:r>
              <a:rPr lang="en-US" sz="1600" b="1" i="1" dirty="0"/>
              <a:t>T. Tomm Updated 2023   </a:t>
            </a:r>
            <a:r>
              <a:rPr lang="en-US" sz="1600" b="1" i="1" dirty="0">
                <a:hlinkClick r:id="rId3"/>
              </a:rPr>
              <a:t>https://sciencespot.net/</a:t>
            </a:r>
            <a:r>
              <a:rPr lang="en-US" sz="1600" b="1" i="1"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1BE027-A2BB-4FA5-9430-205BF2D4CE4E}"/>
              </a:ext>
            </a:extLst>
          </p:cNvPr>
          <p:cNvSpPr>
            <a:spLocks noChangeArrowheads="1"/>
          </p:cNvSpPr>
          <p:nvPr/>
        </p:nvSpPr>
        <p:spPr bwMode="auto">
          <a:xfrm>
            <a:off x="162364" y="129072"/>
            <a:ext cx="8753036" cy="830997"/>
          </a:xfrm>
          <a:prstGeom prst="rect">
            <a:avLst/>
          </a:prstGeom>
          <a:noFill/>
          <a:ln w="9525">
            <a:noFill/>
            <a:miter lim="800000"/>
            <a:headEnd/>
            <a:tailEnd/>
          </a:ln>
        </p:spPr>
        <p:txBody>
          <a:bodyPr wrap="square" anchor="ctr">
            <a:spAutoFit/>
          </a:bodyPr>
          <a:lstStyle/>
          <a:p>
            <a:r>
              <a:rPr lang="en-US" sz="2400" b="1" dirty="0">
                <a:latin typeface="Times New Roman" pitchFamily="18" charset="0"/>
              </a:rPr>
              <a:t>Go to SLIDE 5 </a:t>
            </a:r>
            <a:r>
              <a:rPr lang="en-US" sz="2400" b="1" dirty="0">
                <a:latin typeface="Times New Roman" pitchFamily="18" charset="0"/>
                <a:sym typeface="Wingdings" panose="05000000000000000000" pitchFamily="2" charset="2"/>
              </a:rPr>
              <a:t> </a:t>
            </a:r>
            <a:r>
              <a:rPr lang="en-US" sz="2400" b="1" dirty="0">
                <a:latin typeface="Times New Roman" pitchFamily="18" charset="0"/>
              </a:rPr>
              <a:t>Watch the TWO EDPuzzle videos to complete the LEFT SIDE of SLIDE 5 by the start of class tomorrow.  </a:t>
            </a:r>
            <a:r>
              <a:rPr lang="en-US" sz="2400" b="1" dirty="0">
                <a:latin typeface="Times New Roman" pitchFamily="18" charset="0"/>
                <a:sym typeface="Wingdings" panose="05000000000000000000" pitchFamily="2" charset="2"/>
              </a:rPr>
              <a:t> </a:t>
            </a:r>
            <a:endParaRPr lang="en-US" sz="2400" b="1" dirty="0">
              <a:latin typeface="Times New Roman" pitchFamily="18" charset="0"/>
            </a:endParaRPr>
          </a:p>
        </p:txBody>
      </p:sp>
      <p:pic>
        <p:nvPicPr>
          <p:cNvPr id="6" name="Picture 5">
            <a:extLst>
              <a:ext uri="{FF2B5EF4-FFF2-40B4-BE49-F238E27FC236}">
                <a16:creationId xmlns:a16="http://schemas.microsoft.com/office/drawing/2014/main" id="{7D5919E7-2237-4DC4-B821-0CE6DB73DD0A}"/>
              </a:ext>
            </a:extLst>
          </p:cNvPr>
          <p:cNvPicPr>
            <a:picLocks noChangeAspect="1"/>
          </p:cNvPicPr>
          <p:nvPr/>
        </p:nvPicPr>
        <p:blipFill>
          <a:blip r:embed="rId2" cstate="print"/>
          <a:stretch>
            <a:fillRect/>
          </a:stretch>
        </p:blipFill>
        <p:spPr>
          <a:xfrm>
            <a:off x="624766" y="1828800"/>
            <a:ext cx="1569868" cy="939448"/>
          </a:xfrm>
          <a:prstGeom prst="rect">
            <a:avLst/>
          </a:prstGeom>
          <a:ln w="38100">
            <a:solidFill>
              <a:schemeClr val="tx1"/>
            </a:solidFill>
          </a:ln>
        </p:spPr>
      </p:pic>
      <p:pic>
        <p:nvPicPr>
          <p:cNvPr id="7" name="Picture 6">
            <a:extLst>
              <a:ext uri="{FF2B5EF4-FFF2-40B4-BE49-F238E27FC236}">
                <a16:creationId xmlns:a16="http://schemas.microsoft.com/office/drawing/2014/main" id="{E550060C-8C7C-4F6A-A935-2D1597867B5C}"/>
              </a:ext>
            </a:extLst>
          </p:cNvPr>
          <p:cNvPicPr>
            <a:picLocks noChangeAspect="1"/>
          </p:cNvPicPr>
          <p:nvPr/>
        </p:nvPicPr>
        <p:blipFill>
          <a:blip r:embed="rId3" cstate="print"/>
          <a:stretch>
            <a:fillRect/>
          </a:stretch>
        </p:blipFill>
        <p:spPr>
          <a:xfrm>
            <a:off x="652843" y="3034437"/>
            <a:ext cx="1513715" cy="964382"/>
          </a:xfrm>
          <a:prstGeom prst="rect">
            <a:avLst/>
          </a:prstGeom>
          <a:ln w="38100">
            <a:solidFill>
              <a:schemeClr val="tx1"/>
            </a:solidFill>
          </a:ln>
        </p:spPr>
      </p:pic>
      <p:sp>
        <p:nvSpPr>
          <p:cNvPr id="11" name="Rectangle 10">
            <a:extLst>
              <a:ext uri="{FF2B5EF4-FFF2-40B4-BE49-F238E27FC236}">
                <a16:creationId xmlns:a16="http://schemas.microsoft.com/office/drawing/2014/main" id="{6D819298-74F8-4946-AFE3-BECBB66FB51B}"/>
              </a:ext>
            </a:extLst>
          </p:cNvPr>
          <p:cNvSpPr/>
          <p:nvPr/>
        </p:nvSpPr>
        <p:spPr>
          <a:xfrm>
            <a:off x="124692" y="6399065"/>
            <a:ext cx="6324600" cy="461665"/>
          </a:xfrm>
          <a:prstGeom prst="rect">
            <a:avLst/>
          </a:prstGeom>
        </p:spPr>
        <p:txBody>
          <a:bodyPr wrap="square">
            <a:spAutoFit/>
          </a:bodyPr>
          <a:lstStyle/>
          <a:p>
            <a:r>
              <a:rPr lang="en-US" sz="2400" b="1" dirty="0">
                <a:latin typeface="Times New Roman" pitchFamily="18" charset="0"/>
              </a:rPr>
              <a:t>We will discuss the RIGHT SIDE in class.</a:t>
            </a:r>
          </a:p>
        </p:txBody>
      </p:sp>
      <p:sp>
        <p:nvSpPr>
          <p:cNvPr id="12" name="Rectangle 2">
            <a:extLst>
              <a:ext uri="{FF2B5EF4-FFF2-40B4-BE49-F238E27FC236}">
                <a16:creationId xmlns:a16="http://schemas.microsoft.com/office/drawing/2014/main" id="{6AA0DC1C-86F3-4A3C-B06F-CE09AD3FE4A1}"/>
              </a:ext>
            </a:extLst>
          </p:cNvPr>
          <p:cNvSpPr>
            <a:spLocks noChangeArrowheads="1"/>
          </p:cNvSpPr>
          <p:nvPr/>
        </p:nvSpPr>
        <p:spPr bwMode="auto">
          <a:xfrm>
            <a:off x="335573" y="1242902"/>
            <a:ext cx="2148254" cy="646331"/>
          </a:xfrm>
          <a:prstGeom prst="rect">
            <a:avLst/>
          </a:prstGeom>
          <a:solidFill>
            <a:srgbClr val="FFFF00"/>
          </a:solidFill>
          <a:ln w="9525">
            <a:noFill/>
            <a:miter lim="800000"/>
            <a:headEnd/>
            <a:tailEnd/>
          </a:ln>
        </p:spPr>
        <p:txBody>
          <a:bodyPr wrap="square" anchor="ctr">
            <a:spAutoFit/>
          </a:bodyPr>
          <a:lstStyle/>
          <a:p>
            <a:pPr algn="ctr"/>
            <a:r>
              <a:rPr lang="en-US" b="1" dirty="0">
                <a:latin typeface="Times New Roman" pitchFamily="18" charset="0"/>
              </a:rPr>
              <a:t>Basics of Symbiosis (Video #1)</a:t>
            </a:r>
          </a:p>
        </p:txBody>
      </p:sp>
      <p:pic>
        <p:nvPicPr>
          <p:cNvPr id="3" name="Picture 2">
            <a:extLst>
              <a:ext uri="{FF2B5EF4-FFF2-40B4-BE49-F238E27FC236}">
                <a16:creationId xmlns:a16="http://schemas.microsoft.com/office/drawing/2014/main" id="{4E8F1924-3520-3AA5-4EF0-614C61C80BA2}"/>
              </a:ext>
            </a:extLst>
          </p:cNvPr>
          <p:cNvPicPr>
            <a:picLocks noChangeAspect="1"/>
          </p:cNvPicPr>
          <p:nvPr/>
        </p:nvPicPr>
        <p:blipFill>
          <a:blip r:embed="rId4"/>
          <a:stretch>
            <a:fillRect/>
          </a:stretch>
        </p:blipFill>
        <p:spPr>
          <a:xfrm>
            <a:off x="2641680" y="942955"/>
            <a:ext cx="4362482" cy="5276889"/>
          </a:xfrm>
          <a:prstGeom prst="rect">
            <a:avLst/>
          </a:prstGeom>
        </p:spPr>
      </p:pic>
      <p:sp>
        <p:nvSpPr>
          <p:cNvPr id="13" name="Rectangle 2">
            <a:extLst>
              <a:ext uri="{FF2B5EF4-FFF2-40B4-BE49-F238E27FC236}">
                <a16:creationId xmlns:a16="http://schemas.microsoft.com/office/drawing/2014/main" id="{D53BFD36-4F29-41CB-ACB2-C436A9BDC37B}"/>
              </a:ext>
            </a:extLst>
          </p:cNvPr>
          <p:cNvSpPr>
            <a:spLocks noChangeArrowheads="1"/>
          </p:cNvSpPr>
          <p:nvPr/>
        </p:nvSpPr>
        <p:spPr bwMode="auto">
          <a:xfrm>
            <a:off x="152400" y="3886200"/>
            <a:ext cx="2514600" cy="369332"/>
          </a:xfrm>
          <a:prstGeom prst="rect">
            <a:avLst/>
          </a:prstGeom>
          <a:solidFill>
            <a:srgbClr val="FFFF00"/>
          </a:solidFill>
          <a:ln w="9525">
            <a:noFill/>
            <a:miter lim="800000"/>
            <a:headEnd/>
            <a:tailEnd/>
          </a:ln>
        </p:spPr>
        <p:txBody>
          <a:bodyPr wrap="square" anchor="ctr">
            <a:spAutoFit/>
          </a:bodyPr>
          <a:lstStyle/>
          <a:p>
            <a:pPr algn="ctr"/>
            <a:r>
              <a:rPr lang="en-US" b="1" dirty="0">
                <a:latin typeface="Times New Roman" pitchFamily="18" charset="0"/>
              </a:rPr>
              <a:t>Symbiosis (Video #2)</a:t>
            </a:r>
          </a:p>
        </p:txBody>
      </p:sp>
      <p:cxnSp>
        <p:nvCxnSpPr>
          <p:cNvPr id="16" name="Straight Arrow Connector 15"/>
          <p:cNvCxnSpPr/>
          <p:nvPr/>
        </p:nvCxnSpPr>
        <p:spPr>
          <a:xfrm flipV="1">
            <a:off x="2286000" y="1524000"/>
            <a:ext cx="914400" cy="762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209800" y="3581400"/>
            <a:ext cx="10668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562618" y="1981200"/>
            <a:ext cx="2362200" cy="1323439"/>
          </a:xfrm>
          <a:prstGeom prst="rect">
            <a:avLst/>
          </a:prstGeom>
          <a:solidFill>
            <a:srgbClr val="FFFF00"/>
          </a:solidFill>
        </p:spPr>
        <p:txBody>
          <a:bodyPr wrap="square">
            <a:spAutoFit/>
          </a:bodyPr>
          <a:lstStyle/>
          <a:p>
            <a:pPr algn="ctr"/>
            <a:r>
              <a:rPr lang="en-US" sz="2000" b="1" dirty="0">
                <a:latin typeface="Times New Roman" pitchFamily="18" charset="0"/>
              </a:rPr>
              <a:t>Grades will be averaged and counted as one grade on ALMA.</a:t>
            </a:r>
          </a:p>
        </p:txBody>
      </p:sp>
      <p:sp>
        <p:nvSpPr>
          <p:cNvPr id="20" name="Rectangle 19"/>
          <p:cNvSpPr/>
          <p:nvPr/>
        </p:nvSpPr>
        <p:spPr>
          <a:xfrm>
            <a:off x="6638818" y="3657600"/>
            <a:ext cx="2362200" cy="1015663"/>
          </a:xfrm>
          <a:prstGeom prst="rect">
            <a:avLst/>
          </a:prstGeom>
          <a:solidFill>
            <a:srgbClr val="FFFF00"/>
          </a:solidFill>
        </p:spPr>
        <p:txBody>
          <a:bodyPr wrap="square">
            <a:spAutoFit/>
          </a:bodyPr>
          <a:lstStyle/>
          <a:p>
            <a:pPr algn="ctr"/>
            <a:r>
              <a:rPr lang="en-US" sz="2000" b="1" dirty="0">
                <a:latin typeface="Times New Roman" pitchFamily="18" charset="0"/>
              </a:rPr>
              <a:t>Use the links on Google Classroom to find the videos.</a:t>
            </a:r>
          </a:p>
        </p:txBody>
      </p:sp>
    </p:spTree>
    <p:extLst>
      <p:ext uri="{BB962C8B-B14F-4D97-AF65-F5344CB8AC3E}">
        <p14:creationId xmlns:p14="http://schemas.microsoft.com/office/powerpoint/2010/main" val="525279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76200" y="-72233"/>
            <a:ext cx="8763000" cy="5062924"/>
          </a:xfrm>
          <a:prstGeom prst="rect">
            <a:avLst/>
          </a:prstGeom>
          <a:noFill/>
          <a:ln w="9525">
            <a:noFill/>
            <a:miter lim="800000"/>
            <a:headEnd/>
            <a:tailEnd/>
          </a:ln>
        </p:spPr>
        <p:txBody>
          <a:bodyPr wrap="square">
            <a:spAutoFit/>
          </a:bodyPr>
          <a:lstStyle/>
          <a:p>
            <a:pPr algn="just"/>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Lesson 2 - Symbiosis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dirty="0">
                <a:effectLst/>
                <a:latin typeface="Times New Roman" panose="02020603050405020304" pitchFamily="18" charset="0"/>
                <a:ea typeface="Calibri" panose="020F0502020204030204" pitchFamily="34" charset="0"/>
              </a:rPr>
              <a:t> BASICS OF SYMBIOSIS video </a:t>
            </a: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050" dirty="0">
                <a:effectLst/>
                <a:latin typeface="Times New Roman" panose="02020603050405020304" pitchFamily="18" charset="0"/>
                <a:ea typeface="Calibri" panose="020F0502020204030204" pitchFamily="34" charset="0"/>
              </a:rPr>
              <a:t> </a:t>
            </a:r>
            <a:endParaRPr lang="en-US" sz="800" dirty="0">
              <a:effectLst/>
              <a:latin typeface="Times New Roman" panose="02020603050405020304" pitchFamily="18" charset="0"/>
              <a:ea typeface="Calibri" panose="020F0502020204030204" pitchFamily="34" charset="0"/>
            </a:endParaRPr>
          </a:p>
          <a:p>
            <a:pPr marL="0" marR="0">
              <a:lnSpc>
                <a:spcPct val="150000"/>
              </a:lnSpc>
              <a:spcBef>
                <a:spcPts val="0"/>
              </a:spcBef>
              <a:spcAft>
                <a:spcPts val="0"/>
              </a:spcAft>
            </a:pPr>
            <a:r>
              <a:rPr lang="en-US" sz="2400" dirty="0">
                <a:effectLst/>
                <a:latin typeface="Times New Roman" panose="02020603050405020304" pitchFamily="18" charset="0"/>
                <a:ea typeface="Calibri" panose="020F0502020204030204" pitchFamily="34" charset="0"/>
              </a:rPr>
              <a:t>1. Symbiosis is a _______________________ between two organisms in which  at least one of them _________________.</a:t>
            </a:r>
          </a:p>
          <a:p>
            <a:pPr marL="0" marR="0">
              <a:lnSpc>
                <a:spcPct val="150000"/>
              </a:lnSpc>
              <a:spcBef>
                <a:spcPts val="0"/>
              </a:spcBef>
              <a:spcAft>
                <a:spcPts val="0"/>
              </a:spcAft>
            </a:pPr>
            <a:r>
              <a:rPr lang="en-US" sz="900" dirty="0">
                <a:effectLst/>
                <a:latin typeface="Times New Roman" panose="02020603050405020304" pitchFamily="18" charset="0"/>
                <a:ea typeface="Calibri" panose="020F0502020204030204" pitchFamily="34" charset="0"/>
              </a:rPr>
              <a:t> </a:t>
            </a:r>
            <a:endParaRPr lang="en-US" sz="3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400" dirty="0">
                <a:effectLst/>
                <a:latin typeface="Times New Roman" panose="02020603050405020304" pitchFamily="18" charset="0"/>
                <a:ea typeface="Calibri" panose="020F0502020204030204" pitchFamily="34" charset="0"/>
              </a:rPr>
              <a:t>2. ____________________ is a symbiotic relationship in which one species benefits</a:t>
            </a:r>
            <a:r>
              <a:rPr lang="en-US" sz="2400" dirty="0">
                <a:latin typeface="Times New Roman" panose="02020603050405020304" pitchFamily="18" charset="0"/>
                <a:ea typeface="Calibri" panose="020F0502020204030204" pitchFamily="34" charset="0"/>
              </a:rPr>
              <a:t> while </a:t>
            </a:r>
            <a:r>
              <a:rPr lang="en-US" sz="2400" dirty="0">
                <a:effectLst/>
                <a:latin typeface="Times New Roman" panose="02020603050405020304" pitchFamily="18" charset="0"/>
                <a:ea typeface="Calibri" panose="020F0502020204030204" pitchFamily="34" charset="0"/>
              </a:rPr>
              <a:t>the other species is harmed</a:t>
            </a:r>
            <a:br>
              <a:rPr lang="en-US" sz="2400" dirty="0">
                <a:effectLst/>
                <a:latin typeface="Times New Roman" panose="02020603050405020304" pitchFamily="18" charset="0"/>
                <a:ea typeface="Calibri" panose="020F0502020204030204" pitchFamily="34" charset="0"/>
              </a:rPr>
            </a:br>
            <a:endParaRPr lang="en-US" sz="2400" dirty="0">
              <a:latin typeface="Times New Roman" panose="02020603050405020304" pitchFamily="18" charset="0"/>
              <a:ea typeface="Calibri" panose="020F0502020204030204" pitchFamily="34" charset="0"/>
            </a:endParaRPr>
          </a:p>
          <a:p>
            <a:pPr marL="0" marR="0" algn="just">
              <a:spcBef>
                <a:spcPts val="0"/>
              </a:spcBef>
              <a:spcAft>
                <a:spcPts val="0"/>
              </a:spcAft>
            </a:pPr>
            <a:r>
              <a:rPr lang="en-US" sz="2400" dirty="0">
                <a:effectLst/>
                <a:latin typeface="Times New Roman" panose="02020603050405020304" pitchFamily="18" charset="0"/>
                <a:ea typeface="Calibri" panose="020F0502020204030204" pitchFamily="34" charset="0"/>
              </a:rPr>
              <a:t>3. ____________________ is a symbiotic relationship where both species benefit</a:t>
            </a:r>
            <a:endParaRPr lang="en-US" sz="2400" dirty="0">
              <a:latin typeface="Times New Roman" panose="02020603050405020304" pitchFamily="18" charset="0"/>
              <a:ea typeface="Calibri" panose="020F0502020204030204" pitchFamily="34" charset="0"/>
            </a:endParaRPr>
          </a:p>
          <a:p>
            <a:pPr marL="0" marR="0">
              <a:lnSpc>
                <a:spcPct val="150000"/>
              </a:lnSpc>
              <a:spcBef>
                <a:spcPts val="0"/>
              </a:spcBef>
              <a:spcAft>
                <a:spcPts val="0"/>
              </a:spcAft>
            </a:pPr>
            <a:endParaRPr lang="en-US" dirty="0">
              <a:latin typeface="Times New Roman" panose="02020603050405020304" pitchFamily="18" charset="0"/>
              <a:ea typeface="Calibri" panose="020F0502020204030204" pitchFamily="34"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rPr>
              <a:t>4. ____________________ is a symbiotic relationship where one species benefits and the other is not helped or harmed.</a:t>
            </a:r>
          </a:p>
        </p:txBody>
      </p:sp>
      <p:grpSp>
        <p:nvGrpSpPr>
          <p:cNvPr id="2" name="Group 14"/>
          <p:cNvGrpSpPr>
            <a:grpSpLocks/>
          </p:cNvGrpSpPr>
          <p:nvPr/>
        </p:nvGrpSpPr>
        <p:grpSpPr bwMode="auto">
          <a:xfrm>
            <a:off x="292046" y="3619151"/>
            <a:ext cx="3428600" cy="1423988"/>
            <a:chOff x="627" y="2311"/>
            <a:chExt cx="1841" cy="897"/>
          </a:xfrm>
        </p:grpSpPr>
        <p:sp>
          <p:nvSpPr>
            <p:cNvPr id="12294" name="Text Box 7"/>
            <p:cNvSpPr txBox="1">
              <a:spLocks noChangeArrowheads="1"/>
            </p:cNvSpPr>
            <p:nvPr/>
          </p:nvSpPr>
          <p:spPr bwMode="auto">
            <a:xfrm>
              <a:off x="627" y="2607"/>
              <a:ext cx="1824" cy="601"/>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FF0000"/>
                  </a:solidFill>
                  <a:latin typeface="Times New Roman" pitchFamily="18" charset="0"/>
                </a:rPr>
                <a:t>COMMENSALISM</a:t>
              </a:r>
            </a:p>
          </p:txBody>
        </p:sp>
        <p:sp>
          <p:nvSpPr>
            <p:cNvPr id="12295" name="Text Box 11"/>
            <p:cNvSpPr txBox="1">
              <a:spLocks noChangeArrowheads="1"/>
            </p:cNvSpPr>
            <p:nvPr/>
          </p:nvSpPr>
          <p:spPr bwMode="auto">
            <a:xfrm>
              <a:off x="1700" y="2311"/>
              <a:ext cx="768" cy="407"/>
            </a:xfrm>
            <a:prstGeom prst="rect">
              <a:avLst/>
            </a:prstGeom>
            <a:noFill/>
            <a:ln w="9525">
              <a:noFill/>
              <a:miter lim="800000"/>
              <a:headEnd/>
              <a:tailEnd/>
            </a:ln>
          </p:spPr>
          <p:txBody>
            <a:bodyPr wrap="square">
              <a:spAutoFit/>
            </a:bodyPr>
            <a:lstStyle/>
            <a:p>
              <a:pPr algn="ctr">
                <a:spcBef>
                  <a:spcPct val="50000"/>
                </a:spcBef>
              </a:pPr>
              <a:r>
                <a:rPr lang="en-US" sz="3600" b="1" dirty="0">
                  <a:solidFill>
                    <a:srgbClr val="FF0000"/>
                  </a:solidFill>
                  <a:highlight>
                    <a:srgbClr val="FFFF00"/>
                  </a:highlight>
                  <a:latin typeface="Times New Roman" pitchFamily="18" charset="0"/>
                  <a:sym typeface="Wingdings" pitchFamily="2" charset="2"/>
                </a:rPr>
                <a:t>+ </a:t>
              </a:r>
              <a:r>
                <a:rPr lang="en-US" sz="3600" dirty="0">
                  <a:solidFill>
                    <a:srgbClr val="FF0000"/>
                  </a:solidFill>
                  <a:highlight>
                    <a:srgbClr val="FFFF00"/>
                  </a:highlight>
                  <a:latin typeface="Times New Roman" pitchFamily="18" charset="0"/>
                  <a:sym typeface="Wingdings" pitchFamily="2" charset="2"/>
                </a:rPr>
                <a:t>0</a:t>
              </a:r>
            </a:p>
          </p:txBody>
        </p:sp>
      </p:grpSp>
      <p:sp>
        <p:nvSpPr>
          <p:cNvPr id="12" name="Text Box 7"/>
          <p:cNvSpPr txBox="1">
            <a:spLocks noChangeArrowheads="1"/>
          </p:cNvSpPr>
          <p:nvPr/>
        </p:nvSpPr>
        <p:spPr bwMode="auto">
          <a:xfrm>
            <a:off x="2290356" y="651422"/>
            <a:ext cx="3307546" cy="523220"/>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FF0000"/>
                </a:solidFill>
                <a:latin typeface="Times New Roman" pitchFamily="18" charset="0"/>
              </a:rPr>
              <a:t>RELATIONSHIP</a:t>
            </a:r>
          </a:p>
        </p:txBody>
      </p:sp>
      <p:grpSp>
        <p:nvGrpSpPr>
          <p:cNvPr id="3" name="Group 12"/>
          <p:cNvGrpSpPr>
            <a:grpSpLocks/>
          </p:cNvGrpSpPr>
          <p:nvPr/>
        </p:nvGrpSpPr>
        <p:grpSpPr bwMode="auto">
          <a:xfrm>
            <a:off x="335763" y="2739676"/>
            <a:ext cx="3385766" cy="1119189"/>
            <a:chOff x="855" y="377"/>
            <a:chExt cx="1818" cy="705"/>
          </a:xfrm>
        </p:grpSpPr>
        <p:sp>
          <p:nvSpPr>
            <p:cNvPr id="12298" name="Text Box 5"/>
            <p:cNvSpPr txBox="1">
              <a:spLocks noChangeArrowheads="1"/>
            </p:cNvSpPr>
            <p:nvPr/>
          </p:nvSpPr>
          <p:spPr bwMode="auto">
            <a:xfrm>
              <a:off x="855" y="481"/>
              <a:ext cx="1440" cy="601"/>
            </a:xfrm>
            <a:prstGeom prst="rect">
              <a:avLst/>
            </a:prstGeom>
            <a:noFill/>
            <a:ln w="9525">
              <a:noFill/>
              <a:miter lim="800000"/>
              <a:headEnd/>
              <a:tailEnd/>
            </a:ln>
          </p:spPr>
          <p:txBody>
            <a:bodyPr>
              <a:spAutoFit/>
            </a:bodyPr>
            <a:lstStyle/>
            <a:p>
              <a:pPr algn="ctr">
                <a:spcBef>
                  <a:spcPct val="50000"/>
                </a:spcBef>
              </a:pPr>
              <a:r>
                <a:rPr lang="en-US" sz="2800" b="1" dirty="0">
                  <a:solidFill>
                    <a:srgbClr val="FF0000"/>
                  </a:solidFill>
                  <a:latin typeface="Times New Roman" pitchFamily="18" charset="0"/>
                </a:rPr>
                <a:t>MUTUALISM</a:t>
              </a:r>
            </a:p>
          </p:txBody>
        </p:sp>
        <p:sp>
          <p:nvSpPr>
            <p:cNvPr id="12299" name="Text Box 9"/>
            <p:cNvSpPr txBox="1">
              <a:spLocks noChangeArrowheads="1"/>
            </p:cNvSpPr>
            <p:nvPr/>
          </p:nvSpPr>
          <p:spPr bwMode="auto">
            <a:xfrm>
              <a:off x="2102" y="377"/>
              <a:ext cx="571" cy="407"/>
            </a:xfrm>
            <a:prstGeom prst="rect">
              <a:avLst/>
            </a:prstGeom>
            <a:noFill/>
            <a:ln w="9525">
              <a:noFill/>
              <a:miter lim="800000"/>
              <a:headEnd/>
              <a:tailEnd/>
            </a:ln>
          </p:spPr>
          <p:txBody>
            <a:bodyPr wrap="square">
              <a:spAutoFit/>
            </a:bodyPr>
            <a:lstStyle/>
            <a:p>
              <a:pPr algn="ctr">
                <a:spcBef>
                  <a:spcPct val="50000"/>
                </a:spcBef>
              </a:pPr>
              <a:r>
                <a:rPr lang="en-US" sz="3600" b="1" dirty="0">
                  <a:solidFill>
                    <a:srgbClr val="FF0000"/>
                  </a:solidFill>
                  <a:highlight>
                    <a:srgbClr val="FFFF00"/>
                  </a:highlight>
                  <a:latin typeface="Times New Roman" pitchFamily="18" charset="0"/>
                  <a:sym typeface="Wingdings" pitchFamily="2" charset="2"/>
                </a:rPr>
                <a:t>+ +</a:t>
              </a:r>
            </a:p>
          </p:txBody>
        </p:sp>
      </p:grpSp>
      <p:sp>
        <p:nvSpPr>
          <p:cNvPr id="18" name="Text Box 7"/>
          <p:cNvSpPr txBox="1">
            <a:spLocks noChangeArrowheads="1"/>
          </p:cNvSpPr>
          <p:nvPr/>
        </p:nvSpPr>
        <p:spPr bwMode="auto">
          <a:xfrm>
            <a:off x="4766676" y="1212698"/>
            <a:ext cx="3307546" cy="523220"/>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FF0000"/>
                </a:solidFill>
                <a:latin typeface="Times New Roman" pitchFamily="18" charset="0"/>
              </a:rPr>
              <a:t>BENEFITS</a:t>
            </a:r>
          </a:p>
        </p:txBody>
      </p:sp>
      <p:grpSp>
        <p:nvGrpSpPr>
          <p:cNvPr id="5" name="Group 13"/>
          <p:cNvGrpSpPr>
            <a:grpSpLocks/>
          </p:cNvGrpSpPr>
          <p:nvPr/>
        </p:nvGrpSpPr>
        <p:grpSpPr bwMode="auto">
          <a:xfrm>
            <a:off x="340357" y="1530172"/>
            <a:ext cx="3491919" cy="1214439"/>
            <a:chOff x="52" y="1334"/>
            <a:chExt cx="1875" cy="765"/>
          </a:xfrm>
        </p:grpSpPr>
        <p:sp>
          <p:nvSpPr>
            <p:cNvPr id="12296" name="Text Box 6"/>
            <p:cNvSpPr txBox="1">
              <a:spLocks noChangeArrowheads="1"/>
            </p:cNvSpPr>
            <p:nvPr/>
          </p:nvSpPr>
          <p:spPr bwMode="auto">
            <a:xfrm>
              <a:off x="52" y="1498"/>
              <a:ext cx="1440" cy="601"/>
            </a:xfrm>
            <a:prstGeom prst="rect">
              <a:avLst/>
            </a:prstGeom>
            <a:noFill/>
            <a:ln w="9525">
              <a:noFill/>
              <a:miter lim="800000"/>
              <a:headEnd/>
              <a:tailEnd/>
            </a:ln>
          </p:spPr>
          <p:txBody>
            <a:bodyPr>
              <a:spAutoFit/>
            </a:bodyPr>
            <a:lstStyle/>
            <a:p>
              <a:pPr algn="ctr">
                <a:spcBef>
                  <a:spcPct val="50000"/>
                </a:spcBef>
              </a:pPr>
              <a:r>
                <a:rPr lang="en-US" sz="2800" b="1" dirty="0">
                  <a:solidFill>
                    <a:srgbClr val="FF0000"/>
                  </a:solidFill>
                  <a:latin typeface="Times New Roman" pitchFamily="18" charset="0"/>
                </a:rPr>
                <a:t>PARASITISM</a:t>
              </a:r>
            </a:p>
          </p:txBody>
        </p:sp>
        <p:sp>
          <p:nvSpPr>
            <p:cNvPr id="12297" name="Text Box 10"/>
            <p:cNvSpPr txBox="1">
              <a:spLocks noChangeArrowheads="1"/>
            </p:cNvSpPr>
            <p:nvPr/>
          </p:nvSpPr>
          <p:spPr bwMode="auto">
            <a:xfrm>
              <a:off x="1159" y="1334"/>
              <a:ext cx="768" cy="407"/>
            </a:xfrm>
            <a:prstGeom prst="rect">
              <a:avLst/>
            </a:prstGeom>
            <a:noFill/>
            <a:ln w="9525">
              <a:noFill/>
              <a:miter lim="800000"/>
              <a:headEnd/>
              <a:tailEnd/>
            </a:ln>
          </p:spPr>
          <p:txBody>
            <a:bodyPr wrap="square">
              <a:spAutoFit/>
            </a:bodyPr>
            <a:lstStyle/>
            <a:p>
              <a:pPr algn="ctr">
                <a:spcBef>
                  <a:spcPct val="50000"/>
                </a:spcBef>
              </a:pPr>
              <a:r>
                <a:rPr lang="en-US" sz="3600" b="1" dirty="0">
                  <a:solidFill>
                    <a:srgbClr val="FF0000"/>
                  </a:solidFill>
                  <a:highlight>
                    <a:srgbClr val="FFFF00"/>
                  </a:highlight>
                  <a:latin typeface="Times New Roman" pitchFamily="18" charset="0"/>
                  <a:sym typeface="Wingdings" pitchFamily="2" charset="2"/>
                </a:rPr>
                <a:t>+ -</a:t>
              </a:r>
            </a:p>
          </p:txBody>
        </p:sp>
      </p:grpSp>
      <p:pic>
        <p:nvPicPr>
          <p:cNvPr id="2050" name="Picture 2">
            <a:extLst>
              <a:ext uri="{FF2B5EF4-FFF2-40B4-BE49-F238E27FC236}">
                <a16:creationId xmlns:a16="http://schemas.microsoft.com/office/drawing/2014/main" id="{D74F307F-57D4-C9DE-22D4-AF8B13308B0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312" b="20000"/>
          <a:stretch/>
        </p:blipFill>
        <p:spPr bwMode="auto">
          <a:xfrm>
            <a:off x="2895600" y="4990691"/>
            <a:ext cx="3176875" cy="17373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E34720C-3611-EBA7-9C9B-B3C0A506294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305" t="23333" r="36503" b="22601"/>
          <a:stretch/>
        </p:blipFill>
        <p:spPr bwMode="auto">
          <a:xfrm>
            <a:off x="1122025" y="4990691"/>
            <a:ext cx="1551694" cy="17373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B289332-02C3-FA42-8DCA-D9E93E466B1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222" t="3719" r="17777" b="16124"/>
          <a:stretch/>
        </p:blipFill>
        <p:spPr bwMode="auto">
          <a:xfrm>
            <a:off x="6294356" y="4990691"/>
            <a:ext cx="1934594" cy="1737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76200" y="-72233"/>
            <a:ext cx="8763000" cy="830997"/>
          </a:xfrm>
          <a:prstGeom prst="rect">
            <a:avLst/>
          </a:prstGeom>
          <a:noFill/>
          <a:ln w="9525">
            <a:noFill/>
            <a:miter lim="800000"/>
            <a:headEnd/>
            <a:tailEnd/>
          </a:ln>
        </p:spPr>
        <p:txBody>
          <a:bodyPr wrap="square">
            <a:spAutoFit/>
          </a:bodyPr>
          <a:lstStyle/>
          <a:p>
            <a:pPr marL="0" marR="0">
              <a:spcBef>
                <a:spcPts val="0"/>
              </a:spcBef>
              <a:spcAft>
                <a:spcPts val="0"/>
              </a:spcAft>
            </a:pPr>
            <a:r>
              <a:rPr lang="en-US" sz="2400" dirty="0">
                <a:latin typeface="Times New Roman" panose="02020603050405020304" pitchFamily="18" charset="0"/>
                <a:cs typeface="Times New Roman" pitchFamily="18" charset="0"/>
              </a:rPr>
              <a:t>5.  What type of relationship occurs between anemones &amp; clownfish? Explain.</a:t>
            </a:r>
          </a:p>
        </p:txBody>
      </p:sp>
      <p:sp>
        <p:nvSpPr>
          <p:cNvPr id="20" name="Text Box 5"/>
          <p:cNvSpPr txBox="1">
            <a:spLocks noChangeArrowheads="1"/>
          </p:cNvSpPr>
          <p:nvPr/>
        </p:nvSpPr>
        <p:spPr bwMode="auto">
          <a:xfrm>
            <a:off x="538483" y="873167"/>
            <a:ext cx="2580633" cy="523220"/>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FF0000"/>
                </a:solidFill>
                <a:latin typeface="Times New Roman" pitchFamily="18" charset="0"/>
              </a:rPr>
              <a:t>MUTUALISM</a:t>
            </a:r>
            <a:endParaRPr lang="en-US" sz="2400" b="1" dirty="0">
              <a:solidFill>
                <a:srgbClr val="FF0000"/>
              </a:solidFill>
              <a:latin typeface="Times New Roman" pitchFamily="18" charset="0"/>
            </a:endParaRPr>
          </a:p>
        </p:txBody>
      </p:sp>
      <p:sp>
        <p:nvSpPr>
          <p:cNvPr id="21" name="Text Box 5"/>
          <p:cNvSpPr txBox="1">
            <a:spLocks noChangeArrowheads="1"/>
          </p:cNvSpPr>
          <p:nvPr/>
        </p:nvSpPr>
        <p:spPr bwMode="auto">
          <a:xfrm>
            <a:off x="619874" y="1361420"/>
            <a:ext cx="8143126" cy="1307537"/>
          </a:xfrm>
          <a:prstGeom prst="rect">
            <a:avLst/>
          </a:prstGeom>
          <a:noFill/>
          <a:ln w="9525">
            <a:noFill/>
            <a:miter lim="800000"/>
            <a:headEnd/>
            <a:tailEnd/>
          </a:ln>
        </p:spPr>
        <p:txBody>
          <a:bodyPr wrap="square">
            <a:spAutoFit/>
          </a:bodyPr>
          <a:lstStyle/>
          <a:p>
            <a:pPr>
              <a:lnSpc>
                <a:spcPct val="150000"/>
              </a:lnSpc>
              <a:spcBef>
                <a:spcPct val="50000"/>
              </a:spcBef>
            </a:pPr>
            <a:r>
              <a:rPr lang="en-US" sz="2800" b="1" dirty="0">
                <a:solidFill>
                  <a:srgbClr val="FF0000"/>
                </a:solidFill>
                <a:latin typeface="Times New Roman" pitchFamily="18" charset="0"/>
              </a:rPr>
              <a:t>ANEMONES – </a:t>
            </a:r>
            <a:r>
              <a:rPr lang="en-US" sz="2800" dirty="0">
                <a:solidFill>
                  <a:srgbClr val="FF0000"/>
                </a:solidFill>
                <a:latin typeface="Times New Roman" pitchFamily="18" charset="0"/>
              </a:rPr>
              <a:t>Provide protection for clownfish </a:t>
            </a:r>
            <a:r>
              <a:rPr lang="en-US" sz="2800" dirty="0">
                <a:solidFill>
                  <a:srgbClr val="FF0000"/>
                </a:solidFill>
                <a:latin typeface="Times New Roman" pitchFamily="18" charset="0"/>
                <a:sym typeface="Wingdings" pitchFamily="2" charset="2"/>
              </a:rPr>
              <a:t> </a:t>
            </a:r>
            <a:r>
              <a:rPr lang="en-US" sz="2800" dirty="0">
                <a:solidFill>
                  <a:srgbClr val="FF0000"/>
                </a:solidFill>
                <a:latin typeface="Times New Roman" pitchFamily="18" charset="0"/>
              </a:rPr>
              <a:t> </a:t>
            </a:r>
            <a:br>
              <a:rPr lang="en-US" sz="2800" b="1" dirty="0">
                <a:solidFill>
                  <a:srgbClr val="FF0000"/>
                </a:solidFill>
                <a:latin typeface="Times New Roman" pitchFamily="18" charset="0"/>
              </a:rPr>
            </a:br>
            <a:r>
              <a:rPr lang="en-US" sz="2800" b="1" dirty="0" err="1">
                <a:solidFill>
                  <a:srgbClr val="FF0000"/>
                </a:solidFill>
                <a:latin typeface="Times New Roman" pitchFamily="18" charset="0"/>
              </a:rPr>
              <a:t>CLOWNFISH</a:t>
            </a:r>
            <a:r>
              <a:rPr lang="en-US" sz="2800" b="1" dirty="0">
                <a:solidFill>
                  <a:srgbClr val="FF0000"/>
                </a:solidFill>
                <a:latin typeface="Times New Roman" pitchFamily="18" charset="0"/>
              </a:rPr>
              <a:t> </a:t>
            </a:r>
            <a:r>
              <a:rPr lang="en-US" sz="2800" dirty="0">
                <a:solidFill>
                  <a:srgbClr val="FF0000"/>
                </a:solidFill>
                <a:latin typeface="Times New Roman" pitchFamily="18" charset="0"/>
                <a:sym typeface="Wingdings" pitchFamily="2" charset="2"/>
              </a:rPr>
              <a:t> - Attracts fish for the anemone</a:t>
            </a:r>
            <a:r>
              <a:rPr lang="en-US" sz="2800" b="1" dirty="0">
                <a:solidFill>
                  <a:srgbClr val="FF0000"/>
                </a:solidFill>
                <a:latin typeface="Times New Roman" pitchFamily="18" charset="0"/>
              </a:rPr>
              <a:t> </a:t>
            </a:r>
          </a:p>
        </p:txBody>
      </p:sp>
      <p:sp>
        <p:nvSpPr>
          <p:cNvPr id="17" name="Text Box 10">
            <a:extLst>
              <a:ext uri="{FF2B5EF4-FFF2-40B4-BE49-F238E27FC236}">
                <a16:creationId xmlns:a16="http://schemas.microsoft.com/office/drawing/2014/main" id="{D05E0E60-A5B2-4E2A-BD27-B4A443AA196F}"/>
              </a:ext>
            </a:extLst>
          </p:cNvPr>
          <p:cNvSpPr txBox="1">
            <a:spLocks noChangeArrowheads="1"/>
          </p:cNvSpPr>
          <p:nvPr/>
        </p:nvSpPr>
        <p:spPr bwMode="auto">
          <a:xfrm>
            <a:off x="7696200" y="1930338"/>
            <a:ext cx="801753" cy="769441"/>
          </a:xfrm>
          <a:prstGeom prst="rect">
            <a:avLst/>
          </a:prstGeom>
          <a:noFill/>
          <a:ln w="9525">
            <a:noFill/>
            <a:miter lim="800000"/>
            <a:headEnd/>
            <a:tailEnd/>
          </a:ln>
        </p:spPr>
        <p:txBody>
          <a:bodyPr wrap="square">
            <a:spAutoFit/>
          </a:bodyPr>
          <a:lstStyle/>
          <a:p>
            <a:pPr algn="ctr">
              <a:spcBef>
                <a:spcPct val="50000"/>
              </a:spcBef>
            </a:pPr>
            <a:r>
              <a:rPr lang="en-US" sz="4400" b="1" dirty="0">
                <a:solidFill>
                  <a:srgbClr val="FF0000"/>
                </a:solidFill>
                <a:latin typeface="Times New Roman" pitchFamily="18" charset="0"/>
                <a:sym typeface="Wingdings" pitchFamily="2" charset="2"/>
              </a:rPr>
              <a:t>+ </a:t>
            </a:r>
          </a:p>
        </p:txBody>
      </p:sp>
      <p:sp>
        <p:nvSpPr>
          <p:cNvPr id="19" name="Text Box 10">
            <a:extLst>
              <a:ext uri="{FF2B5EF4-FFF2-40B4-BE49-F238E27FC236}">
                <a16:creationId xmlns:a16="http://schemas.microsoft.com/office/drawing/2014/main" id="{2698F4B5-C520-433A-B86D-4538C4659067}"/>
              </a:ext>
            </a:extLst>
          </p:cNvPr>
          <p:cNvSpPr txBox="1">
            <a:spLocks noChangeArrowheads="1"/>
          </p:cNvSpPr>
          <p:nvPr/>
        </p:nvSpPr>
        <p:spPr bwMode="auto">
          <a:xfrm>
            <a:off x="7696200" y="1327682"/>
            <a:ext cx="801753" cy="769441"/>
          </a:xfrm>
          <a:prstGeom prst="rect">
            <a:avLst/>
          </a:prstGeom>
          <a:noFill/>
          <a:ln w="9525">
            <a:noFill/>
            <a:miter lim="800000"/>
            <a:headEnd/>
            <a:tailEnd/>
          </a:ln>
        </p:spPr>
        <p:txBody>
          <a:bodyPr wrap="square">
            <a:spAutoFit/>
          </a:bodyPr>
          <a:lstStyle/>
          <a:p>
            <a:pPr algn="ctr">
              <a:spcBef>
                <a:spcPct val="50000"/>
              </a:spcBef>
            </a:pPr>
            <a:r>
              <a:rPr lang="en-US" sz="4400" b="1" dirty="0">
                <a:solidFill>
                  <a:srgbClr val="FF0000"/>
                </a:solidFill>
                <a:latin typeface="Times New Roman" pitchFamily="18" charset="0"/>
                <a:sym typeface="Wingdings" pitchFamily="2" charset="2"/>
              </a:rPr>
              <a:t>+ </a:t>
            </a:r>
          </a:p>
        </p:txBody>
      </p:sp>
      <p:pic>
        <p:nvPicPr>
          <p:cNvPr id="1026" name="Picture 2">
            <a:extLst>
              <a:ext uri="{FF2B5EF4-FFF2-40B4-BE49-F238E27FC236}">
                <a16:creationId xmlns:a16="http://schemas.microsoft.com/office/drawing/2014/main" id="{FD2290BE-37BA-49FC-BFA2-D0B837051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95600"/>
            <a:ext cx="5313083" cy="35051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62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52400" y="152400"/>
            <a:ext cx="8763000" cy="830997"/>
          </a:xfrm>
          <a:prstGeom prst="rect">
            <a:avLst/>
          </a:prstGeom>
          <a:noFill/>
          <a:ln w="9525">
            <a:noFill/>
            <a:miter lim="800000"/>
            <a:headEnd/>
            <a:tailEnd/>
          </a:ln>
        </p:spPr>
        <p:txBody>
          <a:bodyPr wrap="square">
            <a:spAutoFit/>
          </a:bodyPr>
          <a:lstStyle/>
          <a:p>
            <a:r>
              <a:rPr lang="en-US" sz="2400" b="1" dirty="0">
                <a:latin typeface="Times New Roman" pitchFamily="18" charset="0"/>
                <a:cs typeface="Times New Roman" pitchFamily="18" charset="0"/>
              </a:rPr>
              <a:t>Part B: What examples were discussed in the Symbiosis Video #2? Explain how each organism is affected. </a:t>
            </a:r>
            <a:endParaRPr lang="en-US" sz="2400" dirty="0">
              <a:latin typeface="Times New Roman" pitchFamily="18" charset="0"/>
              <a:cs typeface="Times New Roman" pitchFamily="18" charset="0"/>
            </a:endParaRPr>
          </a:p>
        </p:txBody>
      </p:sp>
      <p:sp>
        <p:nvSpPr>
          <p:cNvPr id="3" name="Text Box 4">
            <a:extLst>
              <a:ext uri="{FF2B5EF4-FFF2-40B4-BE49-F238E27FC236}">
                <a16:creationId xmlns:a16="http://schemas.microsoft.com/office/drawing/2014/main" id="{98A861DC-2F44-4306-A5EC-46218B623320}"/>
              </a:ext>
            </a:extLst>
          </p:cNvPr>
          <p:cNvSpPr txBox="1">
            <a:spLocks noChangeArrowheads="1"/>
          </p:cNvSpPr>
          <p:nvPr/>
        </p:nvSpPr>
        <p:spPr bwMode="auto">
          <a:xfrm>
            <a:off x="76200" y="1290935"/>
            <a:ext cx="2667000" cy="461665"/>
          </a:xfrm>
          <a:prstGeom prst="rect">
            <a:avLst/>
          </a:prstGeom>
          <a:solidFill>
            <a:srgbClr val="92D050"/>
          </a:solidFill>
          <a:ln w="9525">
            <a:noFill/>
            <a:miter lim="800000"/>
            <a:headEnd/>
            <a:tailEnd/>
          </a:ln>
        </p:spPr>
        <p:txBody>
          <a:bodyPr wrap="square">
            <a:spAutoFit/>
          </a:bodyPr>
          <a:lstStyle/>
          <a:p>
            <a:pPr algn="ctr"/>
            <a:r>
              <a:rPr lang="en-US" sz="2400" b="1" dirty="0">
                <a:latin typeface="Times New Roman" pitchFamily="18" charset="0"/>
                <a:cs typeface="Times New Roman" pitchFamily="18" charset="0"/>
              </a:rPr>
              <a:t>MUTUALISM</a:t>
            </a:r>
            <a:endParaRPr lang="en-US" sz="2400" dirty="0">
              <a:latin typeface="Times New Roman" pitchFamily="18" charset="0"/>
              <a:cs typeface="Times New Roman" pitchFamily="18" charset="0"/>
            </a:endParaRPr>
          </a:p>
        </p:txBody>
      </p:sp>
      <p:sp>
        <p:nvSpPr>
          <p:cNvPr id="4" name="Text Box 4">
            <a:extLst>
              <a:ext uri="{FF2B5EF4-FFF2-40B4-BE49-F238E27FC236}">
                <a16:creationId xmlns:a16="http://schemas.microsoft.com/office/drawing/2014/main" id="{F3712055-352B-40BA-B258-EC3B2ACA1BBF}"/>
              </a:ext>
            </a:extLst>
          </p:cNvPr>
          <p:cNvSpPr txBox="1">
            <a:spLocks noChangeArrowheads="1"/>
          </p:cNvSpPr>
          <p:nvPr/>
        </p:nvSpPr>
        <p:spPr bwMode="auto">
          <a:xfrm>
            <a:off x="3105150" y="1290935"/>
            <a:ext cx="2933700" cy="461665"/>
          </a:xfrm>
          <a:prstGeom prst="rect">
            <a:avLst/>
          </a:prstGeom>
          <a:solidFill>
            <a:srgbClr val="FFC000"/>
          </a:solidFill>
          <a:ln w="9525">
            <a:noFill/>
            <a:miter lim="800000"/>
            <a:headEnd/>
            <a:tailEnd/>
          </a:ln>
        </p:spPr>
        <p:txBody>
          <a:bodyPr wrap="square">
            <a:spAutoFit/>
          </a:bodyPr>
          <a:lstStyle/>
          <a:p>
            <a:pPr algn="ctr"/>
            <a:r>
              <a:rPr lang="en-US" sz="2400" b="1" dirty="0">
                <a:latin typeface="Times New Roman" pitchFamily="18" charset="0"/>
                <a:cs typeface="Times New Roman" pitchFamily="18" charset="0"/>
              </a:rPr>
              <a:t>COMMENSALISM</a:t>
            </a:r>
            <a:endParaRPr lang="en-US" sz="2400" dirty="0">
              <a:latin typeface="Times New Roman" pitchFamily="18" charset="0"/>
              <a:cs typeface="Times New Roman" pitchFamily="18" charset="0"/>
            </a:endParaRPr>
          </a:p>
        </p:txBody>
      </p:sp>
      <p:sp>
        <p:nvSpPr>
          <p:cNvPr id="5" name="Text Box 4">
            <a:extLst>
              <a:ext uri="{FF2B5EF4-FFF2-40B4-BE49-F238E27FC236}">
                <a16:creationId xmlns:a16="http://schemas.microsoft.com/office/drawing/2014/main" id="{32E4DBC5-9E74-488C-8B8E-91790947F740}"/>
              </a:ext>
            </a:extLst>
          </p:cNvPr>
          <p:cNvSpPr txBox="1">
            <a:spLocks noChangeArrowheads="1"/>
          </p:cNvSpPr>
          <p:nvPr/>
        </p:nvSpPr>
        <p:spPr bwMode="auto">
          <a:xfrm>
            <a:off x="6400800" y="1290935"/>
            <a:ext cx="2667000" cy="461665"/>
          </a:xfrm>
          <a:prstGeom prst="rect">
            <a:avLst/>
          </a:prstGeom>
          <a:solidFill>
            <a:srgbClr val="FF0000"/>
          </a:solidFill>
          <a:ln w="9525">
            <a:noFill/>
            <a:miter lim="800000"/>
            <a:headEnd/>
            <a:tailEnd/>
          </a:ln>
        </p:spPr>
        <p:txBody>
          <a:bodyPr wrap="square">
            <a:spAutoFit/>
          </a:bodyPr>
          <a:lstStyle/>
          <a:p>
            <a:pPr algn="ctr"/>
            <a:r>
              <a:rPr lang="en-US" sz="2400" b="1" dirty="0">
                <a:latin typeface="Times New Roman" pitchFamily="18" charset="0"/>
                <a:cs typeface="Times New Roman" pitchFamily="18" charset="0"/>
              </a:rPr>
              <a:t>PARASITISM</a:t>
            </a:r>
            <a:endParaRPr lang="en-US" sz="2400" dirty="0">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FFAB5AD1-09F3-48BA-A7BF-117926340063}"/>
              </a:ext>
            </a:extLst>
          </p:cNvPr>
          <p:cNvPicPr>
            <a:picLocks noChangeAspect="1"/>
          </p:cNvPicPr>
          <p:nvPr/>
        </p:nvPicPr>
        <p:blipFill>
          <a:blip r:embed="rId2" cstate="print"/>
          <a:stretch>
            <a:fillRect/>
          </a:stretch>
        </p:blipFill>
        <p:spPr>
          <a:xfrm>
            <a:off x="177657" y="1846161"/>
            <a:ext cx="2383784" cy="2011680"/>
          </a:xfrm>
          <a:prstGeom prst="rect">
            <a:avLst/>
          </a:prstGeom>
        </p:spPr>
      </p:pic>
      <p:pic>
        <p:nvPicPr>
          <p:cNvPr id="6" name="Picture 5">
            <a:extLst>
              <a:ext uri="{FF2B5EF4-FFF2-40B4-BE49-F238E27FC236}">
                <a16:creationId xmlns:a16="http://schemas.microsoft.com/office/drawing/2014/main" id="{BFFA2957-5F81-46C3-9BD4-2DD94789D88F}"/>
              </a:ext>
            </a:extLst>
          </p:cNvPr>
          <p:cNvPicPr>
            <a:picLocks noChangeAspect="1"/>
          </p:cNvPicPr>
          <p:nvPr/>
        </p:nvPicPr>
        <p:blipFill>
          <a:blip r:embed="rId3" cstate="print"/>
          <a:stretch>
            <a:fillRect/>
          </a:stretch>
        </p:blipFill>
        <p:spPr>
          <a:xfrm>
            <a:off x="2995384" y="1876641"/>
            <a:ext cx="3080084" cy="2011680"/>
          </a:xfrm>
          <a:prstGeom prst="rect">
            <a:avLst/>
          </a:prstGeom>
        </p:spPr>
      </p:pic>
      <p:pic>
        <p:nvPicPr>
          <p:cNvPr id="7" name="Picture 6">
            <a:extLst>
              <a:ext uri="{FF2B5EF4-FFF2-40B4-BE49-F238E27FC236}">
                <a16:creationId xmlns:a16="http://schemas.microsoft.com/office/drawing/2014/main" id="{6FAE01D6-C6E3-4D46-8978-676C91D7D2EA}"/>
              </a:ext>
            </a:extLst>
          </p:cNvPr>
          <p:cNvPicPr>
            <a:picLocks noChangeAspect="1"/>
          </p:cNvPicPr>
          <p:nvPr/>
        </p:nvPicPr>
        <p:blipFill rotWithShape="1">
          <a:blip r:embed="rId4" cstate="print"/>
          <a:srcRect t="5999" b="8373"/>
          <a:stretch/>
        </p:blipFill>
        <p:spPr>
          <a:xfrm>
            <a:off x="6571629" y="1819870"/>
            <a:ext cx="2324340" cy="2011680"/>
          </a:xfrm>
          <a:prstGeom prst="rect">
            <a:avLst/>
          </a:prstGeom>
        </p:spPr>
      </p:pic>
      <p:sp>
        <p:nvSpPr>
          <p:cNvPr id="9" name="Text Box 4">
            <a:extLst>
              <a:ext uri="{FF2B5EF4-FFF2-40B4-BE49-F238E27FC236}">
                <a16:creationId xmlns:a16="http://schemas.microsoft.com/office/drawing/2014/main" id="{16CC224C-4A02-4B0D-B4E1-E12646DF0D1C}"/>
              </a:ext>
            </a:extLst>
          </p:cNvPr>
          <p:cNvSpPr txBox="1">
            <a:spLocks noChangeArrowheads="1"/>
          </p:cNvSpPr>
          <p:nvPr/>
        </p:nvSpPr>
        <p:spPr bwMode="auto">
          <a:xfrm>
            <a:off x="177657" y="4242411"/>
            <a:ext cx="2383784" cy="830997"/>
          </a:xfrm>
          <a:prstGeom prst="rect">
            <a:avLst/>
          </a:prstGeom>
          <a:noFill/>
          <a:ln w="9525">
            <a:noFill/>
            <a:miter lim="800000"/>
            <a:headEnd/>
            <a:tailEnd/>
          </a:ln>
        </p:spPr>
        <p:txBody>
          <a:bodyPr wrap="square">
            <a:spAutoFit/>
          </a:bodyPr>
          <a:lstStyle/>
          <a:p>
            <a:pPr algn="ctr"/>
            <a:r>
              <a:rPr lang="en-US" sz="2400" b="1" dirty="0">
                <a:latin typeface="Times New Roman" pitchFamily="18" charset="0"/>
                <a:cs typeface="Times New Roman" pitchFamily="18" charset="0"/>
              </a:rPr>
              <a:t>Bees &amp;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Flowers</a:t>
            </a:r>
            <a:endParaRPr lang="en-US" sz="2400" dirty="0">
              <a:latin typeface="Times New Roman" pitchFamily="18" charset="0"/>
              <a:cs typeface="Times New Roman" pitchFamily="18" charset="0"/>
            </a:endParaRPr>
          </a:p>
        </p:txBody>
      </p:sp>
      <p:sp>
        <p:nvSpPr>
          <p:cNvPr id="10" name="Text Box 4">
            <a:extLst>
              <a:ext uri="{FF2B5EF4-FFF2-40B4-BE49-F238E27FC236}">
                <a16:creationId xmlns:a16="http://schemas.microsoft.com/office/drawing/2014/main" id="{F42E98B9-1A22-4D1F-96F5-4F7797BEF7AE}"/>
              </a:ext>
            </a:extLst>
          </p:cNvPr>
          <p:cNvSpPr txBox="1">
            <a:spLocks noChangeArrowheads="1"/>
          </p:cNvSpPr>
          <p:nvPr/>
        </p:nvSpPr>
        <p:spPr bwMode="auto">
          <a:xfrm>
            <a:off x="3105150" y="4242410"/>
            <a:ext cx="2906392" cy="830997"/>
          </a:xfrm>
          <a:prstGeom prst="rect">
            <a:avLst/>
          </a:prstGeom>
          <a:noFill/>
          <a:ln w="9525">
            <a:noFill/>
            <a:miter lim="800000"/>
            <a:headEnd/>
            <a:tailEnd/>
          </a:ln>
        </p:spPr>
        <p:txBody>
          <a:bodyPr wrap="square">
            <a:spAutoFit/>
          </a:bodyPr>
          <a:lstStyle/>
          <a:p>
            <a:pPr algn="ctr"/>
            <a:r>
              <a:rPr lang="en-US" sz="2400" b="1" dirty="0">
                <a:latin typeface="Times New Roman" pitchFamily="18" charset="0"/>
                <a:cs typeface="Times New Roman" pitchFamily="18" charset="0"/>
              </a:rPr>
              <a:t>Sharks &amp;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Remoras</a:t>
            </a:r>
            <a:endParaRPr lang="en-US" sz="2400" dirty="0">
              <a:latin typeface="Times New Roman" pitchFamily="18" charset="0"/>
              <a:cs typeface="Times New Roman" pitchFamily="18" charset="0"/>
            </a:endParaRPr>
          </a:p>
        </p:txBody>
      </p:sp>
      <p:sp>
        <p:nvSpPr>
          <p:cNvPr id="11" name="Text Box 4">
            <a:extLst>
              <a:ext uri="{FF2B5EF4-FFF2-40B4-BE49-F238E27FC236}">
                <a16:creationId xmlns:a16="http://schemas.microsoft.com/office/drawing/2014/main" id="{7EBA4264-F6C5-4917-BBCD-E694360FDC04}"/>
              </a:ext>
            </a:extLst>
          </p:cNvPr>
          <p:cNvSpPr txBox="1">
            <a:spLocks noChangeArrowheads="1"/>
          </p:cNvSpPr>
          <p:nvPr/>
        </p:nvSpPr>
        <p:spPr bwMode="auto">
          <a:xfrm>
            <a:off x="6215334" y="4242410"/>
            <a:ext cx="2906392" cy="830997"/>
          </a:xfrm>
          <a:prstGeom prst="rect">
            <a:avLst/>
          </a:prstGeom>
          <a:noFill/>
          <a:ln w="9525">
            <a:noFill/>
            <a:miter lim="800000"/>
            <a:headEnd/>
            <a:tailEnd/>
          </a:ln>
        </p:spPr>
        <p:txBody>
          <a:bodyPr wrap="square">
            <a:spAutoFit/>
          </a:bodyPr>
          <a:lstStyle/>
          <a:p>
            <a:pPr algn="ctr"/>
            <a:r>
              <a:rPr lang="en-US" sz="2400" b="1" dirty="0">
                <a:latin typeface="Times New Roman" pitchFamily="18" charset="0"/>
                <a:cs typeface="Times New Roman" pitchFamily="18" charset="0"/>
              </a:rPr>
              <a:t>Humans &amp; Mosquitoes</a:t>
            </a:r>
            <a:endParaRPr lang="en-US" sz="2400" dirty="0">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E56F6EFC-7155-450D-A577-54B8A151F9D1}"/>
              </a:ext>
            </a:extLst>
          </p:cNvPr>
          <p:cNvSpPr/>
          <p:nvPr/>
        </p:nvSpPr>
        <p:spPr>
          <a:xfrm>
            <a:off x="6477000" y="3903855"/>
            <a:ext cx="535724" cy="1508105"/>
          </a:xfrm>
          <a:prstGeom prst="rect">
            <a:avLst/>
          </a:prstGeom>
        </p:spPr>
        <p:txBody>
          <a:bodyPr wrap="none">
            <a:spAutoFit/>
          </a:bodyPr>
          <a:lstStyle/>
          <a:p>
            <a:pPr algn="ctr">
              <a:spcBef>
                <a:spcPct val="50000"/>
              </a:spcBef>
            </a:pPr>
            <a:r>
              <a:rPr lang="en-US" sz="4400" b="1" dirty="0">
                <a:solidFill>
                  <a:srgbClr val="FF0000"/>
                </a:solidFill>
                <a:latin typeface="Times New Roman" pitchFamily="18" charset="0"/>
                <a:sym typeface="Wingdings" pitchFamily="2" charset="2"/>
              </a:rPr>
              <a:t>- </a:t>
            </a:r>
            <a:br>
              <a:rPr lang="en-US" sz="4400" b="1" dirty="0">
                <a:solidFill>
                  <a:srgbClr val="FF0000"/>
                </a:solidFill>
                <a:latin typeface="Times New Roman" pitchFamily="18" charset="0"/>
                <a:sym typeface="Wingdings" pitchFamily="2" charset="2"/>
              </a:rPr>
            </a:br>
            <a:r>
              <a:rPr lang="en-US" sz="4800" b="1" dirty="0">
                <a:solidFill>
                  <a:srgbClr val="FF0000"/>
                </a:solidFill>
                <a:latin typeface="Times New Roman" pitchFamily="18" charset="0"/>
                <a:sym typeface="Wingdings" pitchFamily="2" charset="2"/>
              </a:rPr>
              <a:t>+</a:t>
            </a:r>
            <a:endParaRPr lang="en-US" sz="4400" b="1" dirty="0">
              <a:solidFill>
                <a:srgbClr val="FF0000"/>
              </a:solidFill>
              <a:latin typeface="Times New Roman" pitchFamily="18" charset="0"/>
              <a:sym typeface="Wingdings" pitchFamily="2" charset="2"/>
            </a:endParaRPr>
          </a:p>
        </p:txBody>
      </p:sp>
      <p:sp>
        <p:nvSpPr>
          <p:cNvPr id="13" name="Rectangle 12">
            <a:extLst>
              <a:ext uri="{FF2B5EF4-FFF2-40B4-BE49-F238E27FC236}">
                <a16:creationId xmlns:a16="http://schemas.microsoft.com/office/drawing/2014/main" id="{2DBFD61F-48A0-4DA2-BB76-7B89FDA40441}"/>
              </a:ext>
            </a:extLst>
          </p:cNvPr>
          <p:cNvSpPr/>
          <p:nvPr/>
        </p:nvSpPr>
        <p:spPr>
          <a:xfrm>
            <a:off x="3266116" y="3737527"/>
            <a:ext cx="906017" cy="2462213"/>
          </a:xfrm>
          <a:prstGeom prst="rect">
            <a:avLst/>
          </a:prstGeom>
        </p:spPr>
        <p:txBody>
          <a:bodyPr wrap="none">
            <a:spAutoFit/>
          </a:bodyPr>
          <a:lstStyle/>
          <a:p>
            <a:pPr algn="ctr">
              <a:spcBef>
                <a:spcPct val="50000"/>
              </a:spcBef>
            </a:pPr>
            <a:r>
              <a:rPr lang="en-US" sz="4400" b="1" dirty="0">
                <a:solidFill>
                  <a:srgbClr val="FF0000"/>
                </a:solidFill>
                <a:latin typeface="Times New Roman" pitchFamily="18" charset="0"/>
                <a:sym typeface="Wingdings" pitchFamily="2" charset="2"/>
              </a:rPr>
              <a:t> O </a:t>
            </a:r>
          </a:p>
          <a:p>
            <a:pPr algn="ctr">
              <a:spcBef>
                <a:spcPct val="50000"/>
              </a:spcBef>
            </a:pPr>
            <a:r>
              <a:rPr lang="en-US" sz="4400" b="1" dirty="0">
                <a:solidFill>
                  <a:srgbClr val="FF0000"/>
                </a:solidFill>
                <a:latin typeface="Times New Roman" pitchFamily="18" charset="0"/>
                <a:sym typeface="Wingdings" pitchFamily="2" charset="2"/>
              </a:rPr>
              <a:t>+ </a:t>
            </a:r>
            <a:br>
              <a:rPr lang="en-US" sz="4400" b="1" dirty="0">
                <a:solidFill>
                  <a:srgbClr val="FF0000"/>
                </a:solidFill>
                <a:latin typeface="Times New Roman" pitchFamily="18" charset="0"/>
                <a:sym typeface="Wingdings" pitchFamily="2" charset="2"/>
              </a:rPr>
            </a:br>
            <a:endParaRPr lang="en-US" sz="4400" b="1" dirty="0">
              <a:solidFill>
                <a:srgbClr val="FF0000"/>
              </a:solidFill>
              <a:latin typeface="Times New Roman" pitchFamily="18" charset="0"/>
              <a:sym typeface="Wingdings" pitchFamily="2" charset="2"/>
            </a:endParaRPr>
          </a:p>
        </p:txBody>
      </p:sp>
      <p:sp>
        <p:nvSpPr>
          <p:cNvPr id="14" name="Rectangle 13">
            <a:extLst>
              <a:ext uri="{FF2B5EF4-FFF2-40B4-BE49-F238E27FC236}">
                <a16:creationId xmlns:a16="http://schemas.microsoft.com/office/drawing/2014/main" id="{51D0CBAE-EA93-4D10-AA33-18F41BB05D70}"/>
              </a:ext>
            </a:extLst>
          </p:cNvPr>
          <p:cNvSpPr/>
          <p:nvPr/>
        </p:nvSpPr>
        <p:spPr>
          <a:xfrm>
            <a:off x="295992" y="3625096"/>
            <a:ext cx="788999" cy="1785104"/>
          </a:xfrm>
          <a:prstGeom prst="rect">
            <a:avLst/>
          </a:prstGeom>
        </p:spPr>
        <p:txBody>
          <a:bodyPr wrap="none">
            <a:spAutoFit/>
          </a:bodyPr>
          <a:lstStyle/>
          <a:p>
            <a:pPr algn="ctr">
              <a:lnSpc>
                <a:spcPct val="150000"/>
              </a:lnSpc>
              <a:spcBef>
                <a:spcPct val="50000"/>
              </a:spcBef>
            </a:pPr>
            <a:r>
              <a:rPr lang="en-US" sz="4400" b="1" dirty="0">
                <a:solidFill>
                  <a:srgbClr val="FF0000"/>
                </a:solidFill>
                <a:latin typeface="Times New Roman" pitchFamily="18" charset="0"/>
                <a:sym typeface="Wingdings" pitchFamily="2" charset="2"/>
              </a:rPr>
              <a:t> + </a:t>
            </a:r>
          </a:p>
          <a:p>
            <a:pPr algn="ctr"/>
            <a:r>
              <a:rPr lang="en-US" sz="4400" b="1" dirty="0">
                <a:solidFill>
                  <a:srgbClr val="FF0000"/>
                </a:solidFill>
                <a:latin typeface="Times New Roman" pitchFamily="18" charset="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905B2D-5354-4BF4-ABAD-5AE6AC38931C}"/>
              </a:ext>
            </a:extLst>
          </p:cNvPr>
          <p:cNvSpPr txBox="1"/>
          <p:nvPr/>
        </p:nvSpPr>
        <p:spPr>
          <a:xfrm>
            <a:off x="1417108" y="4245176"/>
            <a:ext cx="5957204" cy="581249"/>
          </a:xfrm>
          <a:prstGeom prst="rect">
            <a:avLst/>
          </a:prstGeom>
          <a:solidFill>
            <a:srgbClr val="FFFF00"/>
          </a:solidFill>
        </p:spPr>
        <p:txBody>
          <a:bodyPr wrap="square" rtlCol="0">
            <a:spAutoFit/>
          </a:bodyPr>
          <a:lstStyle/>
          <a:p>
            <a:pPr algn="ctr"/>
            <a:r>
              <a:rPr lang="en-US" sz="3177" b="1" dirty="0">
                <a:latin typeface="Arial Black" panose="020B0A04020102020204" pitchFamily="34" charset="0"/>
                <a:cs typeface="Times New Roman" pitchFamily="18" charset="0"/>
              </a:rPr>
              <a:t>Symbiosis</a:t>
            </a:r>
          </a:p>
        </p:txBody>
      </p:sp>
      <p:pic>
        <p:nvPicPr>
          <p:cNvPr id="11" name="Picture 10">
            <a:extLst>
              <a:ext uri="{FF2B5EF4-FFF2-40B4-BE49-F238E27FC236}">
                <a16:creationId xmlns:a16="http://schemas.microsoft.com/office/drawing/2014/main" id="{989E6E29-A2E5-4784-86B1-58462FC8AD5D}"/>
              </a:ext>
            </a:extLst>
          </p:cNvPr>
          <p:cNvPicPr/>
          <p:nvPr/>
        </p:nvPicPr>
        <p:blipFill rotWithShape="1">
          <a:blip r:embed="rId2" cstate="print"/>
          <a:srcRect l="35444" t="12242" r="9091" b="22304"/>
          <a:stretch/>
        </p:blipFill>
        <p:spPr bwMode="auto">
          <a:xfrm>
            <a:off x="444383" y="2423023"/>
            <a:ext cx="1290918" cy="123600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3" name="Picture 12">
            <a:extLst>
              <a:ext uri="{FF2B5EF4-FFF2-40B4-BE49-F238E27FC236}">
                <a16:creationId xmlns:a16="http://schemas.microsoft.com/office/drawing/2014/main" id="{0CACAB90-B997-4284-ABEB-3582C72EFC69}"/>
              </a:ext>
            </a:extLst>
          </p:cNvPr>
          <p:cNvPicPr/>
          <p:nvPr/>
        </p:nvPicPr>
        <p:blipFill>
          <a:blip r:embed="rId3" cstate="print"/>
          <a:srcRect l="39999"/>
          <a:stretch>
            <a:fillRect/>
          </a:stretch>
        </p:blipFill>
        <p:spPr bwMode="auto">
          <a:xfrm>
            <a:off x="7283425" y="712457"/>
            <a:ext cx="1290918" cy="142875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4" name="Picture 13">
            <a:extLst>
              <a:ext uri="{FF2B5EF4-FFF2-40B4-BE49-F238E27FC236}">
                <a16:creationId xmlns:a16="http://schemas.microsoft.com/office/drawing/2014/main" id="{C110247F-2AF7-44B4-A3FB-7C0F9DFE6BF0}"/>
              </a:ext>
            </a:extLst>
          </p:cNvPr>
          <p:cNvPicPr/>
          <p:nvPr/>
        </p:nvPicPr>
        <p:blipFill>
          <a:blip r:embed="rId4" cstate="print"/>
          <a:srcRect l="30125" t="18251" r="31125" b="21921"/>
          <a:stretch>
            <a:fillRect/>
          </a:stretch>
        </p:blipFill>
        <p:spPr bwMode="auto">
          <a:xfrm>
            <a:off x="3104792" y="2621316"/>
            <a:ext cx="1290918" cy="142762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5" name="Picture 14">
            <a:extLst>
              <a:ext uri="{FF2B5EF4-FFF2-40B4-BE49-F238E27FC236}">
                <a16:creationId xmlns:a16="http://schemas.microsoft.com/office/drawing/2014/main" id="{8C8CCC15-8E47-4494-A84B-9148E2E62B0A}"/>
              </a:ext>
            </a:extLst>
          </p:cNvPr>
          <p:cNvPicPr/>
          <p:nvPr/>
        </p:nvPicPr>
        <p:blipFill>
          <a:blip r:embed="rId5" cstate="print"/>
          <a:srcRect t="11232" r="50044" b="15756"/>
          <a:stretch>
            <a:fillRect/>
          </a:stretch>
        </p:blipFill>
        <p:spPr bwMode="auto">
          <a:xfrm>
            <a:off x="4420060" y="609600"/>
            <a:ext cx="1290918" cy="1213597"/>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6" name="Picture 15">
            <a:extLst>
              <a:ext uri="{FF2B5EF4-FFF2-40B4-BE49-F238E27FC236}">
                <a16:creationId xmlns:a16="http://schemas.microsoft.com/office/drawing/2014/main" id="{50D5125A-FBC5-4919-8825-24DAFCDDFE4A}"/>
              </a:ext>
            </a:extLst>
          </p:cNvPr>
          <p:cNvPicPr/>
          <p:nvPr/>
        </p:nvPicPr>
        <p:blipFill>
          <a:blip r:embed="rId6" cstate="print"/>
          <a:srcRect l="7700" t="13950" r="22816" b="9338"/>
          <a:stretch>
            <a:fillRect/>
          </a:stretch>
        </p:blipFill>
        <p:spPr bwMode="auto">
          <a:xfrm>
            <a:off x="3290276" y="638275"/>
            <a:ext cx="997376" cy="106542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7" name="Picture 16">
            <a:extLst>
              <a:ext uri="{FF2B5EF4-FFF2-40B4-BE49-F238E27FC236}">
                <a16:creationId xmlns:a16="http://schemas.microsoft.com/office/drawing/2014/main" id="{8EABDD36-40EA-4F1C-9DBB-756C4701E659}"/>
              </a:ext>
            </a:extLst>
          </p:cNvPr>
          <p:cNvPicPr/>
          <p:nvPr/>
        </p:nvPicPr>
        <p:blipFill>
          <a:blip r:embed="rId7" cstate="print"/>
          <a:srcRect r="14235"/>
          <a:stretch>
            <a:fillRect/>
          </a:stretch>
        </p:blipFill>
        <p:spPr bwMode="auto">
          <a:xfrm>
            <a:off x="418556" y="809942"/>
            <a:ext cx="1290918" cy="123432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F1352494-642E-4223-8F4F-38DBE6518E5C}"/>
              </a:ext>
            </a:extLst>
          </p:cNvPr>
          <p:cNvPicPr/>
          <p:nvPr/>
        </p:nvPicPr>
        <p:blipFill rotWithShape="1">
          <a:blip r:embed="rId8" cstate="print"/>
          <a:srcRect l="11951" r="13949"/>
          <a:stretch/>
        </p:blipFill>
        <p:spPr bwMode="auto">
          <a:xfrm>
            <a:off x="7294407" y="2283650"/>
            <a:ext cx="1290918" cy="1366557"/>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8" name="Picture 17">
            <a:extLst>
              <a:ext uri="{FF2B5EF4-FFF2-40B4-BE49-F238E27FC236}">
                <a16:creationId xmlns:a16="http://schemas.microsoft.com/office/drawing/2014/main" id="{E3924D3B-5609-411A-8AE1-51A23B843B41}"/>
              </a:ext>
            </a:extLst>
          </p:cNvPr>
          <p:cNvPicPr/>
          <p:nvPr/>
        </p:nvPicPr>
        <p:blipFill>
          <a:blip r:embed="rId9" cstate="print"/>
          <a:srcRect l="14948" r="5052"/>
          <a:stretch>
            <a:fillRect/>
          </a:stretch>
        </p:blipFill>
        <p:spPr bwMode="auto">
          <a:xfrm>
            <a:off x="4600630" y="2607222"/>
            <a:ext cx="1290918" cy="143883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9" name="Picture 18">
            <a:extLst>
              <a:ext uri="{FF2B5EF4-FFF2-40B4-BE49-F238E27FC236}">
                <a16:creationId xmlns:a16="http://schemas.microsoft.com/office/drawing/2014/main" id="{F01DE55A-B2D8-4FE7-9AAE-62940D5C5E89}"/>
              </a:ext>
            </a:extLst>
          </p:cNvPr>
          <p:cNvPicPr/>
          <p:nvPr/>
        </p:nvPicPr>
        <p:blipFill>
          <a:blip r:embed="rId10"/>
          <a:stretch>
            <a:fillRect/>
          </a:stretch>
        </p:blipFill>
        <p:spPr>
          <a:xfrm>
            <a:off x="1850238" y="649526"/>
            <a:ext cx="1290918" cy="1309077"/>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0" name="Picture 19">
            <a:extLst>
              <a:ext uri="{FF2B5EF4-FFF2-40B4-BE49-F238E27FC236}">
                <a16:creationId xmlns:a16="http://schemas.microsoft.com/office/drawing/2014/main" id="{71171F6A-9ADD-459A-9BCD-0C53C3BC78AF}"/>
              </a:ext>
            </a:extLst>
          </p:cNvPr>
          <p:cNvPicPr/>
          <p:nvPr/>
        </p:nvPicPr>
        <p:blipFill>
          <a:blip r:embed="rId11"/>
          <a:stretch>
            <a:fillRect/>
          </a:stretch>
        </p:blipFill>
        <p:spPr>
          <a:xfrm>
            <a:off x="5860098" y="650876"/>
            <a:ext cx="1290918" cy="130772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1" name="Picture 20">
            <a:extLst>
              <a:ext uri="{FF2B5EF4-FFF2-40B4-BE49-F238E27FC236}">
                <a16:creationId xmlns:a16="http://schemas.microsoft.com/office/drawing/2014/main" id="{9471A32D-3FF1-4882-8E9D-8C22CBDACAC6}"/>
              </a:ext>
            </a:extLst>
          </p:cNvPr>
          <p:cNvPicPr/>
          <p:nvPr/>
        </p:nvPicPr>
        <p:blipFill>
          <a:blip r:embed="rId12"/>
          <a:stretch>
            <a:fillRect/>
          </a:stretch>
        </p:blipFill>
        <p:spPr>
          <a:xfrm>
            <a:off x="6050371" y="2637511"/>
            <a:ext cx="1074230" cy="110747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2" name="Picture 21">
            <a:extLst>
              <a:ext uri="{FF2B5EF4-FFF2-40B4-BE49-F238E27FC236}">
                <a16:creationId xmlns:a16="http://schemas.microsoft.com/office/drawing/2014/main" id="{221DC4B7-5C59-4B6B-B436-6B6712EF2658}"/>
              </a:ext>
            </a:extLst>
          </p:cNvPr>
          <p:cNvPicPr/>
          <p:nvPr/>
        </p:nvPicPr>
        <p:blipFill>
          <a:blip r:embed="rId13"/>
          <a:stretch>
            <a:fillRect/>
          </a:stretch>
        </p:blipFill>
        <p:spPr>
          <a:xfrm>
            <a:off x="1985631" y="2591941"/>
            <a:ext cx="1016702" cy="1159271"/>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3" name="Picture 22" descr="A picture containing text, clipart&#10;&#10;Description automatically generated">
            <a:extLst>
              <a:ext uri="{FF2B5EF4-FFF2-40B4-BE49-F238E27FC236}">
                <a16:creationId xmlns:a16="http://schemas.microsoft.com/office/drawing/2014/main" id="{9B15F704-E72B-4AFE-976A-B04C4528FB7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3278" y="1553055"/>
            <a:ext cx="7145606" cy="1381084"/>
          </a:xfrm>
          <a:prstGeom prst="rect">
            <a:avLst/>
          </a:prstGeom>
        </p:spPr>
      </p:pic>
      <p:pic>
        <p:nvPicPr>
          <p:cNvPr id="24" name="Picture 23" descr="A picture containing text, clipart&#10;&#10;Description automatically generated">
            <a:hlinkClick r:id="rId15"/>
            <a:extLst>
              <a:ext uri="{FF2B5EF4-FFF2-40B4-BE49-F238E27FC236}">
                <a16:creationId xmlns:a16="http://schemas.microsoft.com/office/drawing/2014/main" id="{14AE574E-A533-44DD-8EC4-B246BF72BAB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11986" y="5029200"/>
            <a:ext cx="1467750" cy="1077218"/>
          </a:xfrm>
          <a:prstGeom prst="rect">
            <a:avLst/>
          </a:prstGeom>
        </p:spPr>
      </p:pic>
      <p:sp>
        <p:nvSpPr>
          <p:cNvPr id="25" name="Text Box 8">
            <a:extLst>
              <a:ext uri="{FF2B5EF4-FFF2-40B4-BE49-F238E27FC236}">
                <a16:creationId xmlns:a16="http://schemas.microsoft.com/office/drawing/2014/main" id="{EABB968E-8B1C-4F17-9AA1-B6840F731918}"/>
              </a:ext>
            </a:extLst>
          </p:cNvPr>
          <p:cNvSpPr txBox="1">
            <a:spLocks noChangeArrowheads="1"/>
          </p:cNvSpPr>
          <p:nvPr/>
        </p:nvSpPr>
        <p:spPr bwMode="auto">
          <a:xfrm>
            <a:off x="1805681" y="5061732"/>
            <a:ext cx="3261930" cy="1077218"/>
          </a:xfrm>
          <a:prstGeom prst="rect">
            <a:avLst/>
          </a:prstGeom>
          <a:solidFill>
            <a:srgbClr val="FF0000"/>
          </a:solidFill>
          <a:ln w="9525">
            <a:solidFill>
              <a:schemeClr val="tx1"/>
            </a:solidFill>
            <a:miter lim="800000"/>
            <a:headEnd/>
            <a:tailEnd/>
          </a:ln>
        </p:spPr>
        <p:txBody>
          <a:bodyPr wrap="square">
            <a:spAutoFit/>
          </a:bodyPr>
          <a:lstStyle/>
          <a:p>
            <a:pPr algn="ctr"/>
            <a:r>
              <a:rPr lang="en-US" sz="3200" b="1" dirty="0">
                <a:solidFill>
                  <a:schemeClr val="bg1"/>
                </a:solidFill>
                <a:latin typeface="Times New Roman" pitchFamily="18" charset="0"/>
              </a:rPr>
              <a:t>Watch the video for directions</a:t>
            </a:r>
            <a:endParaRPr lang="en-US" sz="2400" dirty="0">
              <a:solidFill>
                <a:schemeClr val="bg1"/>
              </a:solidFill>
              <a:latin typeface="Times New Roman" pitchFamily="18" charset="0"/>
            </a:endParaRPr>
          </a:p>
        </p:txBody>
      </p:sp>
      <p:sp>
        <p:nvSpPr>
          <p:cNvPr id="2" name="Arrow: Right 1">
            <a:extLst>
              <a:ext uri="{FF2B5EF4-FFF2-40B4-BE49-F238E27FC236}">
                <a16:creationId xmlns:a16="http://schemas.microsoft.com/office/drawing/2014/main" id="{A1AA29EC-D7B2-4E79-81FB-B756265C6221}"/>
              </a:ext>
            </a:extLst>
          </p:cNvPr>
          <p:cNvSpPr/>
          <p:nvPr/>
        </p:nvSpPr>
        <p:spPr>
          <a:xfrm>
            <a:off x="5067611" y="5311944"/>
            <a:ext cx="561879" cy="58124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4B7D2FF-6709-4E9D-940D-AEBC9A390CBC}"/>
              </a:ext>
            </a:extLst>
          </p:cNvPr>
          <p:cNvSpPr txBox="1"/>
          <p:nvPr/>
        </p:nvSpPr>
        <p:spPr>
          <a:xfrm>
            <a:off x="530159" y="6480241"/>
            <a:ext cx="8140942" cy="369332"/>
          </a:xfrm>
          <a:prstGeom prst="rect">
            <a:avLst/>
          </a:prstGeom>
          <a:noFill/>
        </p:spPr>
        <p:txBody>
          <a:bodyPr wrap="square" rtlCol="0">
            <a:spAutoFit/>
          </a:bodyPr>
          <a:lstStyle/>
          <a:p>
            <a:pPr algn="ctr"/>
            <a:r>
              <a:rPr lang="en-US" dirty="0"/>
              <a:t>Check out </a:t>
            </a:r>
            <a:r>
              <a:rPr lang="en-US" dirty="0">
                <a:hlinkClick r:id="rId17"/>
              </a:rPr>
              <a:t>Project Wild </a:t>
            </a:r>
            <a:r>
              <a:rPr lang="en-US" dirty="0"/>
              <a:t>for lesson information and </a:t>
            </a:r>
            <a:r>
              <a:rPr lang="en-US"/>
              <a:t>resources. </a:t>
            </a:r>
            <a:endParaRPr lang="en-US" dirty="0"/>
          </a:p>
        </p:txBody>
      </p:sp>
    </p:spTree>
    <p:extLst>
      <p:ext uri="{BB962C8B-B14F-4D97-AF65-F5344CB8AC3E}">
        <p14:creationId xmlns:p14="http://schemas.microsoft.com/office/powerpoint/2010/main" val="156302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rot="16200000">
            <a:off x="-3244387" y="3167390"/>
            <a:ext cx="6858000" cy="523220"/>
          </a:xfrm>
          <a:prstGeom prst="rect">
            <a:avLst/>
          </a:prstGeom>
          <a:solidFill>
            <a:srgbClr val="FFFF00"/>
          </a:solidFill>
          <a:ln w="9525">
            <a:noFill/>
            <a:miter lim="800000"/>
            <a:headEnd/>
            <a:tailEnd/>
          </a:ln>
        </p:spPr>
        <p:txBody>
          <a:bodyPr wrap="square">
            <a:spAutoFit/>
          </a:bodyPr>
          <a:lstStyle/>
          <a:p>
            <a:pPr indent="1588" algn="ctr">
              <a:spcBef>
                <a:spcPct val="50000"/>
              </a:spcBef>
            </a:pPr>
            <a:r>
              <a:rPr lang="en-US" sz="2800" b="1" dirty="0">
                <a:latin typeface="Times New Roman" pitchFamily="18" charset="0"/>
              </a:rPr>
              <a:t>Good Buddies (or NOT) </a:t>
            </a:r>
          </a:p>
        </p:txBody>
      </p:sp>
      <p:grpSp>
        <p:nvGrpSpPr>
          <p:cNvPr id="2" name="Group 14"/>
          <p:cNvGrpSpPr>
            <a:grpSpLocks/>
          </p:cNvGrpSpPr>
          <p:nvPr/>
        </p:nvGrpSpPr>
        <p:grpSpPr bwMode="auto">
          <a:xfrm>
            <a:off x="712397" y="4301732"/>
            <a:ext cx="8431938" cy="1858090"/>
            <a:chOff x="62" y="516"/>
            <a:chExt cx="6206" cy="1687"/>
          </a:xfrm>
        </p:grpSpPr>
        <p:pic>
          <p:nvPicPr>
            <p:cNvPr id="8" name="Picture 6"/>
            <p:cNvPicPr>
              <a:picLocks noChangeAspect="1" noChangeArrowheads="1"/>
            </p:cNvPicPr>
            <p:nvPr/>
          </p:nvPicPr>
          <p:blipFill>
            <a:blip r:embed="rId3" cstate="print"/>
            <a:srcRect/>
            <a:stretch>
              <a:fillRect/>
            </a:stretch>
          </p:blipFill>
          <p:spPr bwMode="auto">
            <a:xfrm>
              <a:off x="62" y="516"/>
              <a:ext cx="1297" cy="1064"/>
            </a:xfrm>
            <a:prstGeom prst="rect">
              <a:avLst/>
            </a:prstGeom>
            <a:noFill/>
            <a:ln w="9525">
              <a:noFill/>
              <a:miter lim="800000"/>
              <a:headEnd/>
              <a:tailEnd/>
            </a:ln>
          </p:spPr>
        </p:pic>
        <p:pic>
          <p:nvPicPr>
            <p:cNvPr id="9" name="Picture 7"/>
            <p:cNvPicPr>
              <a:picLocks noChangeAspect="1" noChangeArrowheads="1"/>
            </p:cNvPicPr>
            <p:nvPr/>
          </p:nvPicPr>
          <p:blipFill>
            <a:blip r:embed="rId4" cstate="print"/>
            <a:srcRect/>
            <a:stretch>
              <a:fillRect/>
            </a:stretch>
          </p:blipFill>
          <p:spPr bwMode="auto">
            <a:xfrm>
              <a:off x="1430" y="519"/>
              <a:ext cx="1557" cy="1039"/>
            </a:xfrm>
            <a:prstGeom prst="rect">
              <a:avLst/>
            </a:prstGeom>
            <a:noFill/>
            <a:ln w="9525">
              <a:noFill/>
              <a:miter lim="800000"/>
              <a:headEnd/>
              <a:tailEnd/>
            </a:ln>
          </p:spPr>
        </p:pic>
        <p:sp>
          <p:nvSpPr>
            <p:cNvPr id="10" name="Text Box 8"/>
            <p:cNvSpPr txBox="1">
              <a:spLocks noChangeArrowheads="1"/>
            </p:cNvSpPr>
            <p:nvPr/>
          </p:nvSpPr>
          <p:spPr bwMode="auto">
            <a:xfrm>
              <a:off x="3058" y="554"/>
              <a:ext cx="3210" cy="1649"/>
            </a:xfrm>
            <a:prstGeom prst="rect">
              <a:avLst/>
            </a:prstGeom>
            <a:noFill/>
            <a:ln w="9525">
              <a:noFill/>
              <a:miter lim="800000"/>
              <a:headEnd/>
              <a:tailEnd/>
            </a:ln>
          </p:spPr>
          <p:txBody>
            <a:bodyPr wrap="square">
              <a:spAutoFit/>
            </a:bodyPr>
            <a:lstStyle/>
            <a:p>
              <a:r>
                <a:rPr lang="en-US" sz="2800" b="1" u="sng" dirty="0">
                  <a:latin typeface="Times New Roman" pitchFamily="18" charset="0"/>
                </a:rPr>
                <a:t>Barnacles</a:t>
              </a:r>
              <a:r>
                <a:rPr lang="en-US" sz="2800" dirty="0">
                  <a:latin typeface="Times New Roman" pitchFamily="18" charset="0"/>
                </a:rPr>
                <a:t> create home sites by attaching themselves to </a:t>
              </a:r>
              <a:r>
                <a:rPr lang="en-US" sz="2800" b="1" u="sng" dirty="0">
                  <a:latin typeface="Times New Roman" pitchFamily="18" charset="0"/>
                </a:rPr>
                <a:t>whales</a:t>
              </a:r>
              <a:r>
                <a:rPr lang="en-US" sz="2800" dirty="0">
                  <a:latin typeface="Times New Roman" pitchFamily="18" charset="0"/>
                </a:rPr>
                <a:t>, but it does not hurt them.</a:t>
              </a:r>
              <a:endParaRPr lang="en-US" sz="2000" u="sng" dirty="0">
                <a:latin typeface="Times New Roman" pitchFamily="18" charset="0"/>
              </a:endParaRPr>
            </a:p>
          </p:txBody>
        </p:sp>
      </p:grpSp>
      <p:sp>
        <p:nvSpPr>
          <p:cNvPr id="26" name="SMARTInkShape-16"/>
          <p:cNvSpPr/>
          <p:nvPr>
            <p:custDataLst>
              <p:tags r:id="rId1"/>
            </p:custDataLst>
          </p:nvPr>
        </p:nvSpPr>
        <p:spPr>
          <a:xfrm>
            <a:off x="863600" y="5010150"/>
            <a:ext cx="6351" cy="1"/>
          </a:xfrm>
          <a:custGeom>
            <a:avLst/>
            <a:gdLst/>
            <a:ahLst/>
            <a:cxnLst/>
            <a:rect l="0" t="0" r="0" b="0"/>
            <a:pathLst>
              <a:path w="6351" h="1">
                <a:moveTo>
                  <a:pt x="0" y="0"/>
                </a:moveTo>
                <a:lnTo>
                  <a:pt x="0" y="0"/>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 Box 8">
            <a:extLst>
              <a:ext uri="{FF2B5EF4-FFF2-40B4-BE49-F238E27FC236}">
                <a16:creationId xmlns:a16="http://schemas.microsoft.com/office/drawing/2014/main" id="{F4BB41A1-F3CB-4D61-B534-25CB5B2C5B0B}"/>
              </a:ext>
            </a:extLst>
          </p:cNvPr>
          <p:cNvSpPr txBox="1">
            <a:spLocks noChangeArrowheads="1"/>
          </p:cNvSpPr>
          <p:nvPr/>
        </p:nvSpPr>
        <p:spPr bwMode="auto">
          <a:xfrm>
            <a:off x="827485" y="5638800"/>
            <a:ext cx="3523436" cy="461665"/>
          </a:xfrm>
          <a:prstGeom prst="rect">
            <a:avLst/>
          </a:prstGeom>
          <a:solidFill>
            <a:schemeClr val="bg1"/>
          </a:solidFill>
          <a:ln w="9525">
            <a:solidFill>
              <a:schemeClr val="tx1"/>
            </a:solidFill>
            <a:miter lim="800000"/>
            <a:headEnd/>
            <a:tailEnd/>
          </a:ln>
        </p:spPr>
        <p:txBody>
          <a:bodyPr wrap="square">
            <a:spAutoFit/>
          </a:bodyPr>
          <a:lstStyle/>
          <a:p>
            <a:pPr algn="ctr"/>
            <a:r>
              <a:rPr lang="en-US" sz="2400" b="1" dirty="0">
                <a:latin typeface="Times New Roman" pitchFamily="18" charset="0"/>
              </a:rPr>
              <a:t>Barnacles</a:t>
            </a:r>
            <a:r>
              <a:rPr lang="en-US" sz="2400" dirty="0">
                <a:latin typeface="Times New Roman" pitchFamily="18" charset="0"/>
              </a:rPr>
              <a:t> &amp; </a:t>
            </a:r>
            <a:r>
              <a:rPr lang="en-US" sz="2400" b="1" dirty="0">
                <a:latin typeface="Times New Roman" pitchFamily="18" charset="0"/>
              </a:rPr>
              <a:t>Whales</a:t>
            </a:r>
            <a:endParaRPr lang="en-US" dirty="0">
              <a:latin typeface="Times New Roman" pitchFamily="18" charset="0"/>
            </a:endParaRPr>
          </a:p>
        </p:txBody>
      </p:sp>
      <p:pic>
        <p:nvPicPr>
          <p:cNvPr id="4100" name="Picture 4"/>
          <p:cNvPicPr>
            <a:picLocks noChangeAspect="1" noChangeArrowheads="1"/>
          </p:cNvPicPr>
          <p:nvPr/>
        </p:nvPicPr>
        <p:blipFill rotWithShape="1">
          <a:blip r:embed="rId5" cstate="print"/>
          <a:srcRect r="35804" b="62180"/>
          <a:stretch/>
        </p:blipFill>
        <p:spPr bwMode="auto">
          <a:xfrm>
            <a:off x="1143000" y="76200"/>
            <a:ext cx="7332125" cy="3749385"/>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C1D6D93D-76D8-476E-AE8E-A94B53126CA6}"/>
              </a:ext>
            </a:extLst>
          </p:cNvPr>
          <p:cNvSpPr txBox="1"/>
          <p:nvPr/>
        </p:nvSpPr>
        <p:spPr>
          <a:xfrm>
            <a:off x="1540926" y="2097215"/>
            <a:ext cx="2115457" cy="954107"/>
          </a:xfrm>
          <a:prstGeom prst="rect">
            <a:avLst/>
          </a:prstGeom>
          <a:noFill/>
        </p:spPr>
        <p:txBody>
          <a:bodyPr wrap="square" rtlCol="0">
            <a:spAutoFit/>
          </a:bodyPr>
          <a:lstStyle/>
          <a:p>
            <a:r>
              <a:rPr lang="en-US" sz="2800" b="1" dirty="0">
                <a:latin typeface="Arial Narrow" panose="020B0606020202030204" pitchFamily="34" charset="0"/>
              </a:rPr>
              <a:t>Barnacle +</a:t>
            </a:r>
          </a:p>
          <a:p>
            <a:r>
              <a:rPr lang="en-US" sz="2800" b="1" dirty="0">
                <a:latin typeface="Arial Narrow" panose="020B0606020202030204" pitchFamily="34" charset="0"/>
              </a:rPr>
              <a:t>Whale 0</a:t>
            </a:r>
          </a:p>
        </p:txBody>
      </p:sp>
      <p:sp>
        <p:nvSpPr>
          <p:cNvPr id="6" name="Arrow: Right 5">
            <a:extLst>
              <a:ext uri="{FF2B5EF4-FFF2-40B4-BE49-F238E27FC236}">
                <a16:creationId xmlns:a16="http://schemas.microsoft.com/office/drawing/2014/main" id="{68B9D835-898D-2485-E5FB-30A7B2B57CEE}"/>
              </a:ext>
            </a:extLst>
          </p:cNvPr>
          <p:cNvSpPr/>
          <p:nvPr/>
        </p:nvSpPr>
        <p:spPr>
          <a:xfrm rot="5400000" flipH="1">
            <a:off x="1833528" y="3324470"/>
            <a:ext cx="1001532" cy="4735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8881</TotalTime>
  <Words>2126</Words>
  <Application>Microsoft Office PowerPoint</Application>
  <PresentationFormat>On-screen Show (4:3)</PresentationFormat>
  <Paragraphs>351</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Aptos Narrow</vt:lpstr>
      <vt:lpstr>Arial</vt:lpstr>
      <vt:lpstr>Arial Black</vt:lpstr>
      <vt:lpstr>Arial Narrow</vt:lpstr>
      <vt:lpstr>Calibri</vt:lpstr>
      <vt:lpstr>Comic Sans MS</vt:lpstr>
      <vt:lpstr>Cooper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126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Tomm PC</dc:creator>
  <cp:lastModifiedBy>Tracy Tomm</cp:lastModifiedBy>
  <cp:revision>432</cp:revision>
  <cp:lastPrinted>2017-09-08T13:46:17Z</cp:lastPrinted>
  <dcterms:created xsi:type="dcterms:W3CDTF">2015-10-08T21:50:49Z</dcterms:created>
  <dcterms:modified xsi:type="dcterms:W3CDTF">2023-10-15T21:11:18Z</dcterms:modified>
</cp:coreProperties>
</file>