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645" r:id="rId2"/>
    <p:sldId id="647" r:id="rId3"/>
    <p:sldId id="397" r:id="rId4"/>
    <p:sldId id="615" r:id="rId5"/>
    <p:sldId id="610" r:id="rId6"/>
    <p:sldId id="616" r:id="rId7"/>
    <p:sldId id="618" r:id="rId8"/>
    <p:sldId id="604" r:id="rId9"/>
    <p:sldId id="605" r:id="rId10"/>
    <p:sldId id="607" r:id="rId11"/>
    <p:sldId id="613" r:id="rId12"/>
    <p:sldId id="61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72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EB1F56-5D7E-4BB9-861B-75068A98DE05}" type="datetimeFigureOut">
              <a:rPr lang="en-US" smtClean="0"/>
              <a:pPr/>
              <a:t>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561899-6929-4408-9B26-EE66339AFD14}" type="slidenum">
              <a:rPr lang="en-US" smtClean="0"/>
              <a:pPr/>
              <a:t>‹#›</a:t>
            </a:fld>
            <a:endParaRPr lang="en-US"/>
          </a:p>
        </p:txBody>
      </p:sp>
    </p:spTree>
    <p:extLst>
      <p:ext uri="{BB962C8B-B14F-4D97-AF65-F5344CB8AC3E}">
        <p14:creationId xmlns:p14="http://schemas.microsoft.com/office/powerpoint/2010/main" val="3091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BD89C-9EF9-4284-9488-7FE3DC037170}" type="datetimeFigureOut">
              <a:rPr lang="en-US" smtClean="0"/>
              <a:t>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857AA-56E5-4EE1-954F-CADF4AF17416}" type="slidenum">
              <a:rPr lang="en-US" smtClean="0"/>
              <a:t>‹#›</a:t>
            </a:fld>
            <a:endParaRPr lang="en-US"/>
          </a:p>
        </p:txBody>
      </p:sp>
    </p:spTree>
    <p:extLst>
      <p:ext uri="{BB962C8B-B14F-4D97-AF65-F5344CB8AC3E}">
        <p14:creationId xmlns:p14="http://schemas.microsoft.com/office/powerpoint/2010/main" val="200611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7A2B04-016F-41E0-9D6E-FAD6E68DEBF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2B04-016F-41E0-9D6E-FAD6E68DEBF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2B04-016F-41E0-9D6E-FAD6E68DEBF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A2B04-016F-41E0-9D6E-FAD6E68DEBF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7A2B04-016F-41E0-9D6E-FAD6E68DEBF4}" type="datetimeFigureOut">
              <a:rPr lang="en-US" smtClean="0"/>
              <a:pPr/>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7A2B04-016F-41E0-9D6E-FAD6E68DEBF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7A2B04-016F-41E0-9D6E-FAD6E68DEBF4}" type="datetimeFigureOut">
              <a:rPr lang="en-US" smtClean="0"/>
              <a:pPr/>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A2B04-016F-41E0-9D6E-FAD6E68DEBF4}" type="datetimeFigureOut">
              <a:rPr lang="en-US" smtClean="0"/>
              <a:pPr/>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2B04-016F-41E0-9D6E-FAD6E68DEBF4}" type="datetimeFigureOut">
              <a:rPr lang="en-US" smtClean="0"/>
              <a:pPr/>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A2B04-016F-41E0-9D6E-FAD6E68DEBF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A2B04-016F-41E0-9D6E-FAD6E68DEBF4}" type="datetimeFigureOut">
              <a:rPr lang="en-US" smtClean="0"/>
              <a:pPr/>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02F8-29DF-4DFB-A4F0-E136FC4966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A2B04-016F-41E0-9D6E-FAD6E68DEBF4}" type="datetimeFigureOut">
              <a:rPr lang="en-US" smtClean="0"/>
              <a:pPr/>
              <a:t>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D02F8-29DF-4DFB-A4F0-E136FC4966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5CoXAsd1zWZDy5RCGS37CKUXmfl9M2WAk58-qgwMRjE/edit?usp=sharing" TargetMode="External"/><Relationship Id="rId2" Type="http://schemas.openxmlformats.org/officeDocument/2006/relationships/hyperlink" Target="https://sciencespot.net/Pages/classbio.html#EcoBasic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deo.link/w/2ztOc"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4" name="Rectangle 3">
            <a:extLst>
              <a:ext uri="{FF2B5EF4-FFF2-40B4-BE49-F238E27FC236}">
                <a16:creationId xmlns:a16="http://schemas.microsoft.com/office/drawing/2014/main" id="{814B931D-74E9-4BAC-BEC5-6FD182800AE3}"/>
              </a:ext>
            </a:extLst>
          </p:cNvPr>
          <p:cNvSpPr/>
          <p:nvPr/>
        </p:nvSpPr>
        <p:spPr>
          <a:xfrm>
            <a:off x="152400" y="143055"/>
            <a:ext cx="8686801" cy="461665"/>
          </a:xfrm>
          <a:prstGeom prst="rect">
            <a:avLst/>
          </a:prstGeom>
          <a:noFill/>
        </p:spPr>
        <p:txBody>
          <a:bodyPr wrap="square" lIns="91440" tIns="45720" rIns="91440" bIns="45720">
            <a:spAutoFit/>
          </a:body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5" name="Rectangle 1">
            <a:extLst>
              <a:ext uri="{FF2B5EF4-FFF2-40B4-BE49-F238E27FC236}">
                <a16:creationId xmlns:a16="http://schemas.microsoft.com/office/drawing/2014/main" id="{08CDE6A2-4AC2-4E4A-8DFF-42409E3F51B5}"/>
              </a:ext>
            </a:extLst>
          </p:cNvPr>
          <p:cNvSpPr>
            <a:spLocks noChangeArrowheads="1"/>
          </p:cNvSpPr>
          <p:nvPr/>
        </p:nvSpPr>
        <p:spPr bwMode="auto">
          <a:xfrm>
            <a:off x="152398" y="652202"/>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2"/>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7" name="TextBox 6">
            <a:extLst>
              <a:ext uri="{FF2B5EF4-FFF2-40B4-BE49-F238E27FC236}">
                <a16:creationId xmlns:a16="http://schemas.microsoft.com/office/drawing/2014/main" id="{535DA3CB-DA09-442A-A866-603007020E35}"/>
              </a:ext>
            </a:extLst>
          </p:cNvPr>
          <p:cNvSpPr txBox="1"/>
          <p:nvPr/>
        </p:nvSpPr>
        <p:spPr>
          <a:xfrm>
            <a:off x="2057400" y="6477000"/>
            <a:ext cx="7086600" cy="338554"/>
          </a:xfrm>
          <a:prstGeom prst="rect">
            <a:avLst/>
          </a:prstGeom>
          <a:noFill/>
        </p:spPr>
        <p:txBody>
          <a:bodyPr wrap="square" rtlCol="0">
            <a:spAutoFit/>
          </a:bodyPr>
          <a:lstStyle/>
          <a:p>
            <a:pPr algn="ctr"/>
            <a:r>
              <a:rPr lang="en-US" sz="1600" b="1" i="1" dirty="0"/>
              <a:t>T. Tomm Updated 2021   https://sciencespot.net/</a:t>
            </a:r>
          </a:p>
        </p:txBody>
      </p:sp>
      <p:sp>
        <p:nvSpPr>
          <p:cNvPr id="9" name="TextBox 8">
            <a:extLst>
              <a:ext uri="{FF2B5EF4-FFF2-40B4-BE49-F238E27FC236}">
                <a16:creationId xmlns:a16="http://schemas.microsoft.com/office/drawing/2014/main" id="{CBDB3258-911D-4C19-B2AC-A2B767DCB8A9}"/>
              </a:ext>
            </a:extLst>
          </p:cNvPr>
          <p:cNvSpPr txBox="1"/>
          <p:nvPr/>
        </p:nvSpPr>
        <p:spPr>
          <a:xfrm>
            <a:off x="152399" y="4567297"/>
            <a:ext cx="8686801" cy="2062103"/>
          </a:xfrm>
          <a:prstGeom prst="rect">
            <a:avLst/>
          </a:prstGeom>
          <a:noFill/>
        </p:spPr>
        <p:txBody>
          <a:bodyPr wrap="square">
            <a:spAutoFit/>
          </a:body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5"/>
            <a:ext cx="3593433" cy="38955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b="1" dirty="0">
                <a:solidFill>
                  <a:schemeClr val="tx1"/>
                </a:solidFill>
                <a:highlight>
                  <a:srgbClr val="FFFF00"/>
                </a:highlight>
                <a:latin typeface="Times New Roman" pitchFamily="18" charset="0"/>
              </a:rPr>
              <a:t>Lesson 8: STEM Case – Ecosystem*</a:t>
            </a:r>
          </a:p>
          <a:p>
            <a:pPr algn="l"/>
            <a:r>
              <a:rPr lang="en-US" sz="1800" dirty="0">
                <a:solidFill>
                  <a:schemeClr val="tx1"/>
                </a:solidFill>
                <a:latin typeface="Times New Roman" pitchFamily="18" charset="0"/>
              </a:rPr>
              <a:t>Lesson 9: Human Impacts (Coming Soon)</a:t>
            </a:r>
          </a:p>
          <a:p>
            <a:pPr algn="l"/>
            <a:endParaRPr lang="en-US" sz="10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2BC0F1-90FD-4C16-B7DB-6ED65D77CD14}"/>
              </a:ext>
            </a:extLst>
          </p:cNvPr>
          <p:cNvSpPr txBox="1"/>
          <p:nvPr/>
        </p:nvSpPr>
        <p:spPr>
          <a:xfrm>
            <a:off x="187380" y="30113"/>
            <a:ext cx="8492959" cy="7805919"/>
          </a:xfrm>
          <a:prstGeom prst="rect">
            <a:avLst/>
          </a:prstGeom>
          <a:noFill/>
        </p:spPr>
        <p:txBody>
          <a:bodyPr wrap="square" rtlCol="0">
            <a:spAutoFit/>
          </a:bodyPr>
          <a:lstStyle/>
          <a:p>
            <a:r>
              <a:rPr lang="en-US" sz="3177" b="1" dirty="0"/>
              <a:t>How Wolves Change Rivers</a:t>
            </a:r>
          </a:p>
          <a:p>
            <a:endParaRPr lang="en-US" sz="1059" b="1" dirty="0"/>
          </a:p>
          <a:p>
            <a:r>
              <a:rPr lang="en-US" sz="2118" b="1" dirty="0"/>
              <a:t>1. What is a trophic cascade?</a:t>
            </a:r>
          </a:p>
          <a:p>
            <a:pPr marL="403433" indent="-403433">
              <a:buAutoNum type="arabicPeriod"/>
            </a:pPr>
            <a:endParaRPr lang="en-US" sz="2118" b="1" dirty="0"/>
          </a:p>
          <a:p>
            <a:pPr marL="403433" indent="-403433">
              <a:buAutoNum type="arabicPeriod"/>
            </a:pPr>
            <a:endParaRPr lang="en-US" sz="2118" b="1" dirty="0"/>
          </a:p>
          <a:p>
            <a:endParaRPr lang="en-US" sz="2118" b="1" dirty="0"/>
          </a:p>
          <a:p>
            <a:endParaRPr lang="en-US" sz="2118" b="1" dirty="0"/>
          </a:p>
          <a:p>
            <a:endParaRPr lang="en-US" sz="2118" b="1" dirty="0"/>
          </a:p>
          <a:p>
            <a:r>
              <a:rPr lang="en-US" sz="2118" b="1" dirty="0"/>
              <a:t>2. What changes occurred once the wolves were </a:t>
            </a:r>
            <a:br>
              <a:rPr lang="en-US" sz="2118" b="1" dirty="0"/>
            </a:br>
            <a:r>
              <a:rPr lang="en-US" sz="2118" b="1" dirty="0"/>
              <a:t>reintroduced?  Describe how each was affected. </a:t>
            </a:r>
          </a:p>
          <a:p>
            <a:endParaRPr lang="en-US" sz="2118" b="1" dirty="0"/>
          </a:p>
          <a:p>
            <a:r>
              <a:rPr lang="en-US" sz="2118" b="1" i="1" dirty="0"/>
              <a:t>Deer</a:t>
            </a:r>
          </a:p>
          <a:p>
            <a:endParaRPr lang="en-US" sz="2118" b="1" i="1" dirty="0"/>
          </a:p>
          <a:p>
            <a:r>
              <a:rPr lang="en-US" sz="2118" b="1" i="1" dirty="0"/>
              <a:t>Coyotes</a:t>
            </a:r>
          </a:p>
          <a:p>
            <a:endParaRPr lang="en-US" sz="2118" b="1" i="1" dirty="0"/>
          </a:p>
          <a:p>
            <a:r>
              <a:rPr lang="en-US" sz="2118" b="1" i="1" dirty="0"/>
              <a:t>Bears</a:t>
            </a:r>
          </a:p>
          <a:p>
            <a:endParaRPr lang="en-US" sz="2118" b="1" i="1" dirty="0"/>
          </a:p>
          <a:p>
            <a:r>
              <a:rPr lang="en-US" sz="2118" b="1" i="1" dirty="0"/>
              <a:t>Beavers</a:t>
            </a:r>
          </a:p>
          <a:p>
            <a:endParaRPr lang="en-US" sz="2118" b="1" i="1" dirty="0"/>
          </a:p>
          <a:p>
            <a:r>
              <a:rPr lang="en-US" sz="2118" b="1" i="1" dirty="0"/>
              <a:t>River</a:t>
            </a:r>
          </a:p>
          <a:p>
            <a:pPr marL="403433" indent="-403433">
              <a:buAutoNum type="arabicPeriod"/>
            </a:pPr>
            <a:endParaRPr lang="en-US" sz="2118" b="1" dirty="0"/>
          </a:p>
          <a:p>
            <a:endParaRPr lang="en-US" sz="2118" b="1" dirty="0"/>
          </a:p>
          <a:p>
            <a:endParaRPr lang="en-US" sz="2118" b="1" dirty="0"/>
          </a:p>
          <a:p>
            <a:endParaRPr lang="en-US" sz="1412" b="1" dirty="0"/>
          </a:p>
        </p:txBody>
      </p:sp>
      <p:pic>
        <p:nvPicPr>
          <p:cNvPr id="8" name="Picture 7">
            <a:hlinkClick r:id="rId2"/>
            <a:extLst>
              <a:ext uri="{FF2B5EF4-FFF2-40B4-BE49-F238E27FC236}">
                <a16:creationId xmlns:a16="http://schemas.microsoft.com/office/drawing/2014/main" id="{4AD7B53B-2BBD-4C80-A81B-FEC5B5625F2F}"/>
              </a:ext>
            </a:extLst>
          </p:cNvPr>
          <p:cNvPicPr>
            <a:picLocks noChangeAspect="1"/>
          </p:cNvPicPr>
          <p:nvPr/>
        </p:nvPicPr>
        <p:blipFill>
          <a:blip r:embed="rId3"/>
          <a:stretch>
            <a:fillRect/>
          </a:stretch>
        </p:blipFill>
        <p:spPr>
          <a:xfrm>
            <a:off x="6211309" y="70697"/>
            <a:ext cx="2695875" cy="1583291"/>
          </a:xfrm>
          <a:prstGeom prst="rect">
            <a:avLst/>
          </a:prstGeom>
        </p:spPr>
      </p:pic>
      <p:sp>
        <p:nvSpPr>
          <p:cNvPr id="10" name="TextBox 9">
            <a:extLst>
              <a:ext uri="{FF2B5EF4-FFF2-40B4-BE49-F238E27FC236}">
                <a16:creationId xmlns:a16="http://schemas.microsoft.com/office/drawing/2014/main" id="{C0C40E52-241F-4B24-8641-DBE5145A4585}"/>
              </a:ext>
            </a:extLst>
          </p:cNvPr>
          <p:cNvSpPr txBox="1"/>
          <p:nvPr/>
        </p:nvSpPr>
        <p:spPr>
          <a:xfrm>
            <a:off x="346385" y="1078287"/>
            <a:ext cx="5705919" cy="744178"/>
          </a:xfrm>
          <a:prstGeom prst="rect">
            <a:avLst/>
          </a:prstGeom>
          <a:solidFill>
            <a:srgbClr val="FFFF00"/>
          </a:solidFill>
        </p:spPr>
        <p:txBody>
          <a:bodyPr wrap="square" rtlCol="0">
            <a:spAutoFit/>
          </a:bodyPr>
          <a:lstStyle/>
          <a:p>
            <a:r>
              <a:rPr lang="en-US" sz="2118" b="1" dirty="0"/>
              <a:t>A change that occurs at top levels (tropic levels) of an ecosystem and changes all levels below it.</a:t>
            </a:r>
          </a:p>
        </p:txBody>
      </p:sp>
      <p:pic>
        <p:nvPicPr>
          <p:cNvPr id="1026" name="Picture 2" descr="Photo Credit: Katie’s Biology Project">
            <a:extLst>
              <a:ext uri="{FF2B5EF4-FFF2-40B4-BE49-F238E27FC236}">
                <a16:creationId xmlns:a16="http://schemas.microsoft.com/office/drawing/2014/main" id="{8B32077F-8F9D-41EB-9543-C010FEC6F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929136"/>
            <a:ext cx="4051644" cy="3241315"/>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F8CFE7D1-36A8-46ED-8BCB-440CB526CDCE}"/>
              </a:ext>
            </a:extLst>
          </p:cNvPr>
          <p:cNvSpPr txBox="1"/>
          <p:nvPr/>
        </p:nvSpPr>
        <p:spPr>
          <a:xfrm>
            <a:off x="5109199" y="4985417"/>
            <a:ext cx="4428845" cy="255326"/>
          </a:xfrm>
          <a:prstGeom prst="rect">
            <a:avLst/>
          </a:prstGeom>
          <a:noFill/>
        </p:spPr>
        <p:txBody>
          <a:bodyPr wrap="square">
            <a:spAutoFit/>
          </a:bodyPr>
          <a:lstStyle/>
          <a:p>
            <a:r>
              <a:rPr lang="en-US" sz="1059" dirty="0"/>
              <a:t>https://www.seversondells.com/blog/6b5df6kz2xk9gb6cheel52l55ttal7</a:t>
            </a:r>
          </a:p>
        </p:txBody>
      </p:sp>
      <p:sp>
        <p:nvSpPr>
          <p:cNvPr id="9" name="TextBox 8">
            <a:extLst>
              <a:ext uri="{FF2B5EF4-FFF2-40B4-BE49-F238E27FC236}">
                <a16:creationId xmlns:a16="http://schemas.microsoft.com/office/drawing/2014/main" id="{4C44EC42-1D33-4D56-BE0D-89CFFD7A31B9}"/>
              </a:ext>
            </a:extLst>
          </p:cNvPr>
          <p:cNvSpPr txBox="1"/>
          <p:nvPr/>
        </p:nvSpPr>
        <p:spPr>
          <a:xfrm>
            <a:off x="4560346" y="2029908"/>
            <a:ext cx="2390655" cy="418256"/>
          </a:xfrm>
          <a:prstGeom prst="rect">
            <a:avLst/>
          </a:prstGeom>
          <a:solidFill>
            <a:srgbClr val="FFFF00"/>
          </a:solidFill>
        </p:spPr>
        <p:txBody>
          <a:bodyPr wrap="square" rtlCol="0">
            <a:spAutoFit/>
          </a:bodyPr>
          <a:lstStyle/>
          <a:p>
            <a:r>
              <a:rPr lang="en-US" sz="2118" b="1" dirty="0"/>
              <a:t>APEX Predators </a:t>
            </a:r>
            <a:r>
              <a:rPr lang="en-US" sz="2118" b="1" dirty="0">
                <a:sym typeface="Wingdings" panose="05000000000000000000" pitchFamily="2" charset="2"/>
              </a:rPr>
              <a:t> </a:t>
            </a:r>
            <a:endParaRPr lang="en-US" sz="2118" b="1" dirty="0"/>
          </a:p>
        </p:txBody>
      </p:sp>
    </p:spTree>
    <p:extLst>
      <p:ext uri="{BB962C8B-B14F-4D97-AF65-F5344CB8AC3E}">
        <p14:creationId xmlns:p14="http://schemas.microsoft.com/office/powerpoint/2010/main" val="18983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2BC0F1-90FD-4C16-B7DB-6ED65D77CD14}"/>
              </a:ext>
            </a:extLst>
          </p:cNvPr>
          <p:cNvSpPr txBox="1"/>
          <p:nvPr/>
        </p:nvSpPr>
        <p:spPr>
          <a:xfrm>
            <a:off x="187380" y="30112"/>
            <a:ext cx="8869560" cy="744178"/>
          </a:xfrm>
          <a:prstGeom prst="rect">
            <a:avLst/>
          </a:prstGeom>
          <a:noFill/>
        </p:spPr>
        <p:txBody>
          <a:bodyPr wrap="square" rtlCol="0">
            <a:spAutoFit/>
          </a:bodyPr>
          <a:lstStyle/>
          <a:p>
            <a:r>
              <a:rPr lang="en-US" sz="2118" b="1" dirty="0"/>
              <a:t>2. What changes occurred once the wolves were reintroduced?  Describe how each was affected. </a:t>
            </a:r>
          </a:p>
        </p:txBody>
      </p:sp>
      <p:sp>
        <p:nvSpPr>
          <p:cNvPr id="31" name="TextBox 30">
            <a:extLst>
              <a:ext uri="{FF2B5EF4-FFF2-40B4-BE49-F238E27FC236}">
                <a16:creationId xmlns:a16="http://schemas.microsoft.com/office/drawing/2014/main" id="{3EB52064-FD74-4449-A299-9B5D452A64AB}"/>
              </a:ext>
            </a:extLst>
          </p:cNvPr>
          <p:cNvSpPr txBox="1"/>
          <p:nvPr/>
        </p:nvSpPr>
        <p:spPr>
          <a:xfrm>
            <a:off x="205038" y="4747851"/>
            <a:ext cx="5311742" cy="418256"/>
          </a:xfrm>
          <a:prstGeom prst="rect">
            <a:avLst/>
          </a:prstGeom>
          <a:solidFill>
            <a:srgbClr val="FFFF00"/>
          </a:solidFill>
        </p:spPr>
        <p:txBody>
          <a:bodyPr wrap="square" rtlCol="0">
            <a:spAutoFit/>
          </a:bodyPr>
          <a:lstStyle/>
          <a:p>
            <a:r>
              <a:rPr lang="en-US" sz="2118" b="1" dirty="0"/>
              <a:t>How did wolves change the river?  Why?</a:t>
            </a:r>
          </a:p>
        </p:txBody>
      </p:sp>
      <p:grpSp>
        <p:nvGrpSpPr>
          <p:cNvPr id="52" name="Group 51">
            <a:extLst>
              <a:ext uri="{FF2B5EF4-FFF2-40B4-BE49-F238E27FC236}">
                <a16:creationId xmlns:a16="http://schemas.microsoft.com/office/drawing/2014/main" id="{C2067F60-59A3-4F8A-9B9D-62DBE99091C6}"/>
              </a:ext>
            </a:extLst>
          </p:cNvPr>
          <p:cNvGrpSpPr/>
          <p:nvPr/>
        </p:nvGrpSpPr>
        <p:grpSpPr>
          <a:xfrm>
            <a:off x="1475815" y="967801"/>
            <a:ext cx="1554054" cy="418256"/>
            <a:chOff x="1520190" y="3039941"/>
            <a:chExt cx="1761261" cy="474024"/>
          </a:xfrm>
        </p:grpSpPr>
        <p:sp>
          <p:nvSpPr>
            <p:cNvPr id="15" name="TextBox 14">
              <a:extLst>
                <a:ext uri="{FF2B5EF4-FFF2-40B4-BE49-F238E27FC236}">
                  <a16:creationId xmlns:a16="http://schemas.microsoft.com/office/drawing/2014/main" id="{359DA6A7-CDD7-42C3-B53E-91B23D98F3DC}"/>
                </a:ext>
              </a:extLst>
            </p:cNvPr>
            <p:cNvSpPr txBox="1"/>
            <p:nvPr/>
          </p:nvSpPr>
          <p:spPr>
            <a:xfrm>
              <a:off x="2309572" y="3039941"/>
              <a:ext cx="971879" cy="474024"/>
            </a:xfrm>
            <a:prstGeom prst="rect">
              <a:avLst/>
            </a:prstGeom>
            <a:solidFill>
              <a:srgbClr val="FFFF00"/>
            </a:solidFill>
          </p:spPr>
          <p:txBody>
            <a:bodyPr wrap="square" rtlCol="0">
              <a:spAutoFit/>
            </a:bodyPr>
            <a:lstStyle/>
            <a:p>
              <a:pPr algn="ctr"/>
              <a:r>
                <a:rPr lang="en-US" sz="2118" b="1" dirty="0"/>
                <a:t>TREES</a:t>
              </a:r>
            </a:p>
          </p:txBody>
        </p:sp>
        <p:cxnSp>
          <p:nvCxnSpPr>
            <p:cNvPr id="33" name="Straight Arrow Connector 32">
              <a:extLst>
                <a:ext uri="{FF2B5EF4-FFF2-40B4-BE49-F238E27FC236}">
                  <a16:creationId xmlns:a16="http://schemas.microsoft.com/office/drawing/2014/main" id="{EEE2F086-7B05-4320-BB39-9465635793D0}"/>
                </a:ext>
              </a:extLst>
            </p:cNvPr>
            <p:cNvCxnSpPr>
              <a:cxnSpLocks/>
              <a:endCxn id="15" idx="1"/>
            </p:cNvCxnSpPr>
            <p:nvPr/>
          </p:nvCxnSpPr>
          <p:spPr>
            <a:xfrm flipV="1">
              <a:off x="1520190" y="3276953"/>
              <a:ext cx="789382" cy="245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777B7A8E-6E24-45D3-A837-AD29CC96E79D}"/>
              </a:ext>
            </a:extLst>
          </p:cNvPr>
          <p:cNvGrpSpPr/>
          <p:nvPr/>
        </p:nvGrpSpPr>
        <p:grpSpPr>
          <a:xfrm>
            <a:off x="1306656" y="1475261"/>
            <a:ext cx="1904142" cy="728093"/>
            <a:chOff x="1328477" y="3615062"/>
            <a:chExt cx="2158028" cy="825172"/>
          </a:xfrm>
        </p:grpSpPr>
        <p:sp>
          <p:nvSpPr>
            <p:cNvPr id="20" name="TextBox 19">
              <a:extLst>
                <a:ext uri="{FF2B5EF4-FFF2-40B4-BE49-F238E27FC236}">
                  <a16:creationId xmlns:a16="http://schemas.microsoft.com/office/drawing/2014/main" id="{1719BA3F-61CA-4DB2-ADFF-F97CFA7079D4}"/>
                </a:ext>
              </a:extLst>
            </p:cNvPr>
            <p:cNvSpPr txBox="1"/>
            <p:nvPr/>
          </p:nvSpPr>
          <p:spPr>
            <a:xfrm>
              <a:off x="1898059" y="3966211"/>
              <a:ext cx="1588446" cy="474023"/>
            </a:xfrm>
            <a:prstGeom prst="rect">
              <a:avLst/>
            </a:prstGeom>
            <a:solidFill>
              <a:srgbClr val="FFFF00"/>
            </a:solidFill>
          </p:spPr>
          <p:txBody>
            <a:bodyPr wrap="square" rtlCol="0">
              <a:spAutoFit/>
            </a:bodyPr>
            <a:lstStyle/>
            <a:p>
              <a:pPr algn="ctr"/>
              <a:r>
                <a:rPr lang="en-US" sz="2118" b="1" dirty="0"/>
                <a:t>FORESTS</a:t>
              </a:r>
            </a:p>
          </p:txBody>
        </p:sp>
        <p:cxnSp>
          <p:nvCxnSpPr>
            <p:cNvPr id="34" name="Straight Arrow Connector 33">
              <a:extLst>
                <a:ext uri="{FF2B5EF4-FFF2-40B4-BE49-F238E27FC236}">
                  <a16:creationId xmlns:a16="http://schemas.microsoft.com/office/drawing/2014/main" id="{39893977-75DC-45EC-8669-91FBB7AD9AE3}"/>
                </a:ext>
              </a:extLst>
            </p:cNvPr>
            <p:cNvCxnSpPr>
              <a:cxnSpLocks/>
              <a:endCxn id="20" idx="1"/>
            </p:cNvCxnSpPr>
            <p:nvPr/>
          </p:nvCxnSpPr>
          <p:spPr>
            <a:xfrm>
              <a:off x="1328477" y="3615062"/>
              <a:ext cx="569582" cy="5881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883B655C-46AB-4DFB-BAFA-F121F0498CBE}"/>
              </a:ext>
            </a:extLst>
          </p:cNvPr>
          <p:cNvGrpSpPr/>
          <p:nvPr/>
        </p:nvGrpSpPr>
        <p:grpSpPr>
          <a:xfrm>
            <a:off x="3210798" y="1071575"/>
            <a:ext cx="1923847" cy="1178299"/>
            <a:chOff x="3486504" y="3157552"/>
            <a:chExt cx="2180360" cy="1335406"/>
          </a:xfrm>
        </p:grpSpPr>
        <p:grpSp>
          <p:nvGrpSpPr>
            <p:cNvPr id="54" name="Group 53">
              <a:extLst>
                <a:ext uri="{FF2B5EF4-FFF2-40B4-BE49-F238E27FC236}">
                  <a16:creationId xmlns:a16="http://schemas.microsoft.com/office/drawing/2014/main" id="{AACAA516-0CB5-481F-B6A3-97F950BF2437}"/>
                </a:ext>
              </a:extLst>
            </p:cNvPr>
            <p:cNvGrpSpPr/>
            <p:nvPr/>
          </p:nvGrpSpPr>
          <p:grpSpPr>
            <a:xfrm>
              <a:off x="3486504" y="3157552"/>
              <a:ext cx="1702959" cy="1045671"/>
              <a:chOff x="3486504" y="3157552"/>
              <a:chExt cx="1702959" cy="1045671"/>
            </a:xfrm>
          </p:grpSpPr>
          <p:sp>
            <p:nvSpPr>
              <p:cNvPr id="18" name="TextBox 17">
                <a:extLst>
                  <a:ext uri="{FF2B5EF4-FFF2-40B4-BE49-F238E27FC236}">
                    <a16:creationId xmlns:a16="http://schemas.microsoft.com/office/drawing/2014/main" id="{0D43EA31-9CE3-473E-8BCD-7725D531EC5E}"/>
                  </a:ext>
                </a:extLst>
              </p:cNvPr>
              <p:cNvSpPr txBox="1"/>
              <p:nvPr/>
            </p:nvSpPr>
            <p:spPr>
              <a:xfrm>
                <a:off x="4217584" y="3157552"/>
                <a:ext cx="971879" cy="474023"/>
              </a:xfrm>
              <a:prstGeom prst="rect">
                <a:avLst/>
              </a:prstGeom>
              <a:solidFill>
                <a:srgbClr val="FFFF00"/>
              </a:solidFill>
            </p:spPr>
            <p:txBody>
              <a:bodyPr wrap="square" rtlCol="0">
                <a:spAutoFit/>
              </a:bodyPr>
              <a:lstStyle/>
              <a:p>
                <a:pPr algn="ctr"/>
                <a:r>
                  <a:rPr lang="en-US" sz="2118" b="1" dirty="0"/>
                  <a:t>BIRDS</a:t>
                </a:r>
              </a:p>
            </p:txBody>
          </p:sp>
          <p:cxnSp>
            <p:nvCxnSpPr>
              <p:cNvPr id="36" name="Straight Arrow Connector 35">
                <a:extLst>
                  <a:ext uri="{FF2B5EF4-FFF2-40B4-BE49-F238E27FC236}">
                    <a16:creationId xmlns:a16="http://schemas.microsoft.com/office/drawing/2014/main" id="{4E79DD8A-860E-4487-833C-4739B4EF1A0A}"/>
                  </a:ext>
                </a:extLst>
              </p:cNvPr>
              <p:cNvCxnSpPr>
                <a:cxnSpLocks/>
                <a:stCxn id="20" idx="3"/>
                <a:endCxn id="18" idx="1"/>
              </p:cNvCxnSpPr>
              <p:nvPr/>
            </p:nvCxnSpPr>
            <p:spPr>
              <a:xfrm flipV="1">
                <a:off x="3486504" y="3394564"/>
                <a:ext cx="731080" cy="8086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E3F7303-C99F-4E1F-9A47-7A6DA470EDEE}"/>
                </a:ext>
              </a:extLst>
            </p:cNvPr>
            <p:cNvGrpSpPr/>
            <p:nvPr/>
          </p:nvGrpSpPr>
          <p:grpSpPr>
            <a:xfrm>
              <a:off x="3486504" y="4018934"/>
              <a:ext cx="2180360" cy="474024"/>
              <a:chOff x="3486504" y="4018934"/>
              <a:chExt cx="2180360" cy="474024"/>
            </a:xfrm>
          </p:grpSpPr>
          <p:sp>
            <p:nvSpPr>
              <p:cNvPr id="19" name="TextBox 18">
                <a:extLst>
                  <a:ext uri="{FF2B5EF4-FFF2-40B4-BE49-F238E27FC236}">
                    <a16:creationId xmlns:a16="http://schemas.microsoft.com/office/drawing/2014/main" id="{3EE5288F-7702-433E-91C5-2FD572896312}"/>
                  </a:ext>
                </a:extLst>
              </p:cNvPr>
              <p:cNvSpPr txBox="1"/>
              <p:nvPr/>
            </p:nvSpPr>
            <p:spPr>
              <a:xfrm>
                <a:off x="4078418" y="4018934"/>
                <a:ext cx="1588446" cy="474024"/>
              </a:xfrm>
              <a:prstGeom prst="rect">
                <a:avLst/>
              </a:prstGeom>
              <a:solidFill>
                <a:srgbClr val="FFFF00"/>
              </a:solidFill>
            </p:spPr>
            <p:txBody>
              <a:bodyPr wrap="square" rtlCol="0">
                <a:spAutoFit/>
              </a:bodyPr>
              <a:lstStyle/>
              <a:p>
                <a:pPr algn="ctr"/>
                <a:r>
                  <a:rPr lang="en-US" sz="2118" b="1" dirty="0"/>
                  <a:t>BEAVERS</a:t>
                </a:r>
              </a:p>
            </p:txBody>
          </p:sp>
          <p:cxnSp>
            <p:nvCxnSpPr>
              <p:cNvPr id="39" name="Straight Arrow Connector 38">
                <a:extLst>
                  <a:ext uri="{FF2B5EF4-FFF2-40B4-BE49-F238E27FC236}">
                    <a16:creationId xmlns:a16="http://schemas.microsoft.com/office/drawing/2014/main" id="{7246F52E-C0A7-48C5-83AD-05ADA590B509}"/>
                  </a:ext>
                </a:extLst>
              </p:cNvPr>
              <p:cNvCxnSpPr>
                <a:cxnSpLocks/>
                <a:stCxn id="20" idx="3"/>
                <a:endCxn id="19" idx="1"/>
              </p:cNvCxnSpPr>
              <p:nvPr/>
            </p:nvCxnSpPr>
            <p:spPr>
              <a:xfrm>
                <a:off x="3486504" y="4203223"/>
                <a:ext cx="591914" cy="527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a:extLst>
              <a:ext uri="{FF2B5EF4-FFF2-40B4-BE49-F238E27FC236}">
                <a16:creationId xmlns:a16="http://schemas.microsoft.com/office/drawing/2014/main" id="{4E77D951-8CDA-4AD5-B70B-1B051CB09577}"/>
              </a:ext>
            </a:extLst>
          </p:cNvPr>
          <p:cNvGrpSpPr/>
          <p:nvPr/>
        </p:nvGrpSpPr>
        <p:grpSpPr>
          <a:xfrm>
            <a:off x="4995583" y="1217749"/>
            <a:ext cx="1776844" cy="744178"/>
            <a:chOff x="5509260" y="3323216"/>
            <a:chExt cx="2013757" cy="843402"/>
          </a:xfrm>
        </p:grpSpPr>
        <p:sp>
          <p:nvSpPr>
            <p:cNvPr id="16" name="TextBox 15">
              <a:extLst>
                <a:ext uri="{FF2B5EF4-FFF2-40B4-BE49-F238E27FC236}">
                  <a16:creationId xmlns:a16="http://schemas.microsoft.com/office/drawing/2014/main" id="{929B82A5-05B4-4A67-971F-7BFB273CCC6F}"/>
                </a:ext>
              </a:extLst>
            </p:cNvPr>
            <p:cNvSpPr txBox="1"/>
            <p:nvPr/>
          </p:nvSpPr>
          <p:spPr>
            <a:xfrm>
              <a:off x="5947269" y="3323216"/>
              <a:ext cx="1575748" cy="843402"/>
            </a:xfrm>
            <a:prstGeom prst="rect">
              <a:avLst/>
            </a:prstGeom>
            <a:solidFill>
              <a:srgbClr val="FFFF00"/>
            </a:solidFill>
          </p:spPr>
          <p:txBody>
            <a:bodyPr wrap="square" rtlCol="0">
              <a:spAutoFit/>
            </a:bodyPr>
            <a:lstStyle/>
            <a:p>
              <a:pPr algn="ctr"/>
              <a:r>
                <a:rPr lang="en-US" sz="2118" b="1" dirty="0"/>
                <a:t>DAMS </a:t>
              </a:r>
              <a:r>
                <a:rPr lang="en-US" sz="2118" b="1" dirty="0">
                  <a:sym typeface="Wingdings" panose="05000000000000000000" pitchFamily="2" charset="2"/>
                </a:rPr>
                <a:t> </a:t>
              </a:r>
              <a:r>
                <a:rPr lang="en-US" sz="2118" b="1" dirty="0"/>
                <a:t>HABITATS</a:t>
              </a:r>
            </a:p>
          </p:txBody>
        </p:sp>
        <p:cxnSp>
          <p:nvCxnSpPr>
            <p:cNvPr id="42" name="Straight Arrow Connector 41">
              <a:extLst>
                <a:ext uri="{FF2B5EF4-FFF2-40B4-BE49-F238E27FC236}">
                  <a16:creationId xmlns:a16="http://schemas.microsoft.com/office/drawing/2014/main" id="{B441BC8D-3B62-4275-A234-82A650ABB21B}"/>
                </a:ext>
              </a:extLst>
            </p:cNvPr>
            <p:cNvCxnSpPr>
              <a:cxnSpLocks/>
              <a:endCxn id="16" idx="1"/>
            </p:cNvCxnSpPr>
            <p:nvPr/>
          </p:nvCxnSpPr>
          <p:spPr>
            <a:xfrm flipV="1">
              <a:off x="5509260" y="3744917"/>
              <a:ext cx="438009" cy="4021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98FA167-A457-465C-BE21-2906E9FC70FF}"/>
              </a:ext>
            </a:extLst>
          </p:cNvPr>
          <p:cNvGrpSpPr/>
          <p:nvPr/>
        </p:nvGrpSpPr>
        <p:grpSpPr>
          <a:xfrm>
            <a:off x="6772427" y="771036"/>
            <a:ext cx="2126806" cy="1912363"/>
            <a:chOff x="7523017" y="828120"/>
            <a:chExt cx="2410380" cy="2167344"/>
          </a:xfrm>
        </p:grpSpPr>
        <p:sp>
          <p:nvSpPr>
            <p:cNvPr id="24" name="TextBox 23">
              <a:extLst>
                <a:ext uri="{FF2B5EF4-FFF2-40B4-BE49-F238E27FC236}">
                  <a16:creationId xmlns:a16="http://schemas.microsoft.com/office/drawing/2014/main" id="{F4F3B197-6C9C-428A-AC7D-F70AC5B1E26E}"/>
                </a:ext>
              </a:extLst>
            </p:cNvPr>
            <p:cNvSpPr txBox="1"/>
            <p:nvPr/>
          </p:nvSpPr>
          <p:spPr>
            <a:xfrm>
              <a:off x="7953706" y="828120"/>
              <a:ext cx="1056868" cy="474023"/>
            </a:xfrm>
            <a:prstGeom prst="rect">
              <a:avLst/>
            </a:prstGeom>
            <a:solidFill>
              <a:srgbClr val="FFFF00"/>
            </a:solidFill>
          </p:spPr>
          <p:txBody>
            <a:bodyPr wrap="square" rtlCol="0">
              <a:spAutoFit/>
            </a:bodyPr>
            <a:lstStyle/>
            <a:p>
              <a:pPr algn="ctr"/>
              <a:r>
                <a:rPr lang="en-US" sz="2118" b="1" dirty="0"/>
                <a:t>FISH</a:t>
              </a:r>
            </a:p>
          </p:txBody>
        </p:sp>
        <p:sp>
          <p:nvSpPr>
            <p:cNvPr id="25" name="TextBox 24">
              <a:extLst>
                <a:ext uri="{FF2B5EF4-FFF2-40B4-BE49-F238E27FC236}">
                  <a16:creationId xmlns:a16="http://schemas.microsoft.com/office/drawing/2014/main" id="{D2960B60-2762-4AF5-A4D0-55BBCB4F9603}"/>
                </a:ext>
              </a:extLst>
            </p:cNvPr>
            <p:cNvSpPr txBox="1"/>
            <p:nvPr/>
          </p:nvSpPr>
          <p:spPr>
            <a:xfrm>
              <a:off x="7923389" y="1464991"/>
              <a:ext cx="2010008" cy="474023"/>
            </a:xfrm>
            <a:prstGeom prst="rect">
              <a:avLst/>
            </a:prstGeom>
            <a:solidFill>
              <a:srgbClr val="FFFF00"/>
            </a:solidFill>
          </p:spPr>
          <p:txBody>
            <a:bodyPr wrap="square" rtlCol="0">
              <a:spAutoFit/>
            </a:bodyPr>
            <a:lstStyle/>
            <a:p>
              <a:pPr algn="ctr"/>
              <a:r>
                <a:rPr lang="en-US" sz="2118" b="1" dirty="0"/>
                <a:t>WATER FOWL</a:t>
              </a:r>
            </a:p>
          </p:txBody>
        </p:sp>
        <p:sp>
          <p:nvSpPr>
            <p:cNvPr id="26" name="TextBox 25">
              <a:extLst>
                <a:ext uri="{FF2B5EF4-FFF2-40B4-BE49-F238E27FC236}">
                  <a16:creationId xmlns:a16="http://schemas.microsoft.com/office/drawing/2014/main" id="{BC172FC5-3D39-497C-8502-E8658A9A1099}"/>
                </a:ext>
              </a:extLst>
            </p:cNvPr>
            <p:cNvSpPr txBox="1"/>
            <p:nvPr/>
          </p:nvSpPr>
          <p:spPr>
            <a:xfrm>
              <a:off x="7923389" y="2152062"/>
              <a:ext cx="1831117" cy="843402"/>
            </a:xfrm>
            <a:prstGeom prst="rect">
              <a:avLst/>
            </a:prstGeom>
            <a:solidFill>
              <a:srgbClr val="FFFF00"/>
            </a:solidFill>
          </p:spPr>
          <p:txBody>
            <a:bodyPr wrap="square" rtlCol="0">
              <a:spAutoFit/>
            </a:bodyPr>
            <a:lstStyle/>
            <a:p>
              <a:pPr algn="ctr"/>
              <a:r>
                <a:rPr lang="en-US" sz="2118" b="1" dirty="0"/>
                <a:t>FURBEARERS</a:t>
              </a:r>
            </a:p>
          </p:txBody>
        </p:sp>
        <p:cxnSp>
          <p:nvCxnSpPr>
            <p:cNvPr id="45" name="Straight Arrow Connector 44">
              <a:extLst>
                <a:ext uri="{FF2B5EF4-FFF2-40B4-BE49-F238E27FC236}">
                  <a16:creationId xmlns:a16="http://schemas.microsoft.com/office/drawing/2014/main" id="{02D32413-8437-43A8-BD26-E584D84DE736}"/>
                </a:ext>
              </a:extLst>
            </p:cNvPr>
            <p:cNvCxnSpPr>
              <a:cxnSpLocks/>
            </p:cNvCxnSpPr>
            <p:nvPr/>
          </p:nvCxnSpPr>
          <p:spPr>
            <a:xfrm flipV="1">
              <a:off x="7523017" y="1102401"/>
              <a:ext cx="399718" cy="6703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317D370-E6BC-4CDB-94C3-4FDF7EFE8ED0}"/>
                </a:ext>
              </a:extLst>
            </p:cNvPr>
            <p:cNvCxnSpPr>
              <a:cxnSpLocks/>
              <a:stCxn id="16" idx="3"/>
            </p:cNvCxnSpPr>
            <p:nvPr/>
          </p:nvCxnSpPr>
          <p:spPr>
            <a:xfrm flipV="1">
              <a:off x="7523017" y="1643594"/>
              <a:ext cx="438010" cy="1125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C06C569-A68B-4991-9988-3944389B4ECD}"/>
                </a:ext>
              </a:extLst>
            </p:cNvPr>
            <p:cNvCxnSpPr>
              <a:cxnSpLocks/>
              <a:stCxn id="16" idx="3"/>
            </p:cNvCxnSpPr>
            <p:nvPr/>
          </p:nvCxnSpPr>
          <p:spPr>
            <a:xfrm>
              <a:off x="7523017" y="1756095"/>
              <a:ext cx="405796" cy="6358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67DE61BE-E81D-421C-BF17-0AEE0B7F007F}"/>
              </a:ext>
            </a:extLst>
          </p:cNvPr>
          <p:cNvGrpSpPr/>
          <p:nvPr/>
        </p:nvGrpSpPr>
        <p:grpSpPr>
          <a:xfrm>
            <a:off x="3779391" y="2565312"/>
            <a:ext cx="2051584" cy="1032585"/>
            <a:chOff x="4130910" y="4850454"/>
            <a:chExt cx="2325128" cy="1170263"/>
          </a:xfrm>
        </p:grpSpPr>
        <p:sp>
          <p:nvSpPr>
            <p:cNvPr id="17" name="TextBox 16">
              <a:extLst>
                <a:ext uri="{FF2B5EF4-FFF2-40B4-BE49-F238E27FC236}">
                  <a16:creationId xmlns:a16="http://schemas.microsoft.com/office/drawing/2014/main" id="{9A4DECF3-BB51-4DFE-AC38-0414024B3A0A}"/>
                </a:ext>
              </a:extLst>
            </p:cNvPr>
            <p:cNvSpPr txBox="1"/>
            <p:nvPr/>
          </p:nvSpPr>
          <p:spPr>
            <a:xfrm>
              <a:off x="5064528" y="4850454"/>
              <a:ext cx="895313" cy="474023"/>
            </a:xfrm>
            <a:prstGeom prst="rect">
              <a:avLst/>
            </a:prstGeom>
            <a:solidFill>
              <a:srgbClr val="FFFF00"/>
            </a:solidFill>
          </p:spPr>
          <p:txBody>
            <a:bodyPr wrap="square" rtlCol="0">
              <a:spAutoFit/>
            </a:bodyPr>
            <a:lstStyle/>
            <a:p>
              <a:pPr algn="ctr"/>
              <a:r>
                <a:rPr lang="en-US" sz="2118" b="1" dirty="0"/>
                <a:t>MICE</a:t>
              </a:r>
            </a:p>
          </p:txBody>
        </p:sp>
        <p:sp>
          <p:nvSpPr>
            <p:cNvPr id="28" name="TextBox 27">
              <a:extLst>
                <a:ext uri="{FF2B5EF4-FFF2-40B4-BE49-F238E27FC236}">
                  <a16:creationId xmlns:a16="http://schemas.microsoft.com/office/drawing/2014/main" id="{00E89B44-E8D7-4596-AF27-022142EC9E88}"/>
                </a:ext>
              </a:extLst>
            </p:cNvPr>
            <p:cNvSpPr txBox="1"/>
            <p:nvPr/>
          </p:nvSpPr>
          <p:spPr>
            <a:xfrm>
              <a:off x="4685554" y="5546694"/>
              <a:ext cx="1770484" cy="474023"/>
            </a:xfrm>
            <a:prstGeom prst="rect">
              <a:avLst/>
            </a:prstGeom>
            <a:solidFill>
              <a:srgbClr val="FFFF00"/>
            </a:solidFill>
          </p:spPr>
          <p:txBody>
            <a:bodyPr wrap="square" rtlCol="0">
              <a:spAutoFit/>
            </a:bodyPr>
            <a:lstStyle/>
            <a:p>
              <a:pPr algn="ctr"/>
              <a:r>
                <a:rPr lang="en-US" sz="2118" b="1" dirty="0"/>
                <a:t>RABBITS</a:t>
              </a:r>
            </a:p>
          </p:txBody>
        </p:sp>
        <p:cxnSp>
          <p:nvCxnSpPr>
            <p:cNvPr id="57" name="Straight Arrow Connector 56">
              <a:extLst>
                <a:ext uri="{FF2B5EF4-FFF2-40B4-BE49-F238E27FC236}">
                  <a16:creationId xmlns:a16="http://schemas.microsoft.com/office/drawing/2014/main" id="{5EE274A1-81CE-4176-9DBF-C462EE075373}"/>
                </a:ext>
              </a:extLst>
            </p:cNvPr>
            <p:cNvCxnSpPr>
              <a:cxnSpLocks/>
              <a:endCxn id="17" idx="1"/>
            </p:cNvCxnSpPr>
            <p:nvPr/>
          </p:nvCxnSpPr>
          <p:spPr>
            <a:xfrm>
              <a:off x="4130910" y="5001056"/>
              <a:ext cx="933618" cy="864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4C75CA0-6A6C-4D88-AA79-81F0088CD2FF}"/>
                </a:ext>
              </a:extLst>
            </p:cNvPr>
            <p:cNvCxnSpPr>
              <a:cxnSpLocks/>
            </p:cNvCxnSpPr>
            <p:nvPr/>
          </p:nvCxnSpPr>
          <p:spPr>
            <a:xfrm>
              <a:off x="4144289" y="5001056"/>
              <a:ext cx="587257" cy="6879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747A2E5-B040-4E5D-B06B-F2F13C958EC6}"/>
              </a:ext>
            </a:extLst>
          </p:cNvPr>
          <p:cNvGrpSpPr/>
          <p:nvPr/>
        </p:nvGrpSpPr>
        <p:grpSpPr>
          <a:xfrm>
            <a:off x="5438506" y="2413658"/>
            <a:ext cx="2839536" cy="1915531"/>
            <a:chOff x="6089613" y="4995398"/>
            <a:chExt cx="3218141" cy="2170935"/>
          </a:xfrm>
        </p:grpSpPr>
        <p:sp>
          <p:nvSpPr>
            <p:cNvPr id="21" name="TextBox 20">
              <a:extLst>
                <a:ext uri="{FF2B5EF4-FFF2-40B4-BE49-F238E27FC236}">
                  <a16:creationId xmlns:a16="http://schemas.microsoft.com/office/drawing/2014/main" id="{77EEE60B-DC8D-4895-A454-6363D3A7BB7E}"/>
                </a:ext>
              </a:extLst>
            </p:cNvPr>
            <p:cNvSpPr txBox="1"/>
            <p:nvPr/>
          </p:nvSpPr>
          <p:spPr>
            <a:xfrm>
              <a:off x="7032323" y="4995398"/>
              <a:ext cx="1235591" cy="474023"/>
            </a:xfrm>
            <a:prstGeom prst="rect">
              <a:avLst/>
            </a:prstGeom>
            <a:solidFill>
              <a:srgbClr val="FFFF00"/>
            </a:solidFill>
          </p:spPr>
          <p:txBody>
            <a:bodyPr wrap="square" rtlCol="0">
              <a:spAutoFit/>
            </a:bodyPr>
            <a:lstStyle/>
            <a:p>
              <a:pPr algn="ctr"/>
              <a:r>
                <a:rPr lang="en-US" sz="2118" b="1" dirty="0"/>
                <a:t>HAWKS</a:t>
              </a:r>
            </a:p>
          </p:txBody>
        </p:sp>
        <p:sp>
          <p:nvSpPr>
            <p:cNvPr id="22" name="TextBox 21">
              <a:extLst>
                <a:ext uri="{FF2B5EF4-FFF2-40B4-BE49-F238E27FC236}">
                  <a16:creationId xmlns:a16="http://schemas.microsoft.com/office/drawing/2014/main" id="{8060BB29-B84D-4575-9C75-CBFF7BE6C807}"/>
                </a:ext>
              </a:extLst>
            </p:cNvPr>
            <p:cNvSpPr txBox="1"/>
            <p:nvPr/>
          </p:nvSpPr>
          <p:spPr>
            <a:xfrm>
              <a:off x="7820197" y="6103245"/>
              <a:ext cx="1115485" cy="474023"/>
            </a:xfrm>
            <a:prstGeom prst="rect">
              <a:avLst/>
            </a:prstGeom>
            <a:solidFill>
              <a:srgbClr val="FFFF00"/>
            </a:solidFill>
          </p:spPr>
          <p:txBody>
            <a:bodyPr wrap="square" rtlCol="0">
              <a:spAutoFit/>
            </a:bodyPr>
            <a:lstStyle/>
            <a:p>
              <a:pPr algn="ctr"/>
              <a:r>
                <a:rPr lang="en-US" sz="2118" b="1" dirty="0"/>
                <a:t>FOX</a:t>
              </a:r>
            </a:p>
          </p:txBody>
        </p:sp>
        <p:sp>
          <p:nvSpPr>
            <p:cNvPr id="23" name="TextBox 22">
              <a:extLst>
                <a:ext uri="{FF2B5EF4-FFF2-40B4-BE49-F238E27FC236}">
                  <a16:creationId xmlns:a16="http://schemas.microsoft.com/office/drawing/2014/main" id="{0A99A843-CB88-4839-8897-2061396D15D9}"/>
                </a:ext>
              </a:extLst>
            </p:cNvPr>
            <p:cNvSpPr txBox="1"/>
            <p:nvPr/>
          </p:nvSpPr>
          <p:spPr>
            <a:xfrm>
              <a:off x="7537270" y="5514181"/>
              <a:ext cx="1770484" cy="474023"/>
            </a:xfrm>
            <a:prstGeom prst="rect">
              <a:avLst/>
            </a:prstGeom>
            <a:solidFill>
              <a:srgbClr val="FFFF00"/>
            </a:solidFill>
          </p:spPr>
          <p:txBody>
            <a:bodyPr wrap="square" rtlCol="0">
              <a:spAutoFit/>
            </a:bodyPr>
            <a:lstStyle/>
            <a:p>
              <a:pPr algn="ctr"/>
              <a:r>
                <a:rPr lang="en-US" sz="2118" b="1" dirty="0"/>
                <a:t> BADGERS</a:t>
              </a:r>
            </a:p>
          </p:txBody>
        </p:sp>
        <p:sp>
          <p:nvSpPr>
            <p:cNvPr id="30" name="TextBox 29">
              <a:extLst>
                <a:ext uri="{FF2B5EF4-FFF2-40B4-BE49-F238E27FC236}">
                  <a16:creationId xmlns:a16="http://schemas.microsoft.com/office/drawing/2014/main" id="{38323C98-3235-4DB7-B48A-0C0584E91161}"/>
                </a:ext>
              </a:extLst>
            </p:cNvPr>
            <p:cNvSpPr txBox="1"/>
            <p:nvPr/>
          </p:nvSpPr>
          <p:spPr>
            <a:xfrm>
              <a:off x="7537268" y="6692310"/>
              <a:ext cx="1568541" cy="474023"/>
            </a:xfrm>
            <a:prstGeom prst="rect">
              <a:avLst/>
            </a:prstGeom>
            <a:solidFill>
              <a:srgbClr val="FFFF00"/>
            </a:solidFill>
          </p:spPr>
          <p:txBody>
            <a:bodyPr wrap="square" rtlCol="0">
              <a:spAutoFit/>
            </a:bodyPr>
            <a:lstStyle/>
            <a:p>
              <a:pPr algn="ctr"/>
              <a:r>
                <a:rPr lang="en-US" sz="2118" b="1" dirty="0"/>
                <a:t>EAGLES</a:t>
              </a:r>
            </a:p>
          </p:txBody>
        </p:sp>
        <p:cxnSp>
          <p:nvCxnSpPr>
            <p:cNvPr id="62" name="Straight Arrow Connector 61">
              <a:extLst>
                <a:ext uri="{FF2B5EF4-FFF2-40B4-BE49-F238E27FC236}">
                  <a16:creationId xmlns:a16="http://schemas.microsoft.com/office/drawing/2014/main" id="{F34B3225-096B-4E6B-A76D-7CDC04A7340F}"/>
                </a:ext>
              </a:extLst>
            </p:cNvPr>
            <p:cNvCxnSpPr>
              <a:cxnSpLocks/>
            </p:cNvCxnSpPr>
            <p:nvPr/>
          </p:nvCxnSpPr>
          <p:spPr>
            <a:xfrm flipV="1">
              <a:off x="6089613" y="5238442"/>
              <a:ext cx="1023632" cy="1596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0983E6C-0F35-4EAB-99AB-F021D062F4BA}"/>
                </a:ext>
              </a:extLst>
            </p:cNvPr>
            <p:cNvCxnSpPr>
              <a:cxnSpLocks/>
              <a:endCxn id="23" idx="1"/>
            </p:cNvCxnSpPr>
            <p:nvPr/>
          </p:nvCxnSpPr>
          <p:spPr>
            <a:xfrm>
              <a:off x="6089613" y="5405790"/>
              <a:ext cx="1447657" cy="3454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FA7C1F-9A6E-4F93-BEBC-8594811FBF8E}"/>
                </a:ext>
              </a:extLst>
            </p:cNvPr>
            <p:cNvCxnSpPr>
              <a:cxnSpLocks/>
              <a:endCxn id="22" idx="1"/>
            </p:cNvCxnSpPr>
            <p:nvPr/>
          </p:nvCxnSpPr>
          <p:spPr>
            <a:xfrm>
              <a:off x="6178324" y="5442157"/>
              <a:ext cx="1641874" cy="8981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BF01D1A-B347-435D-B209-CA32A2753FD4}"/>
                </a:ext>
              </a:extLst>
            </p:cNvPr>
            <p:cNvCxnSpPr>
              <a:cxnSpLocks/>
            </p:cNvCxnSpPr>
            <p:nvPr/>
          </p:nvCxnSpPr>
          <p:spPr>
            <a:xfrm>
              <a:off x="6267194" y="5478169"/>
              <a:ext cx="1270076" cy="13026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7B19043-8CCB-4E7C-A2EE-D7D4C1AE24AE}"/>
              </a:ext>
            </a:extLst>
          </p:cNvPr>
          <p:cNvGrpSpPr/>
          <p:nvPr/>
        </p:nvGrpSpPr>
        <p:grpSpPr>
          <a:xfrm>
            <a:off x="264430" y="914050"/>
            <a:ext cx="1108093" cy="814748"/>
            <a:chOff x="147287" y="2979021"/>
            <a:chExt cx="1255838" cy="923381"/>
          </a:xfrm>
        </p:grpSpPr>
        <p:sp>
          <p:nvSpPr>
            <p:cNvPr id="14" name="TextBox 13">
              <a:extLst>
                <a:ext uri="{FF2B5EF4-FFF2-40B4-BE49-F238E27FC236}">
                  <a16:creationId xmlns:a16="http://schemas.microsoft.com/office/drawing/2014/main" id="{B04E91D6-C511-4BCE-B53F-FF35E0ACFD7D}"/>
                </a:ext>
              </a:extLst>
            </p:cNvPr>
            <p:cNvSpPr txBox="1"/>
            <p:nvPr/>
          </p:nvSpPr>
          <p:spPr>
            <a:xfrm>
              <a:off x="431246" y="3015005"/>
              <a:ext cx="971879" cy="474024"/>
            </a:xfrm>
            <a:prstGeom prst="rect">
              <a:avLst/>
            </a:prstGeom>
            <a:solidFill>
              <a:srgbClr val="FFFF00"/>
            </a:solidFill>
          </p:spPr>
          <p:txBody>
            <a:bodyPr wrap="square" rtlCol="0">
              <a:spAutoFit/>
            </a:bodyPr>
            <a:lstStyle/>
            <a:p>
              <a:pPr algn="ctr"/>
              <a:r>
                <a:rPr lang="en-US" sz="2118" b="1" dirty="0"/>
                <a:t>DEER</a:t>
              </a:r>
            </a:p>
          </p:txBody>
        </p:sp>
        <p:sp>
          <p:nvSpPr>
            <p:cNvPr id="2" name="Rectangle 1">
              <a:extLst>
                <a:ext uri="{FF2B5EF4-FFF2-40B4-BE49-F238E27FC236}">
                  <a16:creationId xmlns:a16="http://schemas.microsoft.com/office/drawing/2014/main" id="{35E46ACA-B7C5-4AA3-ADA4-A5542C6C1BF4}"/>
                </a:ext>
              </a:extLst>
            </p:cNvPr>
            <p:cNvSpPr/>
            <p:nvPr/>
          </p:nvSpPr>
          <p:spPr>
            <a:xfrm>
              <a:off x="147287" y="2979021"/>
              <a:ext cx="506228" cy="923381"/>
            </a:xfrm>
            <a:prstGeom prst="rect">
              <a:avLst/>
            </a:prstGeom>
            <a:noFill/>
          </p:spPr>
          <p:txBody>
            <a:bodyPr wrap="none" lIns="80682" tIns="40341" rIns="80682" bIns="40341">
              <a:spAutoFit/>
            </a:bodyPr>
            <a:lstStyle/>
            <a:p>
              <a:pPr algn="ctr"/>
              <a:r>
                <a:rPr lang="en-US" sz="4765" b="1" dirty="0">
                  <a:ln w="9525">
                    <a:solidFill>
                      <a:schemeClr val="bg1"/>
                    </a:solidFill>
                    <a:prstDash val="solid"/>
                  </a:ln>
                  <a:effectLst>
                    <a:outerShdw blurRad="12700" dist="38100" dir="2700000" algn="tl" rotWithShape="0">
                      <a:schemeClr val="bg1">
                        <a:lumMod val="50000"/>
                      </a:schemeClr>
                    </a:outerShdw>
                  </a:effectLst>
                </a:rPr>
                <a:t>?</a:t>
              </a:r>
            </a:p>
          </p:txBody>
        </p:sp>
      </p:grpSp>
      <p:grpSp>
        <p:nvGrpSpPr>
          <p:cNvPr id="4" name="Group 3">
            <a:extLst>
              <a:ext uri="{FF2B5EF4-FFF2-40B4-BE49-F238E27FC236}">
                <a16:creationId xmlns:a16="http://schemas.microsoft.com/office/drawing/2014/main" id="{1A7F5614-258C-456D-8DAB-2065AB12496D}"/>
              </a:ext>
            </a:extLst>
          </p:cNvPr>
          <p:cNvGrpSpPr/>
          <p:nvPr/>
        </p:nvGrpSpPr>
        <p:grpSpPr>
          <a:xfrm>
            <a:off x="1983077" y="2298459"/>
            <a:ext cx="1780809" cy="814748"/>
            <a:chOff x="1852514" y="4819204"/>
            <a:chExt cx="2018250" cy="923381"/>
          </a:xfrm>
        </p:grpSpPr>
        <p:sp>
          <p:nvSpPr>
            <p:cNvPr id="27" name="TextBox 26">
              <a:extLst>
                <a:ext uri="{FF2B5EF4-FFF2-40B4-BE49-F238E27FC236}">
                  <a16:creationId xmlns:a16="http://schemas.microsoft.com/office/drawing/2014/main" id="{193E8E7F-183F-4099-96A8-2FE5B260E1FE}"/>
                </a:ext>
              </a:extLst>
            </p:cNvPr>
            <p:cNvSpPr txBox="1"/>
            <p:nvPr/>
          </p:nvSpPr>
          <p:spPr>
            <a:xfrm>
              <a:off x="2100280" y="5090152"/>
              <a:ext cx="1770484" cy="474024"/>
            </a:xfrm>
            <a:prstGeom prst="rect">
              <a:avLst/>
            </a:prstGeom>
            <a:solidFill>
              <a:srgbClr val="FFFF00"/>
            </a:solidFill>
          </p:spPr>
          <p:txBody>
            <a:bodyPr wrap="square" rtlCol="0">
              <a:spAutoFit/>
            </a:bodyPr>
            <a:lstStyle/>
            <a:p>
              <a:pPr algn="ctr"/>
              <a:r>
                <a:rPr lang="en-US" sz="2118" b="1" dirty="0"/>
                <a:t>COYOTES</a:t>
              </a:r>
            </a:p>
          </p:txBody>
        </p:sp>
        <p:sp>
          <p:nvSpPr>
            <p:cNvPr id="50" name="Rectangle 49">
              <a:extLst>
                <a:ext uri="{FF2B5EF4-FFF2-40B4-BE49-F238E27FC236}">
                  <a16:creationId xmlns:a16="http://schemas.microsoft.com/office/drawing/2014/main" id="{31067256-0447-42B0-BC03-15510D2C6339}"/>
                </a:ext>
              </a:extLst>
            </p:cNvPr>
            <p:cNvSpPr/>
            <p:nvPr/>
          </p:nvSpPr>
          <p:spPr>
            <a:xfrm>
              <a:off x="1852514" y="4819204"/>
              <a:ext cx="506228" cy="923381"/>
            </a:xfrm>
            <a:prstGeom prst="rect">
              <a:avLst/>
            </a:prstGeom>
            <a:noFill/>
          </p:spPr>
          <p:txBody>
            <a:bodyPr wrap="none" lIns="80682" tIns="40341" rIns="80682" bIns="40341">
              <a:spAutoFit/>
            </a:bodyPr>
            <a:lstStyle/>
            <a:p>
              <a:pPr algn="ctr"/>
              <a:r>
                <a:rPr lang="en-US" sz="4765" b="1" dirty="0">
                  <a:ln w="9525">
                    <a:solidFill>
                      <a:schemeClr val="bg1"/>
                    </a:solidFill>
                    <a:prstDash val="solid"/>
                  </a:ln>
                  <a:effectLst>
                    <a:outerShdw blurRad="12700" dist="38100" dir="2700000" algn="tl" rotWithShape="0">
                      <a:schemeClr val="bg1">
                        <a:lumMod val="50000"/>
                      </a:schemeClr>
                    </a:outerShdw>
                  </a:effectLst>
                </a:rPr>
                <a:t>?</a:t>
              </a:r>
            </a:p>
          </p:txBody>
        </p:sp>
      </p:grpSp>
      <p:grpSp>
        <p:nvGrpSpPr>
          <p:cNvPr id="5" name="Group 4">
            <a:extLst>
              <a:ext uri="{FF2B5EF4-FFF2-40B4-BE49-F238E27FC236}">
                <a16:creationId xmlns:a16="http://schemas.microsoft.com/office/drawing/2014/main" id="{D04985E9-248F-4E16-AD5D-AC0F97CC9114}"/>
              </a:ext>
            </a:extLst>
          </p:cNvPr>
          <p:cNvGrpSpPr/>
          <p:nvPr/>
        </p:nvGrpSpPr>
        <p:grpSpPr>
          <a:xfrm>
            <a:off x="1492016" y="3246313"/>
            <a:ext cx="1267401" cy="814748"/>
            <a:chOff x="4523453" y="6803259"/>
            <a:chExt cx="1436388" cy="923381"/>
          </a:xfrm>
        </p:grpSpPr>
        <p:sp>
          <p:nvSpPr>
            <p:cNvPr id="29" name="TextBox 28">
              <a:extLst>
                <a:ext uri="{FF2B5EF4-FFF2-40B4-BE49-F238E27FC236}">
                  <a16:creationId xmlns:a16="http://schemas.microsoft.com/office/drawing/2014/main" id="{EDF5708B-C4F4-42B5-A33A-FFC71EBD6D10}"/>
                </a:ext>
              </a:extLst>
            </p:cNvPr>
            <p:cNvSpPr txBox="1"/>
            <p:nvPr/>
          </p:nvSpPr>
          <p:spPr>
            <a:xfrm>
              <a:off x="4844356" y="7034092"/>
              <a:ext cx="1115485" cy="474024"/>
            </a:xfrm>
            <a:prstGeom prst="rect">
              <a:avLst/>
            </a:prstGeom>
            <a:solidFill>
              <a:srgbClr val="FFFF00"/>
            </a:solidFill>
          </p:spPr>
          <p:txBody>
            <a:bodyPr wrap="square" rtlCol="0">
              <a:spAutoFit/>
            </a:bodyPr>
            <a:lstStyle/>
            <a:p>
              <a:pPr algn="ctr"/>
              <a:r>
                <a:rPr lang="en-US" sz="2118" b="1" dirty="0"/>
                <a:t>BEARS</a:t>
              </a:r>
            </a:p>
          </p:txBody>
        </p:sp>
        <p:sp>
          <p:nvSpPr>
            <p:cNvPr id="58" name="Rectangle 57">
              <a:extLst>
                <a:ext uri="{FF2B5EF4-FFF2-40B4-BE49-F238E27FC236}">
                  <a16:creationId xmlns:a16="http://schemas.microsoft.com/office/drawing/2014/main" id="{3A678844-23CA-4D00-AF7E-F4A693134840}"/>
                </a:ext>
              </a:extLst>
            </p:cNvPr>
            <p:cNvSpPr/>
            <p:nvPr/>
          </p:nvSpPr>
          <p:spPr>
            <a:xfrm>
              <a:off x="4523453" y="6803259"/>
              <a:ext cx="506228" cy="923381"/>
            </a:xfrm>
            <a:prstGeom prst="rect">
              <a:avLst/>
            </a:prstGeom>
            <a:noFill/>
          </p:spPr>
          <p:txBody>
            <a:bodyPr wrap="none" lIns="80682" tIns="40341" rIns="80682" bIns="40341">
              <a:spAutoFit/>
            </a:bodyPr>
            <a:lstStyle/>
            <a:p>
              <a:pPr algn="ctr"/>
              <a:r>
                <a:rPr lang="en-US" sz="4765" b="1" dirty="0">
                  <a:ln w="9525">
                    <a:solidFill>
                      <a:schemeClr val="bg1"/>
                    </a:solidFill>
                    <a:prstDash val="solid"/>
                  </a:ln>
                  <a:effectLst>
                    <a:outerShdw blurRad="12700" dist="38100" dir="2700000" algn="tl" rotWithShape="0">
                      <a:schemeClr val="bg1">
                        <a:lumMod val="50000"/>
                      </a:schemeClr>
                    </a:outerShdw>
                  </a:effectLst>
                </a:rPr>
                <a:t>?</a:t>
              </a:r>
            </a:p>
          </p:txBody>
        </p:sp>
      </p:grpSp>
      <p:sp>
        <p:nvSpPr>
          <p:cNvPr id="60" name="TextBox 59">
            <a:extLst>
              <a:ext uri="{FF2B5EF4-FFF2-40B4-BE49-F238E27FC236}">
                <a16:creationId xmlns:a16="http://schemas.microsoft.com/office/drawing/2014/main" id="{10F9DEAA-9C47-49FB-BFE8-BA4C53AFC971}"/>
              </a:ext>
            </a:extLst>
          </p:cNvPr>
          <p:cNvSpPr txBox="1"/>
          <p:nvPr/>
        </p:nvSpPr>
        <p:spPr>
          <a:xfrm>
            <a:off x="139969" y="5973280"/>
            <a:ext cx="8869560" cy="418256"/>
          </a:xfrm>
          <a:prstGeom prst="rect">
            <a:avLst/>
          </a:prstGeom>
          <a:solidFill>
            <a:srgbClr val="FFFF00"/>
          </a:solidFill>
        </p:spPr>
        <p:txBody>
          <a:bodyPr wrap="square" rtlCol="0">
            <a:spAutoFit/>
          </a:bodyPr>
          <a:lstStyle/>
          <a:p>
            <a:pPr algn="ctr"/>
            <a:r>
              <a:rPr lang="en-US" sz="2118" b="1" dirty="0"/>
              <a:t>KEYSTONE SPECIES – A species on which all things in an ecosystem depend</a:t>
            </a:r>
          </a:p>
        </p:txBody>
      </p:sp>
    </p:spTree>
    <p:extLst>
      <p:ext uri="{BB962C8B-B14F-4D97-AF65-F5344CB8AC3E}">
        <p14:creationId xmlns:p14="http://schemas.microsoft.com/office/powerpoint/2010/main" val="312145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40C900-C53E-488F-91A1-238B36CF84BA}"/>
              </a:ext>
            </a:extLst>
          </p:cNvPr>
          <p:cNvSpPr txBox="1"/>
          <p:nvPr/>
        </p:nvSpPr>
        <p:spPr>
          <a:xfrm>
            <a:off x="245409" y="409555"/>
            <a:ext cx="5705919" cy="418256"/>
          </a:xfrm>
          <a:prstGeom prst="rect">
            <a:avLst/>
          </a:prstGeom>
          <a:solidFill>
            <a:srgbClr val="FFFF00"/>
          </a:solidFill>
        </p:spPr>
        <p:txBody>
          <a:bodyPr wrap="square" rtlCol="0">
            <a:spAutoFit/>
          </a:bodyPr>
          <a:lstStyle/>
          <a:p>
            <a:r>
              <a:rPr lang="en-US" sz="2118" b="1" dirty="0"/>
              <a:t>Add the new slide (#15) to your Ecology </a:t>
            </a:r>
            <a:r>
              <a:rPr lang="en-US" sz="2118" b="1" dirty="0" err="1"/>
              <a:t>HDSN</a:t>
            </a:r>
            <a:r>
              <a:rPr lang="en-US" sz="2118" b="1" dirty="0"/>
              <a:t>.</a:t>
            </a:r>
          </a:p>
        </p:txBody>
      </p:sp>
      <p:pic>
        <p:nvPicPr>
          <p:cNvPr id="6" name="Picture 5">
            <a:extLst>
              <a:ext uri="{FF2B5EF4-FFF2-40B4-BE49-F238E27FC236}">
                <a16:creationId xmlns:a16="http://schemas.microsoft.com/office/drawing/2014/main" id="{DC7BF4C9-EAF1-4D95-89D0-B7578865AD59}"/>
              </a:ext>
            </a:extLst>
          </p:cNvPr>
          <p:cNvPicPr>
            <a:picLocks noChangeAspect="1"/>
          </p:cNvPicPr>
          <p:nvPr/>
        </p:nvPicPr>
        <p:blipFill>
          <a:blip r:embed="rId2"/>
          <a:stretch>
            <a:fillRect/>
          </a:stretch>
        </p:blipFill>
        <p:spPr>
          <a:xfrm>
            <a:off x="2497166" y="996819"/>
            <a:ext cx="6186979" cy="3108881"/>
          </a:xfrm>
          <a:prstGeom prst="rect">
            <a:avLst/>
          </a:prstGeom>
        </p:spPr>
      </p:pic>
      <p:sp>
        <p:nvSpPr>
          <p:cNvPr id="7" name="TextBox 6">
            <a:extLst>
              <a:ext uri="{FF2B5EF4-FFF2-40B4-BE49-F238E27FC236}">
                <a16:creationId xmlns:a16="http://schemas.microsoft.com/office/drawing/2014/main" id="{615C3056-F772-4869-8890-FFE8927480F5}"/>
              </a:ext>
            </a:extLst>
          </p:cNvPr>
          <p:cNvSpPr txBox="1"/>
          <p:nvPr/>
        </p:nvSpPr>
        <p:spPr>
          <a:xfrm>
            <a:off x="366433" y="1317517"/>
            <a:ext cx="2345179" cy="1070101"/>
          </a:xfrm>
          <a:prstGeom prst="rect">
            <a:avLst/>
          </a:prstGeom>
          <a:solidFill>
            <a:srgbClr val="FFFF00"/>
          </a:solidFill>
        </p:spPr>
        <p:txBody>
          <a:bodyPr wrap="square" rtlCol="0">
            <a:spAutoFit/>
          </a:bodyPr>
          <a:lstStyle/>
          <a:p>
            <a:pPr algn="ctr"/>
            <a:r>
              <a:rPr lang="en-US" sz="2118" b="1" dirty="0"/>
              <a:t>Watch the EDPuzzle video to complete PART A.</a:t>
            </a:r>
          </a:p>
        </p:txBody>
      </p:sp>
      <p:sp>
        <p:nvSpPr>
          <p:cNvPr id="8" name="TextBox 7">
            <a:extLst>
              <a:ext uri="{FF2B5EF4-FFF2-40B4-BE49-F238E27FC236}">
                <a16:creationId xmlns:a16="http://schemas.microsoft.com/office/drawing/2014/main" id="{103B247E-CA24-451B-A02A-8C2BD5726F9A}"/>
              </a:ext>
            </a:extLst>
          </p:cNvPr>
          <p:cNvSpPr txBox="1"/>
          <p:nvPr/>
        </p:nvSpPr>
        <p:spPr>
          <a:xfrm rot="20757874">
            <a:off x="6338966" y="2564657"/>
            <a:ext cx="2345179" cy="1070101"/>
          </a:xfrm>
          <a:prstGeom prst="rect">
            <a:avLst/>
          </a:prstGeom>
          <a:solidFill>
            <a:srgbClr val="FFFF00"/>
          </a:solidFill>
        </p:spPr>
        <p:txBody>
          <a:bodyPr wrap="square" rtlCol="0">
            <a:spAutoFit/>
          </a:bodyPr>
          <a:lstStyle/>
          <a:p>
            <a:pPr algn="ctr"/>
            <a:r>
              <a:rPr lang="en-US" sz="2118" b="1" dirty="0"/>
              <a:t>Parts B &amp; C are starred = Do in class tomorrow.</a:t>
            </a:r>
          </a:p>
        </p:txBody>
      </p:sp>
      <p:sp>
        <p:nvSpPr>
          <p:cNvPr id="10" name="TextBox 9">
            <a:extLst>
              <a:ext uri="{FF2B5EF4-FFF2-40B4-BE49-F238E27FC236}">
                <a16:creationId xmlns:a16="http://schemas.microsoft.com/office/drawing/2014/main" id="{1383E8A7-0F4F-48B3-86E0-0772B2097F26}"/>
              </a:ext>
            </a:extLst>
          </p:cNvPr>
          <p:cNvSpPr txBox="1"/>
          <p:nvPr/>
        </p:nvSpPr>
        <p:spPr>
          <a:xfrm>
            <a:off x="245409" y="4285612"/>
            <a:ext cx="6323479" cy="1997535"/>
          </a:xfrm>
          <a:prstGeom prst="rect">
            <a:avLst/>
          </a:prstGeom>
          <a:noFill/>
        </p:spPr>
        <p:txBody>
          <a:bodyPr wrap="square" rtlCol="0">
            <a:spAutoFit/>
          </a:bodyPr>
          <a:lstStyle/>
          <a:p>
            <a:pPr>
              <a:lnSpc>
                <a:spcPct val="150000"/>
              </a:lnSpc>
            </a:pPr>
            <a:r>
              <a:rPr lang="en-US" sz="2118" b="1" dirty="0"/>
              <a:t>Done?</a:t>
            </a:r>
          </a:p>
          <a:p>
            <a:pPr>
              <a:lnSpc>
                <a:spcPct val="150000"/>
              </a:lnSpc>
            </a:pPr>
            <a:r>
              <a:rPr lang="en-US" sz="2118" b="1" dirty="0"/>
              <a:t>1</a:t>
            </a:r>
            <a:r>
              <a:rPr lang="en-US" sz="2118" b="1" baseline="30000" dirty="0"/>
              <a:t>st</a:t>
            </a:r>
            <a:r>
              <a:rPr lang="en-US" sz="2118" b="1" dirty="0"/>
              <a:t> - Finish ALL DEFINITIONS on your vocabulary slide</a:t>
            </a:r>
          </a:p>
          <a:p>
            <a:pPr>
              <a:lnSpc>
                <a:spcPct val="150000"/>
              </a:lnSpc>
            </a:pPr>
            <a:r>
              <a:rPr lang="en-US" sz="2118" b="1" dirty="0"/>
              <a:t>2</a:t>
            </a:r>
            <a:r>
              <a:rPr lang="en-US" sz="2118" b="1" baseline="30000" dirty="0"/>
              <a:t>nd</a:t>
            </a:r>
            <a:r>
              <a:rPr lang="en-US" sz="2118" b="1" dirty="0"/>
              <a:t> - Finish Blooket and turn in</a:t>
            </a:r>
          </a:p>
          <a:p>
            <a:pPr>
              <a:lnSpc>
                <a:spcPct val="150000"/>
              </a:lnSpc>
            </a:pPr>
            <a:r>
              <a:rPr lang="en-US" sz="2118" b="1" dirty="0"/>
              <a:t>3</a:t>
            </a:r>
            <a:r>
              <a:rPr lang="en-US" sz="2118" b="1" baseline="30000" dirty="0"/>
              <a:t>rd</a:t>
            </a:r>
            <a:r>
              <a:rPr lang="en-US" sz="2118" b="1" dirty="0"/>
              <a:t> - Check out Santa Tracker</a:t>
            </a:r>
          </a:p>
        </p:txBody>
      </p:sp>
    </p:spTree>
    <p:extLst>
      <p:ext uri="{BB962C8B-B14F-4D97-AF65-F5344CB8AC3E}">
        <p14:creationId xmlns:p14="http://schemas.microsoft.com/office/powerpoint/2010/main" val="298426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5CEA5F-65B1-4B32-BBD6-6E0C8178BE12}"/>
              </a:ext>
            </a:extLst>
          </p:cNvPr>
          <p:cNvSpPr/>
          <p:nvPr/>
        </p:nvSpPr>
        <p:spPr>
          <a:xfrm>
            <a:off x="762000" y="257735"/>
            <a:ext cx="7862663" cy="3046988"/>
          </a:xfrm>
          <a:prstGeom prst="rect">
            <a:avLst/>
          </a:prstGeom>
          <a:noFill/>
        </p:spPr>
        <p:txBody>
          <a:bodyPr wrap="square" lIns="91440" tIns="45720" rIns="91440" bIns="45720">
            <a:spAutoFit/>
          </a:bodyPr>
          <a:lstStyle/>
          <a:p>
            <a:pPr algn="ctr"/>
            <a:r>
              <a:rPr lang="en-US" sz="9600" b="1"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BASICS</a:t>
            </a:r>
          </a:p>
        </p:txBody>
      </p:sp>
      <p:pic>
        <p:nvPicPr>
          <p:cNvPr id="4" name="Picture 3" descr="A picture containing text, ceramic ware, vector graphics, porcelain&#10;&#10;Description automatically generated">
            <a:extLst>
              <a:ext uri="{FF2B5EF4-FFF2-40B4-BE49-F238E27FC236}">
                <a16:creationId xmlns:a16="http://schemas.microsoft.com/office/drawing/2014/main" id="{FC98E0B9-4DC6-4C03-BBDD-84B201D99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113078"/>
            <a:ext cx="3446930" cy="3446930"/>
          </a:xfrm>
          <a:prstGeom prst="rect">
            <a:avLst/>
          </a:prstGeom>
          <a:ln>
            <a:noFill/>
          </a:ln>
          <a:effectLst>
            <a:softEdge rad="112500"/>
          </a:effectLst>
        </p:spPr>
      </p:pic>
      <p:sp>
        <p:nvSpPr>
          <p:cNvPr id="5" name="TextBox 4">
            <a:extLst>
              <a:ext uri="{FF2B5EF4-FFF2-40B4-BE49-F238E27FC236}">
                <a16:creationId xmlns:a16="http://schemas.microsoft.com/office/drawing/2014/main" id="{AB52100F-4491-474C-95CB-ADF55FD85ED1}"/>
              </a:ext>
            </a:extLst>
          </p:cNvPr>
          <p:cNvSpPr txBox="1"/>
          <p:nvPr/>
        </p:nvSpPr>
        <p:spPr>
          <a:xfrm>
            <a:off x="152400" y="6477000"/>
            <a:ext cx="8991600" cy="381000"/>
          </a:xfrm>
          <a:prstGeom prst="rect">
            <a:avLst/>
          </a:prstGeom>
          <a:noFill/>
        </p:spPr>
        <p:txBody>
          <a:bodyPr wrap="square" rtlCol="0">
            <a:spAutoFit/>
          </a:bodyPr>
          <a:lstStyle/>
          <a:p>
            <a:pPr algn="ctr"/>
            <a:r>
              <a:rPr lang="en-US" b="1" dirty="0"/>
              <a:t>T. Tomm Updated 2021   https://sciencespot.net/</a:t>
            </a:r>
          </a:p>
        </p:txBody>
      </p:sp>
      <p:sp>
        <p:nvSpPr>
          <p:cNvPr id="8" name="Rectangle 7">
            <a:extLst>
              <a:ext uri="{FF2B5EF4-FFF2-40B4-BE49-F238E27FC236}">
                <a16:creationId xmlns:a16="http://schemas.microsoft.com/office/drawing/2014/main" id="{FCE55D44-1CFD-4BAE-B402-FBA265E557E2}"/>
              </a:ext>
            </a:extLst>
          </p:cNvPr>
          <p:cNvSpPr/>
          <p:nvPr/>
        </p:nvSpPr>
        <p:spPr>
          <a:xfrm>
            <a:off x="3926208" y="4295014"/>
            <a:ext cx="4738513" cy="570284"/>
          </a:xfrm>
          <a:prstGeom prst="rect">
            <a:avLst/>
          </a:prstGeom>
          <a:solidFill>
            <a:srgbClr val="00B050"/>
          </a:solidFill>
        </p:spPr>
        <p:txBody>
          <a:bodyPr wrap="square">
            <a:spAutoFit/>
          </a:bodyPr>
          <a:lstStyle/>
          <a:p>
            <a:r>
              <a:rPr lang="en-US" sz="3106" b="1" i="1" dirty="0">
                <a:solidFill>
                  <a:srgbClr val="FFFF00"/>
                </a:solidFill>
                <a:latin typeface="Times New Roman" pitchFamily="18" charset="0"/>
              </a:rPr>
              <a:t>STEM Case – Ecosystems  </a:t>
            </a:r>
          </a:p>
        </p:txBody>
      </p:sp>
    </p:spTree>
    <p:extLst>
      <p:ext uri="{BB962C8B-B14F-4D97-AF65-F5344CB8AC3E}">
        <p14:creationId xmlns:p14="http://schemas.microsoft.com/office/powerpoint/2010/main" val="271622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0EBFE6F-EA21-4618-8201-908A92885579}"/>
              </a:ext>
            </a:extLst>
          </p:cNvPr>
          <p:cNvGrpSpPr/>
          <p:nvPr/>
        </p:nvGrpSpPr>
        <p:grpSpPr>
          <a:xfrm>
            <a:off x="167304" y="304800"/>
            <a:ext cx="8459825" cy="1620866"/>
            <a:chOff x="61925" y="1194223"/>
            <a:chExt cx="8716184" cy="1669983"/>
          </a:xfrm>
        </p:grpSpPr>
        <p:sp>
          <p:nvSpPr>
            <p:cNvPr id="11" name="TextBox 10">
              <a:extLst>
                <a:ext uri="{FF2B5EF4-FFF2-40B4-BE49-F238E27FC236}">
                  <a16:creationId xmlns:a16="http://schemas.microsoft.com/office/drawing/2014/main" id="{F1E6BBC9-AEB0-4E37-9FBE-E861E876AB73}"/>
                </a:ext>
              </a:extLst>
            </p:cNvPr>
            <p:cNvSpPr txBox="1"/>
            <p:nvPr/>
          </p:nvSpPr>
          <p:spPr>
            <a:xfrm>
              <a:off x="61925" y="1291374"/>
              <a:ext cx="7045037" cy="1572832"/>
            </a:xfrm>
            <a:prstGeom prst="rect">
              <a:avLst/>
            </a:prstGeom>
            <a:noFill/>
          </p:spPr>
          <p:txBody>
            <a:bodyPr wrap="square" rtlCol="0">
              <a:spAutoFit/>
            </a:bodyPr>
            <a:lstStyle/>
            <a:p>
              <a:r>
                <a:rPr lang="en-US" sz="2330" b="1" i="1" dirty="0"/>
                <a:t>You have TWO TASKS – the HANDBOOK and the CASE. </a:t>
              </a:r>
              <a:endParaRPr lang="en-US" sz="1235" b="1" i="1" dirty="0"/>
            </a:p>
            <a:p>
              <a:r>
                <a:rPr lang="en-US" sz="2330" b="1" i="1" dirty="0">
                  <a:highlight>
                    <a:srgbClr val="FFFF00"/>
                  </a:highlight>
                </a:rPr>
                <a:t>After you finish the HANDBOOK</a:t>
              </a:r>
              <a:r>
                <a:rPr lang="en-US" sz="2330" b="1" i="1" dirty="0"/>
                <a:t>, you will need to solve the CASE  by reading the information and completing the tasks.</a:t>
              </a:r>
            </a:p>
          </p:txBody>
        </p:sp>
        <p:sp>
          <p:nvSpPr>
            <p:cNvPr id="12" name="Arrow: Right 11">
              <a:extLst>
                <a:ext uri="{FF2B5EF4-FFF2-40B4-BE49-F238E27FC236}">
                  <a16:creationId xmlns:a16="http://schemas.microsoft.com/office/drawing/2014/main" id="{81C56140-D2DF-4B3C-8CD9-1B143C6DC9B2}"/>
                </a:ext>
              </a:extLst>
            </p:cNvPr>
            <p:cNvSpPr/>
            <p:nvPr/>
          </p:nvSpPr>
          <p:spPr>
            <a:xfrm rot="16200000" flipH="1">
              <a:off x="8396140" y="1176082"/>
              <a:ext cx="363827" cy="40011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grpSp>
        <p:nvGrpSpPr>
          <p:cNvPr id="20" name="Group 19">
            <a:extLst>
              <a:ext uri="{FF2B5EF4-FFF2-40B4-BE49-F238E27FC236}">
                <a16:creationId xmlns:a16="http://schemas.microsoft.com/office/drawing/2014/main" id="{4EC5C50D-EAF7-4217-83E9-DFE734E3A0B2}"/>
              </a:ext>
            </a:extLst>
          </p:cNvPr>
          <p:cNvGrpSpPr/>
          <p:nvPr/>
        </p:nvGrpSpPr>
        <p:grpSpPr>
          <a:xfrm>
            <a:off x="321574" y="2679326"/>
            <a:ext cx="8500853" cy="3251694"/>
            <a:chOff x="212050" y="3036569"/>
            <a:chExt cx="9634300" cy="3685253"/>
          </a:xfrm>
        </p:grpSpPr>
        <p:pic>
          <p:nvPicPr>
            <p:cNvPr id="10" name="Picture 9">
              <a:extLst>
                <a:ext uri="{FF2B5EF4-FFF2-40B4-BE49-F238E27FC236}">
                  <a16:creationId xmlns:a16="http://schemas.microsoft.com/office/drawing/2014/main" id="{A624E9D8-FFF1-46C5-A33E-E44077D995AC}"/>
                </a:ext>
              </a:extLst>
            </p:cNvPr>
            <p:cNvPicPr>
              <a:picLocks noChangeAspect="1"/>
            </p:cNvPicPr>
            <p:nvPr/>
          </p:nvPicPr>
          <p:blipFill>
            <a:blip r:embed="rId2"/>
            <a:stretch>
              <a:fillRect/>
            </a:stretch>
          </p:blipFill>
          <p:spPr>
            <a:xfrm>
              <a:off x="212050" y="3036569"/>
              <a:ext cx="5902833" cy="3685253"/>
            </a:xfrm>
            <a:prstGeom prst="rect">
              <a:avLst/>
            </a:prstGeom>
          </p:spPr>
        </p:pic>
        <p:sp>
          <p:nvSpPr>
            <p:cNvPr id="16" name="TextBox 15">
              <a:extLst>
                <a:ext uri="{FF2B5EF4-FFF2-40B4-BE49-F238E27FC236}">
                  <a16:creationId xmlns:a16="http://schemas.microsoft.com/office/drawing/2014/main" id="{24E70A1B-CCC0-4F69-BEC5-81D22910FD8A}"/>
                </a:ext>
              </a:extLst>
            </p:cNvPr>
            <p:cNvSpPr txBox="1"/>
            <p:nvPr/>
          </p:nvSpPr>
          <p:spPr>
            <a:xfrm>
              <a:off x="6217920" y="3230636"/>
              <a:ext cx="3628430" cy="1323747"/>
            </a:xfrm>
            <a:prstGeom prst="rect">
              <a:avLst/>
            </a:prstGeom>
            <a:noFill/>
          </p:spPr>
          <p:txBody>
            <a:bodyPr wrap="square" rtlCol="0">
              <a:spAutoFit/>
            </a:bodyPr>
            <a:lstStyle/>
            <a:p>
              <a:pPr algn="ctr"/>
              <a:r>
                <a:rPr lang="en-US" sz="2330" b="1" i="1" dirty="0"/>
                <a:t>To solve the case, READ the information and complete all the tasks.</a:t>
              </a:r>
            </a:p>
          </p:txBody>
        </p:sp>
      </p:grpSp>
      <p:pic>
        <p:nvPicPr>
          <p:cNvPr id="14" name="Picture 13">
            <a:extLst>
              <a:ext uri="{FF2B5EF4-FFF2-40B4-BE49-F238E27FC236}">
                <a16:creationId xmlns:a16="http://schemas.microsoft.com/office/drawing/2014/main" id="{DA2F788D-26E4-4658-819D-A25C9D7CEDF5}"/>
              </a:ext>
            </a:extLst>
          </p:cNvPr>
          <p:cNvPicPr>
            <a:picLocks noChangeAspect="1"/>
          </p:cNvPicPr>
          <p:nvPr/>
        </p:nvPicPr>
        <p:blipFill>
          <a:blip r:embed="rId3"/>
          <a:stretch>
            <a:fillRect/>
          </a:stretch>
        </p:blipFill>
        <p:spPr>
          <a:xfrm>
            <a:off x="7117827" y="654119"/>
            <a:ext cx="1868025" cy="1741961"/>
          </a:xfrm>
          <a:prstGeom prst="rect">
            <a:avLst/>
          </a:prstGeom>
        </p:spPr>
      </p:pic>
      <p:sp>
        <p:nvSpPr>
          <p:cNvPr id="18" name="Arrow: Right 17">
            <a:extLst>
              <a:ext uri="{FF2B5EF4-FFF2-40B4-BE49-F238E27FC236}">
                <a16:creationId xmlns:a16="http://schemas.microsoft.com/office/drawing/2014/main" id="{2D48B591-8DEB-4442-8CAC-879D929BF783}"/>
              </a:ext>
            </a:extLst>
          </p:cNvPr>
          <p:cNvSpPr/>
          <p:nvPr/>
        </p:nvSpPr>
        <p:spPr>
          <a:xfrm rot="16200000" flipH="1">
            <a:off x="7445397" y="311880"/>
            <a:ext cx="353126" cy="3883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21" name="Group 20">
            <a:extLst>
              <a:ext uri="{FF2B5EF4-FFF2-40B4-BE49-F238E27FC236}">
                <a16:creationId xmlns:a16="http://schemas.microsoft.com/office/drawing/2014/main" id="{BD1693C4-D090-4F95-88B0-049F81C2A4A8}"/>
              </a:ext>
            </a:extLst>
          </p:cNvPr>
          <p:cNvGrpSpPr/>
          <p:nvPr/>
        </p:nvGrpSpPr>
        <p:grpSpPr>
          <a:xfrm>
            <a:off x="523278" y="4104715"/>
            <a:ext cx="8299149" cy="2637319"/>
            <a:chOff x="440649" y="4652010"/>
            <a:chExt cx="9405702" cy="2988961"/>
          </a:xfrm>
        </p:grpSpPr>
        <p:pic>
          <p:nvPicPr>
            <p:cNvPr id="8" name="Picture 7">
              <a:extLst>
                <a:ext uri="{FF2B5EF4-FFF2-40B4-BE49-F238E27FC236}">
                  <a16:creationId xmlns:a16="http://schemas.microsoft.com/office/drawing/2014/main" id="{8B7D8DDD-386A-492A-B8C9-82866C1A142D}"/>
                </a:ext>
              </a:extLst>
            </p:cNvPr>
            <p:cNvPicPr>
              <a:picLocks noChangeAspect="1"/>
            </p:cNvPicPr>
            <p:nvPr/>
          </p:nvPicPr>
          <p:blipFill>
            <a:blip r:embed="rId4"/>
            <a:stretch>
              <a:fillRect/>
            </a:stretch>
          </p:blipFill>
          <p:spPr>
            <a:xfrm>
              <a:off x="4929027" y="4652010"/>
              <a:ext cx="4917324" cy="2988961"/>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621CC258-0D09-4222-8DD7-EBD3778AA3CA}"/>
                </a:ext>
              </a:extLst>
            </p:cNvPr>
            <p:cNvSpPr txBox="1"/>
            <p:nvPr/>
          </p:nvSpPr>
          <p:spPr>
            <a:xfrm>
              <a:off x="440649" y="6581512"/>
              <a:ext cx="5249481" cy="917379"/>
            </a:xfrm>
            <a:prstGeom prst="rect">
              <a:avLst/>
            </a:prstGeom>
            <a:solidFill>
              <a:srgbClr val="FFFF00"/>
            </a:solidFill>
          </p:spPr>
          <p:txBody>
            <a:bodyPr wrap="square" rtlCol="0">
              <a:spAutoFit/>
            </a:bodyPr>
            <a:lstStyle/>
            <a:p>
              <a:pPr algn="ctr"/>
              <a:r>
                <a:rPr lang="en-US" sz="2330" b="1" i="1" dirty="0"/>
                <a:t>You will NOT add to your slide until you are working on the case.</a:t>
              </a:r>
            </a:p>
          </p:txBody>
        </p:sp>
      </p:grpSp>
    </p:spTree>
    <p:extLst>
      <p:ext uri="{BB962C8B-B14F-4D97-AF65-F5344CB8AC3E}">
        <p14:creationId xmlns:p14="http://schemas.microsoft.com/office/powerpoint/2010/main" val="785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CE1AB3-F8FE-4A4D-8CB1-4ED9A783FF49}"/>
              </a:ext>
            </a:extLst>
          </p:cNvPr>
          <p:cNvPicPr>
            <a:picLocks noChangeAspect="1"/>
          </p:cNvPicPr>
          <p:nvPr/>
        </p:nvPicPr>
        <p:blipFill>
          <a:blip r:embed="rId2"/>
          <a:stretch>
            <a:fillRect/>
          </a:stretch>
        </p:blipFill>
        <p:spPr>
          <a:xfrm>
            <a:off x="275012" y="1144765"/>
            <a:ext cx="5772989" cy="3616685"/>
          </a:xfrm>
          <a:prstGeom prst="rect">
            <a:avLst/>
          </a:prstGeom>
          <a:ln>
            <a:no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F0EBFE6F-EA21-4618-8201-908A92885579}"/>
              </a:ext>
            </a:extLst>
          </p:cNvPr>
          <p:cNvGrpSpPr/>
          <p:nvPr/>
        </p:nvGrpSpPr>
        <p:grpSpPr>
          <a:xfrm>
            <a:off x="134471" y="14531"/>
            <a:ext cx="8875059" cy="1821608"/>
            <a:chOff x="685924" y="86563"/>
            <a:chExt cx="9144000" cy="1876810"/>
          </a:xfrm>
        </p:grpSpPr>
        <p:sp>
          <p:nvSpPr>
            <p:cNvPr id="11" name="TextBox 10">
              <a:extLst>
                <a:ext uri="{FF2B5EF4-FFF2-40B4-BE49-F238E27FC236}">
                  <a16:creationId xmlns:a16="http://schemas.microsoft.com/office/drawing/2014/main" id="{F1E6BBC9-AEB0-4E37-9FBE-E861E876AB73}"/>
                </a:ext>
              </a:extLst>
            </p:cNvPr>
            <p:cNvSpPr txBox="1"/>
            <p:nvPr/>
          </p:nvSpPr>
          <p:spPr>
            <a:xfrm>
              <a:off x="685924" y="86563"/>
              <a:ext cx="9144000" cy="878641"/>
            </a:xfrm>
            <a:prstGeom prst="rect">
              <a:avLst/>
            </a:prstGeom>
            <a:solidFill>
              <a:srgbClr val="FFFF00"/>
            </a:solidFill>
          </p:spPr>
          <p:txBody>
            <a:bodyPr wrap="square" rtlCol="0">
              <a:spAutoFit/>
            </a:bodyPr>
            <a:lstStyle/>
            <a:p>
              <a:r>
                <a:rPr lang="en-US" sz="2471" b="1" i="1" dirty="0"/>
                <a:t>Read the information to review some of the concepts we have studied in class.</a:t>
              </a:r>
            </a:p>
          </p:txBody>
        </p:sp>
        <p:sp>
          <p:nvSpPr>
            <p:cNvPr id="12" name="Arrow: Right 11">
              <a:extLst>
                <a:ext uri="{FF2B5EF4-FFF2-40B4-BE49-F238E27FC236}">
                  <a16:creationId xmlns:a16="http://schemas.microsoft.com/office/drawing/2014/main" id="{81C56140-D2DF-4B3C-8CD9-1B143C6DC9B2}"/>
                </a:ext>
              </a:extLst>
            </p:cNvPr>
            <p:cNvSpPr/>
            <p:nvPr/>
          </p:nvSpPr>
          <p:spPr>
            <a:xfrm flipH="1">
              <a:off x="6428729" y="1563262"/>
              <a:ext cx="550933" cy="40011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grpSp>
        <p:nvGrpSpPr>
          <p:cNvPr id="15" name="Group 14">
            <a:extLst>
              <a:ext uri="{FF2B5EF4-FFF2-40B4-BE49-F238E27FC236}">
                <a16:creationId xmlns:a16="http://schemas.microsoft.com/office/drawing/2014/main" id="{EE3D0C02-764F-4266-AC38-DEAAD13376B4}"/>
              </a:ext>
            </a:extLst>
          </p:cNvPr>
          <p:cNvGrpSpPr/>
          <p:nvPr/>
        </p:nvGrpSpPr>
        <p:grpSpPr>
          <a:xfrm>
            <a:off x="5486793" y="3138765"/>
            <a:ext cx="3298902" cy="1168012"/>
            <a:chOff x="2567401" y="3651737"/>
            <a:chExt cx="3398868" cy="1203407"/>
          </a:xfrm>
        </p:grpSpPr>
        <p:sp>
          <p:nvSpPr>
            <p:cNvPr id="16" name="TextBox 15">
              <a:extLst>
                <a:ext uri="{FF2B5EF4-FFF2-40B4-BE49-F238E27FC236}">
                  <a16:creationId xmlns:a16="http://schemas.microsoft.com/office/drawing/2014/main" id="{24E70A1B-CCC0-4F69-BEC5-81D22910FD8A}"/>
                </a:ext>
              </a:extLst>
            </p:cNvPr>
            <p:cNvSpPr txBox="1"/>
            <p:nvPr/>
          </p:nvSpPr>
          <p:spPr>
            <a:xfrm>
              <a:off x="3288435" y="3651737"/>
              <a:ext cx="2677834" cy="1203407"/>
            </a:xfrm>
            <a:prstGeom prst="rect">
              <a:avLst/>
            </a:prstGeom>
            <a:noFill/>
          </p:spPr>
          <p:txBody>
            <a:bodyPr wrap="square" rtlCol="0">
              <a:spAutoFit/>
            </a:bodyPr>
            <a:lstStyle/>
            <a:p>
              <a:pPr algn="ctr"/>
              <a:r>
                <a:rPr lang="en-US" sz="2330" b="1" i="1" dirty="0"/>
                <a:t>Click the CASE tab </a:t>
              </a:r>
              <a:r>
                <a:rPr lang="en-US" sz="2330" b="1" i="1" u="sng" dirty="0"/>
                <a:t>after</a:t>
              </a:r>
              <a:r>
                <a:rPr lang="en-US" sz="2330" b="1" i="1" dirty="0"/>
                <a:t> you finish the review.</a:t>
              </a:r>
            </a:p>
          </p:txBody>
        </p:sp>
        <p:sp>
          <p:nvSpPr>
            <p:cNvPr id="17" name="Arrow: Right 16">
              <a:extLst>
                <a:ext uri="{FF2B5EF4-FFF2-40B4-BE49-F238E27FC236}">
                  <a16:creationId xmlns:a16="http://schemas.microsoft.com/office/drawing/2014/main" id="{94A66D95-1258-4AC3-8BE8-248BF84B9DD3}"/>
                </a:ext>
              </a:extLst>
            </p:cNvPr>
            <p:cNvSpPr/>
            <p:nvPr/>
          </p:nvSpPr>
          <p:spPr>
            <a:xfrm>
              <a:off x="2567401" y="3750710"/>
              <a:ext cx="938950" cy="4001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18" name="TextBox 17">
            <a:extLst>
              <a:ext uri="{FF2B5EF4-FFF2-40B4-BE49-F238E27FC236}">
                <a16:creationId xmlns:a16="http://schemas.microsoft.com/office/drawing/2014/main" id="{6DA36707-C019-4F5A-ABB1-1BB96845A018}"/>
              </a:ext>
            </a:extLst>
          </p:cNvPr>
          <p:cNvSpPr txBox="1"/>
          <p:nvPr/>
        </p:nvSpPr>
        <p:spPr>
          <a:xfrm>
            <a:off x="6398126" y="1197812"/>
            <a:ext cx="2339100" cy="1070101"/>
          </a:xfrm>
          <a:prstGeom prst="rect">
            <a:avLst/>
          </a:prstGeom>
          <a:noFill/>
        </p:spPr>
        <p:txBody>
          <a:bodyPr wrap="square" rtlCol="0">
            <a:spAutoFit/>
          </a:bodyPr>
          <a:lstStyle/>
          <a:p>
            <a:r>
              <a:rPr lang="en-US" sz="2118" b="1" i="1" dirty="0"/>
              <a:t>Work your way through each section.</a:t>
            </a:r>
          </a:p>
        </p:txBody>
      </p:sp>
      <p:pic>
        <p:nvPicPr>
          <p:cNvPr id="10" name="Picture 9">
            <a:extLst>
              <a:ext uri="{FF2B5EF4-FFF2-40B4-BE49-F238E27FC236}">
                <a16:creationId xmlns:a16="http://schemas.microsoft.com/office/drawing/2014/main" id="{80936261-4327-48D2-A07B-41E737F377A2}"/>
              </a:ext>
            </a:extLst>
          </p:cNvPr>
          <p:cNvPicPr>
            <a:picLocks noChangeAspect="1"/>
          </p:cNvPicPr>
          <p:nvPr/>
        </p:nvPicPr>
        <p:blipFill>
          <a:blip r:embed="rId3"/>
          <a:stretch>
            <a:fillRect/>
          </a:stretch>
        </p:blipFill>
        <p:spPr>
          <a:xfrm>
            <a:off x="6438196" y="4539302"/>
            <a:ext cx="1868025" cy="1741961"/>
          </a:xfrm>
          <a:prstGeom prst="rect">
            <a:avLst/>
          </a:prstGeom>
        </p:spPr>
      </p:pic>
      <p:sp>
        <p:nvSpPr>
          <p:cNvPr id="20" name="Arrow: Right 19">
            <a:extLst>
              <a:ext uri="{FF2B5EF4-FFF2-40B4-BE49-F238E27FC236}">
                <a16:creationId xmlns:a16="http://schemas.microsoft.com/office/drawing/2014/main" id="{99ACCEE3-A947-40F3-9AE4-25AC019F7B42}"/>
              </a:ext>
            </a:extLst>
          </p:cNvPr>
          <p:cNvSpPr/>
          <p:nvPr/>
        </p:nvSpPr>
        <p:spPr>
          <a:xfrm rot="5400000">
            <a:off x="6343845" y="4130187"/>
            <a:ext cx="822528" cy="3883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4" name="TextBox 13">
            <a:extLst>
              <a:ext uri="{FF2B5EF4-FFF2-40B4-BE49-F238E27FC236}">
                <a16:creationId xmlns:a16="http://schemas.microsoft.com/office/drawing/2014/main" id="{24E70A1B-CCC0-4F69-BEC5-81D22910FD8A}"/>
              </a:ext>
            </a:extLst>
          </p:cNvPr>
          <p:cNvSpPr txBox="1"/>
          <p:nvPr/>
        </p:nvSpPr>
        <p:spPr>
          <a:xfrm>
            <a:off x="2938914" y="5509949"/>
            <a:ext cx="3622024" cy="809452"/>
          </a:xfrm>
          <a:prstGeom prst="rect">
            <a:avLst/>
          </a:prstGeom>
          <a:noFill/>
        </p:spPr>
        <p:txBody>
          <a:bodyPr wrap="square" rtlCol="0">
            <a:spAutoFit/>
          </a:bodyPr>
          <a:lstStyle/>
          <a:p>
            <a:pPr algn="ctr"/>
            <a:r>
              <a:rPr lang="en-US" sz="2330" b="1" i="1" dirty="0">
                <a:solidFill>
                  <a:srgbClr val="FF0000"/>
                </a:solidFill>
              </a:rPr>
              <a:t>Remember to fill in Slide 14 as you solve the case.</a:t>
            </a:r>
          </a:p>
        </p:txBody>
      </p:sp>
    </p:spTree>
    <p:extLst>
      <p:ext uri="{BB962C8B-B14F-4D97-AF65-F5344CB8AC3E}">
        <p14:creationId xmlns:p14="http://schemas.microsoft.com/office/powerpoint/2010/main" val="10052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EC5C50D-EAF7-4217-83E9-DFE734E3A0B2}"/>
              </a:ext>
            </a:extLst>
          </p:cNvPr>
          <p:cNvGrpSpPr/>
          <p:nvPr/>
        </p:nvGrpSpPr>
        <p:grpSpPr>
          <a:xfrm>
            <a:off x="263642" y="1224714"/>
            <a:ext cx="8683841" cy="3251694"/>
            <a:chOff x="146393" y="1388009"/>
            <a:chExt cx="9841687" cy="3685253"/>
          </a:xfrm>
        </p:grpSpPr>
        <p:pic>
          <p:nvPicPr>
            <p:cNvPr id="10" name="Picture 9">
              <a:extLst>
                <a:ext uri="{FF2B5EF4-FFF2-40B4-BE49-F238E27FC236}">
                  <a16:creationId xmlns:a16="http://schemas.microsoft.com/office/drawing/2014/main" id="{A624E9D8-FFF1-46C5-A33E-E44077D995AC}"/>
                </a:ext>
              </a:extLst>
            </p:cNvPr>
            <p:cNvPicPr>
              <a:picLocks noChangeAspect="1"/>
            </p:cNvPicPr>
            <p:nvPr/>
          </p:nvPicPr>
          <p:blipFill>
            <a:blip r:embed="rId2"/>
            <a:stretch>
              <a:fillRect/>
            </a:stretch>
          </p:blipFill>
          <p:spPr>
            <a:xfrm>
              <a:off x="146393" y="1388009"/>
              <a:ext cx="5902833" cy="3685253"/>
            </a:xfrm>
            <a:prstGeom prst="rect">
              <a:avLst/>
            </a:prstGeom>
          </p:spPr>
        </p:pic>
        <p:sp>
          <p:nvSpPr>
            <p:cNvPr id="16" name="TextBox 15">
              <a:extLst>
                <a:ext uri="{FF2B5EF4-FFF2-40B4-BE49-F238E27FC236}">
                  <a16:creationId xmlns:a16="http://schemas.microsoft.com/office/drawing/2014/main" id="{24E70A1B-CCC0-4F69-BEC5-81D22910FD8A}"/>
                </a:ext>
              </a:extLst>
            </p:cNvPr>
            <p:cNvSpPr txBox="1"/>
            <p:nvPr/>
          </p:nvSpPr>
          <p:spPr>
            <a:xfrm>
              <a:off x="5975608" y="2464826"/>
              <a:ext cx="4012472" cy="1323747"/>
            </a:xfrm>
            <a:prstGeom prst="rect">
              <a:avLst/>
            </a:prstGeom>
            <a:noFill/>
          </p:spPr>
          <p:txBody>
            <a:bodyPr wrap="square" rtlCol="0">
              <a:spAutoFit/>
            </a:bodyPr>
            <a:lstStyle/>
            <a:p>
              <a:pPr algn="ctr"/>
              <a:r>
                <a:rPr lang="en-US" sz="2330" b="1" i="1" dirty="0"/>
                <a:t>To solve the case, </a:t>
              </a:r>
              <a:br>
                <a:rPr lang="en-US" sz="2330" b="1" i="1" dirty="0"/>
              </a:br>
              <a:r>
                <a:rPr lang="en-US" sz="2330" b="1" i="1" dirty="0"/>
                <a:t>READ the information and complete all the tasks.</a:t>
              </a:r>
            </a:p>
          </p:txBody>
        </p:sp>
      </p:grpSp>
      <p:grpSp>
        <p:nvGrpSpPr>
          <p:cNvPr id="21" name="Group 20">
            <a:extLst>
              <a:ext uri="{FF2B5EF4-FFF2-40B4-BE49-F238E27FC236}">
                <a16:creationId xmlns:a16="http://schemas.microsoft.com/office/drawing/2014/main" id="{BD1693C4-D090-4F95-88B0-049F81C2A4A8}"/>
              </a:ext>
            </a:extLst>
          </p:cNvPr>
          <p:cNvGrpSpPr/>
          <p:nvPr/>
        </p:nvGrpSpPr>
        <p:grpSpPr>
          <a:xfrm>
            <a:off x="308343" y="3740908"/>
            <a:ext cx="8299149" cy="2637319"/>
            <a:chOff x="197055" y="4239696"/>
            <a:chExt cx="9405702" cy="2988961"/>
          </a:xfrm>
        </p:grpSpPr>
        <p:pic>
          <p:nvPicPr>
            <p:cNvPr id="8" name="Picture 7">
              <a:extLst>
                <a:ext uri="{FF2B5EF4-FFF2-40B4-BE49-F238E27FC236}">
                  <a16:creationId xmlns:a16="http://schemas.microsoft.com/office/drawing/2014/main" id="{8B7D8DDD-386A-492A-B8C9-82866C1A142D}"/>
                </a:ext>
              </a:extLst>
            </p:cNvPr>
            <p:cNvPicPr>
              <a:picLocks noChangeAspect="1"/>
            </p:cNvPicPr>
            <p:nvPr/>
          </p:nvPicPr>
          <p:blipFill>
            <a:blip r:embed="rId3"/>
            <a:stretch>
              <a:fillRect/>
            </a:stretch>
          </p:blipFill>
          <p:spPr>
            <a:xfrm>
              <a:off x="4685433" y="4239696"/>
              <a:ext cx="4917324" cy="2988961"/>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621CC258-0D09-4222-8DD7-EBD3778AA3CA}"/>
                </a:ext>
              </a:extLst>
            </p:cNvPr>
            <p:cNvSpPr txBox="1"/>
            <p:nvPr/>
          </p:nvSpPr>
          <p:spPr>
            <a:xfrm>
              <a:off x="197055" y="6169198"/>
              <a:ext cx="5249481" cy="917379"/>
            </a:xfrm>
            <a:prstGeom prst="rect">
              <a:avLst/>
            </a:prstGeom>
            <a:solidFill>
              <a:srgbClr val="FFFF00"/>
            </a:solidFill>
          </p:spPr>
          <p:txBody>
            <a:bodyPr wrap="square" rtlCol="0">
              <a:spAutoFit/>
            </a:bodyPr>
            <a:lstStyle/>
            <a:p>
              <a:pPr algn="ctr"/>
              <a:r>
                <a:rPr lang="en-US" sz="2330" b="1" i="1" dirty="0"/>
                <a:t>You will NOT add to Slide 14 until you are working on the case.</a:t>
              </a:r>
            </a:p>
          </p:txBody>
        </p:sp>
      </p:grpSp>
      <p:grpSp>
        <p:nvGrpSpPr>
          <p:cNvPr id="15" name="Group 14">
            <a:extLst>
              <a:ext uri="{FF2B5EF4-FFF2-40B4-BE49-F238E27FC236}">
                <a16:creationId xmlns:a16="http://schemas.microsoft.com/office/drawing/2014/main" id="{5D178DFA-E6A8-4967-8BD0-4359D8510926}"/>
              </a:ext>
            </a:extLst>
          </p:cNvPr>
          <p:cNvGrpSpPr/>
          <p:nvPr/>
        </p:nvGrpSpPr>
        <p:grpSpPr>
          <a:xfrm>
            <a:off x="5368631" y="1367344"/>
            <a:ext cx="3049328" cy="510589"/>
            <a:chOff x="5588047" y="2449600"/>
            <a:chExt cx="3141732" cy="526061"/>
          </a:xfrm>
        </p:grpSpPr>
        <p:sp>
          <p:nvSpPr>
            <p:cNvPr id="17" name="TextBox 16">
              <a:extLst>
                <a:ext uri="{FF2B5EF4-FFF2-40B4-BE49-F238E27FC236}">
                  <a16:creationId xmlns:a16="http://schemas.microsoft.com/office/drawing/2014/main" id="{874BC443-A12C-4936-ADED-1440DC4BD3C8}"/>
                </a:ext>
              </a:extLst>
            </p:cNvPr>
            <p:cNvSpPr txBox="1"/>
            <p:nvPr/>
          </p:nvSpPr>
          <p:spPr>
            <a:xfrm>
              <a:off x="6138979" y="2449600"/>
              <a:ext cx="2590800" cy="526061"/>
            </a:xfrm>
            <a:prstGeom prst="rect">
              <a:avLst/>
            </a:prstGeom>
            <a:noFill/>
          </p:spPr>
          <p:txBody>
            <a:bodyPr wrap="square" rtlCol="0">
              <a:spAutoFit/>
            </a:bodyPr>
            <a:lstStyle/>
            <a:p>
              <a:r>
                <a:rPr lang="en-US" sz="2718" b="1" i="1" dirty="0"/>
                <a:t>Start HERE</a:t>
              </a:r>
            </a:p>
          </p:txBody>
        </p:sp>
        <p:sp>
          <p:nvSpPr>
            <p:cNvPr id="22" name="Arrow: Right 21">
              <a:extLst>
                <a:ext uri="{FF2B5EF4-FFF2-40B4-BE49-F238E27FC236}">
                  <a16:creationId xmlns:a16="http://schemas.microsoft.com/office/drawing/2014/main" id="{CA516F3D-35A8-436E-BFB0-B34C15DD50AF}"/>
                </a:ext>
              </a:extLst>
            </p:cNvPr>
            <p:cNvSpPr/>
            <p:nvPr/>
          </p:nvSpPr>
          <p:spPr>
            <a:xfrm flipH="1">
              <a:off x="5588047" y="2493642"/>
              <a:ext cx="550932" cy="40011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dirty="0"/>
            </a:p>
          </p:txBody>
        </p:sp>
      </p:grpSp>
      <p:grpSp>
        <p:nvGrpSpPr>
          <p:cNvPr id="23" name="Group 22">
            <a:extLst>
              <a:ext uri="{FF2B5EF4-FFF2-40B4-BE49-F238E27FC236}">
                <a16:creationId xmlns:a16="http://schemas.microsoft.com/office/drawing/2014/main" id="{A7A15537-BCC6-4E15-815A-EE94EFA01A0F}"/>
              </a:ext>
            </a:extLst>
          </p:cNvPr>
          <p:cNvGrpSpPr/>
          <p:nvPr/>
        </p:nvGrpSpPr>
        <p:grpSpPr>
          <a:xfrm>
            <a:off x="238059" y="193364"/>
            <a:ext cx="8369433" cy="1325388"/>
            <a:chOff x="106728" y="1025160"/>
            <a:chExt cx="8623052" cy="1365551"/>
          </a:xfrm>
        </p:grpSpPr>
        <p:sp>
          <p:nvSpPr>
            <p:cNvPr id="24" name="Arrow: Right 23">
              <a:extLst>
                <a:ext uri="{FF2B5EF4-FFF2-40B4-BE49-F238E27FC236}">
                  <a16:creationId xmlns:a16="http://schemas.microsoft.com/office/drawing/2014/main" id="{3E3633C2-B5B1-4B82-ADC7-4A7697DD9C20}"/>
                </a:ext>
              </a:extLst>
            </p:cNvPr>
            <p:cNvSpPr/>
            <p:nvPr/>
          </p:nvSpPr>
          <p:spPr>
            <a:xfrm rot="16010091" flipH="1">
              <a:off x="782065" y="1912735"/>
              <a:ext cx="555843" cy="40011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5" name="TextBox 24">
              <a:extLst>
                <a:ext uri="{FF2B5EF4-FFF2-40B4-BE49-F238E27FC236}">
                  <a16:creationId xmlns:a16="http://schemas.microsoft.com/office/drawing/2014/main" id="{C550189D-9FCE-49A3-831C-10D0336106B5}"/>
                </a:ext>
              </a:extLst>
            </p:cNvPr>
            <p:cNvSpPr txBox="1"/>
            <p:nvPr/>
          </p:nvSpPr>
          <p:spPr>
            <a:xfrm>
              <a:off x="106728" y="1025160"/>
              <a:ext cx="8623052" cy="833981"/>
            </a:xfrm>
            <a:prstGeom prst="rect">
              <a:avLst/>
            </a:prstGeom>
            <a:solidFill>
              <a:srgbClr val="00FF00"/>
            </a:solidFill>
          </p:spPr>
          <p:txBody>
            <a:bodyPr wrap="square" rtlCol="0">
              <a:spAutoFit/>
            </a:bodyPr>
            <a:lstStyle/>
            <a:p>
              <a:r>
                <a:rPr lang="en-US" sz="2330" b="1" i="1" dirty="0"/>
                <a:t>After you finish the HANDBOOK, you will need to solve the case.  Read the information and complete the tasks.</a:t>
              </a:r>
            </a:p>
          </p:txBody>
        </p:sp>
      </p:grpSp>
    </p:spTree>
    <p:extLst>
      <p:ext uri="{BB962C8B-B14F-4D97-AF65-F5344CB8AC3E}">
        <p14:creationId xmlns:p14="http://schemas.microsoft.com/office/powerpoint/2010/main" val="410156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9B3B-E3A4-42F3-9D8F-28A0083FDE5C}"/>
              </a:ext>
            </a:extLst>
          </p:cNvPr>
          <p:cNvSpPr>
            <a:spLocks noGrp="1"/>
          </p:cNvSpPr>
          <p:nvPr>
            <p:ph type="title"/>
          </p:nvPr>
        </p:nvSpPr>
        <p:spPr>
          <a:xfrm>
            <a:off x="457200" y="274638"/>
            <a:ext cx="8229600" cy="4754562"/>
          </a:xfrm>
        </p:spPr>
        <p:txBody>
          <a:bodyPr>
            <a:normAutofit/>
          </a:bodyPr>
          <a:lstStyle/>
          <a:p>
            <a:r>
              <a:rPr lang="en-US" sz="9600" b="1" dirty="0"/>
              <a:t>GIZMOS</a:t>
            </a:r>
            <a:br>
              <a:rPr lang="en-US" sz="6000" b="1" dirty="0"/>
            </a:br>
            <a:br>
              <a:rPr lang="en-US" sz="6000" b="1" dirty="0"/>
            </a:br>
            <a:r>
              <a:rPr lang="en-US" sz="6000" b="1" dirty="0"/>
              <a:t>Ecosystems: STEM Case</a:t>
            </a:r>
          </a:p>
        </p:txBody>
      </p:sp>
      <p:sp>
        <p:nvSpPr>
          <p:cNvPr id="3" name="Content Placeholder 2">
            <a:extLst>
              <a:ext uri="{FF2B5EF4-FFF2-40B4-BE49-F238E27FC236}">
                <a16:creationId xmlns:a16="http://schemas.microsoft.com/office/drawing/2014/main" id="{397585A1-5B5A-4790-B8B3-B172BA98E2F2}"/>
              </a:ext>
            </a:extLst>
          </p:cNvPr>
          <p:cNvSpPr>
            <a:spLocks noGrp="1"/>
          </p:cNvSpPr>
          <p:nvPr>
            <p:ph idx="1"/>
          </p:nvPr>
        </p:nvSpPr>
        <p:spPr>
          <a:xfrm>
            <a:off x="685800" y="5638800"/>
            <a:ext cx="8229600" cy="609600"/>
          </a:xfrm>
        </p:spPr>
        <p:txBody>
          <a:bodyPr/>
          <a:lstStyle/>
          <a:p>
            <a:pPr marL="0" indent="0" algn="ctr">
              <a:buNone/>
            </a:pPr>
            <a:r>
              <a:rPr lang="en-US" dirty="0"/>
              <a:t>Answer Key</a:t>
            </a:r>
          </a:p>
        </p:txBody>
      </p:sp>
    </p:spTree>
    <p:extLst>
      <p:ext uri="{BB962C8B-B14F-4D97-AF65-F5344CB8AC3E}">
        <p14:creationId xmlns:p14="http://schemas.microsoft.com/office/powerpoint/2010/main" val="142350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753E8-770A-47F9-9CC1-0A6E0252C3BF}"/>
              </a:ext>
            </a:extLst>
          </p:cNvPr>
          <p:cNvPicPr>
            <a:picLocks noChangeAspect="1"/>
          </p:cNvPicPr>
          <p:nvPr/>
        </p:nvPicPr>
        <p:blipFill rotWithShape="1">
          <a:blip r:embed="rId2"/>
          <a:srcRect r="50138"/>
          <a:stretch/>
        </p:blipFill>
        <p:spPr>
          <a:xfrm>
            <a:off x="254015" y="82865"/>
            <a:ext cx="5885804" cy="6595980"/>
          </a:xfrm>
          <a:prstGeom prst="rect">
            <a:avLst/>
          </a:prstGeom>
        </p:spPr>
      </p:pic>
      <p:pic>
        <p:nvPicPr>
          <p:cNvPr id="5" name="Picture 2">
            <a:extLst>
              <a:ext uri="{FF2B5EF4-FFF2-40B4-BE49-F238E27FC236}">
                <a16:creationId xmlns:a16="http://schemas.microsoft.com/office/drawing/2014/main" id="{C6CF9927-2009-433E-ADC8-096853CF8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3" b="11371"/>
          <a:stretch/>
        </p:blipFill>
        <p:spPr bwMode="auto">
          <a:xfrm>
            <a:off x="6115052" y="131011"/>
            <a:ext cx="2799702" cy="1774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92D5958-30D2-491C-B791-2AC512356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38" b="11509"/>
          <a:stretch/>
        </p:blipFill>
        <p:spPr bwMode="auto">
          <a:xfrm>
            <a:off x="6115048" y="1953565"/>
            <a:ext cx="2799706" cy="1774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7D2C15-B2D1-4A22-BDCB-4B829BE308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259" b="11509"/>
          <a:stretch/>
        </p:blipFill>
        <p:spPr bwMode="auto">
          <a:xfrm>
            <a:off x="6115048" y="3751208"/>
            <a:ext cx="2799704" cy="17744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39587D-BFEE-4F63-9D3D-0389D1C8B0B5}"/>
              </a:ext>
            </a:extLst>
          </p:cNvPr>
          <p:cNvSpPr txBox="1"/>
          <p:nvPr/>
        </p:nvSpPr>
        <p:spPr>
          <a:xfrm>
            <a:off x="4244228" y="1516785"/>
            <a:ext cx="1543050" cy="363946"/>
          </a:xfrm>
          <a:prstGeom prst="rect">
            <a:avLst/>
          </a:prstGeom>
          <a:solidFill>
            <a:srgbClr val="FFFF00"/>
          </a:solidFill>
        </p:spPr>
        <p:txBody>
          <a:bodyPr wrap="square" rtlCol="0">
            <a:spAutoFit/>
          </a:bodyPr>
          <a:lstStyle/>
          <a:p>
            <a:pPr algn="ctr"/>
            <a:r>
              <a:rPr lang="en-US" sz="1765" b="1" dirty="0"/>
              <a:t>Park Ranger</a:t>
            </a:r>
          </a:p>
        </p:txBody>
      </p:sp>
      <p:sp>
        <p:nvSpPr>
          <p:cNvPr id="9" name="TextBox 8">
            <a:extLst>
              <a:ext uri="{FF2B5EF4-FFF2-40B4-BE49-F238E27FC236}">
                <a16:creationId xmlns:a16="http://schemas.microsoft.com/office/drawing/2014/main" id="{47588A68-7973-4849-B910-EE323EF57DBF}"/>
              </a:ext>
            </a:extLst>
          </p:cNvPr>
          <p:cNvSpPr txBox="1"/>
          <p:nvPr/>
        </p:nvSpPr>
        <p:spPr>
          <a:xfrm>
            <a:off x="3840816" y="1911693"/>
            <a:ext cx="1946463" cy="363946"/>
          </a:xfrm>
          <a:prstGeom prst="rect">
            <a:avLst/>
          </a:prstGeom>
          <a:solidFill>
            <a:srgbClr val="FFFF00"/>
          </a:solidFill>
        </p:spPr>
        <p:txBody>
          <a:bodyPr wrap="square" rtlCol="0">
            <a:spAutoFit/>
          </a:bodyPr>
          <a:lstStyle/>
          <a:p>
            <a:pPr algn="ctr"/>
            <a:r>
              <a:rPr lang="en-US" sz="1765" b="1" dirty="0"/>
              <a:t>Fix ecosystem</a:t>
            </a:r>
          </a:p>
        </p:txBody>
      </p:sp>
      <p:sp>
        <p:nvSpPr>
          <p:cNvPr id="10" name="TextBox 9">
            <a:extLst>
              <a:ext uri="{FF2B5EF4-FFF2-40B4-BE49-F238E27FC236}">
                <a16:creationId xmlns:a16="http://schemas.microsoft.com/office/drawing/2014/main" id="{E9C610B2-8262-438E-8B66-743A0F2E9254}"/>
              </a:ext>
            </a:extLst>
          </p:cNvPr>
          <p:cNvSpPr txBox="1"/>
          <p:nvPr/>
        </p:nvSpPr>
        <p:spPr>
          <a:xfrm>
            <a:off x="1096052" y="4102581"/>
            <a:ext cx="3919701" cy="363946"/>
          </a:xfrm>
          <a:prstGeom prst="rect">
            <a:avLst/>
          </a:prstGeom>
          <a:solidFill>
            <a:srgbClr val="FFFF00"/>
          </a:solidFill>
        </p:spPr>
        <p:txBody>
          <a:bodyPr wrap="square" rtlCol="0">
            <a:spAutoFit/>
          </a:bodyPr>
          <a:lstStyle/>
          <a:p>
            <a:r>
              <a:rPr lang="en-US" sz="1765" b="1" dirty="0"/>
              <a:t>Population declined starting in 1920 </a:t>
            </a:r>
          </a:p>
        </p:txBody>
      </p:sp>
      <p:sp>
        <p:nvSpPr>
          <p:cNvPr id="11" name="TextBox 10">
            <a:extLst>
              <a:ext uri="{FF2B5EF4-FFF2-40B4-BE49-F238E27FC236}">
                <a16:creationId xmlns:a16="http://schemas.microsoft.com/office/drawing/2014/main" id="{83BFA94A-12D1-4C13-A079-1FC986AAC7A0}"/>
              </a:ext>
            </a:extLst>
          </p:cNvPr>
          <p:cNvSpPr txBox="1"/>
          <p:nvPr/>
        </p:nvSpPr>
        <p:spPr>
          <a:xfrm>
            <a:off x="1103666" y="4469842"/>
            <a:ext cx="3919701" cy="363946"/>
          </a:xfrm>
          <a:prstGeom prst="rect">
            <a:avLst/>
          </a:prstGeom>
          <a:solidFill>
            <a:srgbClr val="FFFF00"/>
          </a:solidFill>
        </p:spPr>
        <p:txBody>
          <a:bodyPr wrap="square" rtlCol="0">
            <a:spAutoFit/>
          </a:bodyPr>
          <a:lstStyle/>
          <a:p>
            <a:r>
              <a:rPr lang="en-US" sz="1765" b="1" dirty="0"/>
              <a:t>Population increased starting in 1930</a:t>
            </a:r>
          </a:p>
        </p:txBody>
      </p:sp>
      <p:sp>
        <p:nvSpPr>
          <p:cNvPr id="12" name="TextBox 11">
            <a:extLst>
              <a:ext uri="{FF2B5EF4-FFF2-40B4-BE49-F238E27FC236}">
                <a16:creationId xmlns:a16="http://schemas.microsoft.com/office/drawing/2014/main" id="{720DCA59-5D3A-44CB-9A65-8DF8EDE08424}"/>
              </a:ext>
            </a:extLst>
          </p:cNvPr>
          <p:cNvSpPr txBox="1"/>
          <p:nvPr/>
        </p:nvSpPr>
        <p:spPr>
          <a:xfrm>
            <a:off x="1103840" y="4860304"/>
            <a:ext cx="3919701" cy="363946"/>
          </a:xfrm>
          <a:prstGeom prst="rect">
            <a:avLst/>
          </a:prstGeom>
          <a:solidFill>
            <a:srgbClr val="FFFF00"/>
          </a:solidFill>
        </p:spPr>
        <p:txBody>
          <a:bodyPr wrap="square" rtlCol="0">
            <a:spAutoFit/>
          </a:bodyPr>
          <a:lstStyle/>
          <a:p>
            <a:r>
              <a:rPr lang="en-US" sz="1765" b="1" dirty="0"/>
              <a:t>Population declined starting in 1930</a:t>
            </a:r>
          </a:p>
        </p:txBody>
      </p:sp>
      <p:sp>
        <p:nvSpPr>
          <p:cNvPr id="13" name="TextBox 12">
            <a:extLst>
              <a:ext uri="{FF2B5EF4-FFF2-40B4-BE49-F238E27FC236}">
                <a16:creationId xmlns:a16="http://schemas.microsoft.com/office/drawing/2014/main" id="{D5BF6609-C650-4B52-9D72-BF7353A4FA92}"/>
              </a:ext>
            </a:extLst>
          </p:cNvPr>
          <p:cNvSpPr txBox="1"/>
          <p:nvPr/>
        </p:nvSpPr>
        <p:spPr>
          <a:xfrm>
            <a:off x="2563260" y="5658242"/>
            <a:ext cx="6326725" cy="907171"/>
          </a:xfrm>
          <a:prstGeom prst="rect">
            <a:avLst/>
          </a:prstGeom>
          <a:solidFill>
            <a:srgbClr val="FFFF00"/>
          </a:solidFill>
        </p:spPr>
        <p:txBody>
          <a:bodyPr wrap="square" rtlCol="0">
            <a:spAutoFit/>
          </a:bodyPr>
          <a:lstStyle/>
          <a:p>
            <a:r>
              <a:rPr lang="en-US" sz="1765" b="1" dirty="0"/>
              <a:t>The lack of wolves allowed the deer population to increase, which lead to less grass/plants available to the bees.   Populations are not in normal ranges for this type of ecosystem.</a:t>
            </a:r>
          </a:p>
        </p:txBody>
      </p:sp>
    </p:spTree>
    <p:extLst>
      <p:ext uri="{BB962C8B-B14F-4D97-AF65-F5344CB8AC3E}">
        <p14:creationId xmlns:p14="http://schemas.microsoft.com/office/powerpoint/2010/main" val="107756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37139-C9B7-4278-B1F1-AFA0CD1846B4}"/>
              </a:ext>
            </a:extLst>
          </p:cNvPr>
          <p:cNvPicPr>
            <a:picLocks noChangeAspect="1"/>
          </p:cNvPicPr>
          <p:nvPr/>
        </p:nvPicPr>
        <p:blipFill rotWithShape="1">
          <a:blip r:embed="rId2"/>
          <a:srcRect l="50000"/>
          <a:stretch/>
        </p:blipFill>
        <p:spPr>
          <a:xfrm>
            <a:off x="3518485" y="0"/>
            <a:ext cx="5491045" cy="6696635"/>
          </a:xfrm>
          <a:prstGeom prst="rect">
            <a:avLst/>
          </a:prstGeom>
        </p:spPr>
      </p:pic>
      <p:sp>
        <p:nvSpPr>
          <p:cNvPr id="4" name="TextBox 3">
            <a:extLst>
              <a:ext uri="{FF2B5EF4-FFF2-40B4-BE49-F238E27FC236}">
                <a16:creationId xmlns:a16="http://schemas.microsoft.com/office/drawing/2014/main" id="{7446AF61-0D8C-4303-8F40-64460C08A9BF}"/>
              </a:ext>
            </a:extLst>
          </p:cNvPr>
          <p:cNvSpPr txBox="1"/>
          <p:nvPr/>
        </p:nvSpPr>
        <p:spPr>
          <a:xfrm>
            <a:off x="3773495" y="676106"/>
            <a:ext cx="3289572" cy="363946"/>
          </a:xfrm>
          <a:prstGeom prst="rect">
            <a:avLst/>
          </a:prstGeom>
          <a:solidFill>
            <a:srgbClr val="FFFF00"/>
          </a:solidFill>
        </p:spPr>
        <p:txBody>
          <a:bodyPr wrap="square" rtlCol="0">
            <a:spAutoFit/>
          </a:bodyPr>
          <a:lstStyle/>
          <a:p>
            <a:r>
              <a:rPr lang="en-US" sz="1765" b="1" dirty="0"/>
              <a:t>Add more bees or more wolves</a:t>
            </a:r>
          </a:p>
        </p:txBody>
      </p:sp>
      <p:sp>
        <p:nvSpPr>
          <p:cNvPr id="5" name="TextBox 4">
            <a:extLst>
              <a:ext uri="{FF2B5EF4-FFF2-40B4-BE49-F238E27FC236}">
                <a16:creationId xmlns:a16="http://schemas.microsoft.com/office/drawing/2014/main" id="{B9B330AA-5CEB-425C-87E5-724942ECA6F2}"/>
              </a:ext>
            </a:extLst>
          </p:cNvPr>
          <p:cNvSpPr txBox="1"/>
          <p:nvPr/>
        </p:nvSpPr>
        <p:spPr>
          <a:xfrm>
            <a:off x="4331548" y="1874142"/>
            <a:ext cx="4395593" cy="907171"/>
          </a:xfrm>
          <a:prstGeom prst="rect">
            <a:avLst/>
          </a:prstGeom>
          <a:solidFill>
            <a:srgbClr val="FFFF00"/>
          </a:solidFill>
        </p:spPr>
        <p:txBody>
          <a:bodyPr wrap="square" rtlCol="0">
            <a:spAutoFit/>
          </a:bodyPr>
          <a:lstStyle/>
          <a:p>
            <a:r>
              <a:rPr lang="en-US" sz="1765" b="1" dirty="0"/>
              <a:t>Adding more wolves decreased the deer and coyote populations to normal ranges.  Grasses increased along with bees.</a:t>
            </a:r>
          </a:p>
        </p:txBody>
      </p:sp>
      <p:sp>
        <p:nvSpPr>
          <p:cNvPr id="6" name="TextBox 5">
            <a:extLst>
              <a:ext uri="{FF2B5EF4-FFF2-40B4-BE49-F238E27FC236}">
                <a16:creationId xmlns:a16="http://schemas.microsoft.com/office/drawing/2014/main" id="{A265F3E7-E23B-42BF-9616-0B119E8056FC}"/>
              </a:ext>
            </a:extLst>
          </p:cNvPr>
          <p:cNvSpPr txBox="1"/>
          <p:nvPr/>
        </p:nvSpPr>
        <p:spPr>
          <a:xfrm>
            <a:off x="4331548" y="3109163"/>
            <a:ext cx="4395593" cy="907171"/>
          </a:xfrm>
          <a:prstGeom prst="rect">
            <a:avLst/>
          </a:prstGeom>
          <a:solidFill>
            <a:srgbClr val="FFFF00"/>
          </a:solidFill>
        </p:spPr>
        <p:txBody>
          <a:bodyPr wrap="square" rtlCol="0">
            <a:spAutoFit/>
          </a:bodyPr>
          <a:lstStyle/>
          <a:p>
            <a:r>
              <a:rPr lang="en-US" sz="1765" b="1" dirty="0"/>
              <a:t>Adding more bees increased the bee population, but it did not help the other populations move into the normal range.</a:t>
            </a:r>
          </a:p>
        </p:txBody>
      </p:sp>
      <p:sp>
        <p:nvSpPr>
          <p:cNvPr id="7" name="TextBox 6">
            <a:extLst>
              <a:ext uri="{FF2B5EF4-FFF2-40B4-BE49-F238E27FC236}">
                <a16:creationId xmlns:a16="http://schemas.microsoft.com/office/drawing/2014/main" id="{C6D76274-CEA2-43EF-B59F-633547F7BABA}"/>
              </a:ext>
            </a:extLst>
          </p:cNvPr>
          <p:cNvSpPr txBox="1"/>
          <p:nvPr/>
        </p:nvSpPr>
        <p:spPr>
          <a:xfrm>
            <a:off x="3767015" y="5240357"/>
            <a:ext cx="4728165" cy="363946"/>
          </a:xfrm>
          <a:prstGeom prst="rect">
            <a:avLst/>
          </a:prstGeom>
          <a:solidFill>
            <a:srgbClr val="FFFF00"/>
          </a:solidFill>
        </p:spPr>
        <p:txBody>
          <a:bodyPr wrap="square" rtlCol="0">
            <a:spAutoFit/>
          </a:bodyPr>
          <a:lstStyle/>
          <a:p>
            <a:r>
              <a:rPr lang="en-US" sz="1765" b="1" dirty="0"/>
              <a:t>Yellowstone National Park, 1995</a:t>
            </a:r>
          </a:p>
        </p:txBody>
      </p:sp>
    </p:spTree>
    <p:extLst>
      <p:ext uri="{BB962C8B-B14F-4D97-AF65-F5344CB8AC3E}">
        <p14:creationId xmlns:p14="http://schemas.microsoft.com/office/powerpoint/2010/main" val="8707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1009</Words>
  <Application>Microsoft Office PowerPoint</Application>
  <PresentationFormat>On-screen Show (4:3)</PresentationFormat>
  <Paragraphs>110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GIZMOS  Ecosystems: STEM Case</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 Corwin:  Madagascar Island Ecosystem</dc:title>
  <dc:creator>Tomm PC</dc:creator>
  <cp:lastModifiedBy>Tracy Tomm</cp:lastModifiedBy>
  <cp:revision>90</cp:revision>
  <cp:lastPrinted>2021-11-30T18:48:07Z</cp:lastPrinted>
  <dcterms:created xsi:type="dcterms:W3CDTF">2015-10-20T00:15:53Z</dcterms:created>
  <dcterms:modified xsi:type="dcterms:W3CDTF">2022-02-06T00:40:21Z</dcterms:modified>
</cp:coreProperties>
</file>