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646" r:id="rId2"/>
    <p:sldId id="647" r:id="rId3"/>
    <p:sldId id="648" r:id="rId4"/>
    <p:sldId id="649" r:id="rId5"/>
    <p:sldId id="650" r:id="rId6"/>
    <p:sldId id="651" r:id="rId7"/>
    <p:sldId id="652" r:id="rId8"/>
    <p:sldId id="632" r:id="rId9"/>
    <p:sldId id="624" r:id="rId10"/>
    <p:sldId id="625" r:id="rId11"/>
    <p:sldId id="626" r:id="rId12"/>
    <p:sldId id="627" r:id="rId13"/>
    <p:sldId id="628" r:id="rId14"/>
    <p:sldId id="629" r:id="rId15"/>
    <p:sldId id="630" r:id="rId16"/>
    <p:sldId id="631" r:id="rId17"/>
    <p:sldId id="620" r:id="rId18"/>
    <p:sldId id="653"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FF00"/>
    <a:srgbClr val="FFFF99"/>
    <a:srgbClr val="3333FF"/>
    <a:srgbClr val="FFFF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4660"/>
  </p:normalViewPr>
  <p:slideViewPr>
    <p:cSldViewPr>
      <p:cViewPr varScale="1">
        <p:scale>
          <a:sx n="93" d="100"/>
          <a:sy n="93" d="100"/>
        </p:scale>
        <p:origin x="315"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E3114A8-045E-4392-8C8F-14B88DBEEDCC}" type="datetimeFigureOut">
              <a:rPr lang="en-US" smtClean="0"/>
              <a:pPr/>
              <a:t>10/15/2023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CF8865-C9F7-4098-9F0A-2D47EA209531}" type="slidenum">
              <a:rPr lang="en-US" smtClean="0"/>
              <a:pPr/>
              <a:t>‹#›</a:t>
            </a:fld>
            <a:endParaRPr lang="en-US"/>
          </a:p>
        </p:txBody>
      </p:sp>
    </p:spTree>
    <p:extLst>
      <p:ext uri="{BB962C8B-B14F-4D97-AF65-F5344CB8AC3E}">
        <p14:creationId xmlns:p14="http://schemas.microsoft.com/office/powerpoint/2010/main" val="2039231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404E2A-5466-4F9F-A39C-A420D35DD3B9}" type="datetimeFigureOut">
              <a:rPr lang="en-US" smtClean="0"/>
              <a:pPr/>
              <a:t>10/15/2023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98E309-ECCB-4CDA-8882-8C719A023C65}" type="slidenum">
              <a:rPr lang="en-US" smtClean="0"/>
              <a:pPr/>
              <a:t>‹#›</a:t>
            </a:fld>
            <a:endParaRPr lang="en-US"/>
          </a:p>
        </p:txBody>
      </p:sp>
    </p:spTree>
    <p:extLst>
      <p:ext uri="{BB962C8B-B14F-4D97-AF65-F5344CB8AC3E}">
        <p14:creationId xmlns:p14="http://schemas.microsoft.com/office/powerpoint/2010/main" val="264802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951AF5-8514-4CDC-84E5-087FC6B988B4}"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4F301-75AE-4E53-BB9D-C07ACA194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51AF5-8514-4CDC-84E5-087FC6B988B4}" type="datetimeFigureOut">
              <a:rPr lang="en-US" smtClean="0"/>
              <a:pPr/>
              <a:t>10/15/2023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4F301-75AE-4E53-BB9D-C07ACA194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spot.net/Pages/classbio.html#EcoBasics" TargetMode="External"/><Relationship Id="rId2" Type="http://schemas.openxmlformats.org/officeDocument/2006/relationships/hyperlink" Target="https://sciencespot.net/Pages/classbio.html#Lorax" TargetMode="External"/><Relationship Id="rId1" Type="http://schemas.openxmlformats.org/officeDocument/2006/relationships/slideLayout" Target="../slideLayouts/slideLayout1.xml"/><Relationship Id="rId5" Type="http://schemas.openxmlformats.org/officeDocument/2006/relationships/hyperlink" Target="https://docs.google.com/presentation/d/15CoXAsd1zWZDy5RCGS37CKUXmfl9M2WAk58-qgwMRjE/edit?usp=sharing" TargetMode="External"/><Relationship Id="rId4" Type="http://schemas.openxmlformats.org/officeDocument/2006/relationships/hyperlink" Target="https://sciencespot.ne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video.link/w/ZC0Bc"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quizlet.com/28845277/ecology-unit-vocabulary-all-terms-flash-card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hyperlink" Target="https://apps.explorelearning.com/account/el/login/educator?gizmos=1"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video.link/w/gb0Bc"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D3ED3B9-8C32-423C-9BB5-147708A80DF8}"/>
              </a:ext>
            </a:extLst>
          </p:cNvPr>
          <p:cNvSpPr txBox="1">
            <a:spLocks noChangeArrowheads="1"/>
          </p:cNvSpPr>
          <p:nvPr/>
        </p:nvSpPr>
        <p:spPr>
          <a:xfrm>
            <a:off x="304800" y="1143000"/>
            <a:ext cx="8153400" cy="41983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b="1" dirty="0">
              <a:solidFill>
                <a:schemeClr val="tx1"/>
              </a:solidFill>
              <a:latin typeface="Times New Roman" pitchFamily="18" charset="0"/>
            </a:endParaRPr>
          </a:p>
        </p:txBody>
      </p:sp>
      <p:sp>
        <p:nvSpPr>
          <p:cNvPr id="8" name="Rectangle 3">
            <a:extLst>
              <a:ext uri="{FF2B5EF4-FFF2-40B4-BE49-F238E27FC236}">
                <a16:creationId xmlns:a16="http://schemas.microsoft.com/office/drawing/2014/main" id="{E8B3ACD8-1C13-446F-A3B5-413D191AC3B6}"/>
              </a:ext>
            </a:extLst>
          </p:cNvPr>
          <p:cNvSpPr txBox="1">
            <a:spLocks noChangeArrowheads="1"/>
          </p:cNvSpPr>
          <p:nvPr/>
        </p:nvSpPr>
        <p:spPr>
          <a:xfrm>
            <a:off x="5398168" y="143055"/>
            <a:ext cx="3593433" cy="389554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b="1" dirty="0">
                <a:solidFill>
                  <a:schemeClr val="tx1"/>
                </a:solidFill>
                <a:latin typeface="Times New Roman" pitchFamily="18" charset="0"/>
              </a:rPr>
              <a:t>Topics:</a:t>
            </a:r>
          </a:p>
          <a:p>
            <a:pPr algn="l"/>
            <a:r>
              <a:rPr lang="en-US" sz="1800" dirty="0">
                <a:solidFill>
                  <a:schemeClr val="tx1"/>
                </a:solidFill>
                <a:latin typeface="Times New Roman" pitchFamily="18" charset="0"/>
              </a:rPr>
              <a:t>Lesson 1:  Levels of Organization</a:t>
            </a:r>
          </a:p>
          <a:p>
            <a:pPr algn="l"/>
            <a:r>
              <a:rPr lang="en-US" sz="1800" dirty="0">
                <a:solidFill>
                  <a:schemeClr val="tx1"/>
                </a:solidFill>
                <a:latin typeface="Times New Roman" pitchFamily="18" charset="0"/>
              </a:rPr>
              <a:t>Lesson 2:  Population Ecology</a:t>
            </a:r>
          </a:p>
          <a:p>
            <a:pPr algn="l"/>
            <a:r>
              <a:rPr lang="en-US" sz="1800" dirty="0">
                <a:solidFill>
                  <a:schemeClr val="tx1"/>
                </a:solidFill>
                <a:latin typeface="Times New Roman" pitchFamily="18" charset="0"/>
              </a:rPr>
              <a:t>Lesson 3: Symbiosis (includes activity)</a:t>
            </a:r>
          </a:p>
          <a:p>
            <a:pPr algn="l"/>
            <a:r>
              <a:rPr lang="en-US" sz="1800" b="1" dirty="0">
                <a:solidFill>
                  <a:schemeClr val="tx1"/>
                </a:solidFill>
                <a:highlight>
                  <a:srgbClr val="FFFF00"/>
                </a:highlight>
                <a:latin typeface="Times New Roman" pitchFamily="18" charset="0"/>
              </a:rPr>
              <a:t>Lesson 4: Case Study – Ponds*</a:t>
            </a:r>
          </a:p>
          <a:p>
            <a:pPr algn="l"/>
            <a:r>
              <a:rPr lang="en-US" sz="1800" dirty="0">
                <a:solidFill>
                  <a:schemeClr val="tx1"/>
                </a:solidFill>
                <a:latin typeface="Times New Roman" pitchFamily="18" charset="0"/>
              </a:rPr>
              <a:t>Lesson 5: Food Webs</a:t>
            </a:r>
          </a:p>
          <a:p>
            <a:pPr marL="112713" algn="l"/>
            <a:r>
              <a:rPr lang="en-US" sz="1800" i="1" dirty="0">
                <a:solidFill>
                  <a:schemeClr val="tx1"/>
                </a:solidFill>
                <a:latin typeface="Times New Roman" pitchFamily="18" charset="0"/>
              </a:rPr>
              <a:t>Activity 1: Food Web Challenge</a:t>
            </a:r>
          </a:p>
          <a:p>
            <a:pPr marL="112713" algn="l"/>
            <a:r>
              <a:rPr lang="en-US" sz="1800" i="1" dirty="0">
                <a:solidFill>
                  <a:schemeClr val="tx1"/>
                </a:solidFill>
                <a:latin typeface="Times New Roman" pitchFamily="18" charset="0"/>
              </a:rPr>
              <a:t>Activity 2:  Pond Water Webs</a:t>
            </a:r>
            <a:br>
              <a:rPr lang="en-US" sz="1800" i="1" dirty="0">
                <a:solidFill>
                  <a:schemeClr val="tx1"/>
                </a:solidFill>
                <a:latin typeface="Times New Roman" pitchFamily="18" charset="0"/>
              </a:rPr>
            </a:br>
            <a:r>
              <a:rPr lang="en-US" sz="1800" i="1" dirty="0">
                <a:solidFill>
                  <a:schemeClr val="tx1"/>
                </a:solidFill>
                <a:latin typeface="Times New Roman" pitchFamily="18" charset="0"/>
              </a:rPr>
              <a:t>Activity 3: Food Fight (</a:t>
            </a:r>
            <a:r>
              <a:rPr lang="en-US" sz="1800" i="1" dirty="0" err="1">
                <a:solidFill>
                  <a:schemeClr val="tx1"/>
                </a:solidFill>
                <a:latin typeface="Times New Roman" pitchFamily="18" charset="0"/>
              </a:rPr>
              <a:t>BrainPop</a:t>
            </a:r>
            <a:r>
              <a:rPr lang="en-US" sz="1800" i="1" dirty="0">
                <a:solidFill>
                  <a:schemeClr val="tx1"/>
                </a:solidFill>
                <a:latin typeface="Times New Roman" pitchFamily="18" charset="0"/>
              </a:rPr>
              <a:t>)</a:t>
            </a:r>
          </a:p>
          <a:p>
            <a:pPr algn="l"/>
            <a:r>
              <a:rPr lang="en-US" sz="1800" dirty="0">
                <a:solidFill>
                  <a:schemeClr val="tx1"/>
                </a:solidFill>
                <a:latin typeface="Times New Roman" pitchFamily="18" charset="0"/>
              </a:rPr>
              <a:t>Lesson 6: Biodiversity</a:t>
            </a:r>
          </a:p>
          <a:p>
            <a:pPr marL="176213" algn="l"/>
            <a:r>
              <a:rPr lang="en-US" sz="1800" i="1" dirty="0">
                <a:solidFill>
                  <a:schemeClr val="tx1"/>
                </a:solidFill>
                <a:latin typeface="Times New Roman" pitchFamily="18" charset="0"/>
              </a:rPr>
              <a:t>Activity 1: Think &amp; Link</a:t>
            </a:r>
          </a:p>
          <a:p>
            <a:pPr marL="176213" algn="l"/>
            <a:r>
              <a:rPr lang="en-US" sz="1800" i="1" dirty="0">
                <a:solidFill>
                  <a:schemeClr val="tx1"/>
                </a:solidFill>
                <a:latin typeface="Times New Roman" pitchFamily="18" charset="0"/>
              </a:rPr>
              <a:t>Activity 2: Madagascar Video</a:t>
            </a:r>
          </a:p>
          <a:p>
            <a:pPr algn="l"/>
            <a:r>
              <a:rPr lang="en-US" sz="1800" dirty="0">
                <a:solidFill>
                  <a:schemeClr val="tx1"/>
                </a:solidFill>
                <a:latin typeface="Times New Roman" pitchFamily="18" charset="0"/>
              </a:rPr>
              <a:t>Lesson 7: Succession</a:t>
            </a:r>
          </a:p>
          <a:p>
            <a:pPr algn="l"/>
            <a:r>
              <a:rPr lang="en-US" sz="1800" dirty="0">
                <a:solidFill>
                  <a:schemeClr val="tx1"/>
                </a:solidFill>
                <a:latin typeface="Times New Roman" pitchFamily="18" charset="0"/>
              </a:rPr>
              <a:t>Lesson 8: STEM Case – Ecosystem*</a:t>
            </a:r>
          </a:p>
          <a:p>
            <a:pPr algn="l"/>
            <a:r>
              <a:rPr lang="en-US" sz="1800" dirty="0">
                <a:solidFill>
                  <a:schemeClr val="tx1"/>
                </a:solidFill>
                <a:latin typeface="Times New Roman" pitchFamily="18" charset="0"/>
              </a:rPr>
              <a:t>Lesson 9: Human Impacts (</a:t>
            </a:r>
            <a:r>
              <a:rPr lang="en-US" sz="1800" dirty="0">
                <a:solidFill>
                  <a:schemeClr val="tx1"/>
                </a:solidFill>
                <a:latin typeface="Times New Roman" pitchFamily="18" charset="0"/>
                <a:hlinkClick r:id="rId2"/>
              </a:rPr>
              <a:t>Lorax Lessons</a:t>
            </a:r>
            <a:r>
              <a:rPr lang="en-US" sz="1800" dirty="0">
                <a:solidFill>
                  <a:schemeClr val="tx1"/>
                </a:solidFill>
                <a:latin typeface="Times New Roman" pitchFamily="18" charset="0"/>
              </a:rPr>
              <a:t>)</a:t>
            </a:r>
          </a:p>
          <a:p>
            <a:pPr algn="l"/>
            <a:endParaRPr lang="en-US" sz="1000" dirty="0">
              <a:solidFill>
                <a:schemeClr val="tx1"/>
              </a:solidFill>
              <a:latin typeface="Times New Roman" pitchFamily="18" charset="0"/>
            </a:endParaRPr>
          </a:p>
          <a:p>
            <a:pPr algn="l"/>
            <a:r>
              <a:rPr lang="en-US" sz="1800" dirty="0">
                <a:solidFill>
                  <a:schemeClr val="tx1"/>
                </a:solidFill>
                <a:latin typeface="Times New Roman" pitchFamily="18" charset="0"/>
              </a:rPr>
              <a:t>* = Explore Learning Gizmos activity</a:t>
            </a:r>
          </a:p>
        </p:txBody>
      </p:sp>
      <p:sp>
        <p:nvSpPr>
          <p:cNvPr id="10" name="Rectangle 9">
            <a:extLst>
              <a:ext uri="{FF2B5EF4-FFF2-40B4-BE49-F238E27FC236}">
                <a16:creationId xmlns:a16="http://schemas.microsoft.com/office/drawing/2014/main" id="{814B931D-74E9-4BAC-BEC5-6FD182800AE3}"/>
              </a:ext>
            </a:extLst>
          </p:cNvPr>
          <p:cNvSpPr/>
          <p:nvPr/>
        </p:nvSpPr>
        <p:spPr>
          <a:xfrm>
            <a:off x="152400" y="114300"/>
            <a:ext cx="8686801"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cap="none" spc="0" dirty="0">
                <a:ln w="0"/>
                <a:solidFill>
                  <a:schemeClr val="tx1"/>
                </a:solidFill>
                <a:effectLst>
                  <a:innerShdw blurRad="63500" dist="50800" dir="13500000">
                    <a:prstClr val="black">
                      <a:alpha val="50000"/>
                    </a:prstClr>
                  </a:innerShdw>
                </a:effectLst>
                <a:latin typeface="Cooper Black" panose="0208090404030B020404" pitchFamily="18" charset="0"/>
              </a:rPr>
              <a:t>Ecology Unit Teacher Notes</a:t>
            </a:r>
          </a:p>
        </p:txBody>
      </p:sp>
      <p:sp>
        <p:nvSpPr>
          <p:cNvPr id="11" name="Rectangle 10">
            <a:extLst>
              <a:ext uri="{FF2B5EF4-FFF2-40B4-BE49-F238E27FC236}">
                <a16:creationId xmlns:a16="http://schemas.microsoft.com/office/drawing/2014/main" id="{08CDE6A2-4AC2-4E4A-8DFF-42409E3F51B5}"/>
              </a:ext>
            </a:extLst>
          </p:cNvPr>
          <p:cNvSpPr>
            <a:spLocks noChangeArrowheads="1"/>
          </p:cNvSpPr>
          <p:nvPr/>
        </p:nvSpPr>
        <p:spPr bwMode="auto">
          <a:xfrm>
            <a:off x="76199" y="580348"/>
            <a:ext cx="5245769" cy="3782935"/>
          </a:xfrm>
          <a:prstGeom prst="rect">
            <a:avLst/>
          </a:prstGeom>
          <a:noFill/>
          <a:ln w="9525">
            <a:noFill/>
            <a:miter lim="800000"/>
            <a:headEnd/>
            <a:tailEnd/>
          </a:ln>
          <a:effectLst/>
        </p:spPr>
        <p:txBody>
          <a:bodyPr vert="horz" wrap="square" lIns="88751" tIns="44375" rIns="88751" bIns="44375"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solidFill>
                  <a:srgbClr val="000000"/>
                </a:solidFill>
                <a:latin typeface="Times New Roman" panose="02020603050405020304" pitchFamily="18" charset="0"/>
                <a:cs typeface="Times New Roman" panose="02020603050405020304" pitchFamily="18" charset="0"/>
              </a:rPr>
              <a:t>The full Ecology Basics unit is available at  </a:t>
            </a:r>
            <a:r>
              <a:rPr lang="en-US" sz="1600" dirty="0">
                <a:solidFill>
                  <a:srgbClr val="000000"/>
                </a:solidFill>
                <a:latin typeface="Times New Roman" panose="02020603050405020304" pitchFamily="18" charset="0"/>
                <a:cs typeface="Times New Roman" panose="02020603050405020304" pitchFamily="18" charset="0"/>
                <a:hlinkClick r:id="rId3"/>
              </a:rPr>
              <a:t>https://sciencespot.net/Pages/classbio.html#EcoBasics</a:t>
            </a:r>
            <a:endParaRPr lang="en-US" sz="1600" dirty="0">
              <a:latin typeface="Times New Roman" pitchFamily="18" charset="0"/>
              <a:cs typeface="Times New Roman" pitchFamily="18" charset="0"/>
            </a:endParaRPr>
          </a:p>
          <a:p>
            <a:pPr algn="just"/>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presentation was used to guide classroom lessons and activities for the topic(s) highlighted in the list at right. It is one of several used during my ecology unit, which was developed for 7</a:t>
            </a:r>
            <a:r>
              <a:rPr lang="en-US" sz="1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&amp; 8</a:t>
            </a:r>
            <a:r>
              <a:rPr lang="en-US" sz="1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grade students with very little background knowledge of the topics covered in the unit lessons.   </a:t>
            </a:r>
            <a:r>
              <a:rPr lang="en-US" sz="1600" dirty="0">
                <a:solidFill>
                  <a:srgbClr val="000000"/>
                </a:solidFill>
                <a:latin typeface="Times New Roman" panose="02020603050405020304" pitchFamily="18" charset="0"/>
                <a:cs typeface="Times New Roman" panose="02020603050405020304" pitchFamily="18" charset="0"/>
              </a:rPr>
              <a:t>The unit covered a 14-week period during the fall of 2021, which was a few weeks longer than in the past thanks to the challenges of teaching during a pandemic.  The students needed more time to complete the lesson activities and I felt the need to include more discussion time for them to fully develop understanding of a concept before moving to the next topic. </a:t>
            </a:r>
          </a:p>
        </p:txBody>
      </p:sp>
      <p:sp>
        <p:nvSpPr>
          <p:cNvPr id="12" name="TextBox 6">
            <a:extLst>
              <a:ext uri="{FF2B5EF4-FFF2-40B4-BE49-F238E27FC236}">
                <a16:creationId xmlns:a16="http://schemas.microsoft.com/office/drawing/2014/main" id="{535DA3CB-DA09-442A-A866-603007020E35}"/>
              </a:ext>
            </a:extLst>
          </p:cNvPr>
          <p:cNvSpPr txBox="1"/>
          <p:nvPr/>
        </p:nvSpPr>
        <p:spPr>
          <a:xfrm>
            <a:off x="1981201" y="6405146"/>
            <a:ext cx="70866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dirty="0"/>
              <a:t>T. Tomm Updated 2023   </a:t>
            </a:r>
            <a:r>
              <a:rPr lang="en-US" sz="1600" b="1" i="1" dirty="0">
                <a:hlinkClick r:id="rId4"/>
              </a:rPr>
              <a:t>https://sciencespot.net/</a:t>
            </a:r>
            <a:r>
              <a:rPr lang="en-US" sz="1600" b="1" i="1" dirty="0"/>
              <a:t> </a:t>
            </a:r>
          </a:p>
        </p:txBody>
      </p:sp>
      <p:sp>
        <p:nvSpPr>
          <p:cNvPr id="13" name="TextBox 8">
            <a:extLst>
              <a:ext uri="{FF2B5EF4-FFF2-40B4-BE49-F238E27FC236}">
                <a16:creationId xmlns:a16="http://schemas.microsoft.com/office/drawing/2014/main" id="{CBDB3258-911D-4C19-B2AC-A2B767DCB8A9}"/>
              </a:ext>
            </a:extLst>
          </p:cNvPr>
          <p:cNvSpPr txBox="1"/>
          <p:nvPr/>
        </p:nvSpPr>
        <p:spPr>
          <a:xfrm>
            <a:off x="76200" y="4495443"/>
            <a:ext cx="8686801" cy="20621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a:solidFill>
                  <a:srgbClr val="000000"/>
                </a:solidFill>
                <a:latin typeface="Times New Roman" panose="02020603050405020304" pitchFamily="18" charset="0"/>
                <a:cs typeface="Times New Roman" panose="02020603050405020304" pitchFamily="18" charset="0"/>
              </a:rPr>
              <a:t>The digital student notebook (with slides for ALL the lessons &amp; activities listed above) is available at </a:t>
            </a:r>
            <a:r>
              <a:rPr lang="en-US" sz="1600" dirty="0">
                <a:solidFill>
                  <a:srgbClr val="000000"/>
                </a:solidFill>
                <a:latin typeface="Times New Roman" panose="02020603050405020304" pitchFamily="18" charset="0"/>
                <a:cs typeface="Times New Roman" panose="02020603050405020304" pitchFamily="18" charset="0"/>
                <a:hlinkClick r:id="rId5"/>
              </a:rPr>
              <a:t>https://docs.google.com/presentation/d/15CoXAsd1zWZDy5RCGS37CKUXmfl9M2WAk58-qgwMRjE/edit?usp=sharing</a:t>
            </a:r>
            <a:r>
              <a:rPr lang="en-US" sz="1600" dirty="0">
                <a:solidFill>
                  <a:srgbClr val="000000"/>
                </a:solidFill>
                <a:latin typeface="Times New Roman" panose="02020603050405020304" pitchFamily="18" charset="0"/>
                <a:cs typeface="Times New Roman" panose="02020603050405020304" pitchFamily="18" charset="0"/>
              </a:rPr>
              <a:t>   I </a:t>
            </a:r>
            <a:r>
              <a:rPr lang="en-US" sz="1600" u="sng" dirty="0">
                <a:solidFill>
                  <a:srgbClr val="000000"/>
                </a:solidFill>
                <a:latin typeface="Times New Roman" panose="02020603050405020304" pitchFamily="18" charset="0"/>
                <a:cs typeface="Times New Roman" panose="02020603050405020304" pitchFamily="18" charset="0"/>
              </a:rPr>
              <a:t>do not assign the entire notebook at the start of the unit</a:t>
            </a:r>
            <a:r>
              <a:rPr lang="en-US" sz="1600" dirty="0">
                <a:solidFill>
                  <a:srgbClr val="000000"/>
                </a:solidFill>
                <a:latin typeface="Times New Roman" panose="02020603050405020304" pitchFamily="18" charset="0"/>
                <a:cs typeface="Times New Roman" panose="02020603050405020304" pitchFamily="18" charset="0"/>
              </a:rPr>
              <a:t>.  Instead, I create a Master Copy  as a “material” on Google Classroom and add the slides as the students need them.  They copy the new slides and paste them into their HDSN in the correct spots. You will need to </a:t>
            </a:r>
            <a:r>
              <a:rPr lang="en-US" sz="1600" u="sng" dirty="0">
                <a:solidFill>
                  <a:srgbClr val="000000"/>
                </a:solidFill>
                <a:latin typeface="Times New Roman" panose="02020603050405020304" pitchFamily="18" charset="0"/>
                <a:cs typeface="Times New Roman" panose="02020603050405020304" pitchFamily="18" charset="0"/>
              </a:rPr>
              <a:t>make a copy </a:t>
            </a:r>
            <a:r>
              <a:rPr lang="en-US" sz="1600" dirty="0">
                <a:solidFill>
                  <a:srgbClr val="000000"/>
                </a:solidFill>
                <a:latin typeface="Times New Roman" panose="02020603050405020304" pitchFamily="18" charset="0"/>
                <a:cs typeface="Times New Roman" panose="02020603050405020304" pitchFamily="18" charset="0"/>
              </a:rPr>
              <a:t>of the digital file in order to use it with your students. The digital notebook was set up as 14” x 8.5” which can be scaled down to fit a standard page on landscape to allow for printing for students needing paper copies.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98214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1185A04D-79DF-95F9-10D4-4E78C90A752D}"/>
              </a:ext>
            </a:extLst>
          </p:cNvPr>
          <p:cNvSpPr txBox="1">
            <a:spLocks noChangeArrowheads="1"/>
          </p:cNvSpPr>
          <p:nvPr/>
        </p:nvSpPr>
        <p:spPr bwMode="auto">
          <a:xfrm>
            <a:off x="258522" y="248772"/>
            <a:ext cx="8626958" cy="510589"/>
          </a:xfrm>
          <a:prstGeom prst="rect">
            <a:avLst/>
          </a:prstGeom>
          <a:noFill/>
          <a:ln w="9525">
            <a:noFill/>
            <a:miter lim="800000"/>
            <a:headEnd/>
            <a:tailEnd/>
          </a:ln>
        </p:spPr>
        <p:txBody>
          <a:bodyPr wrap="square">
            <a:spAutoFit/>
          </a:bodyPr>
          <a:lstStyle/>
          <a:p>
            <a:pPr algn="just"/>
            <a:r>
              <a:rPr lang="en-US" sz="2718"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Open your Ecology HDSN &amp; go to Slide 4.</a:t>
            </a:r>
            <a:endParaRPr lang="en-US" sz="2718" b="1" kern="100" dirty="0">
              <a:highlight>
                <a:srgbClr val="FFFF00"/>
              </a:highlight>
              <a:latin typeface="Times New Roman" panose="02020603050405020304" pitchFamily="18" charset="0"/>
              <a:ea typeface="Lucida Sans Unicode" panose="020B0602030504020204" pitchFamily="34" charset="0"/>
            </a:endParaRPr>
          </a:p>
        </p:txBody>
      </p:sp>
      <p:pic>
        <p:nvPicPr>
          <p:cNvPr id="3" name="Picture 2">
            <a:extLst>
              <a:ext uri="{FF2B5EF4-FFF2-40B4-BE49-F238E27FC236}">
                <a16:creationId xmlns:a16="http://schemas.microsoft.com/office/drawing/2014/main" id="{DBDB633C-E321-11EB-7E93-743285C3F285}"/>
              </a:ext>
            </a:extLst>
          </p:cNvPr>
          <p:cNvPicPr>
            <a:picLocks noChangeAspect="1"/>
          </p:cNvPicPr>
          <p:nvPr/>
        </p:nvPicPr>
        <p:blipFill rotWithShape="1">
          <a:blip r:embed="rId2"/>
          <a:srcRect r="35696"/>
          <a:stretch/>
        </p:blipFill>
        <p:spPr>
          <a:xfrm>
            <a:off x="393263" y="1022611"/>
            <a:ext cx="4471781" cy="5359752"/>
          </a:xfrm>
          <a:prstGeom prst="rect">
            <a:avLst/>
          </a:prstGeom>
          <a:ln>
            <a:noFill/>
          </a:ln>
          <a:effectLst>
            <a:outerShdw blurRad="292100" dist="139700" dir="2700000" algn="tl" rotWithShape="0">
              <a:srgbClr val="333333">
                <a:alpha val="65000"/>
              </a:srgbClr>
            </a:outerShdw>
          </a:effectLst>
        </p:spPr>
      </p:pic>
      <p:sp>
        <p:nvSpPr>
          <p:cNvPr id="4" name="Text Box 4">
            <a:extLst>
              <a:ext uri="{FF2B5EF4-FFF2-40B4-BE49-F238E27FC236}">
                <a16:creationId xmlns:a16="http://schemas.microsoft.com/office/drawing/2014/main" id="{B7DB5CFB-490D-2275-59D2-F16700443AD7}"/>
              </a:ext>
            </a:extLst>
          </p:cNvPr>
          <p:cNvSpPr txBox="1">
            <a:spLocks noChangeArrowheads="1"/>
          </p:cNvSpPr>
          <p:nvPr/>
        </p:nvSpPr>
        <p:spPr bwMode="auto">
          <a:xfrm>
            <a:off x="5056601" y="1022611"/>
            <a:ext cx="3612946" cy="3438377"/>
          </a:xfrm>
          <a:prstGeom prst="rect">
            <a:avLst/>
          </a:prstGeom>
          <a:noFill/>
          <a:ln w="9525">
            <a:noFill/>
            <a:miter lim="800000"/>
            <a:headEnd/>
            <a:tailEnd/>
          </a:ln>
        </p:spPr>
        <p:txBody>
          <a:bodyPr wrap="square">
            <a:spAutoFit/>
          </a:bodyPr>
          <a:lstStyle/>
          <a:p>
            <a:pPr algn="just"/>
            <a:r>
              <a:rPr lang="en-US" sz="2718"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Done?  You may fix or correct your answers.</a:t>
            </a:r>
          </a:p>
          <a:p>
            <a:pPr algn="just"/>
            <a:endParaRPr lang="en-US" sz="2718"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718"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Not done?  Close your laptop and listen.  You will need to finish it and see the teacher for the class notes.</a:t>
            </a:r>
            <a:endParaRPr lang="en-US" sz="2718" b="1" kern="100" dirty="0">
              <a:latin typeface="Times New Roman" panose="02020603050405020304" pitchFamily="18" charset="0"/>
              <a:ea typeface="Lucida Sans Unicode" panose="020B0602030504020204" pitchFamily="34" charset="0"/>
            </a:endParaRPr>
          </a:p>
        </p:txBody>
      </p:sp>
    </p:spTree>
    <p:extLst>
      <p:ext uri="{BB962C8B-B14F-4D97-AF65-F5344CB8AC3E}">
        <p14:creationId xmlns:p14="http://schemas.microsoft.com/office/powerpoint/2010/main" val="1455457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58522" y="248772"/>
            <a:ext cx="8626958" cy="1765355"/>
          </a:xfrm>
          <a:prstGeom prst="rect">
            <a:avLst/>
          </a:prstGeom>
          <a:noFill/>
          <a:ln w="9525">
            <a:noFill/>
            <a:miter lim="800000"/>
            <a:headEnd/>
            <a:tailEnd/>
          </a:ln>
        </p:spPr>
        <p:txBody>
          <a:bodyPr wrap="square">
            <a:spAutoFit/>
          </a:bodyPr>
          <a:lstStyle/>
          <a:p>
            <a:pPr algn="just"/>
            <a:r>
              <a:rPr lang="en-US" sz="2718"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Discussion Questions – Use your observations and data to answer these questions.</a:t>
            </a:r>
          </a:p>
          <a:p>
            <a:pPr algn="just"/>
            <a:endParaRPr lang="en-US" sz="2718"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718" b="1" kern="100" dirty="0">
                <a:latin typeface="Times New Roman" panose="02020603050405020304" pitchFamily="18" charset="0"/>
                <a:ea typeface="Lucida Sans Unicode" panose="020B0602030504020204" pitchFamily="34" charset="0"/>
              </a:rPr>
              <a:t>1) List 3 biotic and 3 abiotic factors in a pond ecosystem.</a:t>
            </a:r>
          </a:p>
        </p:txBody>
      </p:sp>
      <p:sp>
        <p:nvSpPr>
          <p:cNvPr id="2" name="TextBox 1">
            <a:extLst>
              <a:ext uri="{FF2B5EF4-FFF2-40B4-BE49-F238E27FC236}">
                <a16:creationId xmlns:a16="http://schemas.microsoft.com/office/drawing/2014/main" id="{265A6903-A11B-4D42-8790-2DCE584BDE6B}"/>
              </a:ext>
            </a:extLst>
          </p:cNvPr>
          <p:cNvSpPr txBox="1"/>
          <p:nvPr/>
        </p:nvSpPr>
        <p:spPr>
          <a:xfrm>
            <a:off x="558882" y="1970492"/>
            <a:ext cx="3569366" cy="450893"/>
          </a:xfrm>
          <a:prstGeom prst="rect">
            <a:avLst/>
          </a:prstGeom>
          <a:noFill/>
        </p:spPr>
        <p:txBody>
          <a:bodyPr wrap="square" rtlCol="0">
            <a:spAutoFit/>
          </a:bodyPr>
          <a:lstStyle/>
          <a:p>
            <a:r>
              <a:rPr lang="en-US" sz="2330" b="1" i="1" dirty="0">
                <a:solidFill>
                  <a:srgbClr val="FF0000"/>
                </a:solidFill>
                <a:latin typeface="Times New Roman" panose="02020603050405020304" pitchFamily="18" charset="0"/>
                <a:cs typeface="Times New Roman" panose="02020603050405020304" pitchFamily="18" charset="0"/>
              </a:rPr>
              <a:t>Biotic </a:t>
            </a:r>
            <a:r>
              <a:rPr lang="en-US" sz="233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Living things</a:t>
            </a:r>
            <a:endParaRPr lang="en-US" sz="233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970AA71-F4C4-47F1-A66A-AF067A3378AF}"/>
              </a:ext>
            </a:extLst>
          </p:cNvPr>
          <p:cNvSpPr txBox="1"/>
          <p:nvPr/>
        </p:nvSpPr>
        <p:spPr>
          <a:xfrm>
            <a:off x="4737554" y="1949825"/>
            <a:ext cx="3734921" cy="450893"/>
          </a:xfrm>
          <a:prstGeom prst="rect">
            <a:avLst/>
          </a:prstGeom>
          <a:noFill/>
        </p:spPr>
        <p:txBody>
          <a:bodyPr wrap="square" rtlCol="0">
            <a:spAutoFit/>
          </a:bodyPr>
          <a:lstStyle/>
          <a:p>
            <a:r>
              <a:rPr lang="en-US" sz="2330" b="1" i="1" dirty="0">
                <a:solidFill>
                  <a:srgbClr val="FF0000"/>
                </a:solidFill>
                <a:latin typeface="Times New Roman" panose="02020603050405020304" pitchFamily="18" charset="0"/>
                <a:cs typeface="Times New Roman" panose="02020603050405020304" pitchFamily="18" charset="0"/>
              </a:rPr>
              <a:t>Abiotic </a:t>
            </a:r>
            <a:r>
              <a:rPr lang="en-US" sz="233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Nonliving things</a:t>
            </a:r>
            <a:endParaRPr lang="en-US" sz="2330" i="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A81ABB2-F00D-4BEC-A41C-18F6BACFBEC8}"/>
              </a:ext>
            </a:extLst>
          </p:cNvPr>
          <p:cNvSpPr txBox="1"/>
          <p:nvPr/>
        </p:nvSpPr>
        <p:spPr>
          <a:xfrm>
            <a:off x="542954" y="2439248"/>
            <a:ext cx="3734920" cy="3319370"/>
          </a:xfrm>
          <a:prstGeom prst="rect">
            <a:avLst/>
          </a:prstGeom>
          <a:noFill/>
        </p:spPr>
        <p:txBody>
          <a:bodyPr wrap="square" rtlCol="0">
            <a:spAutoFit/>
          </a:bodyPr>
          <a:lstStyle/>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Catfish</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Trout</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Other fish</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Algae</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Plants</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Insects &amp;  larvae/nymphs</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Frogs/tadpoles</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Birds</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Snakes</a:t>
            </a:r>
            <a:endParaRPr lang="en-US" sz="2330" i="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EE65F02-65FA-4386-882B-939DBC7ADA84}"/>
              </a:ext>
            </a:extLst>
          </p:cNvPr>
          <p:cNvSpPr txBox="1"/>
          <p:nvPr/>
        </p:nvSpPr>
        <p:spPr>
          <a:xfrm>
            <a:off x="4726176" y="2439249"/>
            <a:ext cx="3734920" cy="3319370"/>
          </a:xfrm>
          <a:prstGeom prst="rect">
            <a:avLst/>
          </a:prstGeom>
          <a:noFill/>
        </p:spPr>
        <p:txBody>
          <a:bodyPr wrap="square" rtlCol="0">
            <a:spAutoFit/>
          </a:bodyPr>
          <a:lstStyle/>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Water</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Oxygen/air</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Temperature</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Sunlight</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Soil</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Rocks</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Chemical compounds from  </a:t>
            </a:r>
          </a:p>
          <a:p>
            <a:r>
              <a:rPr lang="en-US" sz="233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fertilizers &amp; other chemicals</a:t>
            </a:r>
            <a:endParaRPr lang="en-US" sz="2330" i="1" dirty="0">
              <a:solidFill>
                <a:srgbClr val="FF0000"/>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CFF79E25-F922-490E-B3EA-A6E0F4947EA3}"/>
              </a:ext>
            </a:extLst>
          </p:cNvPr>
          <p:cNvGrpSpPr/>
          <p:nvPr/>
        </p:nvGrpSpPr>
        <p:grpSpPr>
          <a:xfrm>
            <a:off x="208431" y="2439248"/>
            <a:ext cx="5771350" cy="4103082"/>
            <a:chOff x="76200" y="2159360"/>
            <a:chExt cx="5946239" cy="4227418"/>
          </a:xfrm>
        </p:grpSpPr>
        <p:sp>
          <p:nvSpPr>
            <p:cNvPr id="3" name="Star: 5 Points 2">
              <a:extLst>
                <a:ext uri="{FF2B5EF4-FFF2-40B4-BE49-F238E27FC236}">
                  <a16:creationId xmlns:a16="http://schemas.microsoft.com/office/drawing/2014/main" id="{99DAAFA2-3171-4D47-B73D-4DDB64D1805F}"/>
                </a:ext>
              </a:extLst>
            </p:cNvPr>
            <p:cNvSpPr/>
            <p:nvPr/>
          </p:nvSpPr>
          <p:spPr>
            <a:xfrm>
              <a:off x="76200" y="2159360"/>
              <a:ext cx="309462" cy="279040"/>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9" name="Star: 5 Points 8">
              <a:extLst>
                <a:ext uri="{FF2B5EF4-FFF2-40B4-BE49-F238E27FC236}">
                  <a16:creationId xmlns:a16="http://schemas.microsoft.com/office/drawing/2014/main" id="{14DB620D-88BB-4D12-8CD0-5D318BF83A5A}"/>
                </a:ext>
              </a:extLst>
            </p:cNvPr>
            <p:cNvSpPr/>
            <p:nvPr/>
          </p:nvSpPr>
          <p:spPr>
            <a:xfrm>
              <a:off x="76200" y="2616560"/>
              <a:ext cx="309462" cy="279040"/>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1" name="Star: 5 Points 10">
              <a:extLst>
                <a:ext uri="{FF2B5EF4-FFF2-40B4-BE49-F238E27FC236}">
                  <a16:creationId xmlns:a16="http://schemas.microsoft.com/office/drawing/2014/main" id="{A061AF72-B30D-410C-8DF3-2DBD9CBA644B}"/>
                </a:ext>
              </a:extLst>
            </p:cNvPr>
            <p:cNvSpPr/>
            <p:nvPr/>
          </p:nvSpPr>
          <p:spPr>
            <a:xfrm>
              <a:off x="76200" y="3759560"/>
              <a:ext cx="309462" cy="279040"/>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2" name="Star: 5 Points 11">
              <a:extLst>
                <a:ext uri="{FF2B5EF4-FFF2-40B4-BE49-F238E27FC236}">
                  <a16:creationId xmlns:a16="http://schemas.microsoft.com/office/drawing/2014/main" id="{83A72741-C1DC-461E-8B9C-FD551BDAB173}"/>
                </a:ext>
              </a:extLst>
            </p:cNvPr>
            <p:cNvSpPr/>
            <p:nvPr/>
          </p:nvSpPr>
          <p:spPr>
            <a:xfrm>
              <a:off x="4355976" y="2224359"/>
              <a:ext cx="309462" cy="279040"/>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3" name="Star: 5 Points 12">
              <a:extLst>
                <a:ext uri="{FF2B5EF4-FFF2-40B4-BE49-F238E27FC236}">
                  <a16:creationId xmlns:a16="http://schemas.microsoft.com/office/drawing/2014/main" id="{FFDAE9D3-DF3F-4C6E-A442-432A103DC40F}"/>
                </a:ext>
              </a:extLst>
            </p:cNvPr>
            <p:cNvSpPr/>
            <p:nvPr/>
          </p:nvSpPr>
          <p:spPr>
            <a:xfrm>
              <a:off x="4355976" y="2616560"/>
              <a:ext cx="309462" cy="279040"/>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5" name="Star: 5 Points 14">
              <a:extLst>
                <a:ext uri="{FF2B5EF4-FFF2-40B4-BE49-F238E27FC236}">
                  <a16:creationId xmlns:a16="http://schemas.microsoft.com/office/drawing/2014/main" id="{500E7102-E953-43A9-8BAC-56FA63E26010}"/>
                </a:ext>
              </a:extLst>
            </p:cNvPr>
            <p:cNvSpPr/>
            <p:nvPr/>
          </p:nvSpPr>
          <p:spPr>
            <a:xfrm>
              <a:off x="4388681" y="4073291"/>
              <a:ext cx="309462" cy="279040"/>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nvGrpSpPr>
            <p:cNvPr id="7" name="Group 6">
              <a:extLst>
                <a:ext uri="{FF2B5EF4-FFF2-40B4-BE49-F238E27FC236}">
                  <a16:creationId xmlns:a16="http://schemas.microsoft.com/office/drawing/2014/main" id="{81D56D27-ABCD-4F7C-B56D-314750CA5F8B}"/>
                </a:ext>
              </a:extLst>
            </p:cNvPr>
            <p:cNvGrpSpPr/>
            <p:nvPr/>
          </p:nvGrpSpPr>
          <p:grpSpPr>
            <a:xfrm>
              <a:off x="1966801" y="5922222"/>
              <a:ext cx="4055638" cy="464556"/>
              <a:chOff x="1966801" y="5922222"/>
              <a:chExt cx="4055638" cy="464556"/>
            </a:xfrm>
          </p:grpSpPr>
          <p:sp>
            <p:nvSpPr>
              <p:cNvPr id="16" name="Star: 5 Points 15">
                <a:extLst>
                  <a:ext uri="{FF2B5EF4-FFF2-40B4-BE49-F238E27FC236}">
                    <a16:creationId xmlns:a16="http://schemas.microsoft.com/office/drawing/2014/main" id="{00244EE0-DFC2-40B5-A4CD-0EB0BDCFF412}"/>
                  </a:ext>
                </a:extLst>
              </p:cNvPr>
              <p:cNvSpPr/>
              <p:nvPr/>
            </p:nvSpPr>
            <p:spPr>
              <a:xfrm>
                <a:off x="1966801" y="5980161"/>
                <a:ext cx="309462" cy="279040"/>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7" name="TextBox 16">
                <a:extLst>
                  <a:ext uri="{FF2B5EF4-FFF2-40B4-BE49-F238E27FC236}">
                    <a16:creationId xmlns:a16="http://schemas.microsoft.com/office/drawing/2014/main" id="{BCD28ED4-6978-4F10-AC0E-9AE3E90EF1AD}"/>
                  </a:ext>
                </a:extLst>
              </p:cNvPr>
              <p:cNvSpPr txBox="1"/>
              <p:nvPr/>
            </p:nvSpPr>
            <p:spPr>
              <a:xfrm>
                <a:off x="2344910" y="5922222"/>
                <a:ext cx="3677529" cy="464556"/>
              </a:xfrm>
              <a:prstGeom prst="rect">
                <a:avLst/>
              </a:prstGeom>
              <a:noFill/>
            </p:spPr>
            <p:txBody>
              <a:bodyPr wrap="square" rtlCol="0">
                <a:spAutoFit/>
              </a:bodyPr>
              <a:lstStyle/>
              <a:p>
                <a:r>
                  <a:rPr lang="en-US" sz="2330" i="1" dirty="0">
                    <a:solidFill>
                      <a:srgbClr val="FF0000"/>
                    </a:solidFill>
                    <a:latin typeface="Times New Roman" panose="02020603050405020304" pitchFamily="18" charset="0"/>
                    <a:cs typeface="Times New Roman" panose="02020603050405020304" pitchFamily="18" charset="0"/>
                  </a:rPr>
                  <a:t>Most popular answers</a:t>
                </a:r>
              </a:p>
            </p:txBody>
          </p:sp>
        </p:grpSp>
      </p:grpSp>
    </p:spTree>
    <p:extLst>
      <p:ext uri="{BB962C8B-B14F-4D97-AF65-F5344CB8AC3E}">
        <p14:creationId xmlns:p14="http://schemas.microsoft.com/office/powerpoint/2010/main" val="318398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58521" y="248771"/>
            <a:ext cx="8751010" cy="928844"/>
          </a:xfrm>
          <a:prstGeom prst="rect">
            <a:avLst/>
          </a:prstGeom>
          <a:noFill/>
          <a:ln w="9525">
            <a:noFill/>
            <a:miter lim="800000"/>
            <a:headEnd/>
            <a:tailEnd/>
          </a:ln>
        </p:spPr>
        <p:txBody>
          <a:bodyPr wrap="square">
            <a:spAutoFit/>
          </a:bodyPr>
          <a:lstStyle/>
          <a:p>
            <a:pPr defTabSz="1394507"/>
            <a:r>
              <a:rPr lang="en-US" sz="2718" b="1" kern="100" dirty="0">
                <a:latin typeface="Times New Roman" panose="02020603050405020304" pitchFamily="18" charset="0"/>
                <a:ea typeface="Lucida Sans Unicode" panose="020B0602030504020204" pitchFamily="34" charset="0"/>
              </a:rPr>
              <a:t>2) How does the oxygen concentration change over 24 hours? Why?</a:t>
            </a:r>
          </a:p>
        </p:txBody>
      </p:sp>
      <p:sp>
        <p:nvSpPr>
          <p:cNvPr id="3" name="TextBox 2">
            <a:extLst>
              <a:ext uri="{FF2B5EF4-FFF2-40B4-BE49-F238E27FC236}">
                <a16:creationId xmlns:a16="http://schemas.microsoft.com/office/drawing/2014/main" id="{A36C71A0-08BE-4F35-8A74-42C509B6E61C}"/>
              </a:ext>
            </a:extLst>
          </p:cNvPr>
          <p:cNvSpPr txBox="1"/>
          <p:nvPr/>
        </p:nvSpPr>
        <p:spPr>
          <a:xfrm>
            <a:off x="282388" y="4061565"/>
            <a:ext cx="7416919" cy="510589"/>
          </a:xfrm>
          <a:prstGeom prst="rect">
            <a:avLst/>
          </a:prstGeom>
          <a:noFill/>
        </p:spPr>
        <p:txBody>
          <a:bodyPr wrap="square" rtlCol="0">
            <a:spAutoFit/>
          </a:bodyPr>
          <a:lstStyle/>
          <a:p>
            <a:r>
              <a:rPr lang="en-US" sz="2718" b="1" i="1" dirty="0">
                <a:latin typeface="Times New Roman" panose="02020603050405020304" pitchFamily="18" charset="0"/>
                <a:cs typeface="Times New Roman" panose="02020603050405020304" pitchFamily="18" charset="0"/>
              </a:rPr>
              <a:t>What happens? </a:t>
            </a:r>
            <a:endParaRPr lang="en-US" sz="2718" i="1" dirty="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7285478-AEF4-42C3-A0B1-9D64B7D78299}"/>
              </a:ext>
            </a:extLst>
          </p:cNvPr>
          <p:cNvGraphicFramePr>
            <a:graphicFrameLocks noGrp="1"/>
          </p:cNvGraphicFramePr>
          <p:nvPr/>
        </p:nvGraphicFramePr>
        <p:xfrm>
          <a:off x="3181574" y="1279861"/>
          <a:ext cx="2780852" cy="2551581"/>
        </p:xfrm>
        <a:graphic>
          <a:graphicData uri="http://schemas.openxmlformats.org/drawingml/2006/table">
            <a:tbl>
              <a:tblPr/>
              <a:tblGrid>
                <a:gridCol w="1005838">
                  <a:extLst>
                    <a:ext uri="{9D8B030D-6E8A-4147-A177-3AD203B41FA5}">
                      <a16:colId xmlns:a16="http://schemas.microsoft.com/office/drawing/2014/main" val="1392715030"/>
                    </a:ext>
                  </a:extLst>
                </a:gridCol>
                <a:gridCol w="665629">
                  <a:extLst>
                    <a:ext uri="{9D8B030D-6E8A-4147-A177-3AD203B41FA5}">
                      <a16:colId xmlns:a16="http://schemas.microsoft.com/office/drawing/2014/main" val="3800016028"/>
                    </a:ext>
                  </a:extLst>
                </a:gridCol>
                <a:gridCol w="1109385">
                  <a:extLst>
                    <a:ext uri="{9D8B030D-6E8A-4147-A177-3AD203B41FA5}">
                      <a16:colId xmlns:a16="http://schemas.microsoft.com/office/drawing/2014/main" val="2807302886"/>
                    </a:ext>
                  </a:extLst>
                </a:gridCol>
              </a:tblGrid>
              <a:tr h="591671">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Time</a:t>
                      </a:r>
                      <a:endParaRPr lang="en-US" sz="1900" dirty="0">
                        <a:effectLs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Temp</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Oxygen</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3471029999"/>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19</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5.37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402010373"/>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22</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6.95</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691571555"/>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23</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8.37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83922077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21</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6.90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519607549"/>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6:16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5.37</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298859211"/>
                  </a:ext>
                </a:extLst>
              </a:tr>
            </a:tbl>
          </a:graphicData>
        </a:graphic>
      </p:graphicFrame>
      <p:graphicFrame>
        <p:nvGraphicFramePr>
          <p:cNvPr id="10" name="Table 9">
            <a:extLst>
              <a:ext uri="{FF2B5EF4-FFF2-40B4-BE49-F238E27FC236}">
                <a16:creationId xmlns:a16="http://schemas.microsoft.com/office/drawing/2014/main" id="{BE0B8210-6C72-438E-BE82-6AF784A7C1DE}"/>
              </a:ext>
            </a:extLst>
          </p:cNvPr>
          <p:cNvGraphicFramePr>
            <a:graphicFrameLocks noGrp="1"/>
          </p:cNvGraphicFramePr>
          <p:nvPr/>
        </p:nvGraphicFramePr>
        <p:xfrm>
          <a:off x="6133908" y="1279861"/>
          <a:ext cx="2747018" cy="2551581"/>
        </p:xfrm>
        <a:graphic>
          <a:graphicData uri="http://schemas.openxmlformats.org/drawingml/2006/table">
            <a:tbl>
              <a:tblPr/>
              <a:tblGrid>
                <a:gridCol w="972004">
                  <a:extLst>
                    <a:ext uri="{9D8B030D-6E8A-4147-A177-3AD203B41FA5}">
                      <a16:colId xmlns:a16="http://schemas.microsoft.com/office/drawing/2014/main" val="1392715030"/>
                    </a:ext>
                  </a:extLst>
                </a:gridCol>
                <a:gridCol w="665629">
                  <a:extLst>
                    <a:ext uri="{9D8B030D-6E8A-4147-A177-3AD203B41FA5}">
                      <a16:colId xmlns:a16="http://schemas.microsoft.com/office/drawing/2014/main" val="3800016028"/>
                    </a:ext>
                  </a:extLst>
                </a:gridCol>
                <a:gridCol w="1109385">
                  <a:extLst>
                    <a:ext uri="{9D8B030D-6E8A-4147-A177-3AD203B41FA5}">
                      <a16:colId xmlns:a16="http://schemas.microsoft.com/office/drawing/2014/main" val="2807302886"/>
                    </a:ext>
                  </a:extLst>
                </a:gridCol>
              </a:tblGrid>
              <a:tr h="591671">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Time</a:t>
                      </a:r>
                      <a:endParaRPr lang="en-US" sz="1900" dirty="0">
                        <a:effectLs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Temp</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Oxygen</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347102999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23</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5.00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402010373"/>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12:00 PM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26</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6.44</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691571555"/>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PM </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27</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7.88</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83922077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25</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6.50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51960754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23</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5.00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298859211"/>
                  </a:ext>
                </a:extLst>
              </a:tr>
            </a:tbl>
          </a:graphicData>
        </a:graphic>
      </p:graphicFrame>
      <p:graphicFrame>
        <p:nvGraphicFramePr>
          <p:cNvPr id="11" name="Table 10">
            <a:extLst>
              <a:ext uri="{FF2B5EF4-FFF2-40B4-BE49-F238E27FC236}">
                <a16:creationId xmlns:a16="http://schemas.microsoft.com/office/drawing/2014/main" id="{546E8CCE-30C7-48A6-8914-76D6F1C32EB0}"/>
              </a:ext>
            </a:extLst>
          </p:cNvPr>
          <p:cNvGraphicFramePr>
            <a:graphicFrameLocks noGrp="1"/>
          </p:cNvGraphicFramePr>
          <p:nvPr/>
        </p:nvGraphicFramePr>
        <p:xfrm>
          <a:off x="258521" y="1279861"/>
          <a:ext cx="2747018" cy="2551581"/>
        </p:xfrm>
        <a:graphic>
          <a:graphicData uri="http://schemas.openxmlformats.org/drawingml/2006/table">
            <a:tbl>
              <a:tblPr/>
              <a:tblGrid>
                <a:gridCol w="972004">
                  <a:extLst>
                    <a:ext uri="{9D8B030D-6E8A-4147-A177-3AD203B41FA5}">
                      <a16:colId xmlns:a16="http://schemas.microsoft.com/office/drawing/2014/main" val="1392715030"/>
                    </a:ext>
                  </a:extLst>
                </a:gridCol>
                <a:gridCol w="665629">
                  <a:extLst>
                    <a:ext uri="{9D8B030D-6E8A-4147-A177-3AD203B41FA5}">
                      <a16:colId xmlns:a16="http://schemas.microsoft.com/office/drawing/2014/main" val="3800016028"/>
                    </a:ext>
                  </a:extLst>
                </a:gridCol>
                <a:gridCol w="1109385">
                  <a:extLst>
                    <a:ext uri="{9D8B030D-6E8A-4147-A177-3AD203B41FA5}">
                      <a16:colId xmlns:a16="http://schemas.microsoft.com/office/drawing/2014/main" val="2807302886"/>
                    </a:ext>
                  </a:extLst>
                </a:gridCol>
              </a:tblGrid>
              <a:tr h="591671">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Time</a:t>
                      </a:r>
                      <a:endParaRPr lang="en-US" sz="1900" dirty="0">
                        <a:effectLs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Temp</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Oxygen</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347102999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15</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5.93</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402010373"/>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12:00 PM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17</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7.52</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691571555"/>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PM </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9.10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83922077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7.56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51960754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14</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5.69</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298859211"/>
                  </a:ext>
                </a:extLst>
              </a:tr>
            </a:tbl>
          </a:graphicData>
        </a:graphic>
      </p:graphicFrame>
      <p:sp>
        <p:nvSpPr>
          <p:cNvPr id="12" name="Arrow: Down 11">
            <a:extLst>
              <a:ext uri="{FF2B5EF4-FFF2-40B4-BE49-F238E27FC236}">
                <a16:creationId xmlns:a16="http://schemas.microsoft.com/office/drawing/2014/main" id="{9B136442-1086-4F04-B54B-E91DE0C5E378}"/>
              </a:ext>
            </a:extLst>
          </p:cNvPr>
          <p:cNvSpPr/>
          <p:nvPr/>
        </p:nvSpPr>
        <p:spPr>
          <a:xfrm flipV="1">
            <a:off x="2705189" y="2228023"/>
            <a:ext cx="343221" cy="351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3" name="Arrow: Down 12">
            <a:extLst>
              <a:ext uri="{FF2B5EF4-FFF2-40B4-BE49-F238E27FC236}">
                <a16:creationId xmlns:a16="http://schemas.microsoft.com/office/drawing/2014/main" id="{54F985EC-BDAB-43DD-AD76-D0CC3097EBE0}"/>
              </a:ext>
            </a:extLst>
          </p:cNvPr>
          <p:cNvSpPr/>
          <p:nvPr/>
        </p:nvSpPr>
        <p:spPr>
          <a:xfrm flipV="1">
            <a:off x="2705189" y="2645394"/>
            <a:ext cx="343221" cy="351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4" name="Arrow: Down 13">
            <a:extLst>
              <a:ext uri="{FF2B5EF4-FFF2-40B4-BE49-F238E27FC236}">
                <a16:creationId xmlns:a16="http://schemas.microsoft.com/office/drawing/2014/main" id="{14068AB7-CF06-4139-93A4-A1406EA2BB46}"/>
              </a:ext>
            </a:extLst>
          </p:cNvPr>
          <p:cNvSpPr/>
          <p:nvPr/>
        </p:nvSpPr>
        <p:spPr>
          <a:xfrm>
            <a:off x="2705189" y="3062766"/>
            <a:ext cx="343221" cy="3513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5" name="Arrow: Down 14">
            <a:extLst>
              <a:ext uri="{FF2B5EF4-FFF2-40B4-BE49-F238E27FC236}">
                <a16:creationId xmlns:a16="http://schemas.microsoft.com/office/drawing/2014/main" id="{9F1F8184-9090-4F13-B97D-4E7A419E66E1}"/>
              </a:ext>
            </a:extLst>
          </p:cNvPr>
          <p:cNvSpPr/>
          <p:nvPr/>
        </p:nvSpPr>
        <p:spPr>
          <a:xfrm>
            <a:off x="2705189" y="3480137"/>
            <a:ext cx="343221" cy="3513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nvGrpSpPr>
          <p:cNvPr id="25" name="Group 24">
            <a:extLst>
              <a:ext uri="{FF2B5EF4-FFF2-40B4-BE49-F238E27FC236}">
                <a16:creationId xmlns:a16="http://schemas.microsoft.com/office/drawing/2014/main" id="{EF7DCFC8-4D53-407F-AD70-5DE033391AB4}"/>
              </a:ext>
            </a:extLst>
          </p:cNvPr>
          <p:cNvGrpSpPr/>
          <p:nvPr/>
        </p:nvGrpSpPr>
        <p:grpSpPr>
          <a:xfrm>
            <a:off x="5681382" y="2241325"/>
            <a:ext cx="343221" cy="1603418"/>
            <a:chOff x="5715000" y="1828800"/>
            <a:chExt cx="353622" cy="1652006"/>
          </a:xfrm>
        </p:grpSpPr>
        <p:sp>
          <p:nvSpPr>
            <p:cNvPr id="16" name="Arrow: Down 15">
              <a:extLst>
                <a:ext uri="{FF2B5EF4-FFF2-40B4-BE49-F238E27FC236}">
                  <a16:creationId xmlns:a16="http://schemas.microsoft.com/office/drawing/2014/main" id="{3EAB32B1-2006-4479-90EB-197CB8C0FFF6}"/>
                </a:ext>
              </a:extLst>
            </p:cNvPr>
            <p:cNvSpPr/>
            <p:nvPr/>
          </p:nvSpPr>
          <p:spPr>
            <a:xfrm flipV="1">
              <a:off x="5715000" y="1828800"/>
              <a:ext cx="353622" cy="361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7" name="Arrow: Down 16">
              <a:extLst>
                <a:ext uri="{FF2B5EF4-FFF2-40B4-BE49-F238E27FC236}">
                  <a16:creationId xmlns:a16="http://schemas.microsoft.com/office/drawing/2014/main" id="{497032E6-DE80-45BF-A993-B67D5D3B0877}"/>
                </a:ext>
              </a:extLst>
            </p:cNvPr>
            <p:cNvSpPr/>
            <p:nvPr/>
          </p:nvSpPr>
          <p:spPr>
            <a:xfrm flipV="1">
              <a:off x="5715000" y="2258819"/>
              <a:ext cx="353622" cy="361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8" name="Arrow: Down 17">
              <a:extLst>
                <a:ext uri="{FF2B5EF4-FFF2-40B4-BE49-F238E27FC236}">
                  <a16:creationId xmlns:a16="http://schemas.microsoft.com/office/drawing/2014/main" id="{A25E7BE2-59F9-4210-B92C-203687D0F3C9}"/>
                </a:ext>
              </a:extLst>
            </p:cNvPr>
            <p:cNvSpPr/>
            <p:nvPr/>
          </p:nvSpPr>
          <p:spPr>
            <a:xfrm>
              <a:off x="5715000" y="2688838"/>
              <a:ext cx="353622" cy="361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9" name="Arrow: Down 18">
              <a:extLst>
                <a:ext uri="{FF2B5EF4-FFF2-40B4-BE49-F238E27FC236}">
                  <a16:creationId xmlns:a16="http://schemas.microsoft.com/office/drawing/2014/main" id="{1EB80E60-BB15-4788-9191-64F4F9EB9A0B}"/>
                </a:ext>
              </a:extLst>
            </p:cNvPr>
            <p:cNvSpPr/>
            <p:nvPr/>
          </p:nvSpPr>
          <p:spPr>
            <a:xfrm>
              <a:off x="5715000" y="3118856"/>
              <a:ext cx="353622" cy="361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grpSp>
        <p:nvGrpSpPr>
          <p:cNvPr id="26" name="Group 25">
            <a:extLst>
              <a:ext uri="{FF2B5EF4-FFF2-40B4-BE49-F238E27FC236}">
                <a16:creationId xmlns:a16="http://schemas.microsoft.com/office/drawing/2014/main" id="{ED94C27B-BE8D-42D3-B851-33B4F29C6E34}"/>
              </a:ext>
            </a:extLst>
          </p:cNvPr>
          <p:cNvGrpSpPr/>
          <p:nvPr/>
        </p:nvGrpSpPr>
        <p:grpSpPr>
          <a:xfrm>
            <a:off x="8639735" y="2241325"/>
            <a:ext cx="343221" cy="1603418"/>
            <a:chOff x="8763000" y="1828800"/>
            <a:chExt cx="353622" cy="1652006"/>
          </a:xfrm>
        </p:grpSpPr>
        <p:sp>
          <p:nvSpPr>
            <p:cNvPr id="20" name="Arrow: Down 19">
              <a:extLst>
                <a:ext uri="{FF2B5EF4-FFF2-40B4-BE49-F238E27FC236}">
                  <a16:creationId xmlns:a16="http://schemas.microsoft.com/office/drawing/2014/main" id="{3C112DE6-AE66-4A9D-A1D7-3BB321B91406}"/>
                </a:ext>
              </a:extLst>
            </p:cNvPr>
            <p:cNvSpPr/>
            <p:nvPr/>
          </p:nvSpPr>
          <p:spPr>
            <a:xfrm flipV="1">
              <a:off x="8763000" y="1828800"/>
              <a:ext cx="353622" cy="361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21" name="Arrow: Down 20">
              <a:extLst>
                <a:ext uri="{FF2B5EF4-FFF2-40B4-BE49-F238E27FC236}">
                  <a16:creationId xmlns:a16="http://schemas.microsoft.com/office/drawing/2014/main" id="{94D79A0D-446C-4562-8F62-F247DD1AF28D}"/>
                </a:ext>
              </a:extLst>
            </p:cNvPr>
            <p:cNvSpPr/>
            <p:nvPr/>
          </p:nvSpPr>
          <p:spPr>
            <a:xfrm flipV="1">
              <a:off x="8763000" y="2258819"/>
              <a:ext cx="353622" cy="361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22" name="Arrow: Down 21">
              <a:extLst>
                <a:ext uri="{FF2B5EF4-FFF2-40B4-BE49-F238E27FC236}">
                  <a16:creationId xmlns:a16="http://schemas.microsoft.com/office/drawing/2014/main" id="{7B3B1F4A-38C3-4BEB-AE45-3110331481B5}"/>
                </a:ext>
              </a:extLst>
            </p:cNvPr>
            <p:cNvSpPr/>
            <p:nvPr/>
          </p:nvSpPr>
          <p:spPr>
            <a:xfrm>
              <a:off x="8763000" y="2688838"/>
              <a:ext cx="353622" cy="361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23" name="Arrow: Down 22">
              <a:extLst>
                <a:ext uri="{FF2B5EF4-FFF2-40B4-BE49-F238E27FC236}">
                  <a16:creationId xmlns:a16="http://schemas.microsoft.com/office/drawing/2014/main" id="{0ED9B10E-46B9-45C9-B346-A7969EADADF5}"/>
                </a:ext>
              </a:extLst>
            </p:cNvPr>
            <p:cNvSpPr/>
            <p:nvPr/>
          </p:nvSpPr>
          <p:spPr>
            <a:xfrm>
              <a:off x="8763000" y="3118856"/>
              <a:ext cx="353622" cy="361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sp>
        <p:nvSpPr>
          <p:cNvPr id="24" name="TextBox 23">
            <a:extLst>
              <a:ext uri="{FF2B5EF4-FFF2-40B4-BE49-F238E27FC236}">
                <a16:creationId xmlns:a16="http://schemas.microsoft.com/office/drawing/2014/main" id="{7A98576B-6B9F-416B-8FA2-322E85548027}"/>
              </a:ext>
            </a:extLst>
          </p:cNvPr>
          <p:cNvSpPr txBox="1"/>
          <p:nvPr/>
        </p:nvSpPr>
        <p:spPr>
          <a:xfrm>
            <a:off x="2711483" y="4075486"/>
            <a:ext cx="6138582" cy="928844"/>
          </a:xfrm>
          <a:prstGeom prst="rect">
            <a:avLst/>
          </a:prstGeom>
          <a:noFill/>
        </p:spPr>
        <p:txBody>
          <a:bodyPr wrap="square" rtlCol="0">
            <a:spAutoFit/>
          </a:bodyPr>
          <a:lstStyle/>
          <a:p>
            <a:r>
              <a:rPr lang="en-US" sz="2718" b="1" i="1" dirty="0">
                <a:solidFill>
                  <a:srgbClr val="FF0000"/>
                </a:solidFill>
                <a:latin typeface="Times New Roman" panose="02020603050405020304" pitchFamily="18" charset="0"/>
                <a:cs typeface="Times New Roman" panose="02020603050405020304" pitchFamily="18" charset="0"/>
              </a:rPr>
              <a:t>Oxygen levels </a:t>
            </a:r>
            <a:r>
              <a:rPr lang="en-US" sz="2718"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Increase</a:t>
            </a:r>
            <a:r>
              <a:rPr lang="en-US" sz="2718" b="1" i="1" dirty="0">
                <a:solidFill>
                  <a:srgbClr val="FF0000"/>
                </a:solidFill>
                <a:latin typeface="Times New Roman" panose="02020603050405020304" pitchFamily="18" charset="0"/>
                <a:cs typeface="Times New Roman" panose="02020603050405020304" pitchFamily="18" charset="0"/>
              </a:rPr>
              <a:t> during the day and decrease down at night.</a:t>
            </a:r>
            <a:endParaRPr lang="en-US" sz="2718" i="1" dirty="0">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4C4527A-382D-4E01-8B6A-7BD288E24C9C}"/>
              </a:ext>
            </a:extLst>
          </p:cNvPr>
          <p:cNvSpPr txBox="1"/>
          <p:nvPr/>
        </p:nvSpPr>
        <p:spPr>
          <a:xfrm>
            <a:off x="313109" y="5145568"/>
            <a:ext cx="7416919" cy="510589"/>
          </a:xfrm>
          <a:prstGeom prst="rect">
            <a:avLst/>
          </a:prstGeom>
          <a:noFill/>
        </p:spPr>
        <p:txBody>
          <a:bodyPr wrap="square" rtlCol="0">
            <a:spAutoFit/>
          </a:bodyPr>
          <a:lstStyle/>
          <a:p>
            <a:r>
              <a:rPr lang="en-US" sz="2718" b="1" i="1" dirty="0">
                <a:latin typeface="Times New Roman" panose="02020603050405020304" pitchFamily="18" charset="0"/>
                <a:cs typeface="Times New Roman" panose="02020603050405020304" pitchFamily="18" charset="0"/>
              </a:rPr>
              <a:t>Why? </a:t>
            </a:r>
            <a:endParaRPr lang="en-US" sz="2718" i="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AEA6126-2C17-4326-A09F-366D121283E0}"/>
              </a:ext>
            </a:extLst>
          </p:cNvPr>
          <p:cNvSpPr txBox="1"/>
          <p:nvPr/>
        </p:nvSpPr>
        <p:spPr>
          <a:xfrm>
            <a:off x="472212" y="5668912"/>
            <a:ext cx="7987553" cy="928844"/>
          </a:xfrm>
          <a:prstGeom prst="rect">
            <a:avLst/>
          </a:prstGeom>
          <a:noFill/>
        </p:spPr>
        <p:txBody>
          <a:bodyPr wrap="square" rtlCol="0">
            <a:spAutoFit/>
          </a:bodyPr>
          <a:lstStyle/>
          <a:p>
            <a:r>
              <a:rPr lang="en-US" sz="2718" b="1" i="1" dirty="0">
                <a:solidFill>
                  <a:srgbClr val="FF0000"/>
                </a:solidFill>
                <a:latin typeface="Times New Roman" panose="02020603050405020304" pitchFamily="18" charset="0"/>
                <a:cs typeface="Times New Roman" panose="02020603050405020304" pitchFamily="18" charset="0"/>
              </a:rPr>
              <a:t>Day </a:t>
            </a:r>
            <a:r>
              <a:rPr lang="en-US" sz="2718"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718" b="1" i="1" dirty="0">
                <a:solidFill>
                  <a:srgbClr val="FF0000"/>
                </a:solidFill>
                <a:latin typeface="Times New Roman" panose="02020603050405020304" pitchFamily="18" charset="0"/>
                <a:cs typeface="Times New Roman" panose="02020603050405020304" pitchFamily="18" charset="0"/>
              </a:rPr>
              <a:t>Algae &amp; plants m</a:t>
            </a:r>
            <a:r>
              <a:rPr lang="en-US" sz="2718"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ake oxygen by photosynthesis </a:t>
            </a:r>
            <a:endParaRPr lang="en-US" sz="2718" b="1" i="1" dirty="0">
              <a:solidFill>
                <a:srgbClr val="FF0000"/>
              </a:solidFill>
              <a:latin typeface="Times New Roman" panose="02020603050405020304" pitchFamily="18" charset="0"/>
              <a:cs typeface="Times New Roman" panose="02020603050405020304" pitchFamily="18" charset="0"/>
            </a:endParaRPr>
          </a:p>
          <a:p>
            <a:r>
              <a:rPr lang="en-US" sz="2718" b="1" i="1" dirty="0">
                <a:solidFill>
                  <a:srgbClr val="FF0000"/>
                </a:solidFill>
                <a:latin typeface="Times New Roman" panose="02020603050405020304" pitchFamily="18" charset="0"/>
                <a:cs typeface="Times New Roman" panose="02020603050405020304" pitchFamily="18" charset="0"/>
              </a:rPr>
              <a:t>Night </a:t>
            </a:r>
            <a:r>
              <a:rPr lang="en-US" sz="2718"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718" b="1" i="1" dirty="0">
                <a:solidFill>
                  <a:srgbClr val="FF0000"/>
                </a:solidFill>
                <a:latin typeface="Times New Roman" panose="02020603050405020304" pitchFamily="18" charset="0"/>
                <a:cs typeface="Times New Roman" panose="02020603050405020304" pitchFamily="18" charset="0"/>
              </a:rPr>
              <a:t> Animals use up oxygen, no photosynthesis</a:t>
            </a:r>
            <a:endParaRPr lang="en-US" sz="2718" i="1" dirty="0">
              <a:solidFill>
                <a:srgbClr val="FF000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0400A7C6-3CEC-478C-BDDC-A3D596CA6364}"/>
              </a:ext>
            </a:extLst>
          </p:cNvPr>
          <p:cNvSpPr txBox="1"/>
          <p:nvPr/>
        </p:nvSpPr>
        <p:spPr>
          <a:xfrm>
            <a:off x="1560349" y="5130053"/>
            <a:ext cx="7153346" cy="510589"/>
          </a:xfrm>
          <a:prstGeom prst="rect">
            <a:avLst/>
          </a:prstGeom>
          <a:noFill/>
        </p:spPr>
        <p:txBody>
          <a:bodyPr wrap="square" rtlCol="0">
            <a:spAutoFit/>
          </a:bodyPr>
          <a:lstStyle/>
          <a:p>
            <a:r>
              <a:rPr lang="en-US" sz="2718" b="1" i="1" dirty="0">
                <a:latin typeface="Times New Roman" panose="02020603050405020304" pitchFamily="18" charset="0"/>
                <a:cs typeface="Times New Roman" panose="02020603050405020304" pitchFamily="18" charset="0"/>
              </a:rPr>
              <a:t>Hint:  What is taking place when the sun is out?</a:t>
            </a:r>
            <a:endParaRPr lang="en-US" sz="2718"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945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P spid="14" grpId="0" animBg="1"/>
      <p:bldP spid="15" grpId="0" animBg="1"/>
      <p:bldP spid="24"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58522" y="248770"/>
            <a:ext cx="8626958" cy="1466555"/>
          </a:xfrm>
          <a:prstGeom prst="rect">
            <a:avLst/>
          </a:prstGeom>
          <a:noFill/>
          <a:ln w="9525">
            <a:noFill/>
            <a:miter lim="800000"/>
            <a:headEnd/>
            <a:tailEnd/>
          </a:ln>
        </p:spPr>
        <p:txBody>
          <a:bodyPr wrap="square">
            <a:spAutoFit/>
          </a:bodyPr>
          <a:lstStyle/>
          <a:p>
            <a:r>
              <a:rPr lang="en-US" sz="2718" b="1" kern="100" dirty="0">
                <a:latin typeface="Times New Roman" panose="02020603050405020304" pitchFamily="18" charset="0"/>
                <a:ea typeface="Lucida Sans Unicode" panose="020B0602030504020204" pitchFamily="34" charset="0"/>
              </a:rPr>
              <a:t>3) How does water temperature affect its ability to hold oxygen?</a:t>
            </a:r>
          </a:p>
          <a:p>
            <a:endParaRPr lang="en-US" sz="3494" b="1" kern="100" dirty="0">
              <a:latin typeface="Times New Roman" panose="02020603050405020304" pitchFamily="18" charset="0"/>
              <a:ea typeface="Lucida Sans Unicode" panose="020B0602030504020204" pitchFamily="34" charset="0"/>
            </a:endParaRPr>
          </a:p>
        </p:txBody>
      </p:sp>
      <p:graphicFrame>
        <p:nvGraphicFramePr>
          <p:cNvPr id="4" name="Table 3">
            <a:extLst>
              <a:ext uri="{FF2B5EF4-FFF2-40B4-BE49-F238E27FC236}">
                <a16:creationId xmlns:a16="http://schemas.microsoft.com/office/drawing/2014/main" id="{FF6713F7-C91F-4CBB-8566-30CCF0566D92}"/>
              </a:ext>
            </a:extLst>
          </p:cNvPr>
          <p:cNvGraphicFramePr>
            <a:graphicFrameLocks noGrp="1"/>
          </p:cNvGraphicFramePr>
          <p:nvPr/>
        </p:nvGraphicFramePr>
        <p:xfrm>
          <a:off x="5796999" y="2689556"/>
          <a:ext cx="2747018" cy="2693448"/>
        </p:xfrm>
        <a:graphic>
          <a:graphicData uri="http://schemas.openxmlformats.org/drawingml/2006/table">
            <a:tbl>
              <a:tblPr/>
              <a:tblGrid>
                <a:gridCol w="972004">
                  <a:extLst>
                    <a:ext uri="{9D8B030D-6E8A-4147-A177-3AD203B41FA5}">
                      <a16:colId xmlns:a16="http://schemas.microsoft.com/office/drawing/2014/main" val="1392715030"/>
                    </a:ext>
                  </a:extLst>
                </a:gridCol>
                <a:gridCol w="665629">
                  <a:extLst>
                    <a:ext uri="{9D8B030D-6E8A-4147-A177-3AD203B41FA5}">
                      <a16:colId xmlns:a16="http://schemas.microsoft.com/office/drawing/2014/main" val="3800016028"/>
                    </a:ext>
                  </a:extLst>
                </a:gridCol>
                <a:gridCol w="1109385">
                  <a:extLst>
                    <a:ext uri="{9D8B030D-6E8A-4147-A177-3AD203B41FA5}">
                      <a16:colId xmlns:a16="http://schemas.microsoft.com/office/drawing/2014/main" val="2807302886"/>
                    </a:ext>
                  </a:extLst>
                </a:gridCol>
              </a:tblGrid>
              <a:tr h="7227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Arial" panose="020B0604020202020204" pitchFamily="34" charset="0"/>
                        </a:rPr>
                        <a:t>POND B</a:t>
                      </a:r>
                      <a:endParaRPr lang="en-US" sz="1900" dirty="0">
                        <a:effectLs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Temp</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Oxygen</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347102999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23</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5.00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402010373"/>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12:00 PM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26</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6.44</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691571555"/>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PM </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27</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7.88</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83922077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25</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6.50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51960754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23</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5.00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298859211"/>
                  </a:ext>
                </a:extLst>
              </a:tr>
            </a:tbl>
          </a:graphicData>
        </a:graphic>
      </p:graphicFrame>
      <p:graphicFrame>
        <p:nvGraphicFramePr>
          <p:cNvPr id="5" name="Table 4">
            <a:extLst>
              <a:ext uri="{FF2B5EF4-FFF2-40B4-BE49-F238E27FC236}">
                <a16:creationId xmlns:a16="http://schemas.microsoft.com/office/drawing/2014/main" id="{CE2DDB42-2B40-4542-A731-318ACA2CAE16}"/>
              </a:ext>
            </a:extLst>
          </p:cNvPr>
          <p:cNvGraphicFramePr>
            <a:graphicFrameLocks noGrp="1"/>
          </p:cNvGraphicFramePr>
          <p:nvPr/>
        </p:nvGraphicFramePr>
        <p:xfrm>
          <a:off x="2738793" y="2689556"/>
          <a:ext cx="2747018" cy="2693448"/>
        </p:xfrm>
        <a:graphic>
          <a:graphicData uri="http://schemas.openxmlformats.org/drawingml/2006/table">
            <a:tbl>
              <a:tblPr/>
              <a:tblGrid>
                <a:gridCol w="972004">
                  <a:extLst>
                    <a:ext uri="{9D8B030D-6E8A-4147-A177-3AD203B41FA5}">
                      <a16:colId xmlns:a16="http://schemas.microsoft.com/office/drawing/2014/main" val="1392715030"/>
                    </a:ext>
                  </a:extLst>
                </a:gridCol>
                <a:gridCol w="665629">
                  <a:extLst>
                    <a:ext uri="{9D8B030D-6E8A-4147-A177-3AD203B41FA5}">
                      <a16:colId xmlns:a16="http://schemas.microsoft.com/office/drawing/2014/main" val="3800016028"/>
                    </a:ext>
                  </a:extLst>
                </a:gridCol>
                <a:gridCol w="1109385">
                  <a:extLst>
                    <a:ext uri="{9D8B030D-6E8A-4147-A177-3AD203B41FA5}">
                      <a16:colId xmlns:a16="http://schemas.microsoft.com/office/drawing/2014/main" val="2807302886"/>
                    </a:ext>
                  </a:extLst>
                </a:gridCol>
              </a:tblGrid>
              <a:tr h="722779">
                <a:tc>
                  <a:txBody>
                    <a:bodyPr/>
                    <a:lstStyle/>
                    <a:p>
                      <a:pPr algn="ctr" rtl="0" fontAlgn="ctr">
                        <a:spcBef>
                          <a:spcPts val="0"/>
                        </a:spcBef>
                        <a:spcAft>
                          <a:spcPts val="0"/>
                        </a:spcAft>
                      </a:pPr>
                      <a:r>
                        <a:rPr lang="en-US" sz="1800" b="1" i="0" u="none" strike="noStrike" dirty="0">
                          <a:solidFill>
                            <a:srgbClr val="000000"/>
                          </a:solidFill>
                          <a:effectLst/>
                          <a:latin typeface="Arial" panose="020B0604020202020204" pitchFamily="34" charset="0"/>
                        </a:rPr>
                        <a:t>POND A</a:t>
                      </a:r>
                      <a:endParaRPr lang="en-US" sz="2300" b="1" dirty="0">
                        <a:effectLs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Temp</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Oxygen</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347102999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15</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5.93</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402010373"/>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12:00 PM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7.52</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691571555"/>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PM </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9.10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83922077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7.56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519607549"/>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6:00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14</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5.69</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extLst>
                  <a:ext uri="{0D108BD9-81ED-4DB2-BD59-A6C34878D82A}">
                    <a16:rowId xmlns:a16="http://schemas.microsoft.com/office/drawing/2014/main" val="2298859211"/>
                  </a:ext>
                </a:extLst>
              </a:tr>
            </a:tbl>
          </a:graphicData>
        </a:graphic>
      </p:graphicFrame>
      <p:sp>
        <p:nvSpPr>
          <p:cNvPr id="6" name="TextBox 5">
            <a:extLst>
              <a:ext uri="{FF2B5EF4-FFF2-40B4-BE49-F238E27FC236}">
                <a16:creationId xmlns:a16="http://schemas.microsoft.com/office/drawing/2014/main" id="{B1DF3612-5011-412B-8DF6-D8F83C4B0F4B}"/>
              </a:ext>
            </a:extLst>
          </p:cNvPr>
          <p:cNvSpPr txBox="1"/>
          <p:nvPr/>
        </p:nvSpPr>
        <p:spPr>
          <a:xfrm>
            <a:off x="282388" y="1908486"/>
            <a:ext cx="8779341" cy="809452"/>
          </a:xfrm>
          <a:prstGeom prst="rect">
            <a:avLst/>
          </a:prstGeom>
          <a:noFill/>
        </p:spPr>
        <p:txBody>
          <a:bodyPr wrap="square" rtlCol="0">
            <a:spAutoFit/>
          </a:bodyPr>
          <a:lstStyle/>
          <a:p>
            <a:r>
              <a:rPr lang="en-US" sz="2330" b="1" i="1" dirty="0">
                <a:latin typeface="Times New Roman" panose="02020603050405020304" pitchFamily="18" charset="0"/>
                <a:cs typeface="Times New Roman" panose="02020603050405020304" pitchFamily="18" charset="0"/>
              </a:rPr>
              <a:t>Calculate the average temperature and oxygen concentration for each pond listed below. </a:t>
            </a:r>
          </a:p>
        </p:txBody>
      </p:sp>
      <p:sp>
        <p:nvSpPr>
          <p:cNvPr id="7" name="TextBox 6">
            <a:extLst>
              <a:ext uri="{FF2B5EF4-FFF2-40B4-BE49-F238E27FC236}">
                <a16:creationId xmlns:a16="http://schemas.microsoft.com/office/drawing/2014/main" id="{3CF08377-F7ED-4F35-AA91-0E6DC5233126}"/>
              </a:ext>
            </a:extLst>
          </p:cNvPr>
          <p:cNvSpPr txBox="1"/>
          <p:nvPr/>
        </p:nvSpPr>
        <p:spPr>
          <a:xfrm>
            <a:off x="2627314" y="5491180"/>
            <a:ext cx="3106270" cy="898900"/>
          </a:xfrm>
          <a:prstGeom prst="rect">
            <a:avLst/>
          </a:prstGeom>
          <a:noFill/>
        </p:spPr>
        <p:txBody>
          <a:bodyPr wrap="square" rtlCol="0">
            <a:spAutoFit/>
          </a:bodyPr>
          <a:lstStyle/>
          <a:p>
            <a:r>
              <a:rPr lang="en-US" sz="1747" b="1" i="1" dirty="0">
                <a:solidFill>
                  <a:srgbClr val="0070C0"/>
                </a:solidFill>
                <a:latin typeface="Times New Roman" panose="02020603050405020304" pitchFamily="18" charset="0"/>
                <a:cs typeface="Times New Roman" panose="02020603050405020304" pitchFamily="18" charset="0"/>
              </a:rPr>
              <a:t>Average Temp = _____</a:t>
            </a:r>
            <a:br>
              <a:rPr lang="en-US" sz="1747" b="1" i="1" dirty="0">
                <a:solidFill>
                  <a:srgbClr val="0070C0"/>
                </a:solidFill>
                <a:latin typeface="Times New Roman" panose="02020603050405020304" pitchFamily="18" charset="0"/>
                <a:cs typeface="Times New Roman" panose="02020603050405020304" pitchFamily="18" charset="0"/>
              </a:rPr>
            </a:br>
            <a:endParaRPr lang="en-US" sz="1747" b="1" i="1" dirty="0">
              <a:solidFill>
                <a:srgbClr val="0070C0"/>
              </a:solidFill>
              <a:latin typeface="Times New Roman" panose="02020603050405020304" pitchFamily="18" charset="0"/>
              <a:cs typeface="Times New Roman" panose="02020603050405020304" pitchFamily="18" charset="0"/>
            </a:endParaRPr>
          </a:p>
          <a:p>
            <a:r>
              <a:rPr lang="en-US" sz="1747" b="1" i="1" dirty="0">
                <a:solidFill>
                  <a:srgbClr val="0070C0"/>
                </a:solidFill>
                <a:latin typeface="Times New Roman" panose="02020603050405020304" pitchFamily="18" charset="0"/>
                <a:cs typeface="Times New Roman" panose="02020603050405020304" pitchFamily="18" charset="0"/>
              </a:rPr>
              <a:t>Average Concentration = _____</a:t>
            </a:r>
            <a:endParaRPr lang="en-US" sz="1747" i="1" dirty="0">
              <a:solidFill>
                <a:srgbClr val="0070C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F685C867-CDAE-4874-8A4A-E98EBD6E69CF}"/>
              </a:ext>
            </a:extLst>
          </p:cNvPr>
          <p:cNvSpPr txBox="1"/>
          <p:nvPr/>
        </p:nvSpPr>
        <p:spPr>
          <a:xfrm>
            <a:off x="282389" y="2806806"/>
            <a:ext cx="2344923" cy="2302618"/>
          </a:xfrm>
          <a:prstGeom prst="rect">
            <a:avLst/>
          </a:prstGeom>
          <a:noFill/>
        </p:spPr>
        <p:txBody>
          <a:bodyPr wrap="square">
            <a:spAutoFit/>
          </a:bodyPr>
          <a:lstStyle/>
          <a:p>
            <a:r>
              <a:rPr lang="en-US" sz="2135" b="1" i="1" dirty="0">
                <a:latin typeface="Times New Roman" panose="02020603050405020304" pitchFamily="18" charset="0"/>
                <a:cs typeface="Times New Roman" panose="02020603050405020304" pitchFamily="18" charset="0"/>
              </a:rPr>
              <a:t>Which pond is warmer?</a:t>
            </a:r>
          </a:p>
          <a:p>
            <a:endParaRPr lang="en-US" sz="2135" b="1" i="1" dirty="0">
              <a:latin typeface="Times New Roman" panose="02020603050405020304" pitchFamily="18" charset="0"/>
              <a:cs typeface="Times New Roman" panose="02020603050405020304" pitchFamily="18" charset="0"/>
            </a:endParaRPr>
          </a:p>
          <a:p>
            <a:endParaRPr lang="en-US" sz="1553" b="1" i="1" dirty="0">
              <a:latin typeface="Times New Roman" panose="02020603050405020304" pitchFamily="18" charset="0"/>
              <a:cs typeface="Times New Roman" panose="02020603050405020304" pitchFamily="18" charset="0"/>
            </a:endParaRPr>
          </a:p>
          <a:p>
            <a:r>
              <a:rPr lang="en-US" sz="2135" b="1" i="1" dirty="0">
                <a:latin typeface="Times New Roman" panose="02020603050405020304" pitchFamily="18" charset="0"/>
                <a:cs typeface="Times New Roman" panose="02020603050405020304" pitchFamily="18" charset="0"/>
              </a:rPr>
              <a:t>Which pond has a lower average concentration?</a:t>
            </a:r>
            <a:endParaRPr lang="en-US" sz="2135" i="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94BC6CA0-3BBE-410C-A128-F27C59F8E4B8}"/>
              </a:ext>
            </a:extLst>
          </p:cNvPr>
          <p:cNvSpPr txBox="1"/>
          <p:nvPr/>
        </p:nvSpPr>
        <p:spPr>
          <a:xfrm>
            <a:off x="5659626" y="5450392"/>
            <a:ext cx="3106270" cy="898900"/>
          </a:xfrm>
          <a:prstGeom prst="rect">
            <a:avLst/>
          </a:prstGeom>
          <a:noFill/>
        </p:spPr>
        <p:txBody>
          <a:bodyPr wrap="square" rtlCol="0">
            <a:spAutoFit/>
          </a:bodyPr>
          <a:lstStyle/>
          <a:p>
            <a:r>
              <a:rPr lang="en-US" sz="1747" b="1" i="1" dirty="0">
                <a:solidFill>
                  <a:srgbClr val="0070C0"/>
                </a:solidFill>
                <a:latin typeface="Times New Roman" panose="02020603050405020304" pitchFamily="18" charset="0"/>
                <a:cs typeface="Times New Roman" panose="02020603050405020304" pitchFamily="18" charset="0"/>
              </a:rPr>
              <a:t>Average Temp = _____</a:t>
            </a:r>
            <a:br>
              <a:rPr lang="en-US" sz="1747" b="1" i="1" dirty="0">
                <a:solidFill>
                  <a:srgbClr val="0070C0"/>
                </a:solidFill>
                <a:latin typeface="Times New Roman" panose="02020603050405020304" pitchFamily="18" charset="0"/>
                <a:cs typeface="Times New Roman" panose="02020603050405020304" pitchFamily="18" charset="0"/>
              </a:rPr>
            </a:br>
            <a:endParaRPr lang="en-US" sz="1747" b="1" i="1" dirty="0">
              <a:solidFill>
                <a:srgbClr val="0070C0"/>
              </a:solidFill>
              <a:latin typeface="Times New Roman" panose="02020603050405020304" pitchFamily="18" charset="0"/>
              <a:cs typeface="Times New Roman" panose="02020603050405020304" pitchFamily="18" charset="0"/>
            </a:endParaRPr>
          </a:p>
          <a:p>
            <a:r>
              <a:rPr lang="en-US" sz="1747" b="1" i="1" dirty="0">
                <a:solidFill>
                  <a:srgbClr val="0070C0"/>
                </a:solidFill>
                <a:latin typeface="Times New Roman" panose="02020603050405020304" pitchFamily="18" charset="0"/>
                <a:cs typeface="Times New Roman" panose="02020603050405020304" pitchFamily="18" charset="0"/>
              </a:rPr>
              <a:t>Average Concentration = _____</a:t>
            </a:r>
            <a:endParaRPr lang="en-US" sz="1747" i="1" dirty="0">
              <a:solidFill>
                <a:srgbClr val="0070C0"/>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4221B3B-B37A-409D-8E05-126A69CA18D4}"/>
              </a:ext>
            </a:extLst>
          </p:cNvPr>
          <p:cNvSpPr txBox="1"/>
          <p:nvPr/>
        </p:nvSpPr>
        <p:spPr>
          <a:xfrm>
            <a:off x="700076" y="3472436"/>
            <a:ext cx="1398782" cy="450893"/>
          </a:xfrm>
          <a:prstGeom prst="rect">
            <a:avLst/>
          </a:prstGeom>
          <a:noFill/>
        </p:spPr>
        <p:txBody>
          <a:bodyPr wrap="square" rtlCol="0">
            <a:spAutoFit/>
          </a:bodyPr>
          <a:lstStyle/>
          <a:p>
            <a:r>
              <a:rPr lang="en-US" sz="2330" b="1" i="1" dirty="0">
                <a:solidFill>
                  <a:srgbClr val="0070C0"/>
                </a:solidFill>
                <a:latin typeface="Times New Roman" panose="02020603050405020304" pitchFamily="18" charset="0"/>
                <a:cs typeface="Times New Roman" panose="02020603050405020304" pitchFamily="18" charset="0"/>
              </a:rPr>
              <a:t>Pond B</a:t>
            </a:r>
            <a:endParaRPr lang="en-US" sz="2330" i="1" dirty="0">
              <a:solidFill>
                <a:srgbClr val="0070C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C1F19F7-36F4-48D0-949D-E1568280080F}"/>
              </a:ext>
            </a:extLst>
          </p:cNvPr>
          <p:cNvSpPr txBox="1"/>
          <p:nvPr/>
        </p:nvSpPr>
        <p:spPr>
          <a:xfrm>
            <a:off x="1704720" y="709953"/>
            <a:ext cx="7061175" cy="928844"/>
          </a:xfrm>
          <a:prstGeom prst="rect">
            <a:avLst/>
          </a:prstGeom>
          <a:noFill/>
        </p:spPr>
        <p:txBody>
          <a:bodyPr wrap="square" rtlCol="0">
            <a:spAutoFit/>
          </a:bodyPr>
          <a:lstStyle/>
          <a:p>
            <a:r>
              <a:rPr lang="en-US" sz="2718" b="1" i="1" dirty="0">
                <a:solidFill>
                  <a:srgbClr val="FF0000"/>
                </a:solidFill>
                <a:latin typeface="Times New Roman" panose="02020603050405020304" pitchFamily="18" charset="0"/>
                <a:cs typeface="Times New Roman" panose="02020603050405020304" pitchFamily="18" charset="0"/>
              </a:rPr>
              <a:t>Warm water holds less dissolved oxygen than cold water.</a:t>
            </a:r>
            <a:endParaRPr lang="en-US" sz="2718" i="1" dirty="0">
              <a:solidFill>
                <a:srgbClr val="FF0000"/>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630FAC4F-EC9D-4209-A689-532B8405DECD}"/>
              </a:ext>
            </a:extLst>
          </p:cNvPr>
          <p:cNvSpPr txBox="1"/>
          <p:nvPr/>
        </p:nvSpPr>
        <p:spPr>
          <a:xfrm>
            <a:off x="700077" y="5072583"/>
            <a:ext cx="1398782" cy="450893"/>
          </a:xfrm>
          <a:prstGeom prst="rect">
            <a:avLst/>
          </a:prstGeom>
          <a:noFill/>
        </p:spPr>
        <p:txBody>
          <a:bodyPr wrap="square" rtlCol="0">
            <a:spAutoFit/>
          </a:bodyPr>
          <a:lstStyle/>
          <a:p>
            <a:r>
              <a:rPr lang="en-US" sz="2330" b="1" i="1" dirty="0">
                <a:solidFill>
                  <a:srgbClr val="0070C0"/>
                </a:solidFill>
                <a:latin typeface="Times New Roman" panose="02020603050405020304" pitchFamily="18" charset="0"/>
                <a:cs typeface="Times New Roman" panose="02020603050405020304" pitchFamily="18" charset="0"/>
              </a:rPr>
              <a:t>Pond B</a:t>
            </a:r>
            <a:endParaRPr lang="en-US" sz="2330" i="1"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29770AF-5102-488C-831F-B8774F3C74C8}"/>
              </a:ext>
            </a:extLst>
          </p:cNvPr>
          <p:cNvSpPr txBox="1"/>
          <p:nvPr/>
        </p:nvSpPr>
        <p:spPr>
          <a:xfrm>
            <a:off x="4100784" y="5407653"/>
            <a:ext cx="898025" cy="450893"/>
          </a:xfrm>
          <a:prstGeom prst="rect">
            <a:avLst/>
          </a:prstGeom>
          <a:noFill/>
        </p:spPr>
        <p:txBody>
          <a:bodyPr wrap="square" rtlCol="0">
            <a:spAutoFit/>
          </a:bodyPr>
          <a:lstStyle/>
          <a:p>
            <a:pPr algn="ctr"/>
            <a:r>
              <a:rPr lang="en-US" sz="2330" b="1" i="1" dirty="0">
                <a:solidFill>
                  <a:srgbClr val="7030A0"/>
                </a:solidFill>
                <a:latin typeface="Times New Roman" panose="02020603050405020304" pitchFamily="18" charset="0"/>
                <a:cs typeface="Times New Roman" panose="02020603050405020304" pitchFamily="18" charset="0"/>
              </a:rPr>
              <a:t>16.2</a:t>
            </a:r>
            <a:endParaRPr lang="en-US" sz="2330" i="1" dirty="0">
              <a:solidFill>
                <a:srgbClr val="7030A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B329451-5775-4477-BDE3-515F6E3FBECE}"/>
              </a:ext>
            </a:extLst>
          </p:cNvPr>
          <p:cNvSpPr txBox="1"/>
          <p:nvPr/>
        </p:nvSpPr>
        <p:spPr>
          <a:xfrm>
            <a:off x="4918860" y="5926274"/>
            <a:ext cx="898025" cy="450893"/>
          </a:xfrm>
          <a:prstGeom prst="rect">
            <a:avLst/>
          </a:prstGeom>
          <a:noFill/>
        </p:spPr>
        <p:txBody>
          <a:bodyPr wrap="square" rtlCol="0">
            <a:spAutoFit/>
          </a:bodyPr>
          <a:lstStyle/>
          <a:p>
            <a:pPr algn="ctr"/>
            <a:r>
              <a:rPr lang="en-US" sz="2330" b="1" i="1" dirty="0">
                <a:solidFill>
                  <a:srgbClr val="7030A0"/>
                </a:solidFill>
                <a:latin typeface="Times New Roman" panose="02020603050405020304" pitchFamily="18" charset="0"/>
                <a:cs typeface="Times New Roman" panose="02020603050405020304" pitchFamily="18" charset="0"/>
              </a:rPr>
              <a:t>7.16</a:t>
            </a:r>
            <a:endParaRPr lang="en-US" sz="2330" i="1" dirty="0">
              <a:solidFill>
                <a:srgbClr val="7030A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A6A3014-6B63-4222-B231-DF96B571BC7B}"/>
              </a:ext>
            </a:extLst>
          </p:cNvPr>
          <p:cNvSpPr txBox="1"/>
          <p:nvPr/>
        </p:nvSpPr>
        <p:spPr>
          <a:xfrm>
            <a:off x="7170508" y="5379857"/>
            <a:ext cx="898025" cy="450893"/>
          </a:xfrm>
          <a:prstGeom prst="rect">
            <a:avLst/>
          </a:prstGeom>
          <a:noFill/>
        </p:spPr>
        <p:txBody>
          <a:bodyPr wrap="square" rtlCol="0">
            <a:spAutoFit/>
          </a:bodyPr>
          <a:lstStyle/>
          <a:p>
            <a:pPr algn="ctr"/>
            <a:r>
              <a:rPr lang="en-US" sz="2330" b="1" i="1" dirty="0">
                <a:solidFill>
                  <a:srgbClr val="7030A0"/>
                </a:solidFill>
                <a:latin typeface="Times New Roman" panose="02020603050405020304" pitchFamily="18" charset="0"/>
                <a:cs typeface="Times New Roman" panose="02020603050405020304" pitchFamily="18" charset="0"/>
              </a:rPr>
              <a:t>24.8</a:t>
            </a:r>
            <a:endParaRPr lang="en-US" sz="2330" i="1" dirty="0">
              <a:solidFill>
                <a:srgbClr val="7030A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0AEBD30-8EE6-4F9B-ADAC-DE4CE650930C}"/>
              </a:ext>
            </a:extLst>
          </p:cNvPr>
          <p:cNvSpPr txBox="1"/>
          <p:nvPr/>
        </p:nvSpPr>
        <p:spPr>
          <a:xfrm>
            <a:off x="7954272" y="5898479"/>
            <a:ext cx="898025" cy="450893"/>
          </a:xfrm>
          <a:prstGeom prst="rect">
            <a:avLst/>
          </a:prstGeom>
          <a:noFill/>
        </p:spPr>
        <p:txBody>
          <a:bodyPr wrap="square" rtlCol="0">
            <a:spAutoFit/>
          </a:bodyPr>
          <a:lstStyle/>
          <a:p>
            <a:pPr algn="ctr"/>
            <a:r>
              <a:rPr lang="en-US" sz="2330" b="1" i="1" dirty="0">
                <a:solidFill>
                  <a:srgbClr val="7030A0"/>
                </a:solidFill>
                <a:latin typeface="Times New Roman" panose="02020603050405020304" pitchFamily="18" charset="0"/>
                <a:cs typeface="Times New Roman" panose="02020603050405020304" pitchFamily="18" charset="0"/>
              </a:rPr>
              <a:t>6.16</a:t>
            </a:r>
            <a:endParaRPr lang="en-US" sz="2330"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8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58522" y="248770"/>
            <a:ext cx="3869726" cy="1347100"/>
          </a:xfrm>
          <a:prstGeom prst="rect">
            <a:avLst/>
          </a:prstGeom>
          <a:noFill/>
          <a:ln w="9525">
            <a:noFill/>
            <a:miter lim="800000"/>
            <a:headEnd/>
            <a:tailEnd/>
          </a:ln>
        </p:spPr>
        <p:txBody>
          <a:bodyPr wrap="square">
            <a:spAutoFit/>
          </a:bodyPr>
          <a:lstStyle/>
          <a:p>
            <a:r>
              <a:rPr lang="en-US" sz="2718" b="1" kern="100" dirty="0">
                <a:latin typeface="Times New Roman" panose="02020603050405020304" pitchFamily="18" charset="0"/>
                <a:ea typeface="Lucida Sans Unicode" panose="020B0602030504020204" pitchFamily="34" charset="0"/>
              </a:rPr>
              <a:t>4) How does oxygen concentration affect the fish that live in a pond? </a:t>
            </a:r>
          </a:p>
        </p:txBody>
      </p:sp>
      <p:graphicFrame>
        <p:nvGraphicFramePr>
          <p:cNvPr id="2" name="Table 1">
            <a:extLst>
              <a:ext uri="{FF2B5EF4-FFF2-40B4-BE49-F238E27FC236}">
                <a16:creationId xmlns:a16="http://schemas.microsoft.com/office/drawing/2014/main" id="{7E189214-EF36-4791-88C3-75D7C39082EE}"/>
              </a:ext>
            </a:extLst>
          </p:cNvPr>
          <p:cNvGraphicFramePr>
            <a:graphicFrameLocks noGrp="1"/>
          </p:cNvGraphicFramePr>
          <p:nvPr/>
        </p:nvGraphicFramePr>
        <p:xfrm>
          <a:off x="4276165" y="222608"/>
          <a:ext cx="4585449" cy="2389549"/>
        </p:xfrm>
        <a:graphic>
          <a:graphicData uri="http://schemas.openxmlformats.org/drawingml/2006/table">
            <a:tbl>
              <a:tblPr/>
              <a:tblGrid>
                <a:gridCol w="1264177">
                  <a:extLst>
                    <a:ext uri="{9D8B030D-6E8A-4147-A177-3AD203B41FA5}">
                      <a16:colId xmlns:a16="http://schemas.microsoft.com/office/drawing/2014/main" val="2252128638"/>
                    </a:ext>
                  </a:extLst>
                </a:gridCol>
                <a:gridCol w="830318">
                  <a:extLst>
                    <a:ext uri="{9D8B030D-6E8A-4147-A177-3AD203B41FA5}">
                      <a16:colId xmlns:a16="http://schemas.microsoft.com/office/drawing/2014/main" val="2902874694"/>
                    </a:ext>
                  </a:extLst>
                </a:gridCol>
                <a:gridCol w="830318">
                  <a:extLst>
                    <a:ext uri="{9D8B030D-6E8A-4147-A177-3AD203B41FA5}">
                      <a16:colId xmlns:a16="http://schemas.microsoft.com/office/drawing/2014/main" val="2383066815"/>
                    </a:ext>
                  </a:extLst>
                </a:gridCol>
                <a:gridCol w="830318">
                  <a:extLst>
                    <a:ext uri="{9D8B030D-6E8A-4147-A177-3AD203B41FA5}">
                      <a16:colId xmlns:a16="http://schemas.microsoft.com/office/drawing/2014/main" val="2767750447"/>
                    </a:ext>
                  </a:extLst>
                </a:gridCol>
                <a:gridCol w="830318">
                  <a:extLst>
                    <a:ext uri="{9D8B030D-6E8A-4147-A177-3AD203B41FA5}">
                      <a16:colId xmlns:a16="http://schemas.microsoft.com/office/drawing/2014/main" val="4139924023"/>
                    </a:ext>
                  </a:extLst>
                </a:gridCol>
              </a:tblGrid>
              <a:tr h="429639">
                <a:tc>
                  <a:txBody>
                    <a:bodyPr/>
                    <a:lstStyle/>
                    <a:p>
                      <a:pPr algn="ctr" rtl="0" fontAlgn="ctr">
                        <a:spcBef>
                          <a:spcPts val="0"/>
                        </a:spcBef>
                        <a:spcAft>
                          <a:spcPts val="0"/>
                        </a:spcAft>
                      </a:pPr>
                      <a:r>
                        <a:rPr lang="en-US" sz="1300" b="1" i="0" u="none" strike="noStrike" dirty="0">
                          <a:solidFill>
                            <a:srgbClr val="000000"/>
                          </a:solidFill>
                          <a:effectLst/>
                          <a:highlight>
                            <a:srgbClr val="FFFF00"/>
                          </a:highlight>
                          <a:latin typeface="Arial" panose="020B0604020202020204" pitchFamily="34" charset="0"/>
                        </a:rPr>
                        <a:t>NO FARMS</a:t>
                      </a:r>
                      <a:endParaRPr lang="en-US" sz="1900" b="1" dirty="0">
                        <a:effectLst/>
                        <a:highlight>
                          <a:srgbClr val="FFFF00"/>
                        </a:highligh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Temp</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Oxygen</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Catfish</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Trout</a:t>
                      </a:r>
                      <a:endParaRPr lang="en-US" sz="1900" dirty="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55296968"/>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15</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5.93</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2865589108"/>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12:00 PM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7.52</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3</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491166299"/>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9.10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8</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2977043794"/>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7.56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14</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2198033126"/>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14</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5.69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17</a:t>
                      </a:r>
                      <a:endParaRPr lang="en-US" sz="1900" dirty="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4167879430"/>
                  </a:ext>
                </a:extLst>
              </a:tr>
            </a:tbl>
          </a:graphicData>
        </a:graphic>
      </p:graphicFrame>
      <p:graphicFrame>
        <p:nvGraphicFramePr>
          <p:cNvPr id="4" name="Table 3">
            <a:extLst>
              <a:ext uri="{FF2B5EF4-FFF2-40B4-BE49-F238E27FC236}">
                <a16:creationId xmlns:a16="http://schemas.microsoft.com/office/drawing/2014/main" id="{6F34B328-8930-4D9C-94E1-013105FE8135}"/>
              </a:ext>
            </a:extLst>
          </p:cNvPr>
          <p:cNvGraphicFramePr>
            <a:graphicFrameLocks noGrp="1"/>
          </p:cNvGraphicFramePr>
          <p:nvPr/>
        </p:nvGraphicFramePr>
        <p:xfrm>
          <a:off x="4276165" y="2715296"/>
          <a:ext cx="4585449" cy="2389549"/>
        </p:xfrm>
        <a:graphic>
          <a:graphicData uri="http://schemas.openxmlformats.org/drawingml/2006/table">
            <a:tbl>
              <a:tblPr/>
              <a:tblGrid>
                <a:gridCol w="1264177">
                  <a:extLst>
                    <a:ext uri="{9D8B030D-6E8A-4147-A177-3AD203B41FA5}">
                      <a16:colId xmlns:a16="http://schemas.microsoft.com/office/drawing/2014/main" val="1729497420"/>
                    </a:ext>
                  </a:extLst>
                </a:gridCol>
                <a:gridCol w="830318">
                  <a:extLst>
                    <a:ext uri="{9D8B030D-6E8A-4147-A177-3AD203B41FA5}">
                      <a16:colId xmlns:a16="http://schemas.microsoft.com/office/drawing/2014/main" val="4122051436"/>
                    </a:ext>
                  </a:extLst>
                </a:gridCol>
                <a:gridCol w="830318">
                  <a:extLst>
                    <a:ext uri="{9D8B030D-6E8A-4147-A177-3AD203B41FA5}">
                      <a16:colId xmlns:a16="http://schemas.microsoft.com/office/drawing/2014/main" val="2107849934"/>
                    </a:ext>
                  </a:extLst>
                </a:gridCol>
                <a:gridCol w="830318">
                  <a:extLst>
                    <a:ext uri="{9D8B030D-6E8A-4147-A177-3AD203B41FA5}">
                      <a16:colId xmlns:a16="http://schemas.microsoft.com/office/drawing/2014/main" val="2011767952"/>
                    </a:ext>
                  </a:extLst>
                </a:gridCol>
                <a:gridCol w="830318">
                  <a:extLst>
                    <a:ext uri="{9D8B030D-6E8A-4147-A177-3AD203B41FA5}">
                      <a16:colId xmlns:a16="http://schemas.microsoft.com/office/drawing/2014/main" val="899345074"/>
                    </a:ext>
                  </a:extLst>
                </a:gridCol>
              </a:tblGrid>
              <a:tr h="429639">
                <a:tc>
                  <a:txBody>
                    <a:bodyPr/>
                    <a:lstStyle/>
                    <a:p>
                      <a:pPr algn="ctr" rtl="0" fontAlgn="ctr">
                        <a:spcBef>
                          <a:spcPts val="0"/>
                        </a:spcBef>
                        <a:spcAft>
                          <a:spcPts val="0"/>
                        </a:spcAft>
                      </a:pPr>
                      <a:r>
                        <a:rPr lang="en-US" sz="1300" b="1" i="0" u="none" strike="noStrike" dirty="0">
                          <a:solidFill>
                            <a:srgbClr val="000000"/>
                          </a:solidFill>
                          <a:effectLst/>
                          <a:highlight>
                            <a:srgbClr val="FFFF00"/>
                          </a:highlight>
                          <a:latin typeface="Arial" panose="020B0604020202020204" pitchFamily="34" charset="0"/>
                        </a:rPr>
                        <a:t>1 FARM</a:t>
                      </a:r>
                      <a:endParaRPr lang="en-US" sz="1900" dirty="0">
                        <a:effectLst/>
                        <a:highlight>
                          <a:srgbClr val="FFFF00"/>
                        </a:highligh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Temp</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dirty="0">
                          <a:solidFill>
                            <a:srgbClr val="000000"/>
                          </a:solidFill>
                          <a:effectLst/>
                          <a:latin typeface="Arial" panose="020B0604020202020204" pitchFamily="34" charset="0"/>
                        </a:rPr>
                        <a:t>Oxygen</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Catfish</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1" i="0" u="none" strike="noStrike">
                          <a:solidFill>
                            <a:srgbClr val="000000"/>
                          </a:solidFill>
                          <a:effectLst/>
                          <a:latin typeface="Arial" panose="020B0604020202020204" pitchFamily="34" charset="0"/>
                        </a:rPr>
                        <a:t>Trout</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180182193"/>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4.77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50510394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21</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6.10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3</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3862712205"/>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23</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7.40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3848337918"/>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12:00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6.18</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8</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486425155"/>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19</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4.81</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13</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9</a:t>
                      </a:r>
                      <a:endParaRPr lang="en-US" sz="1900" dirty="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2969767508"/>
                  </a:ext>
                </a:extLst>
              </a:tr>
            </a:tbl>
          </a:graphicData>
        </a:graphic>
      </p:graphicFrame>
      <p:sp>
        <p:nvSpPr>
          <p:cNvPr id="7" name="TextBox 6">
            <a:extLst>
              <a:ext uri="{FF2B5EF4-FFF2-40B4-BE49-F238E27FC236}">
                <a16:creationId xmlns:a16="http://schemas.microsoft.com/office/drawing/2014/main" id="{6282E157-E82C-4F2B-AB95-42F711D2B14F}"/>
              </a:ext>
            </a:extLst>
          </p:cNvPr>
          <p:cNvSpPr txBox="1"/>
          <p:nvPr/>
        </p:nvSpPr>
        <p:spPr>
          <a:xfrm>
            <a:off x="278142" y="1722746"/>
            <a:ext cx="4239521" cy="1885131"/>
          </a:xfrm>
          <a:prstGeom prst="rect">
            <a:avLst/>
          </a:prstGeom>
          <a:noFill/>
        </p:spPr>
        <p:txBody>
          <a:bodyPr wrap="square">
            <a:spAutoFit/>
          </a:bodyPr>
          <a:lstStyle/>
          <a:p>
            <a:r>
              <a:rPr lang="en-US" sz="2330" b="1" i="1" dirty="0">
                <a:latin typeface="Times New Roman" panose="02020603050405020304" pitchFamily="18" charset="0"/>
                <a:cs typeface="Times New Roman" panose="02020603050405020304" pitchFamily="18" charset="0"/>
              </a:rPr>
              <a:t>Look at your data … </a:t>
            </a:r>
          </a:p>
          <a:p>
            <a:r>
              <a:rPr lang="en-US" sz="2330" b="1" i="1" dirty="0">
                <a:latin typeface="Times New Roman" panose="02020603050405020304" pitchFamily="18" charset="0"/>
                <a:cs typeface="Times New Roman" panose="02020603050405020304" pitchFamily="18" charset="0"/>
              </a:rPr>
              <a:t>Most fish overall? </a:t>
            </a:r>
          </a:p>
          <a:p>
            <a:r>
              <a:rPr lang="en-US" sz="2330" b="1" i="1" dirty="0">
                <a:latin typeface="Times New Roman" panose="02020603050405020304" pitchFamily="18" charset="0"/>
                <a:cs typeface="Times New Roman" panose="02020603050405020304" pitchFamily="18" charset="0"/>
              </a:rPr>
              <a:t>More catfish?  </a:t>
            </a:r>
          </a:p>
          <a:p>
            <a:r>
              <a:rPr lang="en-US" sz="2330" b="1" i="1" dirty="0">
                <a:latin typeface="Times New Roman" panose="02020603050405020304" pitchFamily="18" charset="0"/>
                <a:cs typeface="Times New Roman" panose="02020603050405020304" pitchFamily="18" charset="0"/>
              </a:rPr>
              <a:t>More trout?</a:t>
            </a:r>
          </a:p>
          <a:p>
            <a:r>
              <a:rPr lang="en-US" sz="2330" b="1" i="1" dirty="0">
                <a:latin typeface="Times New Roman" panose="02020603050405020304" pitchFamily="18" charset="0"/>
                <a:cs typeface="Times New Roman" panose="02020603050405020304" pitchFamily="18" charset="0"/>
              </a:rPr>
              <a:t>Higher oxygen concentration?</a:t>
            </a:r>
            <a:endParaRPr lang="en-US" sz="2330" i="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29F07F9-F5A3-4ABB-8BAB-7B83BE8BB105}"/>
              </a:ext>
            </a:extLst>
          </p:cNvPr>
          <p:cNvSpPr txBox="1"/>
          <p:nvPr/>
        </p:nvSpPr>
        <p:spPr>
          <a:xfrm>
            <a:off x="278143" y="5647765"/>
            <a:ext cx="8449796" cy="928844"/>
          </a:xfrm>
          <a:prstGeom prst="rect">
            <a:avLst/>
          </a:prstGeom>
          <a:noFill/>
        </p:spPr>
        <p:txBody>
          <a:bodyPr wrap="square" rtlCol="0">
            <a:spAutoFit/>
          </a:bodyPr>
          <a:lstStyle/>
          <a:p>
            <a:r>
              <a:rPr lang="en-US" sz="2718" b="1" i="1" dirty="0">
                <a:solidFill>
                  <a:srgbClr val="FF0000"/>
                </a:solidFill>
                <a:latin typeface="Times New Roman" panose="02020603050405020304" pitchFamily="18" charset="0"/>
                <a:cs typeface="Times New Roman" panose="02020603050405020304" pitchFamily="18" charset="0"/>
              </a:rPr>
              <a:t>Trout need more oxygen, while catfish can survive with less oxygen.</a:t>
            </a:r>
            <a:endParaRPr lang="en-US" sz="2718" i="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5510EB-9AFB-4DA7-9AF4-6034FF4B1867}"/>
              </a:ext>
            </a:extLst>
          </p:cNvPr>
          <p:cNvSpPr txBox="1"/>
          <p:nvPr/>
        </p:nvSpPr>
        <p:spPr>
          <a:xfrm>
            <a:off x="356347" y="4420306"/>
            <a:ext cx="3697941" cy="510589"/>
          </a:xfrm>
          <a:prstGeom prst="rect">
            <a:avLst/>
          </a:prstGeom>
          <a:noFill/>
        </p:spPr>
        <p:txBody>
          <a:bodyPr wrap="square">
            <a:spAutoFit/>
          </a:bodyPr>
          <a:lstStyle/>
          <a:p>
            <a:r>
              <a:rPr lang="en-US" sz="2718" b="1" i="1" dirty="0">
                <a:solidFill>
                  <a:srgbClr val="FF0000"/>
                </a:solidFill>
                <a:latin typeface="Times New Roman" panose="02020603050405020304" pitchFamily="18" charset="0"/>
                <a:cs typeface="Times New Roman" panose="02020603050405020304" pitchFamily="18" charset="0"/>
              </a:rPr>
              <a:t>Generalist vs specialist</a:t>
            </a:r>
            <a:endParaRPr lang="en-US" sz="2718" dirty="0"/>
          </a:p>
        </p:txBody>
      </p:sp>
      <p:cxnSp>
        <p:nvCxnSpPr>
          <p:cNvPr id="6" name="Straight Arrow Connector 5">
            <a:extLst>
              <a:ext uri="{FF2B5EF4-FFF2-40B4-BE49-F238E27FC236}">
                <a16:creationId xmlns:a16="http://schemas.microsoft.com/office/drawing/2014/main" id="{A52FCE1A-460D-42F7-AE74-7AD697505442}"/>
              </a:ext>
            </a:extLst>
          </p:cNvPr>
          <p:cNvCxnSpPr>
            <a:cxnSpLocks/>
          </p:cNvCxnSpPr>
          <p:nvPr/>
        </p:nvCxnSpPr>
        <p:spPr>
          <a:xfrm flipH="1">
            <a:off x="652182" y="4853341"/>
            <a:ext cx="2144806" cy="8683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56331F4-2EB3-44C8-B07F-B409B00B90DE}"/>
              </a:ext>
            </a:extLst>
          </p:cNvPr>
          <p:cNvCxnSpPr>
            <a:cxnSpLocks/>
          </p:cNvCxnSpPr>
          <p:nvPr/>
        </p:nvCxnSpPr>
        <p:spPr>
          <a:xfrm>
            <a:off x="1357185" y="4853340"/>
            <a:ext cx="3732527" cy="9260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54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58522" y="146951"/>
            <a:ext cx="8626958" cy="928844"/>
          </a:xfrm>
          <a:prstGeom prst="rect">
            <a:avLst/>
          </a:prstGeom>
          <a:noFill/>
          <a:ln w="9525">
            <a:noFill/>
            <a:miter lim="800000"/>
            <a:headEnd/>
            <a:tailEnd/>
          </a:ln>
        </p:spPr>
        <p:txBody>
          <a:bodyPr wrap="square">
            <a:spAutoFit/>
          </a:bodyPr>
          <a:lstStyle/>
          <a:p>
            <a:pPr algn="just"/>
            <a:r>
              <a:rPr lang="en-US" sz="2718"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How does the presence of farms affect the temperature or oxygen levels in a pond? Why?  </a:t>
            </a:r>
          </a:p>
        </p:txBody>
      </p:sp>
      <p:sp>
        <p:nvSpPr>
          <p:cNvPr id="4" name="TextBox 3">
            <a:extLst>
              <a:ext uri="{FF2B5EF4-FFF2-40B4-BE49-F238E27FC236}">
                <a16:creationId xmlns:a16="http://schemas.microsoft.com/office/drawing/2014/main" id="{041E1C36-CFBA-45C6-BCAF-094A3863A7F8}"/>
              </a:ext>
            </a:extLst>
          </p:cNvPr>
          <p:cNvSpPr txBox="1"/>
          <p:nvPr/>
        </p:nvSpPr>
        <p:spPr>
          <a:xfrm>
            <a:off x="418929" y="3767942"/>
            <a:ext cx="8368504" cy="510589"/>
          </a:xfrm>
          <a:prstGeom prst="rect">
            <a:avLst/>
          </a:prstGeom>
          <a:noFill/>
        </p:spPr>
        <p:txBody>
          <a:bodyPr wrap="square">
            <a:spAutoFit/>
          </a:bodyPr>
          <a:lstStyle/>
          <a:p>
            <a:r>
              <a:rPr lang="en-US" sz="2718" b="1" i="1" dirty="0">
                <a:solidFill>
                  <a:srgbClr val="FF0000"/>
                </a:solidFill>
                <a:latin typeface="Times New Roman" panose="02020603050405020304" pitchFamily="18" charset="0"/>
                <a:cs typeface="Times New Roman" panose="02020603050405020304" pitchFamily="18" charset="0"/>
              </a:rPr>
              <a:t>The more farms you had, the lower your oxygen levels. </a:t>
            </a:r>
          </a:p>
        </p:txBody>
      </p:sp>
      <p:graphicFrame>
        <p:nvGraphicFramePr>
          <p:cNvPr id="6" name="Table 5">
            <a:extLst>
              <a:ext uri="{FF2B5EF4-FFF2-40B4-BE49-F238E27FC236}">
                <a16:creationId xmlns:a16="http://schemas.microsoft.com/office/drawing/2014/main" id="{59F413C7-E91B-4B71-812E-AC8FEFF296A6}"/>
              </a:ext>
            </a:extLst>
          </p:cNvPr>
          <p:cNvGraphicFramePr>
            <a:graphicFrameLocks noGrp="1"/>
          </p:cNvGraphicFramePr>
          <p:nvPr/>
        </p:nvGraphicFramePr>
        <p:xfrm>
          <a:off x="418929" y="1062317"/>
          <a:ext cx="4009419" cy="2389549"/>
        </p:xfrm>
        <a:graphic>
          <a:graphicData uri="http://schemas.openxmlformats.org/drawingml/2006/table">
            <a:tbl>
              <a:tblPr/>
              <a:tblGrid>
                <a:gridCol w="1105370">
                  <a:extLst>
                    <a:ext uri="{9D8B030D-6E8A-4147-A177-3AD203B41FA5}">
                      <a16:colId xmlns:a16="http://schemas.microsoft.com/office/drawing/2014/main" val="1729497420"/>
                    </a:ext>
                  </a:extLst>
                </a:gridCol>
                <a:gridCol w="597319">
                  <a:extLst>
                    <a:ext uri="{9D8B030D-6E8A-4147-A177-3AD203B41FA5}">
                      <a16:colId xmlns:a16="http://schemas.microsoft.com/office/drawing/2014/main" val="4122051436"/>
                    </a:ext>
                  </a:extLst>
                </a:gridCol>
                <a:gridCol w="854706">
                  <a:extLst>
                    <a:ext uri="{9D8B030D-6E8A-4147-A177-3AD203B41FA5}">
                      <a16:colId xmlns:a16="http://schemas.microsoft.com/office/drawing/2014/main" val="2107849934"/>
                    </a:ext>
                  </a:extLst>
                </a:gridCol>
                <a:gridCol w="726012">
                  <a:extLst>
                    <a:ext uri="{9D8B030D-6E8A-4147-A177-3AD203B41FA5}">
                      <a16:colId xmlns:a16="http://schemas.microsoft.com/office/drawing/2014/main" val="2011767952"/>
                    </a:ext>
                  </a:extLst>
                </a:gridCol>
                <a:gridCol w="726012">
                  <a:extLst>
                    <a:ext uri="{9D8B030D-6E8A-4147-A177-3AD203B41FA5}">
                      <a16:colId xmlns:a16="http://schemas.microsoft.com/office/drawing/2014/main" val="899345074"/>
                    </a:ext>
                  </a:extLst>
                </a:gridCol>
              </a:tblGrid>
              <a:tr h="429639">
                <a:tc>
                  <a:txBody>
                    <a:bodyPr/>
                    <a:lstStyle/>
                    <a:p>
                      <a:pPr algn="ctr" rtl="0" fontAlgn="ctr">
                        <a:spcBef>
                          <a:spcPts val="0"/>
                        </a:spcBef>
                        <a:spcAft>
                          <a:spcPts val="0"/>
                        </a:spcAft>
                      </a:pPr>
                      <a:r>
                        <a:rPr lang="en-US" sz="1300" b="1" i="0" u="none" strike="noStrike" dirty="0">
                          <a:solidFill>
                            <a:srgbClr val="000000"/>
                          </a:solidFill>
                          <a:effectLst/>
                          <a:highlight>
                            <a:srgbClr val="FFFF00"/>
                          </a:highlight>
                          <a:latin typeface="Arial" panose="020B0604020202020204" pitchFamily="34" charset="0"/>
                        </a:rPr>
                        <a:t>1 FARM</a:t>
                      </a:r>
                      <a:endParaRPr lang="en-US" sz="1900" dirty="0">
                        <a:effectLst/>
                        <a:highlight>
                          <a:srgbClr val="FFFF00"/>
                        </a:highligh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Temp</a:t>
                      </a:r>
                      <a:endParaRPr lang="en-US" sz="16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Oxygen</a:t>
                      </a:r>
                      <a:endParaRPr lang="en-US" sz="16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Catfish</a:t>
                      </a:r>
                      <a:endParaRPr lang="en-US" sz="16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Trout</a:t>
                      </a:r>
                      <a:endParaRPr lang="en-US" sz="1600" dirty="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180182193"/>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4.77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50510394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21</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6.10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3</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3862712205"/>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23</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7.40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6</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5</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3848337918"/>
                  </a:ext>
                </a:extLst>
              </a:tr>
              <a:tr h="391982">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rPr>
                        <a:t>12:00 AM</a:t>
                      </a:r>
                      <a:endParaRPr lang="en-US" sz="1900" dirty="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6.18</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8</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486425155"/>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19</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4.81</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13</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9</a:t>
                      </a:r>
                      <a:endParaRPr lang="en-US" sz="1900" dirty="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2969767508"/>
                  </a:ext>
                </a:extLst>
              </a:tr>
            </a:tbl>
          </a:graphicData>
        </a:graphic>
      </p:graphicFrame>
      <p:graphicFrame>
        <p:nvGraphicFramePr>
          <p:cNvPr id="3" name="Table 2">
            <a:extLst>
              <a:ext uri="{FF2B5EF4-FFF2-40B4-BE49-F238E27FC236}">
                <a16:creationId xmlns:a16="http://schemas.microsoft.com/office/drawing/2014/main" id="{078D09FC-6070-4E54-A192-269B4C1BD33C}"/>
              </a:ext>
            </a:extLst>
          </p:cNvPr>
          <p:cNvGraphicFramePr>
            <a:graphicFrameLocks noGrp="1"/>
          </p:cNvGraphicFramePr>
          <p:nvPr/>
        </p:nvGraphicFramePr>
        <p:xfrm>
          <a:off x="4793656" y="1062318"/>
          <a:ext cx="3993778" cy="2430458"/>
        </p:xfrm>
        <a:graphic>
          <a:graphicData uri="http://schemas.openxmlformats.org/drawingml/2006/table">
            <a:tbl>
              <a:tblPr/>
              <a:tblGrid>
                <a:gridCol w="1101056">
                  <a:extLst>
                    <a:ext uri="{9D8B030D-6E8A-4147-A177-3AD203B41FA5}">
                      <a16:colId xmlns:a16="http://schemas.microsoft.com/office/drawing/2014/main" val="801981966"/>
                    </a:ext>
                  </a:extLst>
                </a:gridCol>
                <a:gridCol w="591221">
                  <a:extLst>
                    <a:ext uri="{9D8B030D-6E8A-4147-A177-3AD203B41FA5}">
                      <a16:colId xmlns:a16="http://schemas.microsoft.com/office/drawing/2014/main" val="1783827489"/>
                    </a:ext>
                  </a:extLst>
                </a:gridCol>
                <a:gridCol w="855139">
                  <a:extLst>
                    <a:ext uri="{9D8B030D-6E8A-4147-A177-3AD203B41FA5}">
                      <a16:colId xmlns:a16="http://schemas.microsoft.com/office/drawing/2014/main" val="93066206"/>
                    </a:ext>
                  </a:extLst>
                </a:gridCol>
                <a:gridCol w="723181">
                  <a:extLst>
                    <a:ext uri="{9D8B030D-6E8A-4147-A177-3AD203B41FA5}">
                      <a16:colId xmlns:a16="http://schemas.microsoft.com/office/drawing/2014/main" val="3370127481"/>
                    </a:ext>
                  </a:extLst>
                </a:gridCol>
                <a:gridCol w="723181">
                  <a:extLst>
                    <a:ext uri="{9D8B030D-6E8A-4147-A177-3AD203B41FA5}">
                      <a16:colId xmlns:a16="http://schemas.microsoft.com/office/drawing/2014/main" val="462642889"/>
                    </a:ext>
                  </a:extLst>
                </a:gridCol>
              </a:tblGrid>
              <a:tr h="470548">
                <a:tc>
                  <a:txBody>
                    <a:bodyPr/>
                    <a:lstStyle/>
                    <a:p>
                      <a:pPr algn="ctr" rtl="0" fontAlgn="ctr">
                        <a:spcBef>
                          <a:spcPts val="0"/>
                        </a:spcBef>
                        <a:spcAft>
                          <a:spcPts val="0"/>
                        </a:spcAft>
                      </a:pPr>
                      <a:r>
                        <a:rPr lang="en-US" sz="1300" b="1" i="0" u="none" strike="noStrike" dirty="0">
                          <a:solidFill>
                            <a:srgbClr val="000000"/>
                          </a:solidFill>
                          <a:effectLst/>
                          <a:highlight>
                            <a:srgbClr val="FFFF00"/>
                          </a:highlight>
                          <a:latin typeface="Arial" panose="020B0604020202020204" pitchFamily="34" charset="0"/>
                        </a:rPr>
                        <a:t>4 FARMS</a:t>
                      </a:r>
                      <a:endParaRPr lang="en-US" sz="1900" dirty="0">
                        <a:effectLst/>
                        <a:highlight>
                          <a:srgbClr val="FFFF00"/>
                        </a:highlight>
                      </a:endParaRPr>
                    </a:p>
                  </a:txBody>
                  <a:tcPr marL="92449" marR="92449" marT="92449" marB="92449" anchor="ctr">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Temp</a:t>
                      </a:r>
                      <a:endParaRPr lang="en-US" sz="16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Oxygen</a:t>
                      </a:r>
                      <a:endParaRPr lang="en-US" sz="16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Catfish</a:t>
                      </a:r>
                      <a:endParaRPr lang="en-US" sz="16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100" b="1" i="0" u="none" strike="noStrike" dirty="0">
                          <a:solidFill>
                            <a:srgbClr val="000000"/>
                          </a:solidFill>
                          <a:effectLst/>
                          <a:latin typeface="Arial" panose="020B0604020202020204" pitchFamily="34" charset="0"/>
                        </a:rPr>
                        <a:t>Trout</a:t>
                      </a:r>
                      <a:endParaRPr lang="en-US" sz="1600" dirty="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824657147"/>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2.69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0</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343136660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30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3.50</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4</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4045218164"/>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PM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31</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4.27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599672272"/>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12:00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3.51</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14</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0</a:t>
                      </a:r>
                      <a:endParaRPr lang="en-US" sz="190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713963751"/>
                  </a:ext>
                </a:extLst>
              </a:tr>
              <a:tr h="391982">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rPr>
                        <a:t>6:00 AM</a:t>
                      </a:r>
                      <a:endParaRPr lang="en-US" sz="1900">
                        <a:effectLst/>
                      </a:endParaRPr>
                    </a:p>
                  </a:txBody>
                  <a:tcPr marL="92449" marR="92449" marT="92449" marB="92449">
                    <a:lnL w="9525" cap="flat" cmpd="sng" algn="ctr">
                      <a:solidFill>
                        <a:srgbClr val="000000"/>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27</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a:solidFill>
                            <a:srgbClr val="000000"/>
                          </a:solidFill>
                          <a:effectLst/>
                          <a:latin typeface="Arial" panose="020B0604020202020204" pitchFamily="34" charset="0"/>
                        </a:rPr>
                        <a:t>2.69</a:t>
                      </a:r>
                      <a:endParaRPr lang="en-US" sz="190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4285F4"/>
                      </a:solidFill>
                      <a:prstDash val="solid"/>
                      <a:round/>
                      <a:headEnd type="none" w="med" len="med"/>
                      <a:tailEnd type="none" w="med" len="med"/>
                    </a:lnR>
                    <a:lnT w="9525" cap="flat" cmpd="sng" algn="ctr">
                      <a:solidFill>
                        <a:srgbClr val="4285F4"/>
                      </a:solidFill>
                      <a:prstDash val="solid"/>
                      <a:round/>
                      <a:headEnd type="none" w="med" len="med"/>
                      <a:tailEnd type="none" w="med" len="med"/>
                    </a:lnT>
                    <a:lnB w="9525" cap="flat" cmpd="sng" algn="ctr">
                      <a:solidFill>
                        <a:srgbClr val="4285F4"/>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17</a:t>
                      </a:r>
                      <a:endParaRPr lang="en-US" sz="1900" dirty="0">
                        <a:effectLst/>
                      </a:endParaRPr>
                    </a:p>
                  </a:txBody>
                  <a:tcPr marL="92449" marR="92449" marT="92449" marB="92449" anchor="ctr">
                    <a:lnL w="9525" cap="flat" cmpd="sng" algn="ctr">
                      <a:solidFill>
                        <a:srgbClr val="4285F4"/>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tc>
                  <a:txBody>
                    <a:bodyPr/>
                    <a:lstStyle/>
                    <a:p>
                      <a:pPr algn="ctr" rtl="0" fontAlgn="ctr">
                        <a:spcBef>
                          <a:spcPts val="0"/>
                        </a:spcBef>
                        <a:spcAft>
                          <a:spcPts val="0"/>
                        </a:spcAft>
                      </a:pPr>
                      <a:r>
                        <a:rPr lang="en-US" sz="1300" b="0" i="0" u="none" strike="noStrike" dirty="0">
                          <a:solidFill>
                            <a:srgbClr val="000000"/>
                          </a:solidFill>
                          <a:effectLst/>
                          <a:latin typeface="Arial" panose="020B0604020202020204" pitchFamily="34" charset="0"/>
                        </a:rPr>
                        <a:t>0</a:t>
                      </a:r>
                      <a:endParaRPr lang="en-US" sz="1900" dirty="0">
                        <a:effectLst/>
                      </a:endParaRPr>
                    </a:p>
                  </a:txBody>
                  <a:tcPr marL="92449" marR="92449" marT="92449" marB="92449" anchor="ctr">
                    <a:lnL w="9525" cap="flat" cmpd="sng" algn="ctr">
                      <a:solidFill>
                        <a:srgbClr val="6AA84F"/>
                      </a:solidFill>
                      <a:prstDash val="solid"/>
                      <a:round/>
                      <a:headEnd type="none" w="med" len="med"/>
                      <a:tailEnd type="none" w="med" len="med"/>
                    </a:lnL>
                    <a:lnR w="9525" cap="flat" cmpd="sng" algn="ctr">
                      <a:solidFill>
                        <a:srgbClr val="6AA84F"/>
                      </a:solidFill>
                      <a:prstDash val="solid"/>
                      <a:round/>
                      <a:headEnd type="none" w="med" len="med"/>
                      <a:tailEnd type="none" w="med" len="med"/>
                    </a:lnR>
                    <a:lnT w="9525" cap="flat" cmpd="sng" algn="ctr">
                      <a:solidFill>
                        <a:srgbClr val="6AA84F"/>
                      </a:solidFill>
                      <a:prstDash val="solid"/>
                      <a:round/>
                      <a:headEnd type="none" w="med" len="med"/>
                      <a:tailEnd type="none" w="med" len="med"/>
                    </a:lnT>
                    <a:lnB w="9525" cap="flat" cmpd="sng" algn="ctr">
                      <a:solidFill>
                        <a:srgbClr val="6AA84F"/>
                      </a:solidFill>
                      <a:prstDash val="solid"/>
                      <a:round/>
                      <a:headEnd type="none" w="med" len="med"/>
                      <a:tailEnd type="none" w="med" len="med"/>
                    </a:lnB>
                  </a:tcPr>
                </a:tc>
                <a:extLst>
                  <a:ext uri="{0D108BD9-81ED-4DB2-BD59-A6C34878D82A}">
                    <a16:rowId xmlns:a16="http://schemas.microsoft.com/office/drawing/2014/main" val="1389846121"/>
                  </a:ext>
                </a:extLst>
              </a:tr>
            </a:tbl>
          </a:graphicData>
        </a:graphic>
      </p:graphicFrame>
      <p:sp>
        <p:nvSpPr>
          <p:cNvPr id="2" name="TextBox 1">
            <a:extLst>
              <a:ext uri="{FF2B5EF4-FFF2-40B4-BE49-F238E27FC236}">
                <a16:creationId xmlns:a16="http://schemas.microsoft.com/office/drawing/2014/main" id="{81D6A490-1527-2A7C-3D8C-903CC5B4485B}"/>
              </a:ext>
            </a:extLst>
          </p:cNvPr>
          <p:cNvSpPr txBox="1"/>
          <p:nvPr/>
        </p:nvSpPr>
        <p:spPr>
          <a:xfrm>
            <a:off x="387748" y="4281044"/>
            <a:ext cx="8368504" cy="510589"/>
          </a:xfrm>
          <a:prstGeom prst="rect">
            <a:avLst/>
          </a:prstGeom>
          <a:noFill/>
        </p:spPr>
        <p:txBody>
          <a:bodyPr wrap="square">
            <a:spAutoFit/>
          </a:bodyPr>
          <a:lstStyle/>
          <a:p>
            <a:r>
              <a:rPr lang="en-US" sz="2718" b="1" i="1" dirty="0">
                <a:latin typeface="Times New Roman" panose="02020603050405020304" pitchFamily="18" charset="0"/>
                <a:cs typeface="Times New Roman" panose="02020603050405020304" pitchFamily="18" charset="0"/>
              </a:rPr>
              <a:t>Why?</a:t>
            </a:r>
          </a:p>
        </p:txBody>
      </p:sp>
      <p:sp>
        <p:nvSpPr>
          <p:cNvPr id="5" name="TextBox 4">
            <a:extLst>
              <a:ext uri="{FF2B5EF4-FFF2-40B4-BE49-F238E27FC236}">
                <a16:creationId xmlns:a16="http://schemas.microsoft.com/office/drawing/2014/main" id="{E893180C-58AF-390C-8F3F-6E5531D07BD5}"/>
              </a:ext>
            </a:extLst>
          </p:cNvPr>
          <p:cNvSpPr txBox="1"/>
          <p:nvPr/>
        </p:nvSpPr>
        <p:spPr>
          <a:xfrm>
            <a:off x="387748" y="4831549"/>
            <a:ext cx="8368504" cy="1765355"/>
          </a:xfrm>
          <a:prstGeom prst="rect">
            <a:avLst/>
          </a:prstGeom>
          <a:noFill/>
        </p:spPr>
        <p:txBody>
          <a:bodyPr wrap="square">
            <a:spAutoFit/>
          </a:bodyPr>
          <a:lstStyle/>
          <a:p>
            <a:r>
              <a:rPr lang="en-US" sz="2718" b="1" i="1" dirty="0">
                <a:solidFill>
                  <a:srgbClr val="FF0000"/>
                </a:solidFill>
                <a:latin typeface="Times New Roman" panose="02020603050405020304" pitchFamily="18" charset="0"/>
                <a:cs typeface="Times New Roman" panose="02020603050405020304" pitchFamily="18" charset="0"/>
              </a:rPr>
              <a:t>Fertilizers and other chemicals can lower oxygen levels.</a:t>
            </a:r>
          </a:p>
          <a:p>
            <a:endParaRPr lang="en-US" sz="2718" b="1" i="1" dirty="0">
              <a:solidFill>
                <a:srgbClr val="FF0000"/>
              </a:solidFill>
              <a:latin typeface="Times New Roman" panose="02020603050405020304" pitchFamily="18" charset="0"/>
              <a:cs typeface="Times New Roman" panose="02020603050405020304" pitchFamily="18" charset="0"/>
            </a:endParaRPr>
          </a:p>
          <a:p>
            <a:r>
              <a:rPr lang="en-US" sz="2718" b="1" i="1" dirty="0">
                <a:solidFill>
                  <a:srgbClr val="FF0000"/>
                </a:solidFill>
                <a:latin typeface="Times New Roman" panose="02020603050405020304" pitchFamily="18" charset="0"/>
                <a:cs typeface="Times New Roman" panose="02020603050405020304" pitchFamily="18" charset="0"/>
              </a:rPr>
              <a:t>High levels of run off = More sediments in the pond &amp; less light reaching the plants on the bottom</a:t>
            </a:r>
          </a:p>
        </p:txBody>
      </p:sp>
    </p:spTree>
    <p:extLst>
      <p:ext uri="{BB962C8B-B14F-4D97-AF65-F5344CB8AC3E}">
        <p14:creationId xmlns:p14="http://schemas.microsoft.com/office/powerpoint/2010/main" val="112859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1E1C36-CFBA-45C6-BCAF-094A3863A7F8}"/>
              </a:ext>
            </a:extLst>
          </p:cNvPr>
          <p:cNvSpPr txBox="1"/>
          <p:nvPr/>
        </p:nvSpPr>
        <p:spPr>
          <a:xfrm>
            <a:off x="157528" y="1082799"/>
            <a:ext cx="7397305" cy="526939"/>
          </a:xfrm>
          <a:prstGeom prst="rect">
            <a:avLst/>
          </a:prstGeom>
          <a:noFill/>
        </p:spPr>
        <p:txBody>
          <a:bodyPr wrap="square">
            <a:spAutoFit/>
          </a:bodyPr>
          <a:lstStyle/>
          <a:p>
            <a:r>
              <a:rPr lang="en-US" sz="2824" b="1" i="1" dirty="0">
                <a:solidFill>
                  <a:srgbClr val="0070C0"/>
                </a:solidFill>
                <a:latin typeface="Times New Roman" panose="02020603050405020304" pitchFamily="18" charset="0"/>
                <a:cs typeface="Times New Roman" panose="02020603050405020304" pitchFamily="18" charset="0"/>
              </a:rPr>
              <a:t>Fertilizers </a:t>
            </a:r>
            <a:r>
              <a:rPr lang="en-US" sz="2824" b="1"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cause a</a:t>
            </a:r>
            <a:r>
              <a:rPr lang="en-US" sz="2824" b="1" i="1" dirty="0">
                <a:solidFill>
                  <a:srgbClr val="0070C0"/>
                </a:solidFill>
                <a:latin typeface="Times New Roman" panose="02020603050405020304" pitchFamily="18" charset="0"/>
                <a:cs typeface="Times New Roman" panose="02020603050405020304" pitchFamily="18" charset="0"/>
              </a:rPr>
              <a:t>lgal blooms</a:t>
            </a:r>
          </a:p>
        </p:txBody>
      </p:sp>
      <p:sp>
        <p:nvSpPr>
          <p:cNvPr id="9" name="TextBox 8">
            <a:extLst>
              <a:ext uri="{FF2B5EF4-FFF2-40B4-BE49-F238E27FC236}">
                <a16:creationId xmlns:a16="http://schemas.microsoft.com/office/drawing/2014/main" id="{95B02CF1-BA98-4558-9C6A-3D6FFF8952D9}"/>
              </a:ext>
            </a:extLst>
          </p:cNvPr>
          <p:cNvSpPr txBox="1"/>
          <p:nvPr/>
        </p:nvSpPr>
        <p:spPr>
          <a:xfrm>
            <a:off x="157529" y="95536"/>
            <a:ext cx="5854123" cy="526939"/>
          </a:xfrm>
          <a:prstGeom prst="rect">
            <a:avLst/>
          </a:prstGeom>
          <a:noFill/>
        </p:spPr>
        <p:txBody>
          <a:bodyPr wrap="square" rtlCol="0">
            <a:spAutoFit/>
          </a:bodyPr>
          <a:lstStyle/>
          <a:p>
            <a:r>
              <a:rPr lang="en-US" sz="2824" b="1" i="1" dirty="0">
                <a:latin typeface="Times New Roman" panose="02020603050405020304" pitchFamily="18" charset="0"/>
                <a:cs typeface="Times New Roman" panose="02020603050405020304" pitchFamily="18" charset="0"/>
              </a:rPr>
              <a:t>What causes a toxic bloom?</a:t>
            </a:r>
            <a:endParaRPr lang="en-US" sz="2824" i="1" dirty="0">
              <a:latin typeface="Times New Roman" panose="02020603050405020304" pitchFamily="18" charset="0"/>
              <a:cs typeface="Times New Roman" panose="02020603050405020304" pitchFamily="18" charset="0"/>
            </a:endParaRPr>
          </a:p>
        </p:txBody>
      </p:sp>
      <p:pic>
        <p:nvPicPr>
          <p:cNvPr id="14" name="Picture 13">
            <a:hlinkClick r:id="rId2"/>
            <a:extLst>
              <a:ext uri="{FF2B5EF4-FFF2-40B4-BE49-F238E27FC236}">
                <a16:creationId xmlns:a16="http://schemas.microsoft.com/office/drawing/2014/main" id="{C6A2B08C-916D-46E7-B94B-4060EB706D8A}"/>
              </a:ext>
            </a:extLst>
          </p:cNvPr>
          <p:cNvPicPr>
            <a:picLocks noChangeAspect="1"/>
          </p:cNvPicPr>
          <p:nvPr/>
        </p:nvPicPr>
        <p:blipFill>
          <a:blip r:embed="rId3"/>
          <a:stretch>
            <a:fillRect/>
          </a:stretch>
        </p:blipFill>
        <p:spPr>
          <a:xfrm>
            <a:off x="5080203" y="72766"/>
            <a:ext cx="3929327" cy="2263292"/>
          </a:xfrm>
          <a:prstGeom prst="rect">
            <a:avLst/>
          </a:prstGeom>
        </p:spPr>
      </p:pic>
      <p:sp>
        <p:nvSpPr>
          <p:cNvPr id="13" name="TextBox 12">
            <a:extLst>
              <a:ext uri="{FF2B5EF4-FFF2-40B4-BE49-F238E27FC236}">
                <a16:creationId xmlns:a16="http://schemas.microsoft.com/office/drawing/2014/main" id="{3057CA60-C7E4-4B57-A88F-E4E7F6447A55}"/>
              </a:ext>
            </a:extLst>
          </p:cNvPr>
          <p:cNvSpPr txBox="1"/>
          <p:nvPr/>
        </p:nvSpPr>
        <p:spPr>
          <a:xfrm>
            <a:off x="258521" y="4062338"/>
            <a:ext cx="8290501" cy="526939"/>
          </a:xfrm>
          <a:prstGeom prst="rect">
            <a:avLst/>
          </a:prstGeom>
          <a:noFill/>
        </p:spPr>
        <p:txBody>
          <a:bodyPr wrap="square" rtlCol="0">
            <a:spAutoFit/>
          </a:bodyPr>
          <a:lstStyle/>
          <a:p>
            <a:r>
              <a:rPr lang="en-US" sz="2824" b="1" i="1" dirty="0">
                <a:latin typeface="Times New Roman" panose="02020603050405020304" pitchFamily="18" charset="0"/>
                <a:cs typeface="Times New Roman" panose="02020603050405020304" pitchFamily="18" charset="0"/>
              </a:rPr>
              <a:t>What other places contribute to the problem? </a:t>
            </a:r>
            <a:endParaRPr lang="en-US" sz="2824" i="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61CF8B6-AAC5-45BD-B16B-75E8498E0837}"/>
              </a:ext>
            </a:extLst>
          </p:cNvPr>
          <p:cNvSpPr txBox="1"/>
          <p:nvPr/>
        </p:nvSpPr>
        <p:spPr>
          <a:xfrm>
            <a:off x="258520" y="1820080"/>
            <a:ext cx="7397305" cy="961545"/>
          </a:xfrm>
          <a:prstGeom prst="rect">
            <a:avLst/>
          </a:prstGeom>
          <a:noFill/>
        </p:spPr>
        <p:txBody>
          <a:bodyPr wrap="square">
            <a:spAutoFit/>
          </a:bodyPr>
          <a:lstStyle/>
          <a:p>
            <a:r>
              <a:rPr lang="en-US" sz="2824" b="1" i="1" dirty="0">
                <a:solidFill>
                  <a:srgbClr val="0070C0"/>
                </a:solidFill>
                <a:latin typeface="Times New Roman" panose="02020603050405020304" pitchFamily="18" charset="0"/>
                <a:cs typeface="Times New Roman" panose="02020603050405020304" pitchFamily="18" charset="0"/>
              </a:rPr>
              <a:t>Bacteria </a:t>
            </a:r>
            <a:r>
              <a:rPr lang="en-US" sz="2824" b="1"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d</a:t>
            </a:r>
            <a:r>
              <a:rPr lang="en-US" sz="2824" b="1" i="1" dirty="0">
                <a:solidFill>
                  <a:srgbClr val="0070C0"/>
                </a:solidFill>
                <a:latin typeface="Times New Roman" panose="02020603050405020304" pitchFamily="18" charset="0"/>
                <a:cs typeface="Times New Roman" panose="02020603050405020304" pitchFamily="18" charset="0"/>
              </a:rPr>
              <a:t>ecompose dead algae</a:t>
            </a:r>
            <a:br>
              <a:rPr lang="en-US" sz="2824" b="1" i="1" dirty="0">
                <a:solidFill>
                  <a:srgbClr val="0070C0"/>
                </a:solidFill>
                <a:latin typeface="Times New Roman" panose="02020603050405020304" pitchFamily="18" charset="0"/>
                <a:cs typeface="Times New Roman" panose="02020603050405020304" pitchFamily="18" charset="0"/>
              </a:rPr>
            </a:br>
            <a:r>
              <a:rPr lang="en-US" sz="2824" b="1" i="1" dirty="0">
                <a:solidFill>
                  <a:srgbClr val="0070C0"/>
                </a:solidFill>
                <a:latin typeface="Times New Roman" panose="02020603050405020304" pitchFamily="18" charset="0"/>
                <a:cs typeface="Times New Roman" panose="02020603050405020304" pitchFamily="18" charset="0"/>
              </a:rPr>
              <a:t>&amp; use up oxygen</a:t>
            </a:r>
          </a:p>
        </p:txBody>
      </p:sp>
      <p:sp>
        <p:nvSpPr>
          <p:cNvPr id="12" name="TextBox 11">
            <a:extLst>
              <a:ext uri="{FF2B5EF4-FFF2-40B4-BE49-F238E27FC236}">
                <a16:creationId xmlns:a16="http://schemas.microsoft.com/office/drawing/2014/main" id="{5450E2CA-3967-4A9D-B63C-91CA63BE4578}"/>
              </a:ext>
            </a:extLst>
          </p:cNvPr>
          <p:cNvSpPr txBox="1"/>
          <p:nvPr/>
        </p:nvSpPr>
        <p:spPr>
          <a:xfrm>
            <a:off x="258520" y="3095105"/>
            <a:ext cx="7397305" cy="526939"/>
          </a:xfrm>
          <a:prstGeom prst="rect">
            <a:avLst/>
          </a:prstGeom>
          <a:noFill/>
        </p:spPr>
        <p:txBody>
          <a:bodyPr wrap="square">
            <a:spAutoFit/>
          </a:bodyPr>
          <a:lstStyle/>
          <a:p>
            <a:r>
              <a:rPr lang="en-US" sz="2824" b="1" i="1" dirty="0">
                <a:solidFill>
                  <a:srgbClr val="0070C0"/>
                </a:solidFill>
                <a:latin typeface="Times New Roman" panose="02020603050405020304" pitchFamily="18" charset="0"/>
                <a:cs typeface="Times New Roman" panose="02020603050405020304" pitchFamily="18" charset="0"/>
              </a:rPr>
              <a:t>Low oxygen </a:t>
            </a:r>
            <a:r>
              <a:rPr lang="en-US" sz="2824" b="1" i="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kills fish</a:t>
            </a:r>
            <a:endParaRPr lang="en-US" sz="2824" b="1" i="1" dirty="0">
              <a:solidFill>
                <a:srgbClr val="0070C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1D465A8-686F-43A9-A7E3-BA95FE2032F4}"/>
              </a:ext>
            </a:extLst>
          </p:cNvPr>
          <p:cNvSpPr txBox="1"/>
          <p:nvPr/>
        </p:nvSpPr>
        <p:spPr>
          <a:xfrm>
            <a:off x="692672" y="4669940"/>
            <a:ext cx="5919445" cy="526939"/>
          </a:xfrm>
          <a:prstGeom prst="rect">
            <a:avLst/>
          </a:prstGeom>
          <a:noFill/>
        </p:spPr>
        <p:txBody>
          <a:bodyPr wrap="square" rtlCol="0">
            <a:spAutoFit/>
          </a:bodyPr>
          <a:lstStyle/>
          <a:p>
            <a:r>
              <a:rPr lang="en-US" sz="2824" b="1" i="1" dirty="0">
                <a:solidFill>
                  <a:srgbClr val="0070C0"/>
                </a:solidFill>
                <a:latin typeface="Times New Roman" panose="02020603050405020304" pitchFamily="18" charset="0"/>
                <a:cs typeface="Times New Roman" panose="02020603050405020304" pitchFamily="18" charset="0"/>
              </a:rPr>
              <a:t>Yards, golf courses, parks, factories</a:t>
            </a:r>
            <a:endParaRPr lang="en-US" sz="2824" i="1" dirty="0">
              <a:solidFill>
                <a:srgbClr val="0070C0"/>
              </a:solidFill>
              <a:latin typeface="Times New Roman" panose="02020603050405020304" pitchFamily="18" charset="0"/>
              <a:cs typeface="Times New Roman" panose="02020603050405020304" pitchFamily="18" charset="0"/>
            </a:endParaRPr>
          </a:p>
        </p:txBody>
      </p:sp>
      <p:sp>
        <p:nvSpPr>
          <p:cNvPr id="2" name="Arrow: Down 1">
            <a:extLst>
              <a:ext uri="{FF2B5EF4-FFF2-40B4-BE49-F238E27FC236}">
                <a16:creationId xmlns:a16="http://schemas.microsoft.com/office/drawing/2014/main" id="{667492A8-723F-0CFD-385B-9902A2D6E4BD}"/>
              </a:ext>
            </a:extLst>
          </p:cNvPr>
          <p:cNvSpPr/>
          <p:nvPr/>
        </p:nvSpPr>
        <p:spPr>
          <a:xfrm>
            <a:off x="692672" y="1534054"/>
            <a:ext cx="653143" cy="392451"/>
          </a:xfrm>
          <a:prstGeom prst="down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Arrow: Down 2">
            <a:extLst>
              <a:ext uri="{FF2B5EF4-FFF2-40B4-BE49-F238E27FC236}">
                <a16:creationId xmlns:a16="http://schemas.microsoft.com/office/drawing/2014/main" id="{2ED6F55E-4036-F5CF-03EE-8690C4F78914}"/>
              </a:ext>
            </a:extLst>
          </p:cNvPr>
          <p:cNvSpPr/>
          <p:nvPr/>
        </p:nvSpPr>
        <p:spPr>
          <a:xfrm>
            <a:off x="692671" y="2837713"/>
            <a:ext cx="653143" cy="392451"/>
          </a:xfrm>
          <a:prstGeom prst="down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37405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3" grpId="0"/>
      <p:bldP spid="10" grpId="0"/>
      <p:bldP spid="12" grpId="0"/>
      <p:bldP spid="15" grpId="0"/>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D18CAD-694C-C5E3-C779-2D5CCF1004C4}"/>
              </a:ext>
            </a:extLst>
          </p:cNvPr>
          <p:cNvSpPr txBox="1"/>
          <p:nvPr/>
        </p:nvSpPr>
        <p:spPr>
          <a:xfrm>
            <a:off x="134470" y="211026"/>
            <a:ext cx="1863379" cy="510589"/>
          </a:xfrm>
          <a:prstGeom prst="rect">
            <a:avLst/>
          </a:prstGeom>
          <a:noFill/>
        </p:spPr>
        <p:txBody>
          <a:bodyPr wrap="square" rtlCol="0">
            <a:spAutoFit/>
          </a:bodyPr>
          <a:lstStyle/>
          <a:p>
            <a:r>
              <a:rPr lang="en-US" sz="2718" b="1" i="1" dirty="0">
                <a:highlight>
                  <a:srgbClr val="00FFFF"/>
                </a:highlight>
                <a:latin typeface="Times New Roman" panose="02020603050405020304" pitchFamily="18" charset="0"/>
                <a:cs typeface="Times New Roman" panose="02020603050405020304" pitchFamily="18" charset="0"/>
                <a:sym typeface="Wingdings" panose="05000000000000000000" pitchFamily="2" charset="2"/>
              </a:rPr>
              <a:t>LOG IN</a:t>
            </a:r>
            <a:endParaRPr lang="en-US" sz="2718" i="1" dirty="0">
              <a:highlight>
                <a:srgbClr val="00FFFF"/>
              </a:highlight>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7213C05F-19FA-0B73-A9CB-0EDFA487B9C8}"/>
              </a:ext>
            </a:extLst>
          </p:cNvPr>
          <p:cNvGrpSpPr/>
          <p:nvPr/>
        </p:nvGrpSpPr>
        <p:grpSpPr>
          <a:xfrm>
            <a:off x="168082" y="1015524"/>
            <a:ext cx="3500700" cy="2136280"/>
            <a:chOff x="-530014" y="1022530"/>
            <a:chExt cx="2837627" cy="1938992"/>
          </a:xfrm>
          <a:solidFill>
            <a:srgbClr val="FFFF00"/>
          </a:solidFill>
        </p:grpSpPr>
        <p:grpSp>
          <p:nvGrpSpPr>
            <p:cNvPr id="4" name="Group 3">
              <a:extLst>
                <a:ext uri="{FF2B5EF4-FFF2-40B4-BE49-F238E27FC236}">
                  <a16:creationId xmlns:a16="http://schemas.microsoft.com/office/drawing/2014/main" id="{CA939D8C-1BE4-F5AF-3092-E1EF47E71CA2}"/>
                </a:ext>
              </a:extLst>
            </p:cNvPr>
            <p:cNvGrpSpPr/>
            <p:nvPr/>
          </p:nvGrpSpPr>
          <p:grpSpPr>
            <a:xfrm>
              <a:off x="-530014" y="1022530"/>
              <a:ext cx="2837627" cy="1938992"/>
              <a:chOff x="-2789097" y="1986402"/>
              <a:chExt cx="3686370" cy="2386215"/>
            </a:xfrm>
            <a:grpFill/>
          </p:grpSpPr>
          <p:pic>
            <p:nvPicPr>
              <p:cNvPr id="9" name="Picture 8">
                <a:extLst>
                  <a:ext uri="{FF2B5EF4-FFF2-40B4-BE49-F238E27FC236}">
                    <a16:creationId xmlns:a16="http://schemas.microsoft.com/office/drawing/2014/main" id="{41DAE933-08AD-F1CD-26A6-38182CF4A09A}"/>
                  </a:ext>
                </a:extLst>
              </p:cNvPr>
              <p:cNvPicPr>
                <a:picLocks noChangeAspect="1"/>
              </p:cNvPicPr>
              <p:nvPr/>
            </p:nvPicPr>
            <p:blipFill>
              <a:blip r:embed="rId2"/>
              <a:stretch>
                <a:fillRect/>
              </a:stretch>
            </p:blipFill>
            <p:spPr>
              <a:xfrm>
                <a:off x="-2539933" y="1986402"/>
                <a:ext cx="3437206" cy="2386215"/>
              </a:xfrm>
              <a:prstGeom prst="rect">
                <a:avLst/>
              </a:prstGeom>
              <a:grpFill/>
            </p:spPr>
          </p:pic>
          <p:sp>
            <p:nvSpPr>
              <p:cNvPr id="8" name="Arrow: Right 7">
                <a:extLst>
                  <a:ext uri="{FF2B5EF4-FFF2-40B4-BE49-F238E27FC236}">
                    <a16:creationId xmlns:a16="http://schemas.microsoft.com/office/drawing/2014/main" id="{42102090-E30F-18FE-37D7-BEBAF037CA15}"/>
                  </a:ext>
                </a:extLst>
              </p:cNvPr>
              <p:cNvSpPr/>
              <p:nvPr/>
            </p:nvSpPr>
            <p:spPr>
              <a:xfrm>
                <a:off x="-2789097" y="3743863"/>
                <a:ext cx="491194" cy="491192"/>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grpSp>
        <p:sp>
          <p:nvSpPr>
            <p:cNvPr id="5" name="TextBox 4">
              <a:extLst>
                <a:ext uri="{FF2B5EF4-FFF2-40B4-BE49-F238E27FC236}">
                  <a16:creationId xmlns:a16="http://schemas.microsoft.com/office/drawing/2014/main" id="{3C39A4C2-942A-1C78-CF1A-7433FCBA4B87}"/>
                </a:ext>
              </a:extLst>
            </p:cNvPr>
            <p:cNvSpPr txBox="1"/>
            <p:nvPr/>
          </p:nvSpPr>
          <p:spPr>
            <a:xfrm>
              <a:off x="142359" y="2434042"/>
              <a:ext cx="1323249" cy="409252"/>
            </a:xfrm>
            <a:prstGeom prst="rect">
              <a:avLst/>
            </a:prstGeom>
            <a:grpFill/>
          </p:spPr>
          <p:txBody>
            <a:bodyPr wrap="square">
              <a:spAutoFit/>
            </a:bodyPr>
            <a:lstStyle/>
            <a:p>
              <a:r>
                <a:rPr lang="en-US" sz="2330" b="1" dirty="0">
                  <a:highlight>
                    <a:srgbClr val="FFFF00"/>
                  </a:highlight>
                  <a:latin typeface="Times New Roman" pitchFamily="18" charset="0"/>
                </a:rPr>
                <a:t>ttomm2023</a:t>
              </a:r>
              <a:endParaRPr lang="en-US" sz="2330" dirty="0">
                <a:highlight>
                  <a:srgbClr val="FFFF00"/>
                </a:highlight>
              </a:endParaRPr>
            </a:p>
          </p:txBody>
        </p:sp>
      </p:grpSp>
      <p:pic>
        <p:nvPicPr>
          <p:cNvPr id="11" name="Picture 10">
            <a:extLst>
              <a:ext uri="{FF2B5EF4-FFF2-40B4-BE49-F238E27FC236}">
                <a16:creationId xmlns:a16="http://schemas.microsoft.com/office/drawing/2014/main" id="{61340CAA-5A69-8D6B-E2A4-91394762E8EC}"/>
              </a:ext>
            </a:extLst>
          </p:cNvPr>
          <p:cNvPicPr>
            <a:picLocks noChangeAspect="1"/>
          </p:cNvPicPr>
          <p:nvPr/>
        </p:nvPicPr>
        <p:blipFill>
          <a:blip r:embed="rId3"/>
          <a:stretch>
            <a:fillRect/>
          </a:stretch>
        </p:blipFill>
        <p:spPr>
          <a:xfrm>
            <a:off x="1552803" y="81296"/>
            <a:ext cx="3019197" cy="591702"/>
          </a:xfrm>
          <a:prstGeom prst="rect">
            <a:avLst/>
          </a:prstGeom>
          <a:ln>
            <a:noFill/>
          </a:ln>
          <a:effectLst>
            <a:outerShdw blurRad="292100" dist="139700" dir="2700000" algn="tl" rotWithShape="0">
              <a:srgbClr val="333333">
                <a:alpha val="65000"/>
              </a:srgbClr>
            </a:outerShdw>
          </a:effectLst>
        </p:spPr>
      </p:pic>
      <p:sp>
        <p:nvSpPr>
          <p:cNvPr id="22" name="Arrow: Right 21">
            <a:extLst>
              <a:ext uri="{FF2B5EF4-FFF2-40B4-BE49-F238E27FC236}">
                <a16:creationId xmlns:a16="http://schemas.microsoft.com/office/drawing/2014/main" id="{2F3BCE4C-22AB-3ECC-3F45-52AE85761FCB}"/>
              </a:ext>
            </a:extLst>
          </p:cNvPr>
          <p:cNvSpPr/>
          <p:nvPr/>
        </p:nvSpPr>
        <p:spPr>
          <a:xfrm rot="5400000" flipH="1">
            <a:off x="2819166" y="2948941"/>
            <a:ext cx="788485" cy="61600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pic>
        <p:nvPicPr>
          <p:cNvPr id="30" name="Picture 29">
            <a:extLst>
              <a:ext uri="{FF2B5EF4-FFF2-40B4-BE49-F238E27FC236}">
                <a16:creationId xmlns:a16="http://schemas.microsoft.com/office/drawing/2014/main" id="{13E4BC97-2D6B-AC82-FB08-526B8F2FE0FF}"/>
              </a:ext>
            </a:extLst>
          </p:cNvPr>
          <p:cNvPicPr>
            <a:picLocks noChangeAspect="1"/>
          </p:cNvPicPr>
          <p:nvPr/>
        </p:nvPicPr>
        <p:blipFill>
          <a:blip r:embed="rId4"/>
          <a:stretch>
            <a:fillRect/>
          </a:stretch>
        </p:blipFill>
        <p:spPr>
          <a:xfrm>
            <a:off x="4930644" y="1256410"/>
            <a:ext cx="3592679" cy="4002848"/>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98291B98-FDDE-5C1A-0506-7F16B5623337}"/>
              </a:ext>
            </a:extLst>
          </p:cNvPr>
          <p:cNvSpPr txBox="1"/>
          <p:nvPr/>
        </p:nvSpPr>
        <p:spPr>
          <a:xfrm>
            <a:off x="309793" y="3622475"/>
            <a:ext cx="4443345" cy="2186176"/>
          </a:xfrm>
          <a:prstGeom prst="rect">
            <a:avLst/>
          </a:prstGeom>
          <a:noFill/>
        </p:spPr>
        <p:txBody>
          <a:bodyPr wrap="square">
            <a:spAutoFit/>
          </a:bodyPr>
          <a:lstStyle/>
          <a:p>
            <a:pPr>
              <a:lnSpc>
                <a:spcPct val="150000"/>
              </a:lnSpc>
            </a:pPr>
            <a:r>
              <a:rPr lang="en-US" sz="2330" b="1" dirty="0">
                <a:latin typeface="Times New Roman" pitchFamily="18" charset="0"/>
              </a:rPr>
              <a:t>Click the </a:t>
            </a:r>
            <a:r>
              <a:rPr lang="en-US" sz="2330" b="1" dirty="0">
                <a:solidFill>
                  <a:srgbClr val="002060"/>
                </a:solidFill>
                <a:highlight>
                  <a:srgbClr val="00FFFF"/>
                </a:highlight>
                <a:latin typeface="Times New Roman" pitchFamily="18" charset="0"/>
              </a:rPr>
              <a:t>BLUE ARROW</a:t>
            </a:r>
            <a:r>
              <a:rPr lang="en-US" sz="2330" b="1" dirty="0">
                <a:latin typeface="Times New Roman" pitchFamily="18" charset="0"/>
              </a:rPr>
              <a:t>.</a:t>
            </a:r>
          </a:p>
          <a:p>
            <a:pPr>
              <a:lnSpc>
                <a:spcPct val="150000"/>
              </a:lnSpc>
            </a:pPr>
            <a:r>
              <a:rPr lang="en-US" sz="2330" b="1" dirty="0">
                <a:latin typeface="Times New Roman" pitchFamily="18" charset="0"/>
              </a:rPr>
              <a:t>Click your </a:t>
            </a:r>
            <a:r>
              <a:rPr lang="en-US" sz="2330" b="1" dirty="0">
                <a:highlight>
                  <a:srgbClr val="00FFFF"/>
                </a:highlight>
                <a:latin typeface="Times New Roman" pitchFamily="18" charset="0"/>
              </a:rPr>
              <a:t>class</a:t>
            </a:r>
          </a:p>
          <a:p>
            <a:pPr>
              <a:lnSpc>
                <a:spcPct val="150000"/>
              </a:lnSpc>
            </a:pPr>
            <a:r>
              <a:rPr lang="en-US" sz="2330" b="1" dirty="0">
                <a:latin typeface="Times New Roman" pitchFamily="18" charset="0"/>
              </a:rPr>
              <a:t>Click your </a:t>
            </a:r>
            <a:r>
              <a:rPr lang="en-US" sz="2330" b="1" dirty="0">
                <a:highlight>
                  <a:srgbClr val="00FFFF"/>
                </a:highlight>
                <a:latin typeface="Times New Roman" pitchFamily="18" charset="0"/>
              </a:rPr>
              <a:t>name</a:t>
            </a:r>
          </a:p>
          <a:p>
            <a:pPr>
              <a:lnSpc>
                <a:spcPct val="150000"/>
              </a:lnSpc>
            </a:pPr>
            <a:r>
              <a:rPr lang="en-US" sz="2330" b="1" dirty="0">
                <a:latin typeface="Times New Roman" pitchFamily="18" charset="0"/>
              </a:rPr>
              <a:t>Use your </a:t>
            </a:r>
            <a:r>
              <a:rPr lang="en-US" sz="2330" b="1" dirty="0">
                <a:highlight>
                  <a:srgbClr val="00FFFF"/>
                </a:highlight>
                <a:latin typeface="Times New Roman" pitchFamily="18" charset="0"/>
              </a:rPr>
              <a:t>126S# </a:t>
            </a:r>
            <a:r>
              <a:rPr lang="en-US" sz="2330" b="1" dirty="0">
                <a:latin typeface="Times New Roman" pitchFamily="18" charset="0"/>
              </a:rPr>
              <a:t>as the password.</a:t>
            </a:r>
            <a:endParaRPr lang="en-US" sz="2330" dirty="0"/>
          </a:p>
        </p:txBody>
      </p:sp>
      <p:grpSp>
        <p:nvGrpSpPr>
          <p:cNvPr id="28" name="Group 27">
            <a:extLst>
              <a:ext uri="{FF2B5EF4-FFF2-40B4-BE49-F238E27FC236}">
                <a16:creationId xmlns:a16="http://schemas.microsoft.com/office/drawing/2014/main" id="{3C7679FF-38F9-9BDC-D8D3-0B835AA5304A}"/>
              </a:ext>
            </a:extLst>
          </p:cNvPr>
          <p:cNvGrpSpPr/>
          <p:nvPr/>
        </p:nvGrpSpPr>
        <p:grpSpPr>
          <a:xfrm>
            <a:off x="4906922" y="4616977"/>
            <a:ext cx="4218214" cy="1561497"/>
            <a:chOff x="3011981" y="4946979"/>
            <a:chExt cx="4346039" cy="1608815"/>
          </a:xfrm>
        </p:grpSpPr>
        <p:sp>
          <p:nvSpPr>
            <p:cNvPr id="23" name="TextBox 22">
              <a:extLst>
                <a:ext uri="{FF2B5EF4-FFF2-40B4-BE49-F238E27FC236}">
                  <a16:creationId xmlns:a16="http://schemas.microsoft.com/office/drawing/2014/main" id="{81514F3A-236F-B268-88B3-39AA1D6BF119}"/>
                </a:ext>
              </a:extLst>
            </p:cNvPr>
            <p:cNvSpPr txBox="1"/>
            <p:nvPr/>
          </p:nvSpPr>
          <p:spPr>
            <a:xfrm>
              <a:off x="3011981" y="5442292"/>
              <a:ext cx="3517742" cy="526061"/>
            </a:xfrm>
            <a:prstGeom prst="rect">
              <a:avLst/>
            </a:prstGeom>
            <a:solidFill>
              <a:srgbClr val="FFFF00"/>
            </a:solidFill>
          </p:spPr>
          <p:txBody>
            <a:bodyPr wrap="square">
              <a:spAutoFit/>
            </a:bodyPr>
            <a:lstStyle/>
            <a:p>
              <a:pPr algn="ctr"/>
              <a:r>
                <a:rPr lang="en-US" sz="2718" b="1" dirty="0">
                  <a:latin typeface="Times New Roman" pitchFamily="18" charset="0"/>
                </a:rPr>
                <a:t>How did you do?</a:t>
              </a:r>
              <a:endParaRPr lang="en-US" sz="2718" dirty="0"/>
            </a:p>
          </p:txBody>
        </p:sp>
        <p:sp>
          <p:nvSpPr>
            <p:cNvPr id="25" name="Rectangle 24">
              <a:extLst>
                <a:ext uri="{FF2B5EF4-FFF2-40B4-BE49-F238E27FC236}">
                  <a16:creationId xmlns:a16="http://schemas.microsoft.com/office/drawing/2014/main" id="{03ECBBFF-27EE-15B6-467A-633E0B5D31EB}"/>
                </a:ext>
              </a:extLst>
            </p:cNvPr>
            <p:cNvSpPr/>
            <p:nvPr/>
          </p:nvSpPr>
          <p:spPr>
            <a:xfrm rot="1131986">
              <a:off x="6547404" y="5232309"/>
              <a:ext cx="810616" cy="1323485"/>
            </a:xfrm>
            <a:prstGeom prst="rect">
              <a:avLst/>
            </a:prstGeom>
            <a:noFill/>
          </p:spPr>
          <p:txBody>
            <a:bodyPr wrap="none" lIns="88751" tIns="44375" rIns="88751" bIns="44375">
              <a:spAutoFit/>
            </a:bodyPr>
            <a:lstStyle/>
            <a:p>
              <a:pPr algn="ctr"/>
              <a:r>
                <a:rPr lang="en-US" sz="7765" dirty="0">
                  <a:ln w="0"/>
                  <a:effectLst>
                    <a:outerShdw blurRad="38100" dist="19050" dir="2700000" algn="tl" rotWithShape="0">
                      <a:schemeClr val="dk1">
                        <a:alpha val="40000"/>
                      </a:schemeClr>
                    </a:outerShdw>
                  </a:effectLst>
                  <a:latin typeface="Arial Black" panose="020B0A04020102020204" pitchFamily="34" charset="0"/>
                </a:rPr>
                <a:t>?</a:t>
              </a:r>
            </a:p>
          </p:txBody>
        </p:sp>
        <p:sp>
          <p:nvSpPr>
            <p:cNvPr id="26" name="Rectangle 25">
              <a:extLst>
                <a:ext uri="{FF2B5EF4-FFF2-40B4-BE49-F238E27FC236}">
                  <a16:creationId xmlns:a16="http://schemas.microsoft.com/office/drawing/2014/main" id="{64381886-2E45-17CD-B96A-D717DC197486}"/>
                </a:ext>
              </a:extLst>
            </p:cNvPr>
            <p:cNvSpPr/>
            <p:nvPr/>
          </p:nvSpPr>
          <p:spPr>
            <a:xfrm rot="19673650">
              <a:off x="6067935" y="4946979"/>
              <a:ext cx="810616" cy="1323485"/>
            </a:xfrm>
            <a:prstGeom prst="rect">
              <a:avLst/>
            </a:prstGeom>
            <a:noFill/>
          </p:spPr>
          <p:txBody>
            <a:bodyPr wrap="none" lIns="88751" tIns="44375" rIns="88751" bIns="44375">
              <a:spAutoFit/>
            </a:bodyPr>
            <a:lstStyle/>
            <a:p>
              <a:pPr algn="ctr"/>
              <a:r>
                <a:rPr lang="en-US" sz="7765" dirty="0">
                  <a:ln w="0"/>
                  <a:effectLst>
                    <a:outerShdw blurRad="38100" dist="19050" dir="2700000" algn="tl" rotWithShape="0">
                      <a:schemeClr val="dk1">
                        <a:alpha val="40000"/>
                      </a:schemeClr>
                    </a:outerShdw>
                  </a:effectLst>
                  <a:latin typeface="Arial Black" panose="020B0A04020102020204" pitchFamily="34" charset="0"/>
                </a:rPr>
                <a:t>?</a:t>
              </a:r>
            </a:p>
          </p:txBody>
        </p:sp>
      </p:grpSp>
      <p:sp>
        <p:nvSpPr>
          <p:cNvPr id="10" name="TextBox 9">
            <a:extLst>
              <a:ext uri="{FF2B5EF4-FFF2-40B4-BE49-F238E27FC236}">
                <a16:creationId xmlns:a16="http://schemas.microsoft.com/office/drawing/2014/main" id="{79D4C1C3-9A53-D9E9-0744-326ADBE1F4FC}"/>
              </a:ext>
            </a:extLst>
          </p:cNvPr>
          <p:cNvSpPr txBox="1"/>
          <p:nvPr/>
        </p:nvSpPr>
        <p:spPr>
          <a:xfrm>
            <a:off x="134471" y="6040605"/>
            <a:ext cx="8875059" cy="852798"/>
          </a:xfrm>
          <a:prstGeom prst="rect">
            <a:avLst/>
          </a:prstGeom>
          <a:solidFill>
            <a:srgbClr val="FFFF00"/>
          </a:solidFill>
        </p:spPr>
        <p:txBody>
          <a:bodyPr wrap="square">
            <a:spAutoFit/>
          </a:bodyPr>
          <a:lstStyle/>
          <a:p>
            <a:pPr algn="ctr"/>
            <a:r>
              <a:rPr lang="en-US" sz="2471" b="1" dirty="0">
                <a:latin typeface="Times New Roman" pitchFamily="18" charset="0"/>
              </a:rPr>
              <a:t>Extra time? Try fishing again, look at the </a:t>
            </a:r>
            <a:br>
              <a:rPr lang="en-US" sz="2471" b="1" dirty="0">
                <a:latin typeface="Times New Roman" pitchFamily="18" charset="0"/>
              </a:rPr>
            </a:br>
            <a:r>
              <a:rPr lang="en-US" sz="2471" b="1" dirty="0">
                <a:latin typeface="Times New Roman" pitchFamily="18" charset="0"/>
              </a:rPr>
              <a:t>Bio Blitz pictures, or work on other work.</a:t>
            </a:r>
            <a:endParaRPr lang="en-US" sz="2471" dirty="0"/>
          </a:p>
        </p:txBody>
      </p:sp>
      <p:sp>
        <p:nvSpPr>
          <p:cNvPr id="6" name="TextBox 5">
            <a:extLst>
              <a:ext uri="{FF2B5EF4-FFF2-40B4-BE49-F238E27FC236}">
                <a16:creationId xmlns:a16="http://schemas.microsoft.com/office/drawing/2014/main" id="{716A4F63-F7A6-8483-94E8-D7F031D297E9}"/>
              </a:ext>
            </a:extLst>
          </p:cNvPr>
          <p:cNvSpPr txBox="1"/>
          <p:nvPr/>
        </p:nvSpPr>
        <p:spPr>
          <a:xfrm>
            <a:off x="4919395" y="303701"/>
            <a:ext cx="3592679" cy="928844"/>
          </a:xfrm>
          <a:prstGeom prst="rect">
            <a:avLst/>
          </a:prstGeom>
          <a:noFill/>
        </p:spPr>
        <p:txBody>
          <a:bodyPr wrap="square" rtlCol="0">
            <a:spAutoFit/>
          </a:bodyPr>
          <a:lstStyle/>
          <a:p>
            <a:r>
              <a:rPr lang="en-US" sz="2718" b="1" i="1" dirty="0">
                <a:latin typeface="Times New Roman" panose="02020603050405020304" pitchFamily="18" charset="0"/>
                <a:cs typeface="Times New Roman" panose="02020603050405020304" pitchFamily="18" charset="0"/>
                <a:sym typeface="Wingdings" panose="05000000000000000000" pitchFamily="2" charset="2"/>
              </a:rPr>
              <a:t>Open the activity and then click </a:t>
            </a:r>
            <a:r>
              <a:rPr lang="en-US" sz="2718" b="1" i="1" dirty="0">
                <a:highlight>
                  <a:srgbClr val="00FFFF"/>
                </a:highlight>
                <a:latin typeface="Times New Roman" panose="02020603050405020304" pitchFamily="18" charset="0"/>
                <a:cs typeface="Times New Roman" panose="02020603050405020304" pitchFamily="18" charset="0"/>
                <a:sym typeface="Wingdings" panose="05000000000000000000" pitchFamily="2" charset="2"/>
              </a:rPr>
              <a:t>LAUNCH</a:t>
            </a:r>
            <a:endParaRPr lang="en-US" sz="2718" i="1" dirty="0">
              <a:highlight>
                <a:srgbClr val="00FFFF"/>
              </a:highlight>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2BC33463-B518-6B69-A598-04B014FAC780}"/>
              </a:ext>
            </a:extLst>
          </p:cNvPr>
          <p:cNvGrpSpPr/>
          <p:nvPr/>
        </p:nvGrpSpPr>
        <p:grpSpPr>
          <a:xfrm>
            <a:off x="5671499" y="1300928"/>
            <a:ext cx="3115954" cy="3383279"/>
            <a:chOff x="6275298" y="1474384"/>
            <a:chExt cx="3531415" cy="3834383"/>
          </a:xfrm>
        </p:grpSpPr>
        <p:sp>
          <p:nvSpPr>
            <p:cNvPr id="7" name="Arrow: Right 6">
              <a:extLst>
                <a:ext uri="{FF2B5EF4-FFF2-40B4-BE49-F238E27FC236}">
                  <a16:creationId xmlns:a16="http://schemas.microsoft.com/office/drawing/2014/main" id="{50B0E6F4-F7A4-0723-36E1-3D65241E5EE9}"/>
                </a:ext>
              </a:extLst>
            </p:cNvPr>
            <p:cNvSpPr/>
            <p:nvPr/>
          </p:nvSpPr>
          <p:spPr>
            <a:xfrm rot="5400000">
              <a:off x="6220299" y="1529383"/>
              <a:ext cx="910414" cy="80041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7"/>
            </a:p>
          </p:txBody>
        </p:sp>
        <p:sp>
          <p:nvSpPr>
            <p:cNvPr id="12" name="TextBox 11">
              <a:extLst>
                <a:ext uri="{FF2B5EF4-FFF2-40B4-BE49-F238E27FC236}">
                  <a16:creationId xmlns:a16="http://schemas.microsoft.com/office/drawing/2014/main" id="{EFBFAC4A-2298-B28F-490D-E44B9D0229B8}"/>
                </a:ext>
              </a:extLst>
            </p:cNvPr>
            <p:cNvSpPr txBox="1"/>
            <p:nvPr/>
          </p:nvSpPr>
          <p:spPr>
            <a:xfrm>
              <a:off x="6491697" y="4256077"/>
              <a:ext cx="3315016" cy="1052690"/>
            </a:xfrm>
            <a:prstGeom prst="rect">
              <a:avLst/>
            </a:prstGeom>
            <a:noFill/>
          </p:spPr>
          <p:txBody>
            <a:bodyPr wrap="square" rtlCol="0">
              <a:spAutoFit/>
            </a:bodyPr>
            <a:lstStyle/>
            <a:p>
              <a:r>
                <a:rPr lang="en-US" sz="2718" b="1" i="1" dirty="0">
                  <a:solidFill>
                    <a:srgbClr val="FF0000"/>
                  </a:solidFill>
                  <a:highlight>
                    <a:srgbClr val="00FFFF"/>
                  </a:highlight>
                  <a:latin typeface="Times New Roman" panose="02020603050405020304" pitchFamily="18" charset="0"/>
                  <a:cs typeface="Times New Roman" panose="02020603050405020304" pitchFamily="18" charset="0"/>
                  <a:sym typeface="Wingdings" panose="05000000000000000000" pitchFamily="2" charset="2"/>
                </a:rPr>
                <a:t>Scroll down to find the 5 questions.</a:t>
              </a:r>
              <a:endParaRPr lang="en-US" sz="2718" i="1" dirty="0">
                <a:solidFill>
                  <a:srgbClr val="FF0000"/>
                </a:solidFill>
                <a:highlight>
                  <a:srgbClr val="00FFFF"/>
                </a:highligh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598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P spid="10"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27809" y="152400"/>
            <a:ext cx="8888381" cy="1384995"/>
          </a:xfrm>
          <a:prstGeom prst="rect">
            <a:avLst/>
          </a:prstGeom>
          <a:noFill/>
          <a:ln w="9525">
            <a:noFill/>
            <a:miter lim="800000"/>
            <a:headEnd/>
            <a:tailEnd/>
          </a:ln>
        </p:spPr>
        <p:txBody>
          <a:bodyPr wrap="square">
            <a:spAutoFit/>
          </a:bodyPr>
          <a:lstStyle/>
          <a:p>
            <a:pPr algn="just"/>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Challenge:  Which pond will produce the best results? Give it a try!  Describe what worked the best for you and your results in the text box to the right of this slide.</a:t>
            </a:r>
          </a:p>
        </p:txBody>
      </p:sp>
      <p:sp>
        <p:nvSpPr>
          <p:cNvPr id="3" name="TextBox 2">
            <a:extLst>
              <a:ext uri="{FF2B5EF4-FFF2-40B4-BE49-F238E27FC236}">
                <a16:creationId xmlns:a16="http://schemas.microsoft.com/office/drawing/2014/main" id="{9D6FDD40-7027-494C-A791-A46081F2D3BB}"/>
              </a:ext>
            </a:extLst>
          </p:cNvPr>
          <p:cNvSpPr txBox="1"/>
          <p:nvPr/>
        </p:nvSpPr>
        <p:spPr>
          <a:xfrm>
            <a:off x="127809" y="1896992"/>
            <a:ext cx="8458200"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What temperature worked best – warmer or colder?</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D609825-090B-4690-BFFE-1231D5F19D6B}"/>
              </a:ext>
            </a:extLst>
          </p:cNvPr>
          <p:cNvSpPr txBox="1"/>
          <p:nvPr/>
        </p:nvSpPr>
        <p:spPr>
          <a:xfrm>
            <a:off x="127809" y="2764304"/>
            <a:ext cx="8522649" cy="954107"/>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Did you want to start with a higher or lower oxygen concentration?</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AC08232-37F3-420E-B95A-841341ED9EEF}"/>
              </a:ext>
            </a:extLst>
          </p:cNvPr>
          <p:cNvSpPr txBox="1"/>
          <p:nvPr/>
        </p:nvSpPr>
        <p:spPr>
          <a:xfrm>
            <a:off x="127809" y="4267200"/>
            <a:ext cx="7873191"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Who was able to catch more trout than catfish?</a:t>
            </a:r>
            <a:endParaRPr lang="en-US" sz="28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63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39D63-875E-44E1-B8F7-D72E1EA30024}"/>
              </a:ext>
            </a:extLst>
          </p:cNvPr>
          <p:cNvPicPr>
            <a:picLocks noChangeAspect="1"/>
          </p:cNvPicPr>
          <p:nvPr/>
        </p:nvPicPr>
        <p:blipFill>
          <a:blip r:embed="rId2"/>
          <a:stretch>
            <a:fillRect/>
          </a:stretch>
        </p:blipFill>
        <p:spPr>
          <a:xfrm>
            <a:off x="4988681" y="512663"/>
            <a:ext cx="3851358" cy="2011009"/>
          </a:xfrm>
          <a:prstGeom prst="rect">
            <a:avLst/>
          </a:prstGeom>
          <a:ln>
            <a:noFill/>
          </a:ln>
          <a:effectLst>
            <a:outerShdw blurRad="292100" dist="139700" dir="2700000" algn="tl" rotWithShape="0">
              <a:srgbClr val="333333">
                <a:alpha val="65000"/>
              </a:srgbClr>
            </a:outerShdw>
          </a:effectLst>
        </p:spPr>
      </p:pic>
      <p:sp>
        <p:nvSpPr>
          <p:cNvPr id="5" name="Text Box 6">
            <a:extLst>
              <a:ext uri="{FF2B5EF4-FFF2-40B4-BE49-F238E27FC236}">
                <a16:creationId xmlns:a16="http://schemas.microsoft.com/office/drawing/2014/main" id="{C4F677B0-2977-4A17-B66F-9D127CF26EFA}"/>
              </a:ext>
            </a:extLst>
          </p:cNvPr>
          <p:cNvSpPr txBox="1">
            <a:spLocks noChangeArrowheads="1"/>
          </p:cNvSpPr>
          <p:nvPr/>
        </p:nvSpPr>
        <p:spPr bwMode="auto">
          <a:xfrm>
            <a:off x="142374" y="302798"/>
            <a:ext cx="4421605" cy="2123658"/>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Unit Vocabulary Time</a:t>
            </a:r>
          </a:p>
          <a:p>
            <a:r>
              <a:rPr lang="en-US" i="1" dirty="0">
                <a:latin typeface="Times New Roman" panose="02020603050405020304" pitchFamily="18" charset="0"/>
                <a:cs typeface="Times New Roman" panose="02020603050405020304" pitchFamily="18" charset="0"/>
              </a:rPr>
              <a:t>The last slide in the student digital notebook lists the main vocabulary from each lesson.  After each topic, I have students color code the terms and then write definitions.  All the definitions from the unit are available on the Quizlet page linked below.</a:t>
            </a:r>
            <a:endParaRPr lang="en-US" altLang="en-US"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583E3D6-475E-4900-AE29-25AC54D734DD}"/>
              </a:ext>
            </a:extLst>
          </p:cNvPr>
          <p:cNvSpPr txBox="1"/>
          <p:nvPr/>
        </p:nvSpPr>
        <p:spPr>
          <a:xfrm>
            <a:off x="5056021" y="2669047"/>
            <a:ext cx="4087979" cy="646331"/>
          </a:xfrm>
          <a:prstGeom prst="rect">
            <a:avLst/>
          </a:prstGeom>
          <a:solidFill>
            <a:srgbClr val="FFFF00"/>
          </a:solidFill>
        </p:spPr>
        <p:txBody>
          <a:bodyPr wrap="square">
            <a:spAutoFit/>
          </a:bodyPr>
          <a:lstStyle/>
          <a:p>
            <a:r>
              <a:rPr lang="en-US" dirty="0">
                <a:hlinkClick r:id="rId3"/>
              </a:rPr>
              <a:t>https://quizlet.com/28845277/ecology-unit-vocabulary-all-terms-flash-cards/</a:t>
            </a:r>
            <a:r>
              <a:rPr lang="en-US" dirty="0"/>
              <a:t> </a:t>
            </a:r>
          </a:p>
        </p:txBody>
      </p:sp>
      <p:sp>
        <p:nvSpPr>
          <p:cNvPr id="7" name="Arrow: Down 6">
            <a:extLst>
              <a:ext uri="{FF2B5EF4-FFF2-40B4-BE49-F238E27FC236}">
                <a16:creationId xmlns:a16="http://schemas.microsoft.com/office/drawing/2014/main" id="{39F4C6FE-C6C4-47E4-A115-411D8590CBB8}"/>
              </a:ext>
            </a:extLst>
          </p:cNvPr>
          <p:cNvSpPr/>
          <p:nvPr/>
        </p:nvSpPr>
        <p:spPr>
          <a:xfrm flipV="1">
            <a:off x="8177536" y="1887047"/>
            <a:ext cx="533400"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6">
            <a:extLst>
              <a:ext uri="{FF2B5EF4-FFF2-40B4-BE49-F238E27FC236}">
                <a16:creationId xmlns:a16="http://schemas.microsoft.com/office/drawing/2014/main" id="{81862FF7-26B1-4DEB-B018-CC2F56A708FB}"/>
              </a:ext>
            </a:extLst>
          </p:cNvPr>
          <p:cNvSpPr txBox="1">
            <a:spLocks noChangeArrowheads="1"/>
          </p:cNvSpPr>
          <p:nvPr/>
        </p:nvSpPr>
        <p:spPr bwMode="auto">
          <a:xfrm>
            <a:off x="91239" y="3886200"/>
            <a:ext cx="4523874" cy="2123658"/>
          </a:xfrm>
          <a:prstGeom prst="rect">
            <a:avLst/>
          </a:prstGeom>
          <a:noFill/>
          <a:ln w="9525">
            <a:noFill/>
            <a:miter lim="800000"/>
            <a:headEnd/>
            <a:tailEnd/>
          </a:ln>
        </p:spPr>
        <p:txBody>
          <a:bodyPr wrap="square">
            <a:spAutoFit/>
          </a:bodyPr>
          <a:lstStyle/>
          <a:p>
            <a:r>
              <a:rPr lang="en-US" sz="2400" b="1" dirty="0">
                <a:latin typeface="Times New Roman" panose="02020603050405020304" pitchFamily="18" charset="0"/>
                <a:cs typeface="Times New Roman" panose="02020603050405020304" pitchFamily="18" charset="0"/>
              </a:rPr>
              <a:t>Learning Targets</a:t>
            </a:r>
          </a:p>
          <a:p>
            <a:r>
              <a:rPr lang="en-US" i="1" dirty="0">
                <a:latin typeface="Times New Roman" panose="02020603050405020304" pitchFamily="18" charset="0"/>
                <a:cs typeface="Times New Roman" panose="02020603050405020304" pitchFamily="18" charset="0"/>
              </a:rPr>
              <a:t>The next to last slide in the digital notebook is a list of learning targets  for the entire unit.  Prior to any quiz/test, we review the targets and discuss possible questions that relate to each one.  This allows the students to connect the lessons to the learning expectations.</a:t>
            </a:r>
            <a:endParaRPr lang="en-US" altLang="en-US" i="1"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F8C4E6F-4DA6-49E8-BB8D-2040B87D4D7C}"/>
              </a:ext>
            </a:extLst>
          </p:cNvPr>
          <p:cNvPicPr>
            <a:picLocks noChangeAspect="1"/>
          </p:cNvPicPr>
          <p:nvPr/>
        </p:nvPicPr>
        <p:blipFill>
          <a:blip r:embed="rId4"/>
          <a:stretch>
            <a:fillRect/>
          </a:stretch>
        </p:blipFill>
        <p:spPr>
          <a:xfrm>
            <a:off x="4808621" y="3981122"/>
            <a:ext cx="4051993" cy="2492626"/>
          </a:xfrm>
          <a:prstGeom prst="rect">
            <a:avLst/>
          </a:prstGeom>
        </p:spPr>
      </p:pic>
      <p:pic>
        <p:nvPicPr>
          <p:cNvPr id="14" name="Picture 13">
            <a:extLst>
              <a:ext uri="{FF2B5EF4-FFF2-40B4-BE49-F238E27FC236}">
                <a16:creationId xmlns:a16="http://schemas.microsoft.com/office/drawing/2014/main" id="{BB280ECA-3ED9-45AC-ADEE-3DBBE57068F8}"/>
              </a:ext>
            </a:extLst>
          </p:cNvPr>
          <p:cNvPicPr>
            <a:picLocks noChangeAspect="1"/>
          </p:cNvPicPr>
          <p:nvPr/>
        </p:nvPicPr>
        <p:blipFill>
          <a:blip r:embed="rId5"/>
          <a:stretch>
            <a:fillRect/>
          </a:stretch>
        </p:blipFill>
        <p:spPr>
          <a:xfrm>
            <a:off x="9296400" y="1380669"/>
            <a:ext cx="8657795" cy="5332210"/>
          </a:xfrm>
          <a:prstGeom prst="rect">
            <a:avLst/>
          </a:prstGeom>
        </p:spPr>
      </p:pic>
      <p:sp>
        <p:nvSpPr>
          <p:cNvPr id="15" name="TextBox 14">
            <a:extLst>
              <a:ext uri="{FF2B5EF4-FFF2-40B4-BE49-F238E27FC236}">
                <a16:creationId xmlns:a16="http://schemas.microsoft.com/office/drawing/2014/main" id="{0896AE4D-0588-4AE4-BA30-859902139511}"/>
              </a:ext>
            </a:extLst>
          </p:cNvPr>
          <p:cNvSpPr txBox="1"/>
          <p:nvPr/>
        </p:nvSpPr>
        <p:spPr>
          <a:xfrm rot="823129">
            <a:off x="12886813" y="2339006"/>
            <a:ext cx="2438400" cy="369332"/>
          </a:xfrm>
          <a:prstGeom prst="rect">
            <a:avLst/>
          </a:prstGeom>
          <a:solidFill>
            <a:srgbClr val="FFFF00"/>
          </a:solidFill>
        </p:spPr>
        <p:txBody>
          <a:bodyPr wrap="square">
            <a:spAutoFit/>
          </a:bodyPr>
          <a:lstStyle/>
          <a:p>
            <a:pPr algn="ctr"/>
            <a:r>
              <a:rPr lang="en-US" dirty="0"/>
              <a:t>Classroom Sample</a:t>
            </a:r>
          </a:p>
        </p:txBody>
      </p:sp>
      <p:sp>
        <p:nvSpPr>
          <p:cNvPr id="16" name="TextBox 15">
            <a:extLst>
              <a:ext uri="{FF2B5EF4-FFF2-40B4-BE49-F238E27FC236}">
                <a16:creationId xmlns:a16="http://schemas.microsoft.com/office/drawing/2014/main" id="{22327078-A120-49BE-B6D1-5FF4949D6FF4}"/>
              </a:ext>
            </a:extLst>
          </p:cNvPr>
          <p:cNvSpPr txBox="1"/>
          <p:nvPr/>
        </p:nvSpPr>
        <p:spPr>
          <a:xfrm>
            <a:off x="10430389" y="6488668"/>
            <a:ext cx="6790811" cy="338554"/>
          </a:xfrm>
          <a:prstGeom prst="rect">
            <a:avLst/>
          </a:prstGeom>
          <a:solidFill>
            <a:srgbClr val="FFFF00"/>
          </a:solidFill>
        </p:spPr>
        <p:txBody>
          <a:bodyPr wrap="square">
            <a:spAutoFit/>
          </a:bodyPr>
          <a:lstStyle/>
          <a:p>
            <a:pPr algn="ctr"/>
            <a:r>
              <a:rPr lang="en-US" sz="1600" i="1" dirty="0"/>
              <a:t>The last learning standard will be included in our Earth Day lessons.</a:t>
            </a:r>
          </a:p>
        </p:txBody>
      </p:sp>
    </p:spTree>
    <p:extLst>
      <p:ext uri="{BB962C8B-B14F-4D97-AF65-F5344CB8AC3E}">
        <p14:creationId xmlns:p14="http://schemas.microsoft.com/office/powerpoint/2010/main" val="367383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381000" y="4986457"/>
            <a:ext cx="8382000" cy="1396264"/>
          </a:xfrm>
        </p:spPr>
        <p:txBody>
          <a:bodyPr>
            <a:normAutofit fontScale="70000" lnSpcReduction="20000"/>
          </a:bodyPr>
          <a:lstStyle/>
          <a:p>
            <a:pPr eaLnBrk="1" hangingPunct="1"/>
            <a:r>
              <a:rPr lang="en-US" sz="5700" b="1" dirty="0">
                <a:solidFill>
                  <a:srgbClr val="FFFF66"/>
                </a:solidFill>
                <a:latin typeface="Times New Roman" pitchFamily="18" charset="0"/>
              </a:rPr>
              <a:t>Lesson 1C:  Pond Case Study</a:t>
            </a:r>
          </a:p>
          <a:p>
            <a:pPr eaLnBrk="1" hangingPunct="1"/>
            <a:endParaRPr lang="en-US" b="1" dirty="0">
              <a:solidFill>
                <a:srgbClr val="FFFF66"/>
              </a:solidFill>
              <a:latin typeface="Times New Roman" pitchFamily="18" charset="0"/>
            </a:endParaRPr>
          </a:p>
          <a:p>
            <a:pPr eaLnBrk="1" hangingPunct="1"/>
            <a:r>
              <a:rPr lang="en-US" b="1" dirty="0">
                <a:solidFill>
                  <a:srgbClr val="FFFF66"/>
                </a:solidFill>
                <a:latin typeface="Times New Roman" pitchFamily="18" charset="0"/>
              </a:rPr>
              <a:t>Simulation available through Gizmos from Explore Learning.</a:t>
            </a:r>
          </a:p>
        </p:txBody>
      </p:sp>
      <p:sp>
        <p:nvSpPr>
          <p:cNvPr id="2051" name="WordArt 4"/>
          <p:cNvSpPr>
            <a:spLocks noChangeArrowheads="1" noChangeShapeType="1" noTextEdit="1"/>
          </p:cNvSpPr>
          <p:nvPr/>
        </p:nvSpPr>
        <p:spPr bwMode="auto">
          <a:xfrm>
            <a:off x="1447800" y="173286"/>
            <a:ext cx="6172200" cy="2362200"/>
          </a:xfrm>
          <a:prstGeom prst="rect">
            <a:avLst/>
          </a:prstGeom>
        </p:spPr>
        <p:txBody>
          <a:bodyPr wrap="none" fromWordArt="1">
            <a:prstTxWarp prst="textPlain">
              <a:avLst>
                <a:gd name="adj" fmla="val 50000"/>
              </a:avLst>
            </a:prstTxWarp>
          </a:bodyPr>
          <a:lstStyle/>
          <a:p>
            <a:pPr algn="ctr"/>
            <a:r>
              <a:rPr lang="en-US" sz="3600" kern="10" dirty="0">
                <a:ln w="28575">
                  <a:solidFill>
                    <a:srgbClr val="000000"/>
                  </a:solidFill>
                  <a:round/>
                  <a:headEnd/>
                  <a:tailEnd/>
                </a:ln>
                <a:solidFill>
                  <a:srgbClr val="FFFF00"/>
                </a:solidFill>
                <a:latin typeface="Cooper Black"/>
              </a:rPr>
              <a:t>Ecology</a:t>
            </a:r>
          </a:p>
        </p:txBody>
      </p:sp>
      <p:sp>
        <p:nvSpPr>
          <p:cNvPr id="2053" name="WordArt 5"/>
          <p:cNvSpPr>
            <a:spLocks noChangeArrowheads="1" noChangeShapeType="1" noTextEdit="1"/>
          </p:cNvSpPr>
          <p:nvPr/>
        </p:nvSpPr>
        <p:spPr bwMode="auto">
          <a:xfrm>
            <a:off x="1388598" y="2133297"/>
            <a:ext cx="6366803" cy="1951892"/>
          </a:xfrm>
          <a:prstGeom prst="rect">
            <a:avLst/>
          </a:prstGeom>
        </p:spPr>
        <p:txBody>
          <a:bodyPr wrap="none" fromWordArt="1">
            <a:prstTxWarp prst="textPlain">
              <a:avLst>
                <a:gd name="adj" fmla="val 50000"/>
              </a:avLst>
            </a:prstTxWarp>
          </a:bodyPr>
          <a:lstStyle/>
          <a:p>
            <a:pPr algn="ctr"/>
            <a:r>
              <a:rPr lang="en-US" sz="3600" kern="10" dirty="0">
                <a:ln w="28575">
                  <a:solidFill>
                    <a:srgbClr val="000000"/>
                  </a:solidFill>
                  <a:round/>
                  <a:headEnd/>
                  <a:tailEnd/>
                </a:ln>
                <a:solidFill>
                  <a:srgbClr val="FFFF00"/>
                </a:solidFill>
                <a:latin typeface="Cooper Black"/>
              </a:rPr>
              <a:t>Basics</a:t>
            </a:r>
          </a:p>
        </p:txBody>
      </p:sp>
      <p:sp>
        <p:nvSpPr>
          <p:cNvPr id="2" name="TextBox 1">
            <a:extLst>
              <a:ext uri="{FF2B5EF4-FFF2-40B4-BE49-F238E27FC236}">
                <a16:creationId xmlns:a16="http://schemas.microsoft.com/office/drawing/2014/main" id="{22272A79-3B71-4700-BCF0-6D804FDB5E4C}"/>
              </a:ext>
            </a:extLst>
          </p:cNvPr>
          <p:cNvSpPr txBox="1"/>
          <p:nvPr/>
        </p:nvSpPr>
        <p:spPr>
          <a:xfrm>
            <a:off x="-3581400" y="3109243"/>
            <a:ext cx="3429000" cy="3416320"/>
          </a:xfrm>
          <a:prstGeom prst="rect">
            <a:avLst/>
          </a:prstGeom>
          <a:noFill/>
        </p:spPr>
        <p:txBody>
          <a:bodyPr wrap="square" rtlCol="0">
            <a:spAutoFit/>
          </a:bodyPr>
          <a:lstStyle/>
          <a:p>
            <a:r>
              <a:rPr lang="en-US" dirty="0"/>
              <a:t>Teacher Note:  You will need to have access to this activity on the Explore Learning website.  Once you have an account and have added classes &amp; students, you will need to update the following slides to reflect the information they will need to log in.</a:t>
            </a:r>
          </a:p>
          <a:p>
            <a:endParaRPr lang="en-US" dirty="0"/>
          </a:p>
          <a:p>
            <a:r>
              <a:rPr lang="en-US" dirty="0"/>
              <a:t>If you do not have access, delete the slides in this presentation and on the digital notebook version.</a:t>
            </a:r>
          </a:p>
        </p:txBody>
      </p:sp>
      <p:sp>
        <p:nvSpPr>
          <p:cNvPr id="3" name="TextBox 2">
            <a:extLst>
              <a:ext uri="{FF2B5EF4-FFF2-40B4-BE49-F238E27FC236}">
                <a16:creationId xmlns:a16="http://schemas.microsoft.com/office/drawing/2014/main" id="{47CFBE52-8313-2637-F48C-5B6DEB97C2F1}"/>
              </a:ext>
            </a:extLst>
          </p:cNvPr>
          <p:cNvSpPr txBox="1"/>
          <p:nvPr/>
        </p:nvSpPr>
        <p:spPr>
          <a:xfrm>
            <a:off x="571499" y="6263953"/>
            <a:ext cx="8001000" cy="523220"/>
          </a:xfrm>
          <a:prstGeom prst="rect">
            <a:avLst/>
          </a:prstGeom>
          <a:noFill/>
        </p:spPr>
        <p:txBody>
          <a:bodyPr wrap="square" rtlCol="0">
            <a:spAutoFit/>
          </a:bodyPr>
          <a:lstStyle/>
          <a:p>
            <a:pPr algn="ctr"/>
            <a:r>
              <a:rPr lang="en-US" sz="2800" b="1" dirty="0">
                <a:highlight>
                  <a:srgbClr val="FFFF00"/>
                </a:highlight>
              </a:rPr>
              <a:t>Introduction (Left side)</a:t>
            </a:r>
          </a:p>
        </p:txBody>
      </p:sp>
    </p:spTree>
    <p:extLst>
      <p:ext uri="{BB962C8B-B14F-4D97-AF65-F5344CB8AC3E}">
        <p14:creationId xmlns:p14="http://schemas.microsoft.com/office/powerpoint/2010/main" val="96928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905B2D-5354-4BF4-ABAD-5AE6AC38931C}"/>
              </a:ext>
            </a:extLst>
          </p:cNvPr>
          <p:cNvSpPr txBox="1"/>
          <p:nvPr/>
        </p:nvSpPr>
        <p:spPr>
          <a:xfrm>
            <a:off x="1219200" y="5181600"/>
            <a:ext cx="6964892" cy="830997"/>
          </a:xfrm>
          <a:prstGeom prst="rect">
            <a:avLst/>
          </a:prstGeom>
          <a:solidFill>
            <a:srgbClr val="FFFF00"/>
          </a:solidFill>
        </p:spPr>
        <p:txBody>
          <a:bodyPr wrap="square" rtlCol="0">
            <a:spAutoFit/>
          </a:bodyPr>
          <a:lstStyle/>
          <a:p>
            <a:pPr algn="ctr"/>
            <a:r>
              <a:rPr lang="en-US" sz="2400" b="1" dirty="0">
                <a:latin typeface="Arial Black" panose="020B0A04020102020204" pitchFamily="34" charset="0"/>
                <a:cs typeface="Times New Roman" pitchFamily="18" charset="0"/>
              </a:rPr>
              <a:t>Lesson 4 Case Study – Pond Ecosystem</a:t>
            </a:r>
          </a:p>
          <a:p>
            <a:pPr algn="ctr"/>
            <a:r>
              <a:rPr lang="en-US" sz="2400" b="1" dirty="0">
                <a:latin typeface="Arial Black" panose="020B0A04020102020204" pitchFamily="34" charset="0"/>
                <a:cs typeface="Times New Roman" pitchFamily="18" charset="0"/>
                <a:hlinkClick r:id="rId2" action="ppaction://hlinksldjump"/>
              </a:rPr>
              <a:t>Part A</a:t>
            </a:r>
            <a:r>
              <a:rPr lang="en-US" sz="2400" b="1" dirty="0">
                <a:latin typeface="Arial Black" panose="020B0A04020102020204" pitchFamily="34" charset="0"/>
                <a:cs typeface="Times New Roman" pitchFamily="18" charset="0"/>
              </a:rPr>
              <a:t>     </a:t>
            </a:r>
            <a:r>
              <a:rPr lang="en-US" sz="2400" b="1" dirty="0">
                <a:latin typeface="Arial Black" panose="020B0A04020102020204" pitchFamily="34" charset="0"/>
                <a:cs typeface="Times New Roman" pitchFamily="18" charset="0"/>
                <a:hlinkClick r:id="rId3" action="ppaction://hlinksldjump"/>
              </a:rPr>
              <a:t>Part B</a:t>
            </a:r>
            <a:r>
              <a:rPr lang="en-US" sz="2400" b="1" dirty="0">
                <a:latin typeface="Arial Black" panose="020B0A04020102020204" pitchFamily="34" charset="0"/>
                <a:cs typeface="Times New Roman" pitchFamily="18" charset="0"/>
              </a:rPr>
              <a:t>    </a:t>
            </a:r>
            <a:r>
              <a:rPr lang="en-US" sz="2400" b="1" dirty="0">
                <a:latin typeface="Arial Black" panose="020B0A04020102020204" pitchFamily="34" charset="0"/>
                <a:cs typeface="Times New Roman" pitchFamily="18" charset="0"/>
                <a:hlinkClick r:id="" action="ppaction://noaction"/>
              </a:rPr>
              <a:t>Ecosystem Builder   </a:t>
            </a:r>
            <a:endParaRPr lang="en-US" sz="2400" b="1" dirty="0">
              <a:latin typeface="Arial Black" panose="020B0A04020102020204" pitchFamily="34" charset="0"/>
              <a:cs typeface="Times New Roman" pitchFamily="18" charset="0"/>
            </a:endParaRPr>
          </a:p>
        </p:txBody>
      </p:sp>
      <p:pic>
        <p:nvPicPr>
          <p:cNvPr id="4" name="Picture 3">
            <a:extLst>
              <a:ext uri="{FF2B5EF4-FFF2-40B4-BE49-F238E27FC236}">
                <a16:creationId xmlns:a16="http://schemas.microsoft.com/office/drawing/2014/main" id="{5D2E7F35-9355-4455-BFC1-25E8370A76E6}"/>
              </a:ext>
            </a:extLst>
          </p:cNvPr>
          <p:cNvPicPr>
            <a:picLocks noChangeAspect="1"/>
          </p:cNvPicPr>
          <p:nvPr/>
        </p:nvPicPr>
        <p:blipFill>
          <a:blip r:embed="rId4"/>
          <a:stretch>
            <a:fillRect/>
          </a:stretch>
        </p:blipFill>
        <p:spPr>
          <a:xfrm>
            <a:off x="1068198" y="533400"/>
            <a:ext cx="7115894" cy="4648200"/>
          </a:xfrm>
          <a:prstGeom prst="rect">
            <a:avLst/>
          </a:prstGeom>
        </p:spPr>
      </p:pic>
      <p:pic>
        <p:nvPicPr>
          <p:cNvPr id="6" name="Picture 5" descr="A picture containing text, clipart&#10;&#10;Description automatically generated">
            <a:hlinkClick r:id="rId5"/>
            <a:extLst>
              <a:ext uri="{FF2B5EF4-FFF2-40B4-BE49-F238E27FC236}">
                <a16:creationId xmlns:a16="http://schemas.microsoft.com/office/drawing/2014/main" id="{0B27C3E6-C396-49F6-BB07-5F1C4DE3FD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327074"/>
            <a:ext cx="2253803" cy="2667000"/>
          </a:xfrm>
          <a:prstGeom prst="rect">
            <a:avLst/>
          </a:prstGeom>
        </p:spPr>
      </p:pic>
    </p:spTree>
    <p:extLst>
      <p:ext uri="{BB962C8B-B14F-4D97-AF65-F5344CB8AC3E}">
        <p14:creationId xmlns:p14="http://schemas.microsoft.com/office/powerpoint/2010/main" val="353869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3588CC-6A25-43FE-8E56-FBF64FE0E6FF}"/>
              </a:ext>
            </a:extLst>
          </p:cNvPr>
          <p:cNvSpPr/>
          <p:nvPr/>
        </p:nvSpPr>
        <p:spPr>
          <a:xfrm>
            <a:off x="40025" y="0"/>
            <a:ext cx="5756427" cy="584775"/>
          </a:xfrm>
          <a:prstGeom prst="rect">
            <a:avLst/>
          </a:prstGeom>
          <a:solidFill>
            <a:srgbClr val="00B050"/>
          </a:solidFill>
        </p:spPr>
        <p:txBody>
          <a:bodyPr wrap="square">
            <a:spAutoFit/>
          </a:bodyPr>
          <a:lstStyle/>
          <a:p>
            <a:r>
              <a:rPr lang="en-US" sz="3200" b="1" i="1" dirty="0">
                <a:solidFill>
                  <a:srgbClr val="FFFF00"/>
                </a:solidFill>
                <a:latin typeface="Times New Roman" pitchFamily="18" charset="0"/>
              </a:rPr>
              <a:t>Case Study – Pond Ecosystem</a:t>
            </a:r>
          </a:p>
        </p:txBody>
      </p:sp>
      <p:sp>
        <p:nvSpPr>
          <p:cNvPr id="8" name="Text Box 4"/>
          <p:cNvSpPr txBox="1">
            <a:spLocks noChangeArrowheads="1"/>
          </p:cNvSpPr>
          <p:nvPr/>
        </p:nvSpPr>
        <p:spPr bwMode="auto">
          <a:xfrm>
            <a:off x="178808" y="550879"/>
            <a:ext cx="8888381" cy="523220"/>
          </a:xfrm>
          <a:prstGeom prst="rect">
            <a:avLst/>
          </a:prstGeom>
          <a:noFill/>
          <a:ln w="9525">
            <a:noFill/>
            <a:miter lim="800000"/>
            <a:headEnd/>
            <a:tailEnd/>
          </a:ln>
        </p:spPr>
        <p:txBody>
          <a:bodyPr wrap="square">
            <a:spAutoFit/>
          </a:bodyPr>
          <a:lstStyle/>
          <a:p>
            <a:pPr algn="just"/>
            <a:r>
              <a:rPr lang="en-US" sz="2800" b="1" dirty="0">
                <a:latin typeface="Times New Roman" pitchFamily="18" charset="0"/>
                <a:sym typeface="Wingdings" panose="05000000000000000000" pitchFamily="2" charset="2"/>
              </a:rPr>
              <a:t>Follow these directions to login.</a:t>
            </a:r>
            <a:endParaRPr lang="en-US" sz="2800" dirty="0">
              <a:latin typeface="Times New Roman" pitchFamily="18" charset="0"/>
            </a:endParaRPr>
          </a:p>
        </p:txBody>
      </p:sp>
      <p:grpSp>
        <p:nvGrpSpPr>
          <p:cNvPr id="36" name="Group 35">
            <a:extLst>
              <a:ext uri="{FF2B5EF4-FFF2-40B4-BE49-F238E27FC236}">
                <a16:creationId xmlns:a16="http://schemas.microsoft.com/office/drawing/2014/main" id="{E1765276-18EC-4E8F-38AE-F17DE414472D}"/>
              </a:ext>
            </a:extLst>
          </p:cNvPr>
          <p:cNvGrpSpPr/>
          <p:nvPr/>
        </p:nvGrpSpPr>
        <p:grpSpPr>
          <a:xfrm>
            <a:off x="2267163" y="3470681"/>
            <a:ext cx="1645922" cy="1904240"/>
            <a:chOff x="3474324" y="3927327"/>
            <a:chExt cx="1645922" cy="1904240"/>
          </a:xfrm>
        </p:grpSpPr>
        <p:pic>
          <p:nvPicPr>
            <p:cNvPr id="39" name="Picture 38">
              <a:extLst>
                <a:ext uri="{FF2B5EF4-FFF2-40B4-BE49-F238E27FC236}">
                  <a16:creationId xmlns:a16="http://schemas.microsoft.com/office/drawing/2014/main" id="{AD607097-B6E0-57C8-0BC3-705826E20B1C}"/>
                </a:ext>
              </a:extLst>
            </p:cNvPr>
            <p:cNvPicPr>
              <a:picLocks noChangeAspect="1"/>
            </p:cNvPicPr>
            <p:nvPr/>
          </p:nvPicPr>
          <p:blipFill rotWithShape="1">
            <a:blip r:embed="rId2"/>
            <a:srcRect l="50000" b="42332"/>
            <a:stretch/>
          </p:blipFill>
          <p:spPr>
            <a:xfrm>
              <a:off x="3715776" y="4803233"/>
              <a:ext cx="1183672" cy="1028334"/>
            </a:xfrm>
            <a:prstGeom prst="rect">
              <a:avLst/>
            </a:prstGeom>
          </p:spPr>
        </p:pic>
        <p:grpSp>
          <p:nvGrpSpPr>
            <p:cNvPr id="24" name="Group 23">
              <a:extLst>
                <a:ext uri="{FF2B5EF4-FFF2-40B4-BE49-F238E27FC236}">
                  <a16:creationId xmlns:a16="http://schemas.microsoft.com/office/drawing/2014/main" id="{92FA9DCD-ECBA-46C8-A4C3-86CB6CE2E3EF}"/>
                </a:ext>
              </a:extLst>
            </p:cNvPr>
            <p:cNvGrpSpPr/>
            <p:nvPr/>
          </p:nvGrpSpPr>
          <p:grpSpPr>
            <a:xfrm>
              <a:off x="3474324" y="3927327"/>
              <a:ext cx="1645922" cy="1567152"/>
              <a:chOff x="4382919" y="3965418"/>
              <a:chExt cx="1645922" cy="1567152"/>
            </a:xfrm>
          </p:grpSpPr>
          <p:sp>
            <p:nvSpPr>
              <p:cNvPr id="22" name="TextBox 21">
                <a:extLst>
                  <a:ext uri="{FF2B5EF4-FFF2-40B4-BE49-F238E27FC236}">
                    <a16:creationId xmlns:a16="http://schemas.microsoft.com/office/drawing/2014/main" id="{B16FD303-6312-455D-B921-05164D70A0B4}"/>
                  </a:ext>
                </a:extLst>
              </p:cNvPr>
              <p:cNvSpPr txBox="1"/>
              <p:nvPr/>
            </p:nvSpPr>
            <p:spPr>
              <a:xfrm>
                <a:off x="4410691" y="3965418"/>
                <a:ext cx="1618150" cy="707886"/>
              </a:xfrm>
              <a:prstGeom prst="rect">
                <a:avLst/>
              </a:prstGeom>
              <a:solidFill>
                <a:srgbClr val="FFFF00"/>
              </a:solidFill>
            </p:spPr>
            <p:txBody>
              <a:bodyPr wrap="square">
                <a:spAutoFit/>
              </a:bodyPr>
              <a:lstStyle/>
              <a:p>
                <a:pPr algn="ctr"/>
                <a:r>
                  <a:rPr lang="en-US" sz="2000" b="1" dirty="0">
                    <a:latin typeface="Times New Roman" pitchFamily="18" charset="0"/>
                  </a:rPr>
                  <a:t>Click your name</a:t>
                </a:r>
              </a:p>
            </p:txBody>
          </p:sp>
          <p:sp>
            <p:nvSpPr>
              <p:cNvPr id="14" name="Arrow: Right 13">
                <a:extLst>
                  <a:ext uri="{FF2B5EF4-FFF2-40B4-BE49-F238E27FC236}">
                    <a16:creationId xmlns:a16="http://schemas.microsoft.com/office/drawing/2014/main" id="{2A7221BD-9764-418B-B623-CD493D376E08}"/>
                  </a:ext>
                </a:extLst>
              </p:cNvPr>
              <p:cNvSpPr/>
              <p:nvPr/>
            </p:nvSpPr>
            <p:spPr>
              <a:xfrm>
                <a:off x="4382919" y="5041378"/>
                <a:ext cx="526571" cy="491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7A881E41-6B20-93B4-5538-C036DFD2CB78}"/>
              </a:ext>
            </a:extLst>
          </p:cNvPr>
          <p:cNvGrpSpPr/>
          <p:nvPr/>
        </p:nvGrpSpPr>
        <p:grpSpPr>
          <a:xfrm>
            <a:off x="100724" y="3428999"/>
            <a:ext cx="1885092" cy="3297639"/>
            <a:chOff x="261089" y="3819423"/>
            <a:chExt cx="1885092" cy="3297639"/>
          </a:xfrm>
        </p:grpSpPr>
        <p:pic>
          <p:nvPicPr>
            <p:cNvPr id="7" name="Picture 6">
              <a:extLst>
                <a:ext uri="{FF2B5EF4-FFF2-40B4-BE49-F238E27FC236}">
                  <a16:creationId xmlns:a16="http://schemas.microsoft.com/office/drawing/2014/main" id="{354FC70E-72FE-3FCE-1459-366DBB756885}"/>
                </a:ext>
              </a:extLst>
            </p:cNvPr>
            <p:cNvPicPr>
              <a:picLocks noChangeAspect="1"/>
            </p:cNvPicPr>
            <p:nvPr/>
          </p:nvPicPr>
          <p:blipFill>
            <a:blip r:embed="rId3"/>
            <a:stretch>
              <a:fillRect/>
            </a:stretch>
          </p:blipFill>
          <p:spPr>
            <a:xfrm>
              <a:off x="590416" y="4205891"/>
              <a:ext cx="1455586" cy="2911171"/>
            </a:xfrm>
            <a:prstGeom prst="rect">
              <a:avLst/>
            </a:prstGeom>
          </p:spPr>
        </p:pic>
        <p:grpSp>
          <p:nvGrpSpPr>
            <p:cNvPr id="19" name="Group 18">
              <a:extLst>
                <a:ext uri="{FF2B5EF4-FFF2-40B4-BE49-F238E27FC236}">
                  <a16:creationId xmlns:a16="http://schemas.microsoft.com/office/drawing/2014/main" id="{C4C73FEC-541D-4FC3-B477-0DE6729A735B}"/>
                </a:ext>
              </a:extLst>
            </p:cNvPr>
            <p:cNvGrpSpPr/>
            <p:nvPr/>
          </p:nvGrpSpPr>
          <p:grpSpPr>
            <a:xfrm>
              <a:off x="261089" y="3819423"/>
              <a:ext cx="1885092" cy="1148273"/>
              <a:chOff x="425231" y="4061408"/>
              <a:chExt cx="2710335" cy="1393398"/>
            </a:xfrm>
          </p:grpSpPr>
          <p:sp>
            <p:nvSpPr>
              <p:cNvPr id="12" name="Arrow: Right 11">
                <a:extLst>
                  <a:ext uri="{FF2B5EF4-FFF2-40B4-BE49-F238E27FC236}">
                    <a16:creationId xmlns:a16="http://schemas.microsoft.com/office/drawing/2014/main" id="{26237AA0-9772-4E3F-95A7-EFFF1E9D48CE}"/>
                  </a:ext>
                </a:extLst>
              </p:cNvPr>
              <p:cNvSpPr/>
              <p:nvPr/>
            </p:nvSpPr>
            <p:spPr>
              <a:xfrm>
                <a:off x="425231" y="4963613"/>
                <a:ext cx="599842" cy="491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E597C28-A6AD-48D2-9CE1-84666B37A66D}"/>
                  </a:ext>
                </a:extLst>
              </p:cNvPr>
              <p:cNvSpPr txBox="1"/>
              <p:nvPr/>
            </p:nvSpPr>
            <p:spPr>
              <a:xfrm>
                <a:off x="868577" y="4061408"/>
                <a:ext cx="2266989" cy="859000"/>
              </a:xfrm>
              <a:prstGeom prst="rect">
                <a:avLst/>
              </a:prstGeom>
              <a:solidFill>
                <a:srgbClr val="FFFF00"/>
              </a:solidFill>
            </p:spPr>
            <p:txBody>
              <a:bodyPr wrap="square">
                <a:spAutoFit/>
              </a:bodyPr>
              <a:lstStyle/>
              <a:p>
                <a:pPr algn="ctr"/>
                <a:r>
                  <a:rPr lang="en-US" sz="2000" b="1" dirty="0">
                    <a:latin typeface="Times New Roman" pitchFamily="18" charset="0"/>
                  </a:rPr>
                  <a:t>Click your class period</a:t>
                </a:r>
                <a:endParaRPr lang="en-US" sz="2000" dirty="0"/>
              </a:p>
            </p:txBody>
          </p:sp>
        </p:grpSp>
      </p:grpSp>
      <p:sp>
        <p:nvSpPr>
          <p:cNvPr id="34" name="TextBox 33">
            <a:extLst>
              <a:ext uri="{FF2B5EF4-FFF2-40B4-BE49-F238E27FC236}">
                <a16:creationId xmlns:a16="http://schemas.microsoft.com/office/drawing/2014/main" id="{BD451008-6E10-4EBD-8E22-C06C9EDDF14F}"/>
              </a:ext>
            </a:extLst>
          </p:cNvPr>
          <p:cNvSpPr txBox="1"/>
          <p:nvPr/>
        </p:nvSpPr>
        <p:spPr>
          <a:xfrm>
            <a:off x="9584718" y="950989"/>
            <a:ext cx="6774414" cy="1938992"/>
          </a:xfrm>
          <a:prstGeom prst="rect">
            <a:avLst/>
          </a:prstGeom>
          <a:solidFill>
            <a:srgbClr val="FFFF00"/>
          </a:solidFill>
        </p:spPr>
        <p:txBody>
          <a:bodyPr wrap="square" rtlCol="0">
            <a:spAutoFit/>
          </a:bodyPr>
          <a:lstStyle/>
          <a:p>
            <a:r>
              <a:rPr lang="en-US" sz="2400" dirty="0"/>
              <a:t>Teacher Note:  You will need to have access to this activity on the Explore Learning website.  Once you have an account and have added classes &amp; students, you will need to update the following slides to reflect the information they will need to log in.</a:t>
            </a:r>
          </a:p>
        </p:txBody>
      </p:sp>
      <p:grpSp>
        <p:nvGrpSpPr>
          <p:cNvPr id="28" name="Group 27">
            <a:extLst>
              <a:ext uri="{FF2B5EF4-FFF2-40B4-BE49-F238E27FC236}">
                <a16:creationId xmlns:a16="http://schemas.microsoft.com/office/drawing/2014/main" id="{ECCCE277-B2C4-C58F-67D6-F2496E8DAA40}"/>
              </a:ext>
            </a:extLst>
          </p:cNvPr>
          <p:cNvGrpSpPr/>
          <p:nvPr/>
        </p:nvGrpSpPr>
        <p:grpSpPr>
          <a:xfrm>
            <a:off x="193764" y="1119009"/>
            <a:ext cx="4173936" cy="1938992"/>
            <a:chOff x="193764" y="1119009"/>
            <a:chExt cx="4173936" cy="1938992"/>
          </a:xfrm>
        </p:grpSpPr>
        <p:grpSp>
          <p:nvGrpSpPr>
            <p:cNvPr id="33" name="Group 32">
              <a:extLst>
                <a:ext uri="{FF2B5EF4-FFF2-40B4-BE49-F238E27FC236}">
                  <a16:creationId xmlns:a16="http://schemas.microsoft.com/office/drawing/2014/main" id="{54A1E03C-9A87-4D3F-8098-CA5B99616442}"/>
                </a:ext>
              </a:extLst>
            </p:cNvPr>
            <p:cNvGrpSpPr/>
            <p:nvPr/>
          </p:nvGrpSpPr>
          <p:grpSpPr>
            <a:xfrm>
              <a:off x="193764" y="1119009"/>
              <a:ext cx="4173936" cy="1938992"/>
              <a:chOff x="-1848835" y="2105134"/>
              <a:chExt cx="5422374" cy="2386215"/>
            </a:xfrm>
          </p:grpSpPr>
          <p:grpSp>
            <p:nvGrpSpPr>
              <p:cNvPr id="10" name="Group 9">
                <a:extLst>
                  <a:ext uri="{FF2B5EF4-FFF2-40B4-BE49-F238E27FC236}">
                    <a16:creationId xmlns:a16="http://schemas.microsoft.com/office/drawing/2014/main" id="{99DE7A15-5B14-4D3B-BB5A-61DBFA3C0EE1}"/>
                  </a:ext>
                </a:extLst>
              </p:cNvPr>
              <p:cNvGrpSpPr/>
              <p:nvPr/>
            </p:nvGrpSpPr>
            <p:grpSpPr>
              <a:xfrm>
                <a:off x="136332" y="2105134"/>
                <a:ext cx="3437207" cy="2386215"/>
                <a:chOff x="136332" y="2105134"/>
                <a:chExt cx="3437207" cy="2386215"/>
              </a:xfrm>
            </p:grpSpPr>
            <p:pic>
              <p:nvPicPr>
                <p:cNvPr id="3" name="Picture 2">
                  <a:extLst>
                    <a:ext uri="{FF2B5EF4-FFF2-40B4-BE49-F238E27FC236}">
                      <a16:creationId xmlns:a16="http://schemas.microsoft.com/office/drawing/2014/main" id="{71E365C4-55A0-4A07-A364-119485A0E662}"/>
                    </a:ext>
                  </a:extLst>
                </p:cNvPr>
                <p:cNvPicPr>
                  <a:picLocks noChangeAspect="1"/>
                </p:cNvPicPr>
                <p:nvPr/>
              </p:nvPicPr>
              <p:blipFill>
                <a:blip r:embed="rId4"/>
                <a:stretch>
                  <a:fillRect/>
                </a:stretch>
              </p:blipFill>
              <p:spPr>
                <a:xfrm>
                  <a:off x="136332" y="2105134"/>
                  <a:ext cx="3437207" cy="2386215"/>
                </a:xfrm>
                <a:prstGeom prst="rect">
                  <a:avLst/>
                </a:prstGeom>
              </p:spPr>
            </p:pic>
            <p:sp>
              <p:nvSpPr>
                <p:cNvPr id="13" name="Rectangle 12">
                  <a:extLst>
                    <a:ext uri="{FF2B5EF4-FFF2-40B4-BE49-F238E27FC236}">
                      <a16:creationId xmlns:a16="http://schemas.microsoft.com/office/drawing/2014/main" id="{F9F7EC33-5C9B-4BCF-B8F7-38786884AEC7}"/>
                    </a:ext>
                  </a:extLst>
                </p:cNvPr>
                <p:cNvSpPr/>
                <p:nvPr/>
              </p:nvSpPr>
              <p:spPr>
                <a:xfrm>
                  <a:off x="755822" y="4000155"/>
                  <a:ext cx="658991" cy="161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7BAD582C-C617-4325-BC99-AF7B78EBBCD2}"/>
                  </a:ext>
                </a:extLst>
              </p:cNvPr>
              <p:cNvSpPr txBox="1"/>
              <p:nvPr/>
            </p:nvSpPr>
            <p:spPr>
              <a:xfrm>
                <a:off x="-1848835" y="3547172"/>
                <a:ext cx="1890957" cy="871158"/>
              </a:xfrm>
              <a:prstGeom prst="rect">
                <a:avLst/>
              </a:prstGeom>
              <a:solidFill>
                <a:srgbClr val="FFFF00"/>
              </a:solidFill>
            </p:spPr>
            <p:txBody>
              <a:bodyPr wrap="square">
                <a:spAutoFit/>
              </a:bodyPr>
              <a:lstStyle/>
              <a:p>
                <a:pPr algn="ctr"/>
                <a:r>
                  <a:rPr lang="en-US" sz="2000" b="1" dirty="0">
                    <a:latin typeface="Times New Roman" pitchFamily="18" charset="0"/>
                  </a:rPr>
                  <a:t>Use this  username</a:t>
                </a:r>
                <a:endParaRPr lang="en-US" sz="2000" dirty="0"/>
              </a:p>
            </p:txBody>
          </p:sp>
          <p:sp>
            <p:nvSpPr>
              <p:cNvPr id="16" name="Arrow: Right 15">
                <a:extLst>
                  <a:ext uri="{FF2B5EF4-FFF2-40B4-BE49-F238E27FC236}">
                    <a16:creationId xmlns:a16="http://schemas.microsoft.com/office/drawing/2014/main" id="{A0BCF097-F884-4FCF-8DA0-6134473EBF53}"/>
                  </a:ext>
                </a:extLst>
              </p:cNvPr>
              <p:cNvSpPr/>
              <p:nvPr/>
            </p:nvSpPr>
            <p:spPr>
              <a:xfrm>
                <a:off x="57160" y="3862595"/>
                <a:ext cx="491194" cy="491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A2057301-8BB3-AA4F-D535-2ADFB48F2A6E}"/>
                </a:ext>
              </a:extLst>
            </p:cNvPr>
            <p:cNvSpPr txBox="1"/>
            <p:nvPr/>
          </p:nvSpPr>
          <p:spPr>
            <a:xfrm>
              <a:off x="1978083" y="2515823"/>
              <a:ext cx="1830729" cy="461665"/>
            </a:xfrm>
            <a:prstGeom prst="rect">
              <a:avLst/>
            </a:prstGeom>
            <a:noFill/>
          </p:spPr>
          <p:txBody>
            <a:bodyPr wrap="square">
              <a:spAutoFit/>
            </a:bodyPr>
            <a:lstStyle/>
            <a:p>
              <a:r>
                <a:rPr lang="en-US" sz="2400" b="1" dirty="0">
                  <a:highlight>
                    <a:srgbClr val="FFFF00"/>
                  </a:highlight>
                  <a:latin typeface="Times New Roman" pitchFamily="18" charset="0"/>
                </a:rPr>
                <a:t>ttomm2023</a:t>
              </a:r>
              <a:endParaRPr lang="en-US" sz="2400" dirty="0">
                <a:highlight>
                  <a:srgbClr val="FFFF00"/>
                </a:highlight>
              </a:endParaRPr>
            </a:p>
          </p:txBody>
        </p:sp>
      </p:grpSp>
      <p:grpSp>
        <p:nvGrpSpPr>
          <p:cNvPr id="38" name="Group 37">
            <a:extLst>
              <a:ext uri="{FF2B5EF4-FFF2-40B4-BE49-F238E27FC236}">
                <a16:creationId xmlns:a16="http://schemas.microsoft.com/office/drawing/2014/main" id="{93AD9C6E-3C8D-BB69-D591-9F724BCE2AA2}"/>
              </a:ext>
            </a:extLst>
          </p:cNvPr>
          <p:cNvGrpSpPr/>
          <p:nvPr/>
        </p:nvGrpSpPr>
        <p:grpSpPr>
          <a:xfrm>
            <a:off x="4205201" y="3490714"/>
            <a:ext cx="1805705" cy="1780338"/>
            <a:chOff x="6878028" y="4281270"/>
            <a:chExt cx="1805705" cy="1780338"/>
          </a:xfrm>
        </p:grpSpPr>
        <p:pic>
          <p:nvPicPr>
            <p:cNvPr id="40" name="Picture 39">
              <a:extLst>
                <a:ext uri="{FF2B5EF4-FFF2-40B4-BE49-F238E27FC236}">
                  <a16:creationId xmlns:a16="http://schemas.microsoft.com/office/drawing/2014/main" id="{C32EBFE4-02AD-BC12-29FD-261928557292}"/>
                </a:ext>
              </a:extLst>
            </p:cNvPr>
            <p:cNvPicPr>
              <a:picLocks noChangeAspect="1"/>
            </p:cNvPicPr>
            <p:nvPr/>
          </p:nvPicPr>
          <p:blipFill>
            <a:blip r:embed="rId2"/>
            <a:stretch>
              <a:fillRect/>
            </a:stretch>
          </p:blipFill>
          <p:spPr>
            <a:xfrm>
              <a:off x="6926357" y="4655531"/>
              <a:ext cx="1757376" cy="1323738"/>
            </a:xfrm>
            <a:prstGeom prst="rect">
              <a:avLst/>
            </a:prstGeom>
          </p:spPr>
        </p:pic>
        <p:grpSp>
          <p:nvGrpSpPr>
            <p:cNvPr id="31" name="Group 30">
              <a:extLst>
                <a:ext uri="{FF2B5EF4-FFF2-40B4-BE49-F238E27FC236}">
                  <a16:creationId xmlns:a16="http://schemas.microsoft.com/office/drawing/2014/main" id="{F6D39F64-4D9F-4B67-9D94-4AFA64AB2E22}"/>
                </a:ext>
              </a:extLst>
            </p:cNvPr>
            <p:cNvGrpSpPr/>
            <p:nvPr/>
          </p:nvGrpSpPr>
          <p:grpSpPr>
            <a:xfrm>
              <a:off x="6878028" y="4281270"/>
              <a:ext cx="1199172" cy="1025380"/>
              <a:chOff x="6729005" y="8475202"/>
              <a:chExt cx="1199172" cy="1025380"/>
            </a:xfrm>
          </p:grpSpPr>
          <p:sp>
            <p:nvSpPr>
              <p:cNvPr id="30" name="TextBox 29">
                <a:extLst>
                  <a:ext uri="{FF2B5EF4-FFF2-40B4-BE49-F238E27FC236}">
                    <a16:creationId xmlns:a16="http://schemas.microsoft.com/office/drawing/2014/main" id="{0B150A90-143A-46B6-B6A0-83553CDFCE1E}"/>
                  </a:ext>
                </a:extLst>
              </p:cNvPr>
              <p:cNvSpPr txBox="1"/>
              <p:nvPr/>
            </p:nvSpPr>
            <p:spPr>
              <a:xfrm>
                <a:off x="6729005" y="8475202"/>
                <a:ext cx="1199172" cy="400110"/>
              </a:xfrm>
              <a:prstGeom prst="rect">
                <a:avLst/>
              </a:prstGeom>
              <a:solidFill>
                <a:srgbClr val="FFFF00"/>
              </a:solidFill>
            </p:spPr>
            <p:txBody>
              <a:bodyPr wrap="square">
                <a:spAutoFit/>
              </a:bodyPr>
              <a:lstStyle/>
              <a:p>
                <a:pPr algn="ctr"/>
                <a:r>
                  <a:rPr lang="en-US" sz="2000" b="1" dirty="0">
                    <a:latin typeface="Times New Roman" pitchFamily="18" charset="0"/>
                  </a:rPr>
                  <a:t> 126S# </a:t>
                </a:r>
                <a:endParaRPr lang="en-US" sz="2000" dirty="0"/>
              </a:p>
            </p:txBody>
          </p:sp>
          <p:sp>
            <p:nvSpPr>
              <p:cNvPr id="26" name="Arrow: Right 25">
                <a:extLst>
                  <a:ext uri="{FF2B5EF4-FFF2-40B4-BE49-F238E27FC236}">
                    <a16:creationId xmlns:a16="http://schemas.microsoft.com/office/drawing/2014/main" id="{C10F8162-C201-425B-982C-9036924B7581}"/>
                  </a:ext>
                </a:extLst>
              </p:cNvPr>
              <p:cNvSpPr/>
              <p:nvPr/>
            </p:nvSpPr>
            <p:spPr>
              <a:xfrm rot="5400000">
                <a:off x="7049193" y="8936321"/>
                <a:ext cx="637331" cy="491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8FC405FB-5DA6-40FF-C329-51786C8B9D8C}"/>
                </a:ext>
              </a:extLst>
            </p:cNvPr>
            <p:cNvSpPr txBox="1"/>
            <p:nvPr/>
          </p:nvSpPr>
          <p:spPr>
            <a:xfrm>
              <a:off x="7134801" y="5661498"/>
              <a:ext cx="1340487" cy="400110"/>
            </a:xfrm>
            <a:prstGeom prst="rect">
              <a:avLst/>
            </a:prstGeom>
            <a:noFill/>
          </p:spPr>
          <p:txBody>
            <a:bodyPr wrap="square">
              <a:spAutoFit/>
            </a:bodyPr>
            <a:lstStyle/>
            <a:p>
              <a:r>
                <a:rPr lang="en-US" sz="2000" b="1" dirty="0">
                  <a:highlight>
                    <a:srgbClr val="FFFF00"/>
                  </a:highlight>
                  <a:latin typeface="Times New Roman" pitchFamily="18" charset="0"/>
                </a:rPr>
                <a:t>126S12345</a:t>
              </a:r>
              <a:endParaRPr lang="en-US" sz="2000" dirty="0">
                <a:highlight>
                  <a:srgbClr val="FFFF00"/>
                </a:highlight>
              </a:endParaRPr>
            </a:p>
          </p:txBody>
        </p:sp>
      </p:grpSp>
      <p:grpSp>
        <p:nvGrpSpPr>
          <p:cNvPr id="9" name="Group 8">
            <a:extLst>
              <a:ext uri="{FF2B5EF4-FFF2-40B4-BE49-F238E27FC236}">
                <a16:creationId xmlns:a16="http://schemas.microsoft.com/office/drawing/2014/main" id="{AF53F389-47C4-B170-81B1-029A558C429C}"/>
              </a:ext>
            </a:extLst>
          </p:cNvPr>
          <p:cNvGrpSpPr/>
          <p:nvPr/>
        </p:nvGrpSpPr>
        <p:grpSpPr>
          <a:xfrm>
            <a:off x="6219350" y="3478626"/>
            <a:ext cx="2683502" cy="1815882"/>
            <a:chOff x="4371828" y="6463874"/>
            <a:chExt cx="2683502" cy="1815882"/>
          </a:xfrm>
        </p:grpSpPr>
        <p:sp>
          <p:nvSpPr>
            <p:cNvPr id="18" name="TextBox 17">
              <a:extLst>
                <a:ext uri="{FF2B5EF4-FFF2-40B4-BE49-F238E27FC236}">
                  <a16:creationId xmlns:a16="http://schemas.microsoft.com/office/drawing/2014/main" id="{97D3DBA5-ABA4-C5F9-AE82-9C4D461081DD}"/>
                </a:ext>
              </a:extLst>
            </p:cNvPr>
            <p:cNvSpPr txBox="1"/>
            <p:nvPr/>
          </p:nvSpPr>
          <p:spPr>
            <a:xfrm>
              <a:off x="4977287" y="6463874"/>
              <a:ext cx="2078043" cy="1815882"/>
            </a:xfrm>
            <a:prstGeom prst="rect">
              <a:avLst/>
            </a:prstGeom>
            <a:solidFill>
              <a:schemeClr val="accent2"/>
            </a:solidFill>
          </p:spPr>
          <p:txBody>
            <a:bodyPr wrap="square">
              <a:spAutoFit/>
            </a:bodyPr>
            <a:lstStyle/>
            <a:p>
              <a:pPr algn="ctr"/>
              <a:r>
                <a:rPr lang="en-US" sz="2800" b="1" dirty="0">
                  <a:solidFill>
                    <a:schemeClr val="bg1"/>
                  </a:solidFill>
                  <a:latin typeface="Times New Roman" pitchFamily="18" charset="0"/>
                </a:rPr>
                <a:t>WAIT for everyone to get logged in!</a:t>
              </a:r>
              <a:endParaRPr lang="en-US" sz="2800" dirty="0">
                <a:solidFill>
                  <a:schemeClr val="bg1"/>
                </a:solidFill>
              </a:endParaRPr>
            </a:p>
          </p:txBody>
        </p:sp>
        <p:sp>
          <p:nvSpPr>
            <p:cNvPr id="27" name="Arrow: Right 26">
              <a:extLst>
                <a:ext uri="{FF2B5EF4-FFF2-40B4-BE49-F238E27FC236}">
                  <a16:creationId xmlns:a16="http://schemas.microsoft.com/office/drawing/2014/main" id="{38B812C5-3C32-787D-E53B-C77858DFDCDE}"/>
                </a:ext>
              </a:extLst>
            </p:cNvPr>
            <p:cNvSpPr/>
            <p:nvPr/>
          </p:nvSpPr>
          <p:spPr>
            <a:xfrm rot="10800000" flipH="1" flipV="1">
              <a:off x="4371828" y="6843375"/>
              <a:ext cx="557131" cy="108789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pic>
        <p:nvPicPr>
          <p:cNvPr id="42" name="Picture 41">
            <a:extLst>
              <a:ext uri="{FF2B5EF4-FFF2-40B4-BE49-F238E27FC236}">
                <a16:creationId xmlns:a16="http://schemas.microsoft.com/office/drawing/2014/main" id="{19A9BA07-F5AB-EAFE-D831-A1268F7662DC}"/>
              </a:ext>
            </a:extLst>
          </p:cNvPr>
          <p:cNvPicPr>
            <a:picLocks noChangeAspect="1"/>
          </p:cNvPicPr>
          <p:nvPr/>
        </p:nvPicPr>
        <p:blipFill>
          <a:blip r:embed="rId5"/>
          <a:stretch>
            <a:fillRect/>
          </a:stretch>
        </p:blipFill>
        <p:spPr>
          <a:xfrm>
            <a:off x="4461974" y="1230633"/>
            <a:ext cx="4476512" cy="8773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031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8BC2C3-8CDD-A5DC-A83F-2B21FA45A14B}"/>
              </a:ext>
            </a:extLst>
          </p:cNvPr>
          <p:cNvPicPr>
            <a:picLocks noChangeAspect="1"/>
          </p:cNvPicPr>
          <p:nvPr/>
        </p:nvPicPr>
        <p:blipFill>
          <a:blip r:embed="rId2"/>
          <a:stretch>
            <a:fillRect/>
          </a:stretch>
        </p:blipFill>
        <p:spPr>
          <a:xfrm>
            <a:off x="457200" y="1981200"/>
            <a:ext cx="8071825" cy="4711028"/>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373588CC-6A25-43FE-8E56-FBF64FE0E6FF}"/>
              </a:ext>
            </a:extLst>
          </p:cNvPr>
          <p:cNvSpPr/>
          <p:nvPr/>
        </p:nvSpPr>
        <p:spPr>
          <a:xfrm>
            <a:off x="-1172" y="9781"/>
            <a:ext cx="5756427" cy="584775"/>
          </a:xfrm>
          <a:prstGeom prst="rect">
            <a:avLst/>
          </a:prstGeom>
          <a:solidFill>
            <a:srgbClr val="00B050"/>
          </a:solidFill>
        </p:spPr>
        <p:txBody>
          <a:bodyPr wrap="square">
            <a:spAutoFit/>
          </a:bodyPr>
          <a:lstStyle/>
          <a:p>
            <a:r>
              <a:rPr lang="en-US" sz="3200" b="1" i="1" dirty="0">
                <a:solidFill>
                  <a:srgbClr val="FFFF00"/>
                </a:solidFill>
                <a:latin typeface="Times New Roman" pitchFamily="18" charset="0"/>
              </a:rPr>
              <a:t>Slide 4 – Left Side</a:t>
            </a:r>
          </a:p>
        </p:txBody>
      </p:sp>
      <p:sp>
        <p:nvSpPr>
          <p:cNvPr id="8" name="Text Box 4"/>
          <p:cNvSpPr txBox="1">
            <a:spLocks noChangeArrowheads="1"/>
          </p:cNvSpPr>
          <p:nvPr/>
        </p:nvSpPr>
        <p:spPr bwMode="auto">
          <a:xfrm>
            <a:off x="127808" y="625953"/>
            <a:ext cx="8888381" cy="1200329"/>
          </a:xfrm>
          <a:prstGeom prst="rect">
            <a:avLst/>
          </a:prstGeom>
          <a:noFill/>
          <a:ln w="9525">
            <a:noFill/>
            <a:miter lim="800000"/>
            <a:headEnd/>
            <a:tailEnd/>
          </a:ln>
        </p:spPr>
        <p:txBody>
          <a:bodyPr wrap="square">
            <a:spAutoFit/>
          </a:bodyPr>
          <a:lstStyle/>
          <a:p>
            <a:pPr algn="just"/>
            <a:r>
              <a:rPr lang="en-US" sz="2400" b="1" dirty="0">
                <a:latin typeface="Times New Roman" pitchFamily="18" charset="0"/>
              </a:rPr>
              <a:t>Collecting Data – Follow the direction to the left of the slide to record water temperature and oxygen concentration.  You will also need to keep track of the # of fish you catch for each pond.</a:t>
            </a:r>
            <a:endParaRPr lang="en-US" sz="2400" dirty="0">
              <a:latin typeface="Times New Roman" pitchFamily="18" charset="0"/>
            </a:endParaRPr>
          </a:p>
        </p:txBody>
      </p:sp>
      <p:grpSp>
        <p:nvGrpSpPr>
          <p:cNvPr id="7" name="Group 6">
            <a:extLst>
              <a:ext uri="{FF2B5EF4-FFF2-40B4-BE49-F238E27FC236}">
                <a16:creationId xmlns:a16="http://schemas.microsoft.com/office/drawing/2014/main" id="{5A0B194A-0307-4EF0-A332-923570E7315C}"/>
              </a:ext>
            </a:extLst>
          </p:cNvPr>
          <p:cNvGrpSpPr/>
          <p:nvPr/>
        </p:nvGrpSpPr>
        <p:grpSpPr>
          <a:xfrm>
            <a:off x="2052999" y="4526029"/>
            <a:ext cx="2767791" cy="646331"/>
            <a:chOff x="6548800" y="4047397"/>
            <a:chExt cx="2767791" cy="646331"/>
          </a:xfrm>
        </p:grpSpPr>
        <p:sp>
          <p:nvSpPr>
            <p:cNvPr id="2" name="TextBox 1">
              <a:extLst>
                <a:ext uri="{FF2B5EF4-FFF2-40B4-BE49-F238E27FC236}">
                  <a16:creationId xmlns:a16="http://schemas.microsoft.com/office/drawing/2014/main" id="{46799D9E-71D1-4CB5-BF7B-7F43FEE648A5}"/>
                </a:ext>
              </a:extLst>
            </p:cNvPr>
            <p:cNvSpPr txBox="1"/>
            <p:nvPr/>
          </p:nvSpPr>
          <p:spPr>
            <a:xfrm>
              <a:off x="6548800" y="4047397"/>
              <a:ext cx="2438400" cy="646331"/>
            </a:xfrm>
            <a:prstGeom prst="rect">
              <a:avLst/>
            </a:prstGeom>
            <a:solidFill>
              <a:srgbClr val="FFFF00"/>
            </a:solidFill>
            <a:ln>
              <a:solidFill>
                <a:schemeClr val="tx1"/>
              </a:solidFill>
            </a:ln>
          </p:spPr>
          <p:txBody>
            <a:bodyPr wrap="square" rtlCol="0">
              <a:spAutoFit/>
            </a:bodyPr>
            <a:lstStyle/>
            <a:p>
              <a:r>
                <a:rPr lang="en-US" b="1" dirty="0"/>
                <a:t>Click NEW POND and choose one with farms.</a:t>
              </a:r>
            </a:p>
          </p:txBody>
        </p:sp>
        <p:sp>
          <p:nvSpPr>
            <p:cNvPr id="6" name="Arrow: Right 5">
              <a:extLst>
                <a:ext uri="{FF2B5EF4-FFF2-40B4-BE49-F238E27FC236}">
                  <a16:creationId xmlns:a16="http://schemas.microsoft.com/office/drawing/2014/main" id="{328E41F3-2120-4ECD-85BD-E69631A56465}"/>
                </a:ext>
              </a:extLst>
            </p:cNvPr>
            <p:cNvSpPr/>
            <p:nvPr/>
          </p:nvSpPr>
          <p:spPr>
            <a:xfrm rot="10800000" flipH="1">
              <a:off x="8987201" y="4126677"/>
              <a:ext cx="329390" cy="39629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Arrow: Right 10">
            <a:extLst>
              <a:ext uri="{FF2B5EF4-FFF2-40B4-BE49-F238E27FC236}">
                <a16:creationId xmlns:a16="http://schemas.microsoft.com/office/drawing/2014/main" id="{9E08233C-9AE2-4A69-AFBF-D7A63765A98A}"/>
              </a:ext>
            </a:extLst>
          </p:cNvPr>
          <p:cNvSpPr/>
          <p:nvPr/>
        </p:nvSpPr>
        <p:spPr>
          <a:xfrm rot="11321483" flipH="1" flipV="1">
            <a:off x="4346375" y="2546235"/>
            <a:ext cx="451248" cy="42829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59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638E6-E8E7-179F-7BC4-95B058BF4A39}"/>
              </a:ext>
            </a:extLst>
          </p:cNvPr>
          <p:cNvPicPr>
            <a:picLocks noChangeAspect="1"/>
          </p:cNvPicPr>
          <p:nvPr/>
        </p:nvPicPr>
        <p:blipFill>
          <a:blip r:embed="rId2"/>
          <a:stretch>
            <a:fillRect/>
          </a:stretch>
        </p:blipFill>
        <p:spPr>
          <a:xfrm>
            <a:off x="1752600" y="1746897"/>
            <a:ext cx="5857918" cy="4514883"/>
          </a:xfrm>
          <a:prstGeom prst="rect">
            <a:avLst/>
          </a:prstGeom>
        </p:spPr>
      </p:pic>
      <p:sp>
        <p:nvSpPr>
          <p:cNvPr id="5" name="Rectangle 4">
            <a:extLst>
              <a:ext uri="{FF2B5EF4-FFF2-40B4-BE49-F238E27FC236}">
                <a16:creationId xmlns:a16="http://schemas.microsoft.com/office/drawing/2014/main" id="{373588CC-6A25-43FE-8E56-FBF64FE0E6FF}"/>
              </a:ext>
            </a:extLst>
          </p:cNvPr>
          <p:cNvSpPr/>
          <p:nvPr/>
        </p:nvSpPr>
        <p:spPr>
          <a:xfrm>
            <a:off x="-1172" y="9781"/>
            <a:ext cx="5756427" cy="584775"/>
          </a:xfrm>
          <a:prstGeom prst="rect">
            <a:avLst/>
          </a:prstGeom>
          <a:solidFill>
            <a:srgbClr val="00B050"/>
          </a:solidFill>
        </p:spPr>
        <p:txBody>
          <a:bodyPr wrap="square">
            <a:spAutoFit/>
          </a:bodyPr>
          <a:lstStyle/>
          <a:p>
            <a:r>
              <a:rPr lang="en-US" sz="3200" b="1" i="1" dirty="0">
                <a:solidFill>
                  <a:srgbClr val="FFFF00"/>
                </a:solidFill>
                <a:latin typeface="Times New Roman" pitchFamily="18" charset="0"/>
              </a:rPr>
              <a:t>Slide 4 – Right Side</a:t>
            </a:r>
          </a:p>
        </p:txBody>
      </p:sp>
      <p:sp>
        <p:nvSpPr>
          <p:cNvPr id="8" name="Text Box 4"/>
          <p:cNvSpPr txBox="1">
            <a:spLocks noChangeArrowheads="1"/>
          </p:cNvSpPr>
          <p:nvPr/>
        </p:nvSpPr>
        <p:spPr bwMode="auto">
          <a:xfrm>
            <a:off x="127809" y="707530"/>
            <a:ext cx="8888381" cy="830997"/>
          </a:xfrm>
          <a:prstGeom prst="rect">
            <a:avLst/>
          </a:prstGeom>
          <a:noFill/>
          <a:ln w="9525">
            <a:noFill/>
            <a:miter lim="800000"/>
            <a:headEnd/>
            <a:tailEnd/>
          </a:ln>
        </p:spPr>
        <p:txBody>
          <a:bodyPr wrap="square">
            <a:spAutoFit/>
          </a:bodyPr>
          <a:lstStyle/>
          <a:p>
            <a:pPr algn="just"/>
            <a:r>
              <a:rPr lang="en-US" sz="2400" b="1" dirty="0">
                <a:latin typeface="Times New Roman" pitchFamily="18" charset="0"/>
              </a:rPr>
              <a:t>Discussion Questions – Use your observations and data to answer the questions.  Be prepared to discuss your answers in class.</a:t>
            </a:r>
            <a:endParaRPr lang="en-US" sz="2400" dirty="0">
              <a:latin typeface="Times New Roman" pitchFamily="18" charset="0"/>
            </a:endParaRPr>
          </a:p>
        </p:txBody>
      </p:sp>
      <p:grpSp>
        <p:nvGrpSpPr>
          <p:cNvPr id="28" name="Group 27">
            <a:extLst>
              <a:ext uri="{FF2B5EF4-FFF2-40B4-BE49-F238E27FC236}">
                <a16:creationId xmlns:a16="http://schemas.microsoft.com/office/drawing/2014/main" id="{7E59F2DE-0408-4F4D-90F1-BED5D77375F7}"/>
              </a:ext>
            </a:extLst>
          </p:cNvPr>
          <p:cNvGrpSpPr/>
          <p:nvPr/>
        </p:nvGrpSpPr>
        <p:grpSpPr>
          <a:xfrm>
            <a:off x="3926455" y="5715000"/>
            <a:ext cx="3657600" cy="983736"/>
            <a:chOff x="5726355" y="3863964"/>
            <a:chExt cx="3657600" cy="983736"/>
          </a:xfrm>
        </p:grpSpPr>
        <p:sp>
          <p:nvSpPr>
            <p:cNvPr id="30" name="Arrow: Right 29">
              <a:extLst>
                <a:ext uri="{FF2B5EF4-FFF2-40B4-BE49-F238E27FC236}">
                  <a16:creationId xmlns:a16="http://schemas.microsoft.com/office/drawing/2014/main" id="{C00D5524-90F6-44EA-A98F-66BFDABBD931}"/>
                </a:ext>
              </a:extLst>
            </p:cNvPr>
            <p:cNvSpPr/>
            <p:nvPr/>
          </p:nvSpPr>
          <p:spPr>
            <a:xfrm rot="5400000" flipH="1">
              <a:off x="8271374" y="3909745"/>
              <a:ext cx="487861" cy="39629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3F14911-433D-4588-81E3-F4D18E67D745}"/>
                </a:ext>
              </a:extLst>
            </p:cNvPr>
            <p:cNvSpPr txBox="1"/>
            <p:nvPr/>
          </p:nvSpPr>
          <p:spPr>
            <a:xfrm>
              <a:off x="5726355" y="4201369"/>
              <a:ext cx="3657600" cy="646331"/>
            </a:xfrm>
            <a:prstGeom prst="rect">
              <a:avLst/>
            </a:prstGeom>
            <a:solidFill>
              <a:srgbClr val="FFFF00"/>
            </a:solidFill>
            <a:ln>
              <a:solidFill>
                <a:schemeClr val="tx1"/>
              </a:solidFill>
            </a:ln>
          </p:spPr>
          <p:txBody>
            <a:bodyPr wrap="square" rtlCol="0">
              <a:spAutoFit/>
            </a:bodyPr>
            <a:lstStyle/>
            <a:p>
              <a:r>
                <a:rPr lang="en-US" b="1" dirty="0"/>
                <a:t>Try for a record!  Describe the pond that was the best fishing spot!</a:t>
              </a:r>
            </a:p>
          </p:txBody>
        </p:sp>
      </p:grpSp>
      <p:sp>
        <p:nvSpPr>
          <p:cNvPr id="31" name="Arrow: Right 30">
            <a:extLst>
              <a:ext uri="{FF2B5EF4-FFF2-40B4-BE49-F238E27FC236}">
                <a16:creationId xmlns:a16="http://schemas.microsoft.com/office/drawing/2014/main" id="{145C7ECE-E09F-47F1-9984-AD27C7C45ECD}"/>
              </a:ext>
            </a:extLst>
          </p:cNvPr>
          <p:cNvSpPr/>
          <p:nvPr/>
        </p:nvSpPr>
        <p:spPr>
          <a:xfrm rot="14082331" flipH="1">
            <a:off x="928660" y="1720312"/>
            <a:ext cx="1059488" cy="39629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0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381000" y="4986457"/>
            <a:ext cx="8382000" cy="1396264"/>
          </a:xfrm>
        </p:spPr>
        <p:txBody>
          <a:bodyPr>
            <a:normAutofit fontScale="70000" lnSpcReduction="20000"/>
          </a:bodyPr>
          <a:lstStyle/>
          <a:p>
            <a:pPr eaLnBrk="1" hangingPunct="1"/>
            <a:r>
              <a:rPr lang="en-US" sz="5700" b="1" dirty="0">
                <a:solidFill>
                  <a:srgbClr val="FFFF66"/>
                </a:solidFill>
                <a:latin typeface="Times New Roman" pitchFamily="18" charset="0"/>
              </a:rPr>
              <a:t>Lesson 3:  Pond Case Study</a:t>
            </a:r>
          </a:p>
          <a:p>
            <a:pPr eaLnBrk="1" hangingPunct="1"/>
            <a:endParaRPr lang="en-US" b="1" dirty="0">
              <a:solidFill>
                <a:srgbClr val="FFFF66"/>
              </a:solidFill>
              <a:latin typeface="Times New Roman" pitchFamily="18" charset="0"/>
            </a:endParaRPr>
          </a:p>
          <a:p>
            <a:pPr eaLnBrk="1" hangingPunct="1"/>
            <a:r>
              <a:rPr lang="en-US" b="1" dirty="0">
                <a:solidFill>
                  <a:srgbClr val="FFFF66"/>
                </a:solidFill>
                <a:latin typeface="Times New Roman" pitchFamily="18" charset="0"/>
              </a:rPr>
              <a:t>Simulation available through Gizmos from Explore Learning.</a:t>
            </a:r>
          </a:p>
        </p:txBody>
      </p:sp>
      <p:sp>
        <p:nvSpPr>
          <p:cNvPr id="2051" name="WordArt 4"/>
          <p:cNvSpPr>
            <a:spLocks noChangeArrowheads="1" noChangeShapeType="1" noTextEdit="1"/>
          </p:cNvSpPr>
          <p:nvPr/>
        </p:nvSpPr>
        <p:spPr bwMode="auto">
          <a:xfrm>
            <a:off x="1447800" y="173286"/>
            <a:ext cx="6172200" cy="2362200"/>
          </a:xfrm>
          <a:prstGeom prst="rect">
            <a:avLst/>
          </a:prstGeom>
        </p:spPr>
        <p:txBody>
          <a:bodyPr wrap="none" fromWordArt="1">
            <a:prstTxWarp prst="textPlain">
              <a:avLst>
                <a:gd name="adj" fmla="val 50000"/>
              </a:avLst>
            </a:prstTxWarp>
          </a:bodyPr>
          <a:lstStyle/>
          <a:p>
            <a:pPr algn="ctr"/>
            <a:r>
              <a:rPr lang="en-US" sz="3600" kern="10" dirty="0">
                <a:ln w="28575">
                  <a:solidFill>
                    <a:srgbClr val="000000"/>
                  </a:solidFill>
                  <a:round/>
                  <a:headEnd/>
                  <a:tailEnd/>
                </a:ln>
                <a:solidFill>
                  <a:srgbClr val="FFFF00"/>
                </a:solidFill>
                <a:latin typeface="Cooper Black"/>
              </a:rPr>
              <a:t>Ecology</a:t>
            </a:r>
          </a:p>
        </p:txBody>
      </p:sp>
      <p:sp>
        <p:nvSpPr>
          <p:cNvPr id="2053" name="WordArt 5"/>
          <p:cNvSpPr>
            <a:spLocks noChangeArrowheads="1" noChangeShapeType="1" noTextEdit="1"/>
          </p:cNvSpPr>
          <p:nvPr/>
        </p:nvSpPr>
        <p:spPr bwMode="auto">
          <a:xfrm>
            <a:off x="1388598" y="2133297"/>
            <a:ext cx="6366803" cy="1951892"/>
          </a:xfrm>
          <a:prstGeom prst="rect">
            <a:avLst/>
          </a:prstGeom>
        </p:spPr>
        <p:txBody>
          <a:bodyPr wrap="none" fromWordArt="1">
            <a:prstTxWarp prst="textPlain">
              <a:avLst>
                <a:gd name="adj" fmla="val 50000"/>
              </a:avLst>
            </a:prstTxWarp>
          </a:bodyPr>
          <a:lstStyle/>
          <a:p>
            <a:pPr algn="ctr"/>
            <a:r>
              <a:rPr lang="en-US" sz="3600" kern="10" dirty="0">
                <a:ln w="28575">
                  <a:solidFill>
                    <a:srgbClr val="000000"/>
                  </a:solidFill>
                  <a:round/>
                  <a:headEnd/>
                  <a:tailEnd/>
                </a:ln>
                <a:solidFill>
                  <a:srgbClr val="FFFF00"/>
                </a:solidFill>
                <a:latin typeface="Cooper Black"/>
              </a:rPr>
              <a:t>Basics</a:t>
            </a:r>
          </a:p>
        </p:txBody>
      </p:sp>
      <p:sp>
        <p:nvSpPr>
          <p:cNvPr id="2" name="TextBox 1">
            <a:extLst>
              <a:ext uri="{FF2B5EF4-FFF2-40B4-BE49-F238E27FC236}">
                <a16:creationId xmlns:a16="http://schemas.microsoft.com/office/drawing/2014/main" id="{22272A79-3B71-4700-BCF0-6D804FDB5E4C}"/>
              </a:ext>
            </a:extLst>
          </p:cNvPr>
          <p:cNvSpPr txBox="1"/>
          <p:nvPr/>
        </p:nvSpPr>
        <p:spPr>
          <a:xfrm>
            <a:off x="-3581400" y="3109243"/>
            <a:ext cx="3429000" cy="3416320"/>
          </a:xfrm>
          <a:prstGeom prst="rect">
            <a:avLst/>
          </a:prstGeom>
          <a:noFill/>
        </p:spPr>
        <p:txBody>
          <a:bodyPr wrap="square" rtlCol="0">
            <a:spAutoFit/>
          </a:bodyPr>
          <a:lstStyle/>
          <a:p>
            <a:r>
              <a:rPr lang="en-US" dirty="0"/>
              <a:t>Teacher Note:  You will need to have access to this activity on the Explore Learning website.  Once you have an account and have added classes &amp; students, you will need to update the following slides to reflect the information they will need to log in.</a:t>
            </a:r>
          </a:p>
          <a:p>
            <a:endParaRPr lang="en-US" dirty="0"/>
          </a:p>
          <a:p>
            <a:r>
              <a:rPr lang="en-US" dirty="0"/>
              <a:t>If you do not have access, delete the slides in this presentation and on the digital notebook version.</a:t>
            </a:r>
          </a:p>
        </p:txBody>
      </p:sp>
      <p:sp>
        <p:nvSpPr>
          <p:cNvPr id="3" name="TextBox 2">
            <a:extLst>
              <a:ext uri="{FF2B5EF4-FFF2-40B4-BE49-F238E27FC236}">
                <a16:creationId xmlns:a16="http://schemas.microsoft.com/office/drawing/2014/main" id="{AC449A60-19F0-FED9-267C-AA1083488CDC}"/>
              </a:ext>
            </a:extLst>
          </p:cNvPr>
          <p:cNvSpPr txBox="1"/>
          <p:nvPr/>
        </p:nvSpPr>
        <p:spPr>
          <a:xfrm>
            <a:off x="571499" y="6263953"/>
            <a:ext cx="8001000" cy="523220"/>
          </a:xfrm>
          <a:prstGeom prst="rect">
            <a:avLst/>
          </a:prstGeom>
          <a:noFill/>
        </p:spPr>
        <p:txBody>
          <a:bodyPr wrap="square" rtlCol="0">
            <a:spAutoFit/>
          </a:bodyPr>
          <a:lstStyle/>
          <a:p>
            <a:pPr algn="ctr"/>
            <a:r>
              <a:rPr lang="en-US" sz="2800" b="1" dirty="0">
                <a:highlight>
                  <a:srgbClr val="FFFF00"/>
                </a:highlight>
              </a:rPr>
              <a:t>Discussion Questions (Right side)</a:t>
            </a:r>
          </a:p>
        </p:txBody>
      </p:sp>
    </p:spTree>
    <p:extLst>
      <p:ext uri="{BB962C8B-B14F-4D97-AF65-F5344CB8AC3E}">
        <p14:creationId xmlns:p14="http://schemas.microsoft.com/office/powerpoint/2010/main" val="3613725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58522" y="210350"/>
            <a:ext cx="8626958" cy="472565"/>
          </a:xfrm>
          <a:prstGeom prst="rect">
            <a:avLst/>
          </a:prstGeom>
          <a:solidFill>
            <a:srgbClr val="FFFF00"/>
          </a:solidFill>
          <a:ln w="9525">
            <a:noFill/>
            <a:miter lim="800000"/>
            <a:headEnd/>
            <a:tailEnd/>
          </a:ln>
        </p:spPr>
        <p:txBody>
          <a:bodyPr wrap="square">
            <a:spAutoFit/>
          </a:bodyPr>
          <a:lstStyle/>
          <a:p>
            <a:pPr algn="just"/>
            <a:r>
              <a:rPr lang="en-US" sz="2471"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Think About It</a:t>
            </a:r>
            <a:endParaRPr lang="en-US" sz="2471" b="1" dirty="0">
              <a:solidFill>
                <a:srgbClr val="000000"/>
              </a:solidFill>
              <a:highlight>
                <a:srgbClr val="FF00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 Box 4">
            <a:extLst>
              <a:ext uri="{FF2B5EF4-FFF2-40B4-BE49-F238E27FC236}">
                <a16:creationId xmlns:a16="http://schemas.microsoft.com/office/drawing/2014/main" id="{1C59CE83-6012-42C3-87A6-352902807E2D}"/>
              </a:ext>
            </a:extLst>
          </p:cNvPr>
          <p:cNvSpPr txBox="1">
            <a:spLocks noChangeArrowheads="1"/>
          </p:cNvSpPr>
          <p:nvPr/>
        </p:nvSpPr>
        <p:spPr bwMode="auto">
          <a:xfrm>
            <a:off x="258521" y="2630825"/>
            <a:ext cx="8476737" cy="472565"/>
          </a:xfrm>
          <a:prstGeom prst="rect">
            <a:avLst/>
          </a:prstGeom>
          <a:noFill/>
          <a:ln w="9525">
            <a:noFill/>
            <a:miter lim="800000"/>
            <a:headEnd/>
            <a:tailEnd/>
          </a:ln>
        </p:spPr>
        <p:txBody>
          <a:bodyPr wrap="square">
            <a:spAutoFit/>
          </a:bodyPr>
          <a:lstStyle/>
          <a:p>
            <a:r>
              <a:rPr lang="en-US" sz="2471" b="1" kern="100" dirty="0">
                <a:latin typeface="Times New Roman" panose="02020603050405020304" pitchFamily="18" charset="0"/>
                <a:ea typeface="Lucida Sans Unicode" panose="020B0602030504020204" pitchFamily="34" charset="0"/>
              </a:rPr>
              <a:t>2) What gas is dissolved in soda to make it bubbly? </a:t>
            </a:r>
          </a:p>
        </p:txBody>
      </p:sp>
      <p:sp>
        <p:nvSpPr>
          <p:cNvPr id="9" name="Text Box 4">
            <a:extLst>
              <a:ext uri="{FF2B5EF4-FFF2-40B4-BE49-F238E27FC236}">
                <a16:creationId xmlns:a16="http://schemas.microsoft.com/office/drawing/2014/main" id="{8DCCE052-0ADD-46DF-B944-7D0CE1E011B7}"/>
              </a:ext>
            </a:extLst>
          </p:cNvPr>
          <p:cNvSpPr txBox="1">
            <a:spLocks noChangeArrowheads="1"/>
          </p:cNvSpPr>
          <p:nvPr/>
        </p:nvSpPr>
        <p:spPr bwMode="auto">
          <a:xfrm>
            <a:off x="258521" y="3942379"/>
            <a:ext cx="8476737" cy="852798"/>
          </a:xfrm>
          <a:prstGeom prst="rect">
            <a:avLst/>
          </a:prstGeom>
          <a:noFill/>
          <a:ln w="9525">
            <a:noFill/>
            <a:miter lim="800000"/>
            <a:headEnd/>
            <a:tailEnd/>
          </a:ln>
        </p:spPr>
        <p:txBody>
          <a:bodyPr wrap="square">
            <a:spAutoFit/>
          </a:bodyPr>
          <a:lstStyle/>
          <a:p>
            <a:r>
              <a:rPr lang="en-US" sz="2471" b="1" kern="100" dirty="0">
                <a:latin typeface="Times New Roman" panose="02020603050405020304" pitchFamily="18" charset="0"/>
                <a:ea typeface="Lucida Sans Unicode" panose="020B0602030504020204" pitchFamily="34" charset="0"/>
              </a:rPr>
              <a:t>3) What happens to an open bottle of soda that is allowed to sit for awhile?</a:t>
            </a:r>
          </a:p>
        </p:txBody>
      </p:sp>
      <p:sp>
        <p:nvSpPr>
          <p:cNvPr id="10" name="Text Box 4">
            <a:extLst>
              <a:ext uri="{FF2B5EF4-FFF2-40B4-BE49-F238E27FC236}">
                <a16:creationId xmlns:a16="http://schemas.microsoft.com/office/drawing/2014/main" id="{D9A4C265-3256-4727-B28A-5D6192F2AB52}"/>
              </a:ext>
            </a:extLst>
          </p:cNvPr>
          <p:cNvSpPr txBox="1">
            <a:spLocks noChangeArrowheads="1"/>
          </p:cNvSpPr>
          <p:nvPr/>
        </p:nvSpPr>
        <p:spPr bwMode="auto">
          <a:xfrm>
            <a:off x="333631" y="5551649"/>
            <a:ext cx="8476737" cy="472565"/>
          </a:xfrm>
          <a:prstGeom prst="rect">
            <a:avLst/>
          </a:prstGeom>
          <a:noFill/>
          <a:ln w="9525">
            <a:noFill/>
            <a:miter lim="800000"/>
            <a:headEnd/>
            <a:tailEnd/>
          </a:ln>
        </p:spPr>
        <p:txBody>
          <a:bodyPr wrap="square">
            <a:spAutoFit/>
          </a:bodyPr>
          <a:lstStyle/>
          <a:p>
            <a:r>
              <a:rPr lang="en-US" sz="2471" b="1" kern="100" dirty="0">
                <a:latin typeface="Times New Roman" panose="02020603050405020304" pitchFamily="18" charset="0"/>
                <a:ea typeface="Lucida Sans Unicode" panose="020B0602030504020204" pitchFamily="34" charset="0"/>
              </a:rPr>
              <a:t>4) Does the temperature of the soda affect what happens?</a:t>
            </a:r>
          </a:p>
        </p:txBody>
      </p:sp>
      <p:sp>
        <p:nvSpPr>
          <p:cNvPr id="11" name="Text Box 4">
            <a:extLst>
              <a:ext uri="{FF2B5EF4-FFF2-40B4-BE49-F238E27FC236}">
                <a16:creationId xmlns:a16="http://schemas.microsoft.com/office/drawing/2014/main" id="{94A15872-F628-4602-85A1-41C4FD2B322F}"/>
              </a:ext>
            </a:extLst>
          </p:cNvPr>
          <p:cNvSpPr txBox="1">
            <a:spLocks noChangeArrowheads="1"/>
          </p:cNvSpPr>
          <p:nvPr/>
        </p:nvSpPr>
        <p:spPr bwMode="auto">
          <a:xfrm>
            <a:off x="258522" y="814028"/>
            <a:ext cx="4793731" cy="1993494"/>
          </a:xfrm>
          <a:prstGeom prst="rect">
            <a:avLst/>
          </a:prstGeom>
          <a:noFill/>
          <a:ln w="9525">
            <a:noFill/>
            <a:miter lim="800000"/>
            <a:headEnd/>
            <a:tailEnd/>
          </a:ln>
        </p:spPr>
        <p:txBody>
          <a:bodyPr wrap="square">
            <a:spAutoFit/>
          </a:bodyPr>
          <a:lstStyle/>
          <a:p>
            <a:r>
              <a:rPr lang="en-US" sz="2471" b="1" kern="100" dirty="0">
                <a:latin typeface="Times New Roman" panose="02020603050405020304" pitchFamily="18" charset="0"/>
                <a:ea typeface="Lucida Sans Unicode" panose="020B0602030504020204" pitchFamily="34" charset="0"/>
              </a:rPr>
              <a:t>1) Animals that live on land obtain their oxygen from the air.  How do fish and other animals that live in water get their oxygen?</a:t>
            </a:r>
          </a:p>
        </p:txBody>
      </p:sp>
      <p:pic>
        <p:nvPicPr>
          <p:cNvPr id="14" name="Picture 13">
            <a:hlinkClick r:id="rId2"/>
            <a:extLst>
              <a:ext uri="{FF2B5EF4-FFF2-40B4-BE49-F238E27FC236}">
                <a16:creationId xmlns:a16="http://schemas.microsoft.com/office/drawing/2014/main" id="{6CD39230-B918-46C3-ACD5-91283F5CACBC}"/>
              </a:ext>
            </a:extLst>
          </p:cNvPr>
          <p:cNvPicPr>
            <a:picLocks noChangeAspect="1"/>
          </p:cNvPicPr>
          <p:nvPr/>
        </p:nvPicPr>
        <p:blipFill>
          <a:blip r:embed="rId3"/>
          <a:stretch>
            <a:fillRect/>
          </a:stretch>
        </p:blipFill>
        <p:spPr>
          <a:xfrm>
            <a:off x="6172092" y="862701"/>
            <a:ext cx="2563166" cy="1444496"/>
          </a:xfrm>
          <a:prstGeom prst="rect">
            <a:avLst/>
          </a:prstGeom>
        </p:spPr>
      </p:pic>
      <p:sp>
        <p:nvSpPr>
          <p:cNvPr id="15" name="TextBox 14">
            <a:extLst>
              <a:ext uri="{FF2B5EF4-FFF2-40B4-BE49-F238E27FC236}">
                <a16:creationId xmlns:a16="http://schemas.microsoft.com/office/drawing/2014/main" id="{C3B9D0AA-66B0-4D5B-8809-7622EA2E3D22}"/>
              </a:ext>
            </a:extLst>
          </p:cNvPr>
          <p:cNvSpPr txBox="1"/>
          <p:nvPr/>
        </p:nvSpPr>
        <p:spPr>
          <a:xfrm>
            <a:off x="578225" y="3144203"/>
            <a:ext cx="3569366" cy="472565"/>
          </a:xfrm>
          <a:prstGeom prst="rect">
            <a:avLst/>
          </a:prstGeom>
          <a:noFill/>
        </p:spPr>
        <p:txBody>
          <a:bodyPr wrap="square" rtlCol="0">
            <a:spAutoFit/>
          </a:bodyPr>
          <a:lstStyle/>
          <a:p>
            <a:r>
              <a:rPr lang="en-US" sz="2471" b="1" i="1" dirty="0">
                <a:solidFill>
                  <a:srgbClr val="0070C0"/>
                </a:solidFill>
                <a:latin typeface="Times New Roman" panose="02020603050405020304" pitchFamily="18" charset="0"/>
                <a:cs typeface="Times New Roman" panose="02020603050405020304" pitchFamily="18" charset="0"/>
              </a:rPr>
              <a:t>Carbon Dioxide (CO</a:t>
            </a:r>
            <a:r>
              <a:rPr lang="en-US" sz="2471" b="1" i="1" baseline="-25000" dirty="0">
                <a:solidFill>
                  <a:srgbClr val="0070C0"/>
                </a:solidFill>
                <a:latin typeface="Times New Roman" panose="02020603050405020304" pitchFamily="18" charset="0"/>
                <a:cs typeface="Times New Roman" panose="02020603050405020304" pitchFamily="18" charset="0"/>
              </a:rPr>
              <a:t>2</a:t>
            </a:r>
            <a:r>
              <a:rPr lang="en-US" sz="2471" b="1" i="1" dirty="0">
                <a:solidFill>
                  <a:srgbClr val="0070C0"/>
                </a:solidFill>
                <a:latin typeface="Times New Roman" panose="02020603050405020304" pitchFamily="18" charset="0"/>
                <a:cs typeface="Times New Roman" panose="02020603050405020304" pitchFamily="18" charset="0"/>
              </a:rPr>
              <a:t>)</a:t>
            </a:r>
            <a:endParaRPr lang="en-US" sz="2471" i="1" dirty="0">
              <a:solidFill>
                <a:srgbClr val="0070C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6609360-CA9E-4137-AA0B-FD12F7EE16B6}"/>
              </a:ext>
            </a:extLst>
          </p:cNvPr>
          <p:cNvSpPr txBox="1"/>
          <p:nvPr/>
        </p:nvSpPr>
        <p:spPr>
          <a:xfrm>
            <a:off x="2518192" y="4341857"/>
            <a:ext cx="5546912" cy="852798"/>
          </a:xfrm>
          <a:prstGeom prst="rect">
            <a:avLst/>
          </a:prstGeom>
          <a:noFill/>
        </p:spPr>
        <p:txBody>
          <a:bodyPr wrap="square" rtlCol="0">
            <a:spAutoFit/>
          </a:bodyPr>
          <a:lstStyle/>
          <a:p>
            <a:r>
              <a:rPr lang="en-US" sz="2471" b="1" i="1" dirty="0">
                <a:solidFill>
                  <a:srgbClr val="0070C0"/>
                </a:solidFill>
                <a:latin typeface="Times New Roman" panose="02020603050405020304" pitchFamily="18" charset="0"/>
                <a:cs typeface="Times New Roman" panose="02020603050405020304" pitchFamily="18" charset="0"/>
              </a:rPr>
              <a:t>It will go “flat” – all the dissolved CO</a:t>
            </a:r>
            <a:r>
              <a:rPr lang="en-US" sz="2471" b="1" i="1" baseline="-25000" dirty="0">
                <a:solidFill>
                  <a:srgbClr val="0070C0"/>
                </a:solidFill>
                <a:latin typeface="Times New Roman" panose="02020603050405020304" pitchFamily="18" charset="0"/>
                <a:cs typeface="Times New Roman" panose="02020603050405020304" pitchFamily="18" charset="0"/>
              </a:rPr>
              <a:t>2</a:t>
            </a:r>
            <a:r>
              <a:rPr lang="en-US" sz="2471" b="1" i="1" dirty="0">
                <a:solidFill>
                  <a:srgbClr val="0070C0"/>
                </a:solidFill>
                <a:latin typeface="Times New Roman" panose="02020603050405020304" pitchFamily="18" charset="0"/>
                <a:cs typeface="Times New Roman" panose="02020603050405020304" pitchFamily="18" charset="0"/>
              </a:rPr>
              <a:t> will separate out of the solution.</a:t>
            </a:r>
            <a:endParaRPr lang="en-US" sz="2471" i="1" dirty="0">
              <a:solidFill>
                <a:srgbClr val="0070C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49E87A2-43D9-456D-9728-DE644D6BD96C}"/>
              </a:ext>
            </a:extLst>
          </p:cNvPr>
          <p:cNvSpPr txBox="1"/>
          <p:nvPr/>
        </p:nvSpPr>
        <p:spPr>
          <a:xfrm>
            <a:off x="926982" y="5950591"/>
            <a:ext cx="7416919" cy="472565"/>
          </a:xfrm>
          <a:prstGeom prst="rect">
            <a:avLst/>
          </a:prstGeom>
          <a:noFill/>
        </p:spPr>
        <p:txBody>
          <a:bodyPr wrap="square" rtlCol="0">
            <a:spAutoFit/>
          </a:bodyPr>
          <a:lstStyle/>
          <a:p>
            <a:r>
              <a:rPr lang="en-US" sz="2471" b="1" i="1" dirty="0">
                <a:solidFill>
                  <a:srgbClr val="0070C0"/>
                </a:solidFill>
                <a:latin typeface="Times New Roman" panose="02020603050405020304" pitchFamily="18" charset="0"/>
                <a:cs typeface="Times New Roman" panose="02020603050405020304" pitchFamily="18" charset="0"/>
              </a:rPr>
              <a:t>Warm soda will lose CO</a:t>
            </a:r>
            <a:r>
              <a:rPr lang="en-US" sz="2471" b="1" i="1" baseline="-25000" dirty="0">
                <a:solidFill>
                  <a:srgbClr val="0070C0"/>
                </a:solidFill>
                <a:latin typeface="Times New Roman" panose="02020603050405020304" pitchFamily="18" charset="0"/>
                <a:cs typeface="Times New Roman" panose="02020603050405020304" pitchFamily="18" charset="0"/>
              </a:rPr>
              <a:t>2</a:t>
            </a:r>
            <a:r>
              <a:rPr lang="en-US" sz="2471" b="1" i="1" dirty="0">
                <a:solidFill>
                  <a:srgbClr val="0070C0"/>
                </a:solidFill>
                <a:latin typeface="Times New Roman" panose="02020603050405020304" pitchFamily="18" charset="0"/>
                <a:cs typeface="Times New Roman" panose="02020603050405020304" pitchFamily="18" charset="0"/>
              </a:rPr>
              <a:t> faster than a cold soda.</a:t>
            </a:r>
            <a:endParaRPr lang="en-US" sz="2471" i="1"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5056301-BD76-4751-B723-9EA869E51B50}"/>
              </a:ext>
            </a:extLst>
          </p:cNvPr>
          <p:cNvSpPr txBox="1"/>
          <p:nvPr/>
        </p:nvSpPr>
        <p:spPr>
          <a:xfrm>
            <a:off x="3540647" y="1954613"/>
            <a:ext cx="1031351" cy="472565"/>
          </a:xfrm>
          <a:prstGeom prst="rect">
            <a:avLst/>
          </a:prstGeom>
          <a:noFill/>
        </p:spPr>
        <p:txBody>
          <a:bodyPr wrap="square" rtlCol="0">
            <a:spAutoFit/>
          </a:bodyPr>
          <a:lstStyle/>
          <a:p>
            <a:r>
              <a:rPr lang="en-US" sz="2471" b="1" i="1" dirty="0">
                <a:solidFill>
                  <a:srgbClr val="0070C0"/>
                </a:solidFill>
                <a:latin typeface="Times New Roman" panose="02020603050405020304" pitchFamily="18" charset="0"/>
                <a:cs typeface="Times New Roman" panose="02020603050405020304" pitchFamily="18" charset="0"/>
              </a:rPr>
              <a:t>Gills</a:t>
            </a:r>
            <a:endParaRPr lang="en-US" sz="2471" i="1" dirty="0">
              <a:solidFill>
                <a:srgbClr val="0070C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38905E4-8665-47B3-9450-B3DF4FB16FB4}"/>
              </a:ext>
            </a:extLst>
          </p:cNvPr>
          <p:cNvSpPr txBox="1"/>
          <p:nvPr/>
        </p:nvSpPr>
        <p:spPr>
          <a:xfrm>
            <a:off x="5129093" y="194278"/>
            <a:ext cx="4038758" cy="472565"/>
          </a:xfrm>
          <a:prstGeom prst="rect">
            <a:avLst/>
          </a:prstGeom>
          <a:noFill/>
        </p:spPr>
        <p:txBody>
          <a:bodyPr wrap="square">
            <a:spAutoFit/>
          </a:bodyPr>
          <a:lstStyle/>
          <a:p>
            <a:pPr algn="ctr"/>
            <a:r>
              <a:rPr lang="en-US" sz="2471"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in your notebook!</a:t>
            </a:r>
            <a:endParaRPr lang="en-US" sz="2471" dirty="0">
              <a:solidFill>
                <a:srgbClr val="FF0000"/>
              </a:solidFill>
              <a:highlight>
                <a:srgbClr val="FFFF00"/>
              </a:highlight>
            </a:endParaRPr>
          </a:p>
        </p:txBody>
      </p:sp>
    </p:spTree>
    <p:extLst>
      <p:ext uri="{BB962C8B-B14F-4D97-AF65-F5344CB8AC3E}">
        <p14:creationId xmlns:p14="http://schemas.microsoft.com/office/powerpoint/2010/main" val="378710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8813</TotalTime>
  <Words>1818</Words>
  <Application>Microsoft Office PowerPoint</Application>
  <PresentationFormat>On-screen Show (4:3)</PresentationFormat>
  <Paragraphs>372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Cooper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126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Tomm PC</dc:creator>
  <cp:lastModifiedBy>Tracy Tomm</cp:lastModifiedBy>
  <cp:revision>426</cp:revision>
  <cp:lastPrinted>2017-09-08T13:46:17Z</cp:lastPrinted>
  <dcterms:created xsi:type="dcterms:W3CDTF">2015-10-08T21:50:49Z</dcterms:created>
  <dcterms:modified xsi:type="dcterms:W3CDTF">2023-10-15T21:01:56Z</dcterms:modified>
</cp:coreProperties>
</file>