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605" r:id="rId4"/>
    <p:sldId id="270" r:id="rId5"/>
    <p:sldId id="273" r:id="rId6"/>
    <p:sldId id="274" r:id="rId7"/>
    <p:sldId id="607" r:id="rId8"/>
    <p:sldId id="263" r:id="rId9"/>
    <p:sldId id="608" r:id="rId10"/>
    <p:sldId id="264" r:id="rId11"/>
    <p:sldId id="265" r:id="rId12"/>
    <p:sldId id="606" r:id="rId13"/>
    <p:sldId id="276" r:id="rId14"/>
    <p:sldId id="27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FF"/>
    <a:srgbClr val="FFFF99"/>
    <a:srgbClr val="3333FF"/>
    <a:srgbClr val="FF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>
      <p:cViewPr varScale="1">
        <p:scale>
          <a:sx n="60" d="100"/>
          <a:sy n="60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3114A8-045E-4392-8C8F-14B88DBEEDCC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F8865-C9F7-4098-9F0A-2D47EA209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404E2A-5466-4F9F-A39C-A420D35DD3B9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98E309-ECCB-4CDA-8882-8C719A02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857AA-56E5-4EE1-954F-CADF4AF174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7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1AF5-8514-4CDC-84E5-087FC6B988B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F301-75AE-4E53-BB9D-C07ACA194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tacritic.com/tv/the-jeff-corwin-experience/season-1/episode-11-madagascar-the-land-that-time-forgo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iencespot.net/Pages/classbio.html#EcoBasics" TargetMode="External"/><Relationship Id="rId4" Type="http://schemas.openxmlformats.org/officeDocument/2006/relationships/hyperlink" Target="https://docs.google.com/presentation/d/1H70AA4vg92UyeMxCs5DiuqNM9sde3Y87YXHWmjYFFmw/edit?usp=shar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he-Jeff-Corwin-Experience-Madagascar-Island-Ecosystem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828800"/>
          </a:xfrm>
        </p:spPr>
        <p:txBody>
          <a:bodyPr>
            <a:noAutofit/>
          </a:bodyPr>
          <a:lstStyle/>
          <a:p>
            <a:r>
              <a:rPr lang="en-US" sz="6000" b="1" i="1" dirty="0">
                <a:latin typeface="Aharoni" pitchFamily="2" charset="-79"/>
                <a:cs typeface="Aharoni" pitchFamily="2" charset="-79"/>
              </a:rPr>
              <a:t>Jeff Corwin: </a:t>
            </a:r>
            <a:br>
              <a:rPr lang="en-US" sz="6000" b="1" i="1" dirty="0">
                <a:latin typeface="Aharoni" pitchFamily="2" charset="-79"/>
                <a:cs typeface="Aharoni" pitchFamily="2" charset="-79"/>
              </a:rPr>
            </a:br>
            <a:r>
              <a:rPr lang="en-US" sz="6000" b="1" i="1" dirty="0">
                <a:latin typeface="Aharoni" pitchFamily="2" charset="-79"/>
                <a:cs typeface="Aharoni" pitchFamily="2" charset="-79"/>
              </a:rPr>
              <a:t>Madagascar Island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4495800" cy="2895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Fill in the slide as you watch the video.  We will go over the answers to allow you to fix/add any you miss.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Questions during the video? Create a textbox to write your questions!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654A4375-6B49-4FB0-ABA7-919BC8EC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344246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085956EB-A8C2-4C6D-9A98-C8F77F4D2F37}"/>
              </a:ext>
            </a:extLst>
          </p:cNvPr>
          <p:cNvSpPr txBox="1"/>
          <p:nvPr/>
        </p:nvSpPr>
        <p:spPr>
          <a:xfrm>
            <a:off x="-4247147" y="240632"/>
            <a:ext cx="42471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digital slide for this activity is available at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https://docs.google.com/presentation/d/1H70AA4vg92UyeMxCs5DiuqNM9sde3Y87YXHWmjYFFmw/edit?usp=sharing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need to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copy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digital file in order to use it with your students. 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full Ecology Basics unit is available at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https://sciencespot.net/Pages/classbio.html#EcoBasics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DF068-6BF3-4ADA-9715-FD49BAE78C75}"/>
              </a:ext>
            </a:extLst>
          </p:cNvPr>
          <p:cNvSpPr txBox="1"/>
          <p:nvPr/>
        </p:nvSpPr>
        <p:spPr>
          <a:xfrm>
            <a:off x="152400" y="64770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T. Tomm Updated 2021   https://sciencespot.net/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24085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951" y="192881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2. Vocabulary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Toilet Claw 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82849" y="141652"/>
            <a:ext cx="7632551" cy="1470838"/>
            <a:chOff x="1219200" y="-569119"/>
            <a:chExt cx="7632551" cy="1470838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1219200" y="155651"/>
              <a:ext cx="4038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Used for grooming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50507"/>
            <a:stretch/>
          </p:blipFill>
          <p:spPr bwMode="auto">
            <a:xfrm>
              <a:off x="5056776" y="-569119"/>
              <a:ext cx="3794975" cy="14708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Rectangle 1">
            <a:extLst>
              <a:ext uri="{FF2B5EF4-FFF2-40B4-BE49-F238E27FC236}">
                <a16:creationId xmlns:a16="http://schemas.microsoft.com/office/drawing/2014/main" id="{747309B7-5770-41F4-AB01-391CEE4BC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13755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E5FB354F-8854-4C2A-88B1-656D4090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81" y="1561261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Nocturnal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EEB4538-7D62-438F-9C4D-1D1BEADC7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045" y="1513909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at night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B3338-460E-404E-9DDA-DC41F31CAA1D}"/>
              </a:ext>
            </a:extLst>
          </p:cNvPr>
          <p:cNvGrpSpPr/>
          <p:nvPr/>
        </p:nvGrpSpPr>
        <p:grpSpPr>
          <a:xfrm>
            <a:off x="163158" y="2755139"/>
            <a:ext cx="8752242" cy="3363588"/>
            <a:chOff x="163158" y="2755139"/>
            <a:chExt cx="8752242" cy="3363588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552D2F0A-3F2C-4892-A4D9-AD393AA51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8136" y="2755139"/>
              <a:ext cx="3647264" cy="33635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0917825-A7AE-47A3-81A9-FFDEB354C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8" y="3080007"/>
              <a:ext cx="52146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Aye-aye</a:t>
              </a:r>
            </a:p>
          </p:txBody>
        </p:sp>
      </p:grpSp>
      <p:sp>
        <p:nvSpPr>
          <p:cNvPr id="18" name="Rectangle 1">
            <a:extLst>
              <a:ext uri="{FF2B5EF4-FFF2-40B4-BE49-F238E27FC236}">
                <a16:creationId xmlns:a16="http://schemas.microsoft.com/office/drawing/2014/main" id="{61E909E4-431E-4434-A22C-C0442A3B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928" y="2682758"/>
            <a:ext cx="1748781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Active at night?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DEFAC62-04C3-4761-B762-0A4251C2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619" y="5749033"/>
            <a:ext cx="1748781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Hearing?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5EC8C80B-EFA2-4953-919C-515A9F5B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55" y="3792727"/>
            <a:ext cx="5214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Special Behaviors 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Nocturnal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52AEA3E-D05D-40F3-B140-043E622F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79580"/>
            <a:ext cx="5214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Special Senses 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Excellent hearing - able to hear insect movements behind the bark on trees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228600"/>
            <a:ext cx="54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Greater Dwarf Lemur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221" y="12990"/>
            <a:ext cx="325557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6875E0-ABAB-4E57-A343-65C6EAD01503}"/>
              </a:ext>
            </a:extLst>
          </p:cNvPr>
          <p:cNvGrpSpPr/>
          <p:nvPr/>
        </p:nvGrpSpPr>
        <p:grpSpPr>
          <a:xfrm>
            <a:off x="101301" y="4077814"/>
            <a:ext cx="8814099" cy="2362200"/>
            <a:chOff x="101301" y="3658612"/>
            <a:chExt cx="8814099" cy="2362200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D9B17877-DF95-4C63-8931-D41B2867C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301" y="3658612"/>
              <a:ext cx="1883779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E6A4C73D-2F8F-44D4-A56C-A81CC9DF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658612"/>
              <a:ext cx="655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Katydid</a:t>
              </a:r>
            </a:p>
          </p:txBody>
        </p:sp>
      </p:grpSp>
      <p:sp>
        <p:nvSpPr>
          <p:cNvPr id="14" name="Rectangle 1">
            <a:extLst>
              <a:ext uri="{FF2B5EF4-FFF2-40B4-BE49-F238E27FC236}">
                <a16:creationId xmlns:a16="http://schemas.microsoft.com/office/drawing/2014/main" id="{F6E3221E-8730-4BA9-B0F8-992635FD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560" y="140369"/>
            <a:ext cx="110332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Eyes?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B78B16B1-6237-4198-9BB2-3936834A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34487"/>
            <a:ext cx="1047974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Tail?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0F43403-917B-40AE-9842-C0CDF474802F}"/>
              </a:ext>
            </a:extLst>
          </p:cNvPr>
          <p:cNvSpPr>
            <a:spLocks noChangeArrowheads="1"/>
          </p:cNvSpPr>
          <p:nvPr/>
        </p:nvSpPr>
        <p:spPr bwMode="auto">
          <a:xfrm rot="1032362">
            <a:off x="115826" y="6110592"/>
            <a:ext cx="200178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Appearance?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72C54-6834-440D-9877-6DB3B0B0496F}"/>
              </a:ext>
            </a:extLst>
          </p:cNvPr>
          <p:cNvSpPr txBox="1"/>
          <p:nvPr/>
        </p:nvSpPr>
        <p:spPr>
          <a:xfrm>
            <a:off x="23091" y="1464646"/>
            <a:ext cx="5682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Special Senses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Stereoscopic vision = depth perception.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4FBB56-C901-406F-B4BB-3C67DD1E25AF}"/>
              </a:ext>
            </a:extLst>
          </p:cNvPr>
          <p:cNvSpPr txBox="1"/>
          <p:nvPr/>
        </p:nvSpPr>
        <p:spPr>
          <a:xfrm>
            <a:off x="23091" y="2438458"/>
            <a:ext cx="5682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Special Behaviors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Can store fat in its tail (up to 30% of body weight)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D7B0B15F-8A89-4A69-80EE-586516F6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789953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Physical Appearance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Is cryptic (green color) and mimesis (looks like leaf)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F43664CD-817C-4AD4-B97D-7EF535653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10090"/>
            <a:ext cx="138693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Claws?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D1C4C2-3A9E-480C-80F1-18E47629797F}"/>
              </a:ext>
            </a:extLst>
          </p:cNvPr>
          <p:cNvSpPr txBox="1"/>
          <p:nvPr/>
        </p:nvSpPr>
        <p:spPr>
          <a:xfrm>
            <a:off x="14410" y="855166"/>
            <a:ext cx="568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Weapon/Tools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Uses claws to help it 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2286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Leaf-nosed Snakes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AC6B37-C320-4078-8D16-C10DEE85A8F9}"/>
              </a:ext>
            </a:extLst>
          </p:cNvPr>
          <p:cNvGrpSpPr/>
          <p:nvPr/>
        </p:nvGrpSpPr>
        <p:grpSpPr>
          <a:xfrm>
            <a:off x="228600" y="3038139"/>
            <a:ext cx="8534400" cy="3672840"/>
            <a:chOff x="228600" y="3038139"/>
            <a:chExt cx="8534400" cy="3672840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E6A4C73D-2F8F-44D4-A56C-A81CC9DF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3751020"/>
              <a:ext cx="655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Brown Mouse Lemur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7084420-6F47-4305-A441-97BBD344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038139"/>
              <a:ext cx="1874415" cy="3672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0D9570-48E7-48CF-9A25-F7718640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1" y="152400"/>
            <a:ext cx="369093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CB5070CF-E4DB-48FE-B594-403DBE166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9" y="866579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Physical Appearance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Cryptic (color blends in)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E8CBD6E-97FC-4F4A-A3CF-D7C515DB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9" y="1898411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Chemical Defenses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Venomous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7F076EF-8EDC-4995-B777-00705CFA7067}"/>
              </a:ext>
            </a:extLst>
          </p:cNvPr>
          <p:cNvSpPr>
            <a:spLocks noChangeArrowheads="1"/>
          </p:cNvSpPr>
          <p:nvPr/>
        </p:nvSpPr>
        <p:spPr bwMode="auto">
          <a:xfrm rot="20893878">
            <a:off x="5168183" y="367099"/>
            <a:ext cx="134976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Hidden?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8741937-E02A-4DCB-9A84-6753ECE905C1}"/>
              </a:ext>
            </a:extLst>
          </p:cNvPr>
          <p:cNvSpPr>
            <a:spLocks noChangeArrowheads="1"/>
          </p:cNvSpPr>
          <p:nvPr/>
        </p:nvSpPr>
        <p:spPr bwMode="auto">
          <a:xfrm rot="20936508">
            <a:off x="6921998" y="1967313"/>
            <a:ext cx="20574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Dangerous?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5FD1C967-FA35-4E8F-B411-03A9AA7FB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80627"/>
            <a:ext cx="195936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Best sense?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7C56B7E-0F08-4BA4-ADF7-D4FA8741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459" y="4540064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Special Senses 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Excellent hearing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600200"/>
          <a:ext cx="8534402" cy="50291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Possible Examples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81075" algn="l"/>
                        </a:tabLst>
                      </a:pPr>
                      <a:r>
                        <a:rPr lang="en-US" sz="1600" dirty="0">
                          <a:effectLst/>
                        </a:rPr>
                        <a:t>Physical Appearance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Leaf-nosed snake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Female =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Camo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Dwarf Chameleon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Camo to blend in,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legs looks like twig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Katydid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Colored like green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and dead leaves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Weapons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 Tools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effectLst/>
                        </a:rPr>
                        <a:t>Large</a:t>
                      </a:r>
                      <a:r>
                        <a:rPr lang="en-US" sz="1600" b="1" baseline="0" dirty="0">
                          <a:effectLst/>
                        </a:rPr>
                        <a:t> Chameleon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Fused toes used for climbing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effectLst/>
                        </a:rPr>
                        <a:t>Tomato Frog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Has</a:t>
                      </a:r>
                      <a:r>
                        <a:rPr lang="en-US" sz="1400" baseline="0" dirty="0">
                          <a:effectLst/>
                        </a:rPr>
                        <a:t> nasty stuff that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gunks</a:t>
                      </a:r>
                      <a:r>
                        <a:rPr lang="en-US" sz="1400" baseline="0" dirty="0">
                          <a:effectLst/>
                        </a:rPr>
                        <a:t> up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</a:rPr>
                        <a:t>in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</a:rPr>
                        <a:t> predator’s mouth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effectLst/>
                        </a:rPr>
                        <a:t>Aye-Aye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Claws used for getting food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Special Senses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Large</a:t>
                      </a:r>
                      <a:r>
                        <a:rPr lang="en-US" sz="1600" b="1" baseline="0" dirty="0">
                          <a:effectLst/>
                        </a:rPr>
                        <a:t> Chameleon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Eyes move on their own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(different directions)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Tenrecs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 whiskers</a:t>
                      </a:r>
                      <a:r>
                        <a:rPr lang="en-US" sz="1600" baseline="0" dirty="0">
                          <a:effectLst/>
                        </a:rPr>
                        <a:t> to find insects &amp; other food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Aye-Aye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Good</a:t>
                      </a:r>
                      <a:r>
                        <a:rPr lang="en-US" sz="1600" baseline="0" dirty="0">
                          <a:effectLst/>
                        </a:rPr>
                        <a:t> hearing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Chemical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Leaf-nosed snake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Has</a:t>
                      </a:r>
                      <a:r>
                        <a:rPr lang="en-US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v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enom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Tomato Frog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Has</a:t>
                      </a:r>
                      <a:r>
                        <a:rPr lang="en-US" sz="1600" baseline="0" dirty="0">
                          <a:effectLst/>
                        </a:rPr>
                        <a:t> nasty slime that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acts as glue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White-fronted Lemurs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 scat and urine</a:t>
                      </a:r>
                      <a:r>
                        <a:rPr lang="en-US" sz="1600" baseline="0" dirty="0">
                          <a:effectLst/>
                        </a:rPr>
                        <a:t> to mark territory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3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Special Behaviors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effectLst/>
                        </a:rPr>
                        <a:t>White-fronted Lemur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Rubs rectum on branches to mark territory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Tree Boa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Uses body to constrict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and kill prey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Panther Chameleon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Puffs up to look bigger and scare predators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762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Possible Answers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You may have different examples than those listed.  You need </a:t>
            </a:r>
            <a:r>
              <a:rPr lang="en-US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least 2 animals per category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 the defense listed and how it is used.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9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52400" y="1200150"/>
            <a:ext cx="876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charset="0"/>
              </a:rPr>
              <a:t>Questions we asked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8458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is it to Madagascar from Havana, IL?</a:t>
            </a:r>
            <a:b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would it cost to travel there?</a:t>
            </a:r>
          </a:p>
          <a:p>
            <a:pPr>
              <a:defRPr/>
            </a:pP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islands are ranked 1st, 2nd, &amp; 3rd in size?</a:t>
            </a:r>
          </a:p>
          <a:p>
            <a:pPr>
              <a:defRPr/>
            </a:pP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people live on the island?</a:t>
            </a:r>
          </a:p>
          <a:p>
            <a:pPr>
              <a:defRPr/>
            </a:pP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are the dwarf chameleon babies?</a:t>
            </a:r>
          </a:p>
          <a:p>
            <a:pPr>
              <a:defRPr/>
            </a:pP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color are “baby” tomato frogs?</a:t>
            </a:r>
          </a:p>
          <a:p>
            <a:pPr>
              <a:defRPr/>
            </a:pP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chameleons change colors?</a:t>
            </a:r>
          </a:p>
          <a:p>
            <a:pPr>
              <a:defRPr/>
            </a:pPr>
            <a:endParaRPr lang="en-US" sz="2000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powerful is the venom in the leaf-nosed snake?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9CC02-B159-4AB4-A34D-46540D1CEF7A}"/>
              </a:ext>
            </a:extLst>
          </p:cNvPr>
          <p:cNvSpPr/>
          <p:nvPr/>
        </p:nvSpPr>
        <p:spPr>
          <a:xfrm>
            <a:off x="-38100" y="5999747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rial" charset="0"/>
              </a:rPr>
              <a:t>Work together to find the answers to these questions.  Add more when you think of them!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306"/>
            <a:ext cx="917180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Answer these questions about Madagascar as you watch the video.</a:t>
            </a:r>
          </a:p>
          <a:p>
            <a:pPr marL="342900" marR="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Near which continent is Madagascar located?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B01945-8C7D-42AE-AE94-0D37E032A7AA}"/>
              </a:ext>
            </a:extLst>
          </p:cNvPr>
          <p:cNvGrpSpPr/>
          <p:nvPr/>
        </p:nvGrpSpPr>
        <p:grpSpPr>
          <a:xfrm>
            <a:off x="6324600" y="445110"/>
            <a:ext cx="2682564" cy="3136290"/>
            <a:chOff x="5794204" y="445110"/>
            <a:chExt cx="3212960" cy="34410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9583" t="23728" r="21829" b="24421"/>
            <a:stretch/>
          </p:blipFill>
          <p:spPr bwMode="auto">
            <a:xfrm>
              <a:off x="5794204" y="983263"/>
              <a:ext cx="3212960" cy="29029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6781799" y="445110"/>
              <a:ext cx="13488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Africa</a:t>
              </a: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380A797E-DBFB-4272-AA7F-6B5AB4A6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Why are most of the creatures living on </a:t>
            </a:r>
            <a:b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Madagascar not found anywhere else in the </a:t>
            </a:r>
            <a:b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world?   </a:t>
            </a:r>
          </a:p>
          <a:p>
            <a:pPr eaLnBrk="0" hangingPunct="0"/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What percentage of creatures are found </a:t>
            </a:r>
            <a:b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only on the island? _____%</a:t>
            </a:r>
          </a:p>
          <a:p>
            <a:pPr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cs typeface="Calibri" pitchFamily="34" charset="0"/>
              </a:rPr>
              <a:t>d) How many new species are discovered each year?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cs typeface="Calibri" pitchFamily="34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7A83BB2-514A-4243-8B02-297A66AAE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377" y="1921636"/>
            <a:ext cx="42680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It's been isolated from the rest of the world.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88A5306-520C-40CC-A60A-2C9F5B4E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597" y="3198018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EB8DC77-D236-4637-BBD6-3E624B01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103" y="3962688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6BFBE2B-D96B-46F3-86DC-CB1098FFAAA3}"/>
              </a:ext>
            </a:extLst>
          </p:cNvPr>
          <p:cNvGrpSpPr>
            <a:grpSpLocks/>
          </p:cNvGrpSpPr>
          <p:nvPr/>
        </p:nvGrpSpPr>
        <p:grpSpPr bwMode="auto">
          <a:xfrm>
            <a:off x="103961" y="4928652"/>
            <a:ext cx="8596078" cy="1776948"/>
            <a:chOff x="-2484839" y="4362456"/>
            <a:chExt cx="8596503" cy="177694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51D1BC0-E92A-44F1-AA14-A6F9F3CFD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69545" y="4362456"/>
              <a:ext cx="7481209" cy="17769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6E8F18B7-6CA0-4EBA-A40B-274ACDD6A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40380">
              <a:off x="-2484839" y="4496040"/>
              <a:ext cx="1389558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Factoid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395D2B-F02F-45EF-B1F1-8122EAD16063}"/>
              </a:ext>
            </a:extLst>
          </p:cNvPr>
          <p:cNvCxnSpPr/>
          <p:nvPr/>
        </p:nvCxnSpPr>
        <p:spPr>
          <a:xfrm>
            <a:off x="5410200" y="5758926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DC93DB-E707-433E-86E6-4FB0D4DC4451}"/>
              </a:ext>
            </a:extLst>
          </p:cNvPr>
          <p:cNvCxnSpPr/>
          <p:nvPr/>
        </p:nvCxnSpPr>
        <p:spPr>
          <a:xfrm>
            <a:off x="1349059" y="5976768"/>
            <a:ext cx="64008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A4A81C-71E3-4011-A39B-094C141D4399}"/>
              </a:ext>
            </a:extLst>
          </p:cNvPr>
          <p:cNvSpPr/>
          <p:nvPr/>
        </p:nvSpPr>
        <p:spPr>
          <a:xfrm>
            <a:off x="76200" y="150859"/>
            <a:ext cx="8991600" cy="47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71" b="1" i="1" dirty="0"/>
              <a:t>Where could we use the </a:t>
            </a:r>
            <a:r>
              <a:rPr lang="en-US" sz="2471" b="1" i="1" dirty="0">
                <a:highlight>
                  <a:srgbClr val="FFFF00"/>
                </a:highlight>
              </a:rPr>
              <a:t>Large Chameleon </a:t>
            </a:r>
            <a:r>
              <a:rPr lang="en-US" sz="2471" b="1" i="1" dirty="0"/>
              <a:t>in the chart?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072DD-1E8C-4176-A314-8BDFE669C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9" t="12353" r="1666" b="2550"/>
          <a:stretch/>
        </p:blipFill>
        <p:spPr>
          <a:xfrm>
            <a:off x="76200" y="647700"/>
            <a:ext cx="4983227" cy="55626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66ECFF4-B1D1-4507-8A84-AC9142C80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435" y="2232906"/>
            <a:ext cx="463545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Chameleon -  "toes" are fused to help them climb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D758EB-7D3D-4502-B2C7-9766B316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433" y="1214987"/>
            <a:ext cx="4683953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Chameleon – Changes color for mood, blend in, find a mate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11A79A5-A4E4-45A1-899D-B23C2CD2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433" y="3222322"/>
            <a:ext cx="4683953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Chameleon -  Eyes move independently to see in many directions.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CAFA061-D426-47F6-871A-7FA398CC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935" y="670112"/>
            <a:ext cx="2385633" cy="359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1A7CEF9-2D5A-41CB-8BB8-5BF57A15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479" y="4295370"/>
            <a:ext cx="2994321" cy="228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D6DA24D5-7A42-4DD5-89B1-BA91F183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662" y="3028890"/>
            <a:ext cx="116592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Toes?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0A75825-8F26-4358-BD5F-9BF41D41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978" y="523584"/>
            <a:ext cx="116592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Color?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F5648D0-3D13-4833-AB25-185CB651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5936201"/>
            <a:ext cx="116592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Eyes?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9D2A84-C163-4374-9599-8C31F8A989EE}"/>
              </a:ext>
            </a:extLst>
          </p:cNvPr>
          <p:cNvGrpSpPr/>
          <p:nvPr/>
        </p:nvGrpSpPr>
        <p:grpSpPr>
          <a:xfrm>
            <a:off x="152400" y="152400"/>
            <a:ext cx="8558771" cy="2362200"/>
            <a:chOff x="-5460402" y="4369634"/>
            <a:chExt cx="8558771" cy="23622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F1321C-1B67-4444-971C-2F86DC099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98" y="4369634"/>
              <a:ext cx="3072371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5E3A0DEB-407B-4B13-AC3F-E447D95E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60402" y="4388505"/>
              <a:ext cx="487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Tomato Frog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58B29EAD-1F24-4B2A-8B08-7E3CB3E0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2" y="911271"/>
            <a:ext cx="4779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Chemical Defenses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Secretes a gooey slime that acts as paste in a predator’s mouth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ED399D6-FEDE-407C-B36A-AC679FF93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1" y="3968743"/>
            <a:ext cx="2502049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Indicator species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5210D3C-8909-4980-94E0-28250C81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1" y="3546073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highlight>
                  <a:srgbClr val="00FF00"/>
                </a:highligh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Vocabulary</a:t>
            </a:r>
          </a:p>
          <a:p>
            <a:pPr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C1A0428-4DD3-48BE-BAD1-EA98AB39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612" y="4123209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sensitive to changes in the ecosystem and air quality; can indicates a problem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0D94C81-7747-4419-88A1-CEAD98AE8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66022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Example: The tomato frogs are sensitive to their ecosystems.  They breath with their lungs and through their skin.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FD67DB6-5B09-4779-87DB-59D17E7B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71245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Insectivore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Diet consists mainly of insects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48ABE90-E997-47EE-AF23-0E935FF0CE85}"/>
              </a:ext>
            </a:extLst>
          </p:cNvPr>
          <p:cNvSpPr>
            <a:spLocks noChangeArrowheads="1"/>
          </p:cNvSpPr>
          <p:nvPr/>
        </p:nvSpPr>
        <p:spPr bwMode="auto">
          <a:xfrm rot="20018485">
            <a:off x="5327450" y="214778"/>
            <a:ext cx="1165922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Skin?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228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Tenrecs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2348" y="829790"/>
            <a:ext cx="5319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Special Senses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Whiskers are used to detect the movements of their prey.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7019" y="3742283"/>
            <a:ext cx="58869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Chemical Defenses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(or Special Behaviors)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Leave behind chemical clues by spraying or rubbing to mark their territory.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C6CA2-3E67-4FDF-BE48-29AB7475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53" y="105401"/>
            <a:ext cx="3494205" cy="198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0425D8-0E34-4506-A945-7ADB098E10CC}"/>
              </a:ext>
            </a:extLst>
          </p:cNvPr>
          <p:cNvGrpSpPr/>
          <p:nvPr/>
        </p:nvGrpSpPr>
        <p:grpSpPr>
          <a:xfrm>
            <a:off x="187217" y="2929361"/>
            <a:ext cx="8915400" cy="3219765"/>
            <a:chOff x="99361" y="3429000"/>
            <a:chExt cx="8915400" cy="3219765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B80D4A29-BE8B-4354-B241-17EA7A48B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61" y="3521292"/>
              <a:ext cx="891540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Lemurs</a:t>
              </a:r>
            </a:p>
            <a:p>
              <a:endParaRPr lang="en-US" sz="11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44D9FF-CC03-4100-BFAE-C147FEFF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193" y="3429000"/>
              <a:ext cx="2834932" cy="32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ctangle 1">
            <a:extLst>
              <a:ext uri="{FF2B5EF4-FFF2-40B4-BE49-F238E27FC236}">
                <a16:creationId xmlns:a16="http://schemas.microsoft.com/office/drawing/2014/main" id="{29F36357-E905-4D8D-A2CD-9214AF82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32" y="5305588"/>
            <a:ext cx="5886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animals do we know that use scents to mark territory?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0361557-B50F-4905-B3B1-AEE3297A0700}"/>
              </a:ext>
            </a:extLst>
          </p:cNvPr>
          <p:cNvSpPr>
            <a:spLocks noChangeArrowheads="1"/>
          </p:cNvSpPr>
          <p:nvPr/>
        </p:nvSpPr>
        <p:spPr bwMode="auto">
          <a:xfrm rot="847494">
            <a:off x="5212002" y="1581703"/>
            <a:ext cx="190009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Whiskers?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5C7DB40-F228-4AB8-96B6-93D184384BDC}"/>
              </a:ext>
            </a:extLst>
          </p:cNvPr>
          <p:cNvSpPr>
            <a:spLocks noChangeArrowheads="1"/>
          </p:cNvSpPr>
          <p:nvPr/>
        </p:nvSpPr>
        <p:spPr bwMode="auto">
          <a:xfrm rot="20642730">
            <a:off x="7122851" y="5733883"/>
            <a:ext cx="190009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Territory?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59408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304" y="783234"/>
            <a:ext cx="37014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Special Behaviors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puffs up with air to make himself look bigger and fierce.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551" y="3033746"/>
            <a:ext cx="8963234" cy="2371931"/>
            <a:chOff x="61705" y="2666557"/>
            <a:chExt cx="8963234" cy="2371931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1705" y="2935313"/>
              <a:ext cx="3701401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Weapon/Tools</a:t>
              </a:r>
            </a:p>
            <a:p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Tongue can stretch out more than the length of its body to catch food from a hiding place further away.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3006" y="2666557"/>
              <a:ext cx="4971933" cy="2371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86905F36-CC1B-4937-9907-CCAEAEB9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78" y="158404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Panther Chameleon</a:t>
            </a:r>
            <a:r>
              <a:rPr lang="en-US" sz="24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B11532-1D2C-4587-8849-0A4A02A59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53" y="158404"/>
            <a:ext cx="4653689" cy="243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8E7B9163-F2DE-4A6C-AA7A-C5805AADCE10}"/>
              </a:ext>
            </a:extLst>
          </p:cNvPr>
          <p:cNvSpPr>
            <a:spLocks noChangeArrowheads="1"/>
          </p:cNvSpPr>
          <p:nvPr/>
        </p:nvSpPr>
        <p:spPr bwMode="auto">
          <a:xfrm rot="1029518">
            <a:off x="7075692" y="363253"/>
            <a:ext cx="190009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Puffs up?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4BD29646-3B10-4D12-895D-22717991C163}"/>
              </a:ext>
            </a:extLst>
          </p:cNvPr>
          <p:cNvSpPr>
            <a:spLocks noChangeArrowheads="1"/>
          </p:cNvSpPr>
          <p:nvPr/>
        </p:nvSpPr>
        <p:spPr bwMode="auto">
          <a:xfrm rot="20639953">
            <a:off x="6400800" y="4622504"/>
            <a:ext cx="190009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Tongue?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59408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98A15B-CFAD-44F7-946D-6C3D6BF473AF}"/>
              </a:ext>
            </a:extLst>
          </p:cNvPr>
          <p:cNvGrpSpPr/>
          <p:nvPr/>
        </p:nvGrpSpPr>
        <p:grpSpPr>
          <a:xfrm>
            <a:off x="38549" y="207014"/>
            <a:ext cx="8598168" cy="1859408"/>
            <a:chOff x="353967" y="4035337"/>
            <a:chExt cx="8598168" cy="185940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967" y="4054982"/>
              <a:ext cx="2771717" cy="18397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FBB324CD-E926-4553-9CCE-29D0CA879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135" y="4035337"/>
              <a:ext cx="571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Dwarf Chameleon</a:t>
              </a:r>
              <a:r>
                <a:rPr lang="en-US" sz="2400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4" name="Rectangle 1">
            <a:extLst>
              <a:ext uri="{FF2B5EF4-FFF2-40B4-BE49-F238E27FC236}">
                <a16:creationId xmlns:a16="http://schemas.microsoft.com/office/drawing/2014/main" id="{7888C6F7-3DC7-41DE-876B-BAEF6E2A9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916628"/>
            <a:ext cx="60134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Physical Appearance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colored to match the trees &amp; legs look like sticks.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7EF7B7E-2AFA-4C6A-86DF-68D22921A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0" y="3783479"/>
            <a:ext cx="6271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Special Behaviors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squeezes its body around its prey to suffocate it (constriction.)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0D1D8214-5A40-4A6F-90EF-3072C3D3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36486"/>
            <a:ext cx="228060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Color?  Legs?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7D5BED-63A9-4E3A-9CD8-F9D0C89BF7D9}"/>
              </a:ext>
            </a:extLst>
          </p:cNvPr>
          <p:cNvGrpSpPr/>
          <p:nvPr/>
        </p:nvGrpSpPr>
        <p:grpSpPr>
          <a:xfrm>
            <a:off x="141120" y="2864245"/>
            <a:ext cx="8961642" cy="3399669"/>
            <a:chOff x="141120" y="2864245"/>
            <a:chExt cx="8961642" cy="3399669"/>
          </a:xfrm>
        </p:grpSpPr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F1E79B3C-23DD-4A68-9983-6806ECD5D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20" y="3084504"/>
              <a:ext cx="55611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highlight>
                    <a:srgbClr val="FFFF00"/>
                  </a:highlight>
                  <a:latin typeface="Times New Roman" pitchFamily="18" charset="0"/>
                  <a:cs typeface="Times New Roman" pitchFamily="18" charset="0"/>
                </a:rPr>
                <a:t>Madagascar Tree Boa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DFB9E0-2BDF-4D0C-9AAE-0E38B44E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2142" y="2864245"/>
              <a:ext cx="3240620" cy="3399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Rectangle 1">
            <a:extLst>
              <a:ext uri="{FF2B5EF4-FFF2-40B4-BE49-F238E27FC236}">
                <a16:creationId xmlns:a16="http://schemas.microsoft.com/office/drawing/2014/main" id="{2C256EC1-82ED-4F88-81E2-60899067603F}"/>
              </a:ext>
            </a:extLst>
          </p:cNvPr>
          <p:cNvSpPr>
            <a:spLocks noChangeArrowheads="1"/>
          </p:cNvSpPr>
          <p:nvPr/>
        </p:nvSpPr>
        <p:spPr bwMode="auto">
          <a:xfrm rot="20896009">
            <a:off x="6532405" y="5903372"/>
            <a:ext cx="190009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Kills by?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74D742B2-60C5-4A80-9737-5128FD9CC3C2}"/>
              </a:ext>
            </a:extLst>
          </p:cNvPr>
          <p:cNvSpPr>
            <a:spLocks noChangeArrowheads="1"/>
          </p:cNvSpPr>
          <p:nvPr/>
        </p:nvSpPr>
        <p:spPr bwMode="auto">
          <a:xfrm rot="878583">
            <a:off x="7427518" y="2840360"/>
            <a:ext cx="153145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Hidden?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6FA4A30B-BCD8-4113-B5A3-C0E049016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3" y="5110375"/>
            <a:ext cx="5708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Physical Appearance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Cryptic – blends in with habitat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 animBg="1"/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91" y="101899"/>
            <a:ext cx="2923624" cy="298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95471" y="3472974"/>
            <a:ext cx="1734548" cy="193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cxnSpLocks/>
            <a:stCxn id="1027" idx="1"/>
          </p:cNvCxnSpPr>
          <p:nvPr/>
        </p:nvCxnSpPr>
        <p:spPr>
          <a:xfrm flipV="1">
            <a:off x="7862745" y="2057400"/>
            <a:ext cx="366855" cy="151669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53F2B8-4537-414D-8DBA-9396ED3E4931}"/>
              </a:ext>
            </a:extLst>
          </p:cNvPr>
          <p:cNvSpPr txBox="1"/>
          <p:nvPr/>
        </p:nvSpPr>
        <p:spPr>
          <a:xfrm>
            <a:off x="96585" y="101899"/>
            <a:ext cx="4170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Leaf-tailed Gecko 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653" y="710008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Physical Appearance 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Camouflage – Colored to blend in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mimesis – leaf-shaped tail and looks as if it has lichen &amp; moss on its body.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ABBD7F4-3DB7-4B82-B7CA-B435F48CA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3" y="2377232"/>
            <a:ext cx="5916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Special Behaviors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 tongue as “wiper” to clean eyes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F62F8C88-508B-45BC-9175-1AFC5E4D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" y="3604101"/>
            <a:ext cx="8534400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Vocabulary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Crypsis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Coloring that blends into a habitat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Mimicry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Mimics an object – leaf or branch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BDF4E-F5BE-423D-837A-7C49971CEC16}"/>
              </a:ext>
            </a:extLst>
          </p:cNvPr>
          <p:cNvGrpSpPr/>
          <p:nvPr/>
        </p:nvGrpSpPr>
        <p:grpSpPr>
          <a:xfrm>
            <a:off x="229927" y="4849312"/>
            <a:ext cx="8817488" cy="1889332"/>
            <a:chOff x="229927" y="4849312"/>
            <a:chExt cx="8817488" cy="1889332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229927" y="5907647"/>
              <a:ext cx="8817488" cy="83099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Did you know … Lichen is a symbiotic relationship between fungi and bacteria. What type of symbiosis is this?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482A183-3934-43C3-8B7B-8DF46DE515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5117" y="4849312"/>
              <a:ext cx="154308" cy="10583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37789AE8-AAE7-4759-91D3-6901D9E3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853" y="6294436"/>
            <a:ext cx="1815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Mutualism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609D4FE8-12FA-406D-9AEA-C5B5AF52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804" y="149872"/>
            <a:ext cx="134381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Skin?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A36AD5E2-1C1C-43E4-BB4F-0E981CEF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870" y="2405793"/>
            <a:ext cx="1145983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Eyes?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05D-9511-4993-8A95-F7DC7F3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9151"/>
            <a:ext cx="5219700" cy="1143000"/>
          </a:xfrm>
        </p:spPr>
        <p:txBody>
          <a:bodyPr>
            <a:noAutofit/>
          </a:bodyPr>
          <a:lstStyle/>
          <a:p>
            <a:r>
              <a:rPr lang="en-US" sz="3600" b="1" i="1" dirty="0"/>
              <a:t>Back to Madagascar …</a:t>
            </a:r>
          </a:p>
        </p:txBody>
      </p:sp>
      <p:pic>
        <p:nvPicPr>
          <p:cNvPr id="4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5346B891-B90A-4D30-9E51-A6AB3BFD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814" y="0"/>
            <a:ext cx="282458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07648-44A3-42C7-9207-FA7371B53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3651314"/>
            <a:ext cx="4572001" cy="293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C822952-2FD2-450C-8ECC-F0F6CC80EC6B}"/>
              </a:ext>
            </a:extLst>
          </p:cNvPr>
          <p:cNvSpPr/>
          <p:nvPr/>
        </p:nvSpPr>
        <p:spPr>
          <a:xfrm rot="10800000">
            <a:off x="6210301" y="5562600"/>
            <a:ext cx="9525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4BDF00-6F02-4668-87B0-2C2D67F58064}"/>
              </a:ext>
            </a:extLst>
          </p:cNvPr>
          <p:cNvSpPr/>
          <p:nvPr/>
        </p:nvSpPr>
        <p:spPr>
          <a:xfrm rot="10800000" flipH="1">
            <a:off x="1295400" y="3810000"/>
            <a:ext cx="9525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4549CE-0D6C-470B-8081-636376D72D40}"/>
              </a:ext>
            </a:extLst>
          </p:cNvPr>
          <p:cNvSpPr txBox="1">
            <a:spLocks/>
          </p:cNvSpPr>
          <p:nvPr/>
        </p:nvSpPr>
        <p:spPr>
          <a:xfrm>
            <a:off x="-26894" y="3048000"/>
            <a:ext cx="9094694" cy="603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/>
              <a:t>NOTE: Use the class notes to check the rest of Slide 13.</a:t>
            </a:r>
          </a:p>
        </p:txBody>
      </p:sp>
    </p:spTree>
    <p:extLst>
      <p:ext uri="{BB962C8B-B14F-4D97-AF65-F5344CB8AC3E}">
        <p14:creationId xmlns:p14="http://schemas.microsoft.com/office/powerpoint/2010/main" val="64902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8866</TotalTime>
  <Words>995</Words>
  <Application>Microsoft Office PowerPoint</Application>
  <PresentationFormat>On-screen Show (4:3)</PresentationFormat>
  <Paragraphs>179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Times New Roman</vt:lpstr>
      <vt:lpstr>Office Theme</vt:lpstr>
      <vt:lpstr>Jeff Corwin:  Madagascar Island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Madagascar 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 PC</dc:creator>
  <cp:lastModifiedBy>Tracy Tomm</cp:lastModifiedBy>
  <cp:revision>427</cp:revision>
  <cp:lastPrinted>2017-09-08T13:46:17Z</cp:lastPrinted>
  <dcterms:created xsi:type="dcterms:W3CDTF">2015-10-08T21:50:49Z</dcterms:created>
  <dcterms:modified xsi:type="dcterms:W3CDTF">2022-02-06T00:38:00Z</dcterms:modified>
</cp:coreProperties>
</file>