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647" r:id="rId2"/>
    <p:sldId id="648" r:id="rId3"/>
    <p:sldId id="304" r:id="rId4"/>
    <p:sldId id="650" r:id="rId5"/>
    <p:sldId id="651" r:id="rId6"/>
    <p:sldId id="652" r:id="rId7"/>
    <p:sldId id="653" r:id="rId8"/>
    <p:sldId id="654" r:id="rId9"/>
    <p:sldId id="655" r:id="rId10"/>
    <p:sldId id="656" r:id="rId11"/>
    <p:sldId id="443" r:id="rId12"/>
    <p:sldId id="444" r:id="rId13"/>
    <p:sldId id="595" r:id="rId14"/>
    <p:sldId id="601" r:id="rId15"/>
    <p:sldId id="602" r:id="rId16"/>
    <p:sldId id="603" r:id="rId17"/>
    <p:sldId id="604" r:id="rId18"/>
    <p:sldId id="606" r:id="rId19"/>
    <p:sldId id="611" r:id="rId20"/>
    <p:sldId id="607" r:id="rId21"/>
    <p:sldId id="612" r:id="rId22"/>
    <p:sldId id="613" r:id="rId23"/>
    <p:sldId id="273" r:id="rId24"/>
    <p:sldId id="614" r:id="rId25"/>
    <p:sldId id="615" r:id="rId26"/>
    <p:sldId id="616" r:id="rId27"/>
    <p:sldId id="617" r:id="rId28"/>
    <p:sldId id="430" r:id="rId29"/>
    <p:sldId id="609" r:id="rId30"/>
    <p:sldId id="395" r:id="rId31"/>
    <p:sldId id="411" r:id="rId32"/>
    <p:sldId id="433" r:id="rId33"/>
    <p:sldId id="608" r:id="rId34"/>
    <p:sldId id="316" r:id="rId35"/>
    <p:sldId id="649" r:id="rId36"/>
    <p:sldId id="317"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FF"/>
    <a:srgbClr val="FFFF99"/>
    <a:srgbClr val="3333FF"/>
    <a:srgbClr val="FFFF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4660"/>
  </p:normalViewPr>
  <p:slideViewPr>
    <p:cSldViewPr>
      <p:cViewPr varScale="1">
        <p:scale>
          <a:sx n="91" d="100"/>
          <a:sy n="91" d="100"/>
        </p:scale>
        <p:origin x="-2898" y="51"/>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E3114A8-045E-4392-8C8F-14B88DBEEDCC}" type="datetimeFigureOut">
              <a:rPr lang="en-US" smtClean="0"/>
              <a:pPr/>
              <a:t>10/15/2023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CF8865-C9F7-4098-9F0A-2D47EA209531}" type="slidenum">
              <a:rPr lang="en-US" smtClean="0"/>
              <a:pPr/>
              <a:t>‹#›</a:t>
            </a:fld>
            <a:endParaRPr lang="en-US"/>
          </a:p>
        </p:txBody>
      </p:sp>
    </p:spTree>
    <p:extLst>
      <p:ext uri="{BB962C8B-B14F-4D97-AF65-F5344CB8AC3E}">
        <p14:creationId xmlns:p14="http://schemas.microsoft.com/office/powerpoint/2010/main" val="2039231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404E2A-5466-4F9F-A39C-A420D35DD3B9}" type="datetimeFigureOut">
              <a:rPr lang="en-US" smtClean="0"/>
              <a:pPr/>
              <a:t>10/15/2023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98E309-ECCB-4CDA-8882-8C719A023C65}" type="slidenum">
              <a:rPr lang="en-US" smtClean="0"/>
              <a:pPr/>
              <a:t>‹#›</a:t>
            </a:fld>
            <a:endParaRPr lang="en-US"/>
          </a:p>
        </p:txBody>
      </p:sp>
    </p:spTree>
    <p:extLst>
      <p:ext uri="{BB962C8B-B14F-4D97-AF65-F5344CB8AC3E}">
        <p14:creationId xmlns:p14="http://schemas.microsoft.com/office/powerpoint/2010/main" val="2648023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39A7BBAB-685A-4D8D-81B3-C193F9E67278}" type="slidenum">
              <a:rPr lang="en-US"/>
              <a:pPr/>
              <a:t>3</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1377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8E309-ECCB-4CDA-8882-8C719A023C65}" type="slidenum">
              <a:rPr lang="en-US" smtClean="0"/>
              <a:pPr/>
              <a:t>4</a:t>
            </a:fld>
            <a:endParaRPr lang="en-US"/>
          </a:p>
        </p:txBody>
      </p:sp>
    </p:spTree>
    <p:extLst>
      <p:ext uri="{BB962C8B-B14F-4D97-AF65-F5344CB8AC3E}">
        <p14:creationId xmlns:p14="http://schemas.microsoft.com/office/powerpoint/2010/main" val="125416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8E309-ECCB-4CDA-8882-8C719A023C65}" type="slidenum">
              <a:rPr lang="en-US" smtClean="0"/>
              <a:pPr/>
              <a:t>10</a:t>
            </a:fld>
            <a:endParaRPr lang="en-US"/>
          </a:p>
        </p:txBody>
      </p:sp>
    </p:spTree>
    <p:extLst>
      <p:ext uri="{BB962C8B-B14F-4D97-AF65-F5344CB8AC3E}">
        <p14:creationId xmlns:p14="http://schemas.microsoft.com/office/powerpoint/2010/main" val="1529688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98E309-ECCB-4CDA-8882-8C719A023C65}" type="slidenum">
              <a:rPr lang="en-US" smtClean="0"/>
              <a:pPr/>
              <a:t>16</a:t>
            </a:fld>
            <a:endParaRPr lang="en-US"/>
          </a:p>
        </p:txBody>
      </p:sp>
    </p:spTree>
    <p:extLst>
      <p:ext uri="{BB962C8B-B14F-4D97-AF65-F5344CB8AC3E}">
        <p14:creationId xmlns:p14="http://schemas.microsoft.com/office/powerpoint/2010/main" val="2287220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F7BE21E-36A2-442A-94F6-5129B4BF793E}"/>
              </a:ext>
            </a:extLst>
          </p:cNvPr>
          <p:cNvSpPr>
            <a:spLocks noGrp="1" noRot="1" noChangeAspect="1" noTextEdit="1"/>
          </p:cNvSpPr>
          <p:nvPr>
            <p:ph type="sldImg"/>
          </p:nvPr>
        </p:nvSpPr>
        <p:spPr>
          <a:ln/>
        </p:spPr>
      </p:sp>
      <p:sp>
        <p:nvSpPr>
          <p:cNvPr id="11267" name="Notes Placeholder 2">
            <a:extLst>
              <a:ext uri="{FF2B5EF4-FFF2-40B4-BE49-F238E27FC236}">
                <a16:creationId xmlns:a16="http://schemas.microsoft.com/office/drawing/2014/main" id="{FA2E3C09-B153-48B7-9CBE-B16E21C1C4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E509CDC2-80B5-4E72-AB5C-C2D247820B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0F743ACE-CAC2-4491-A283-F6E526CD60FA}" type="slidenum">
              <a:rPr lang="en-US" altLang="en-US" sz="1200"/>
              <a:pPr/>
              <a:t>22</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10B07DB-E17B-48B8-B7C3-BF469FD6EB41}"/>
              </a:ext>
            </a:extLst>
          </p:cNvPr>
          <p:cNvSpPr>
            <a:spLocks noGrp="1" noRot="1" noChangeAspect="1" noTextEdit="1"/>
          </p:cNvSpPr>
          <p:nvPr>
            <p:ph type="sldImg"/>
          </p:nvPr>
        </p:nvSpPr>
        <p:spPr>
          <a:ln/>
        </p:spPr>
      </p:sp>
      <p:sp>
        <p:nvSpPr>
          <p:cNvPr id="13315" name="Notes Placeholder 2">
            <a:extLst>
              <a:ext uri="{FF2B5EF4-FFF2-40B4-BE49-F238E27FC236}">
                <a16:creationId xmlns:a16="http://schemas.microsoft.com/office/drawing/2014/main" id="{A7A3120A-A899-4A5A-B738-3E891D7E0B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316" name="Slide Number Placeholder 3">
            <a:extLst>
              <a:ext uri="{FF2B5EF4-FFF2-40B4-BE49-F238E27FC236}">
                <a16:creationId xmlns:a16="http://schemas.microsoft.com/office/drawing/2014/main" id="{6475AB5B-0FA3-47C3-A685-7CF660711E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746205D-210C-43EF-BD0E-23FCB478DC81}" type="slidenum">
              <a:rPr lang="en-US" altLang="en-US" sz="1200"/>
              <a:pPr/>
              <a:t>23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51AF5-8514-4CDC-84E5-087FC6B988B4}" type="datetimeFigureOut">
              <a:rPr lang="en-US" smtClean="0"/>
              <a:pPr/>
              <a:t>10/15/2023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4F301-75AE-4E53-BB9D-C07ACA194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spot.net/Pages/classbio.html#EcoBasics" TargetMode="External"/><Relationship Id="rId2" Type="http://schemas.openxmlformats.org/officeDocument/2006/relationships/hyperlink" Target="https://sciencespot.net/Pages/classbio.html#Lorax" TargetMode="External"/><Relationship Id="rId1" Type="http://schemas.openxmlformats.org/officeDocument/2006/relationships/slideLayout" Target="../slideLayouts/slideLayout1.xml"/><Relationship Id="rId5" Type="http://schemas.openxmlformats.org/officeDocument/2006/relationships/hyperlink" Target="https://docs.google.com/presentation/d/15CoXAsd1zWZDy5RCGS37CKUXmfl9M2WAk58-qgwMRjE/edit?usp=sharing" TargetMode="External"/><Relationship Id="rId4" Type="http://schemas.openxmlformats.org/officeDocument/2006/relationships/hyperlink" Target="https://sciencespot.net/"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gif"/><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13.pn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presentation/d/1aQHQRoyImpfSuYEJYnPpd4fWsFDo9hYVtAXK5I219Rc/edit?usp=sharing" TargetMode="External"/><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presentation/d/1aQHQRoyImpfSuYEJYnPpd4fWsFDo9hYVtAXK5I219Rc/edit?usp=sharing" TargetMode="External"/><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hyperlink" Target="https://quizlet.com/28845277/ecology-unit-vocabulary-all-terms-flash-card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1.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0.png"/><Relationship Id="rId2" Type="http://schemas.openxmlformats.org/officeDocument/2006/relationships/notesSlide" Target="../notesSlides/notesSlide6.xml"/><Relationship Id="rId16" Type="http://schemas.openxmlformats.org/officeDocument/2006/relationships/image" Target="../media/image41.wmf"/><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2.png"/><Relationship Id="rId5" Type="http://schemas.openxmlformats.org/officeDocument/2006/relationships/image" Target="../media/image44.png"/><Relationship Id="rId15" Type="http://schemas.openxmlformats.org/officeDocument/2006/relationships/image" Target="../media/image40.wmf"/><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video.link/w/AurJc"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ib.bioninja.com.au/options/untitled/b3-environmental-protection/biomagnification.html"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18.xml"/><Relationship Id="rId4" Type="http://schemas.openxmlformats.org/officeDocument/2006/relationships/slide" Target="slide11.xml"/></Relationships>
</file>

<file path=ppt/slides/_rels/slide30.xml.rels><?xml version="1.0" encoding="UTF-8" standalone="yes"?>
<Relationships xmlns="http://schemas.openxmlformats.org/package/2006/relationships"><Relationship Id="rId3" Type="http://schemas.openxmlformats.org/officeDocument/2006/relationships/hyperlink" Target="https://quizlet.com/28845277/ecology-unit-vocabulary-all-terms-flash-cards/"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8.png"/><Relationship Id="rId5" Type="http://schemas.openxmlformats.org/officeDocument/2006/relationships/hyperlink" Target="https://watch.screencastify.com/v/neJLeRQ8LGlNmkpFThsj" TargetMode="Externa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edpuzzle.com/assignments/651ebc81745d703fce55fdd6/watc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youtube.com/watch?v=yS1Rk4CMpSE"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IMWOmCcxUjw&amp;t=18s"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biologyonline.com/dictionary/decomposer" TargetMode="External"/><Relationship Id="rId5" Type="http://schemas.openxmlformats.org/officeDocument/2006/relationships/image" Target="../media/image15.jpe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LnPRHcp5_vo"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D3ED3B9-8C32-423C-9BB5-147708A80DF8}"/>
              </a:ext>
            </a:extLst>
          </p:cNvPr>
          <p:cNvSpPr txBox="1">
            <a:spLocks noChangeArrowheads="1"/>
          </p:cNvSpPr>
          <p:nvPr/>
        </p:nvSpPr>
        <p:spPr>
          <a:xfrm>
            <a:off x="304800" y="1143000"/>
            <a:ext cx="8153400" cy="41983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b="1" dirty="0">
              <a:solidFill>
                <a:schemeClr val="tx1"/>
              </a:solidFill>
              <a:latin typeface="Times New Roman" pitchFamily="18" charset="0"/>
            </a:endParaRPr>
          </a:p>
        </p:txBody>
      </p:sp>
      <p:sp>
        <p:nvSpPr>
          <p:cNvPr id="10" name="Rectangle 3">
            <a:extLst>
              <a:ext uri="{FF2B5EF4-FFF2-40B4-BE49-F238E27FC236}">
                <a16:creationId xmlns:a16="http://schemas.microsoft.com/office/drawing/2014/main" id="{D5EE5A6E-4CD9-46BD-B296-0E37137255E8}"/>
              </a:ext>
            </a:extLst>
          </p:cNvPr>
          <p:cNvSpPr txBox="1">
            <a:spLocks noChangeArrowheads="1"/>
          </p:cNvSpPr>
          <p:nvPr/>
        </p:nvSpPr>
        <p:spPr>
          <a:xfrm>
            <a:off x="5390148" y="143055"/>
            <a:ext cx="3601453" cy="406256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b="1" dirty="0">
                <a:solidFill>
                  <a:schemeClr val="tx1"/>
                </a:solidFill>
                <a:latin typeface="Times New Roman" pitchFamily="18" charset="0"/>
              </a:rPr>
              <a:t>Topics:</a:t>
            </a:r>
          </a:p>
          <a:p>
            <a:pPr algn="l"/>
            <a:r>
              <a:rPr lang="en-US" sz="1800" dirty="0">
                <a:solidFill>
                  <a:schemeClr val="tx1"/>
                </a:solidFill>
                <a:latin typeface="Times New Roman" pitchFamily="18" charset="0"/>
              </a:rPr>
              <a:t>Lesson 1:  Levels of Organization</a:t>
            </a:r>
          </a:p>
          <a:p>
            <a:pPr algn="l"/>
            <a:r>
              <a:rPr lang="en-US" sz="1800" dirty="0">
                <a:solidFill>
                  <a:schemeClr val="tx1"/>
                </a:solidFill>
                <a:latin typeface="Times New Roman" pitchFamily="18" charset="0"/>
              </a:rPr>
              <a:t>Lesson 2:  Population Ecology</a:t>
            </a:r>
          </a:p>
          <a:p>
            <a:pPr algn="l"/>
            <a:r>
              <a:rPr lang="en-US" sz="1800" dirty="0">
                <a:solidFill>
                  <a:schemeClr val="tx1"/>
                </a:solidFill>
                <a:latin typeface="Times New Roman" pitchFamily="18" charset="0"/>
              </a:rPr>
              <a:t>Lesson 3: Symbiosis (includes activity)</a:t>
            </a:r>
          </a:p>
          <a:p>
            <a:pPr algn="l"/>
            <a:r>
              <a:rPr lang="en-US" sz="1800" dirty="0">
                <a:solidFill>
                  <a:schemeClr val="tx1"/>
                </a:solidFill>
                <a:latin typeface="Times New Roman" pitchFamily="18" charset="0"/>
              </a:rPr>
              <a:t>Lesson 4: Case Study – Ponds*</a:t>
            </a:r>
          </a:p>
          <a:p>
            <a:pPr algn="l"/>
            <a:r>
              <a:rPr lang="en-US" sz="1800" b="1" dirty="0">
                <a:solidFill>
                  <a:schemeClr val="tx1"/>
                </a:solidFill>
                <a:highlight>
                  <a:srgbClr val="FFFF00"/>
                </a:highlight>
                <a:latin typeface="Times New Roman" pitchFamily="18" charset="0"/>
              </a:rPr>
              <a:t>Lesson 5: Food Webs</a:t>
            </a:r>
          </a:p>
          <a:p>
            <a:pPr marL="112713" algn="l"/>
            <a:r>
              <a:rPr lang="en-US" sz="1800" i="1" dirty="0">
                <a:solidFill>
                  <a:schemeClr val="tx1"/>
                </a:solidFill>
                <a:highlight>
                  <a:srgbClr val="FFFF00"/>
                </a:highlight>
                <a:latin typeface="Times New Roman" pitchFamily="18" charset="0"/>
              </a:rPr>
              <a:t>Activity 1: Food Web Challenge</a:t>
            </a:r>
          </a:p>
          <a:p>
            <a:pPr marL="112713" algn="l"/>
            <a:r>
              <a:rPr lang="en-US" sz="1800" i="1" dirty="0">
                <a:solidFill>
                  <a:schemeClr val="tx1"/>
                </a:solidFill>
                <a:highlight>
                  <a:srgbClr val="FFFF00"/>
                </a:highlight>
                <a:latin typeface="Times New Roman" pitchFamily="18" charset="0"/>
              </a:rPr>
              <a:t>Activity 2:  Pond Water Webs</a:t>
            </a:r>
          </a:p>
          <a:p>
            <a:pPr marL="112713" algn="l"/>
            <a:r>
              <a:rPr lang="en-US" sz="1800" i="1" dirty="0">
                <a:solidFill>
                  <a:schemeClr val="tx1"/>
                </a:solidFill>
                <a:highlight>
                  <a:srgbClr val="FFFF00"/>
                </a:highlight>
                <a:latin typeface="Times New Roman" pitchFamily="18" charset="0"/>
              </a:rPr>
              <a:t>Activity 3:  Food Fight</a:t>
            </a:r>
          </a:p>
          <a:p>
            <a:pPr algn="l"/>
            <a:r>
              <a:rPr lang="en-US" sz="1800" dirty="0">
                <a:solidFill>
                  <a:schemeClr val="tx1"/>
                </a:solidFill>
                <a:latin typeface="Times New Roman" pitchFamily="18" charset="0"/>
              </a:rPr>
              <a:t>Lesson 6: Biodiversity</a:t>
            </a:r>
          </a:p>
          <a:p>
            <a:pPr marL="176213" algn="l"/>
            <a:r>
              <a:rPr lang="en-US" sz="1800" i="1" dirty="0">
                <a:solidFill>
                  <a:schemeClr val="tx1"/>
                </a:solidFill>
                <a:latin typeface="Times New Roman" pitchFamily="18" charset="0"/>
              </a:rPr>
              <a:t>Activity 1: Think &amp; Link</a:t>
            </a:r>
          </a:p>
          <a:p>
            <a:pPr marL="176213" algn="l"/>
            <a:r>
              <a:rPr lang="en-US" sz="1800" i="1" dirty="0">
                <a:solidFill>
                  <a:schemeClr val="tx1"/>
                </a:solidFill>
                <a:latin typeface="Times New Roman" pitchFamily="18" charset="0"/>
              </a:rPr>
              <a:t>Activity 2: Madagascar Video</a:t>
            </a:r>
          </a:p>
          <a:p>
            <a:pPr algn="l"/>
            <a:r>
              <a:rPr lang="en-US" sz="1800" dirty="0">
                <a:solidFill>
                  <a:schemeClr val="tx1"/>
                </a:solidFill>
                <a:latin typeface="Times New Roman" pitchFamily="18" charset="0"/>
              </a:rPr>
              <a:t>Lesson 7: Succession</a:t>
            </a:r>
          </a:p>
          <a:p>
            <a:pPr algn="l"/>
            <a:r>
              <a:rPr lang="en-US" sz="1800" dirty="0">
                <a:solidFill>
                  <a:schemeClr val="tx1"/>
                </a:solidFill>
                <a:latin typeface="Times New Roman" pitchFamily="18" charset="0"/>
              </a:rPr>
              <a:t>Lesson 8: STEM Case – Ecosystem*</a:t>
            </a:r>
          </a:p>
          <a:p>
            <a:pPr algn="l"/>
            <a:r>
              <a:rPr lang="en-US" sz="1800" dirty="0">
                <a:solidFill>
                  <a:schemeClr val="tx1"/>
                </a:solidFill>
                <a:latin typeface="Times New Roman" pitchFamily="18" charset="0"/>
              </a:rPr>
              <a:t>Lesson 9: Human Impacts (</a:t>
            </a:r>
            <a:r>
              <a:rPr lang="en-US" sz="1800" dirty="0">
                <a:solidFill>
                  <a:schemeClr val="tx1"/>
                </a:solidFill>
                <a:latin typeface="Times New Roman" pitchFamily="18" charset="0"/>
                <a:hlinkClick r:id="rId2"/>
              </a:rPr>
              <a:t>Lorax Lessons</a:t>
            </a:r>
            <a:r>
              <a:rPr lang="en-US" sz="1800" dirty="0">
                <a:solidFill>
                  <a:schemeClr val="tx1"/>
                </a:solidFill>
                <a:latin typeface="Times New Roman" pitchFamily="18" charset="0"/>
              </a:rPr>
              <a:t>)</a:t>
            </a:r>
          </a:p>
          <a:p>
            <a:pPr algn="l"/>
            <a:endParaRPr lang="en-US" sz="1800" dirty="0">
              <a:solidFill>
                <a:schemeClr val="tx1"/>
              </a:solidFill>
              <a:latin typeface="Times New Roman" pitchFamily="18" charset="0"/>
            </a:endParaRPr>
          </a:p>
          <a:p>
            <a:pPr algn="l"/>
            <a:r>
              <a:rPr lang="en-US" sz="1800" dirty="0">
                <a:solidFill>
                  <a:schemeClr val="tx1"/>
                </a:solidFill>
                <a:latin typeface="Times New Roman" pitchFamily="18" charset="0"/>
              </a:rPr>
              <a:t>* = Explore Learning Gizmos activity</a:t>
            </a:r>
          </a:p>
        </p:txBody>
      </p:sp>
      <p:sp>
        <p:nvSpPr>
          <p:cNvPr id="8" name="Rectangle 7">
            <a:extLst>
              <a:ext uri="{FF2B5EF4-FFF2-40B4-BE49-F238E27FC236}">
                <a16:creationId xmlns:a16="http://schemas.microsoft.com/office/drawing/2014/main" id="{814B931D-74E9-4BAC-BEC5-6FD182800AE3}"/>
              </a:ext>
            </a:extLst>
          </p:cNvPr>
          <p:cNvSpPr/>
          <p:nvPr/>
        </p:nvSpPr>
        <p:spPr>
          <a:xfrm>
            <a:off x="152400" y="114300"/>
            <a:ext cx="8686801"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cap="none" spc="0" dirty="0">
                <a:ln w="0"/>
                <a:solidFill>
                  <a:schemeClr val="tx1"/>
                </a:solidFill>
                <a:effectLst>
                  <a:innerShdw blurRad="63500" dist="50800" dir="13500000">
                    <a:prstClr val="black">
                      <a:alpha val="50000"/>
                    </a:prstClr>
                  </a:innerShdw>
                </a:effectLst>
                <a:latin typeface="Cooper Black" panose="0208090404030B020404" pitchFamily="18" charset="0"/>
              </a:rPr>
              <a:t>Ecology Unit Teacher Notes</a:t>
            </a:r>
          </a:p>
        </p:txBody>
      </p:sp>
      <p:sp>
        <p:nvSpPr>
          <p:cNvPr id="11" name="Rectangle 10">
            <a:extLst>
              <a:ext uri="{FF2B5EF4-FFF2-40B4-BE49-F238E27FC236}">
                <a16:creationId xmlns:a16="http://schemas.microsoft.com/office/drawing/2014/main" id="{08CDE6A2-4AC2-4E4A-8DFF-42409E3F51B5}"/>
              </a:ext>
            </a:extLst>
          </p:cNvPr>
          <p:cNvSpPr>
            <a:spLocks noChangeArrowheads="1"/>
          </p:cNvSpPr>
          <p:nvPr/>
        </p:nvSpPr>
        <p:spPr bwMode="auto">
          <a:xfrm>
            <a:off x="76199" y="580348"/>
            <a:ext cx="5245769" cy="3782935"/>
          </a:xfrm>
          <a:prstGeom prst="rect">
            <a:avLst/>
          </a:prstGeom>
          <a:noFill/>
          <a:ln w="9525">
            <a:noFill/>
            <a:miter lim="800000"/>
            <a:headEnd/>
            <a:tailEnd/>
          </a:ln>
          <a:effectLst/>
        </p:spPr>
        <p:txBody>
          <a:bodyPr vert="horz" wrap="square" lIns="88751" tIns="44375" rIns="88751" bIns="44375"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dirty="0">
                <a:solidFill>
                  <a:srgbClr val="000000"/>
                </a:solidFill>
                <a:latin typeface="Times New Roman" panose="02020603050405020304" pitchFamily="18" charset="0"/>
                <a:cs typeface="Times New Roman" panose="02020603050405020304" pitchFamily="18" charset="0"/>
              </a:rPr>
              <a:t>The full Ecology Basics unit is available at  </a:t>
            </a:r>
            <a:r>
              <a:rPr lang="en-US" sz="1600" dirty="0">
                <a:solidFill>
                  <a:srgbClr val="000000"/>
                </a:solidFill>
                <a:latin typeface="Times New Roman" panose="02020603050405020304" pitchFamily="18" charset="0"/>
                <a:cs typeface="Times New Roman" panose="02020603050405020304" pitchFamily="18" charset="0"/>
                <a:hlinkClick r:id="rId3"/>
              </a:rPr>
              <a:t>https://sciencespot.net/Pages/classbio.html#EcoBasics</a:t>
            </a:r>
            <a:endParaRPr lang="en-US" sz="1600" dirty="0">
              <a:latin typeface="Times New Roman" pitchFamily="18" charset="0"/>
              <a:cs typeface="Times New Roman" pitchFamily="18" charset="0"/>
            </a:endParaRPr>
          </a:p>
          <a:p>
            <a:pPr algn="just"/>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presentation was used to guide classroom lessons and activities for the topic(s) highlighted in the list at right. It is one of several used during my ecology unit, which was developed for 7</a:t>
            </a:r>
            <a:r>
              <a:rPr lang="en-US" sz="1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&amp; 8</a:t>
            </a:r>
            <a:r>
              <a:rPr lang="en-US" sz="1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grade students with very little background knowledge of the topics covered in the unit lessons.   </a:t>
            </a:r>
            <a:r>
              <a:rPr lang="en-US" sz="1600" dirty="0">
                <a:solidFill>
                  <a:srgbClr val="000000"/>
                </a:solidFill>
                <a:latin typeface="Times New Roman" panose="02020603050405020304" pitchFamily="18" charset="0"/>
                <a:cs typeface="Times New Roman" panose="02020603050405020304" pitchFamily="18" charset="0"/>
              </a:rPr>
              <a:t>The unit covered a 14-week period during the fall of 2021, which was a few weeks longer than in the past thanks to the challenges of teaching during a pandemic.  The students needed more time to complete the lesson activities and I felt the need to include more discussion time for them to fully develop understanding of a concept before moving to the next topic. </a:t>
            </a:r>
          </a:p>
        </p:txBody>
      </p:sp>
      <p:sp>
        <p:nvSpPr>
          <p:cNvPr id="12" name="TextBox 6">
            <a:extLst>
              <a:ext uri="{FF2B5EF4-FFF2-40B4-BE49-F238E27FC236}">
                <a16:creationId xmlns:a16="http://schemas.microsoft.com/office/drawing/2014/main" id="{535DA3CB-DA09-442A-A866-603007020E35}"/>
              </a:ext>
            </a:extLst>
          </p:cNvPr>
          <p:cNvSpPr txBox="1"/>
          <p:nvPr/>
        </p:nvSpPr>
        <p:spPr>
          <a:xfrm>
            <a:off x="1981201" y="6405146"/>
            <a:ext cx="70866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1" dirty="0"/>
              <a:t>T. Tomm Updated 2023   </a:t>
            </a:r>
            <a:r>
              <a:rPr lang="en-US" sz="1600" b="1" i="1" dirty="0">
                <a:hlinkClick r:id="rId4"/>
              </a:rPr>
              <a:t>https://sciencespot.net/</a:t>
            </a:r>
            <a:r>
              <a:rPr lang="en-US" sz="1600" b="1" i="1" dirty="0"/>
              <a:t> </a:t>
            </a:r>
          </a:p>
        </p:txBody>
      </p:sp>
      <p:sp>
        <p:nvSpPr>
          <p:cNvPr id="13" name="TextBox 8">
            <a:extLst>
              <a:ext uri="{FF2B5EF4-FFF2-40B4-BE49-F238E27FC236}">
                <a16:creationId xmlns:a16="http://schemas.microsoft.com/office/drawing/2014/main" id="{CBDB3258-911D-4C19-B2AC-A2B767DCB8A9}"/>
              </a:ext>
            </a:extLst>
          </p:cNvPr>
          <p:cNvSpPr txBox="1"/>
          <p:nvPr/>
        </p:nvSpPr>
        <p:spPr>
          <a:xfrm>
            <a:off x="76200" y="4495443"/>
            <a:ext cx="8686801" cy="20621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dirty="0">
                <a:solidFill>
                  <a:srgbClr val="000000"/>
                </a:solidFill>
                <a:latin typeface="Times New Roman" panose="02020603050405020304" pitchFamily="18" charset="0"/>
                <a:cs typeface="Times New Roman" panose="02020603050405020304" pitchFamily="18" charset="0"/>
              </a:rPr>
              <a:t>The digital student notebook (with slides for ALL the lessons &amp; activities listed above) is available at </a:t>
            </a:r>
            <a:r>
              <a:rPr lang="en-US" sz="1600" dirty="0">
                <a:solidFill>
                  <a:srgbClr val="000000"/>
                </a:solidFill>
                <a:latin typeface="Times New Roman" panose="02020603050405020304" pitchFamily="18" charset="0"/>
                <a:cs typeface="Times New Roman" panose="02020603050405020304" pitchFamily="18" charset="0"/>
                <a:hlinkClick r:id="rId5"/>
              </a:rPr>
              <a:t>https://docs.google.com/presentation/d/15CoXAsd1zWZDy5RCGS37CKUXmfl9M2WAk58-qgwMRjE/edit?usp=sharing</a:t>
            </a:r>
            <a:r>
              <a:rPr lang="en-US" sz="1600" dirty="0">
                <a:solidFill>
                  <a:srgbClr val="000000"/>
                </a:solidFill>
                <a:latin typeface="Times New Roman" panose="02020603050405020304" pitchFamily="18" charset="0"/>
                <a:cs typeface="Times New Roman" panose="02020603050405020304" pitchFamily="18" charset="0"/>
              </a:rPr>
              <a:t>   I </a:t>
            </a:r>
            <a:r>
              <a:rPr lang="en-US" sz="1600" u="sng" dirty="0">
                <a:solidFill>
                  <a:srgbClr val="000000"/>
                </a:solidFill>
                <a:latin typeface="Times New Roman" panose="02020603050405020304" pitchFamily="18" charset="0"/>
                <a:cs typeface="Times New Roman" panose="02020603050405020304" pitchFamily="18" charset="0"/>
              </a:rPr>
              <a:t>do not assign the entire notebook at the start of the unit</a:t>
            </a:r>
            <a:r>
              <a:rPr lang="en-US" sz="1600" dirty="0">
                <a:solidFill>
                  <a:srgbClr val="000000"/>
                </a:solidFill>
                <a:latin typeface="Times New Roman" panose="02020603050405020304" pitchFamily="18" charset="0"/>
                <a:cs typeface="Times New Roman" panose="02020603050405020304" pitchFamily="18" charset="0"/>
              </a:rPr>
              <a:t>.  Instead, I create a Master Copy  as a “material” on Google Classroom and add the slides as the students need them.  They copy the new slides and paste them into their HDSN in the correct spots. You will need to </a:t>
            </a:r>
            <a:r>
              <a:rPr lang="en-US" sz="1600" u="sng" dirty="0">
                <a:solidFill>
                  <a:srgbClr val="000000"/>
                </a:solidFill>
                <a:latin typeface="Times New Roman" panose="02020603050405020304" pitchFamily="18" charset="0"/>
                <a:cs typeface="Times New Roman" panose="02020603050405020304" pitchFamily="18" charset="0"/>
              </a:rPr>
              <a:t>make a copy </a:t>
            </a:r>
            <a:r>
              <a:rPr lang="en-US" sz="1600" dirty="0">
                <a:solidFill>
                  <a:srgbClr val="000000"/>
                </a:solidFill>
                <a:latin typeface="Times New Roman" panose="02020603050405020304" pitchFamily="18" charset="0"/>
                <a:cs typeface="Times New Roman" panose="02020603050405020304" pitchFamily="18" charset="0"/>
              </a:rPr>
              <a:t>of the digital file in order to use it with your students. The digital notebook was set up as 14” x 8.5” which can be scaled down to fit a standard page on landscape to allow for printing for students needing paper copies.  </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975961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14B5E3E-F961-AB67-4E38-9A8D507C6FE0}"/>
              </a:ext>
            </a:extLst>
          </p:cNvPr>
          <p:cNvPicPr>
            <a:picLocks noChangeAspect="1"/>
          </p:cNvPicPr>
          <p:nvPr/>
        </p:nvPicPr>
        <p:blipFill>
          <a:blip r:embed="rId3"/>
          <a:stretch>
            <a:fillRect/>
          </a:stretch>
        </p:blipFill>
        <p:spPr>
          <a:xfrm>
            <a:off x="1189271" y="875384"/>
            <a:ext cx="7028523" cy="4992016"/>
          </a:xfrm>
          <a:prstGeom prst="rect">
            <a:avLst/>
          </a:prstGeom>
        </p:spPr>
      </p:pic>
      <p:grpSp>
        <p:nvGrpSpPr>
          <p:cNvPr id="6" name="Group 5">
            <a:extLst>
              <a:ext uri="{FF2B5EF4-FFF2-40B4-BE49-F238E27FC236}">
                <a16:creationId xmlns:a16="http://schemas.microsoft.com/office/drawing/2014/main" id="{9E2B430D-0683-4444-88D6-EF76BF0DEC73}"/>
              </a:ext>
            </a:extLst>
          </p:cNvPr>
          <p:cNvGrpSpPr/>
          <p:nvPr/>
        </p:nvGrpSpPr>
        <p:grpSpPr>
          <a:xfrm>
            <a:off x="2351008" y="5219169"/>
            <a:ext cx="3919314" cy="523220"/>
            <a:chOff x="3512286" y="6708054"/>
            <a:chExt cx="3555456" cy="523220"/>
          </a:xfrm>
        </p:grpSpPr>
        <p:sp>
          <p:nvSpPr>
            <p:cNvPr id="410" name="TextBox 409"/>
            <p:cNvSpPr txBox="1"/>
            <p:nvPr/>
          </p:nvSpPr>
          <p:spPr>
            <a:xfrm>
              <a:off x="3512286" y="6708054"/>
              <a:ext cx="1371600" cy="523220"/>
            </a:xfrm>
            <a:prstGeom prst="rect">
              <a:avLst/>
            </a:prstGeom>
            <a:noFill/>
          </p:spPr>
          <p:txBody>
            <a:bodyPr wrap="square" rtlCol="0">
              <a:spAutoFit/>
            </a:bodyPr>
            <a:lstStyle/>
            <a:p>
              <a:pPr algn="ctr"/>
              <a:r>
                <a:rPr lang="en-US" sz="2800" b="1" dirty="0">
                  <a:solidFill>
                    <a:srgbClr val="FF0000"/>
                  </a:solidFill>
                  <a:latin typeface="Arial Narrow" pitchFamily="34" charset="0"/>
                </a:rPr>
                <a:t>TROPHIC</a:t>
              </a:r>
            </a:p>
          </p:txBody>
        </p:sp>
        <p:sp>
          <p:nvSpPr>
            <p:cNvPr id="411" name="TextBox 410"/>
            <p:cNvSpPr txBox="1"/>
            <p:nvPr/>
          </p:nvSpPr>
          <p:spPr>
            <a:xfrm>
              <a:off x="5696142" y="6708054"/>
              <a:ext cx="1371600" cy="523220"/>
            </a:xfrm>
            <a:prstGeom prst="rect">
              <a:avLst/>
            </a:prstGeom>
            <a:noFill/>
          </p:spPr>
          <p:txBody>
            <a:bodyPr wrap="square" rtlCol="0">
              <a:spAutoFit/>
            </a:bodyPr>
            <a:lstStyle/>
            <a:p>
              <a:pPr algn="ctr"/>
              <a:r>
                <a:rPr lang="en-US" sz="2800" b="1" dirty="0">
                  <a:solidFill>
                    <a:srgbClr val="FF0000"/>
                  </a:solidFill>
                  <a:latin typeface="Arial Narrow" pitchFamily="34" charset="0"/>
                </a:rPr>
                <a:t>FEEDING</a:t>
              </a:r>
            </a:p>
          </p:txBody>
        </p:sp>
      </p:grpSp>
      <p:grpSp>
        <p:nvGrpSpPr>
          <p:cNvPr id="8" name="Group 7">
            <a:extLst>
              <a:ext uri="{FF2B5EF4-FFF2-40B4-BE49-F238E27FC236}">
                <a16:creationId xmlns:a16="http://schemas.microsoft.com/office/drawing/2014/main" id="{58DF2348-5EA4-43E6-ABF3-AB3D00FCE726}"/>
              </a:ext>
            </a:extLst>
          </p:cNvPr>
          <p:cNvGrpSpPr/>
          <p:nvPr/>
        </p:nvGrpSpPr>
        <p:grpSpPr>
          <a:xfrm>
            <a:off x="2999948" y="3240865"/>
            <a:ext cx="3296938" cy="1132159"/>
            <a:chOff x="4788253" y="5123759"/>
            <a:chExt cx="2201362" cy="668307"/>
          </a:xfrm>
        </p:grpSpPr>
        <p:pic>
          <p:nvPicPr>
            <p:cNvPr id="73" name="Picture 10">
              <a:extLst>
                <a:ext uri="{FF2B5EF4-FFF2-40B4-BE49-F238E27FC236}">
                  <a16:creationId xmlns:a16="http://schemas.microsoft.com/office/drawing/2014/main" id="{0CEFA59D-90BD-4BC4-A9CE-3013F5FB404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94" t="27739" r="11826" b="24092"/>
            <a:stretch/>
          </p:blipFill>
          <p:spPr bwMode="auto">
            <a:xfrm>
              <a:off x="4788253" y="5326971"/>
              <a:ext cx="699480" cy="30078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2">
              <a:extLst>
                <a:ext uri="{FF2B5EF4-FFF2-40B4-BE49-F238E27FC236}">
                  <a16:creationId xmlns:a16="http://schemas.microsoft.com/office/drawing/2014/main" id="{73AAEF6E-A6B7-4E08-A10F-809C8AADCF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4708" y="5201125"/>
              <a:ext cx="564403" cy="45152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5">
              <a:extLst>
                <a:ext uri="{FF2B5EF4-FFF2-40B4-BE49-F238E27FC236}">
                  <a16:creationId xmlns:a16="http://schemas.microsoft.com/office/drawing/2014/main" id="{4EE4124F-18A1-40A8-ABDE-7560D02229C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0375" y="5123759"/>
              <a:ext cx="539240" cy="6683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43410FBA-95E4-4CE7-80D4-8EE22B178EB4}"/>
              </a:ext>
            </a:extLst>
          </p:cNvPr>
          <p:cNvGrpSpPr/>
          <p:nvPr/>
        </p:nvGrpSpPr>
        <p:grpSpPr>
          <a:xfrm>
            <a:off x="2384007" y="4107047"/>
            <a:ext cx="4248071" cy="1076868"/>
            <a:chOff x="4358817" y="5599669"/>
            <a:chExt cx="2550109" cy="486290"/>
          </a:xfrm>
        </p:grpSpPr>
        <p:pic>
          <p:nvPicPr>
            <p:cNvPr id="75" name="Picture 13">
              <a:extLst>
                <a:ext uri="{FF2B5EF4-FFF2-40B4-BE49-F238E27FC236}">
                  <a16:creationId xmlns:a16="http://schemas.microsoft.com/office/drawing/2014/main" id="{29F2BAD5-AB36-4BBE-B87C-7205A2D84B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58817" y="5628759"/>
              <a:ext cx="9144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4">
              <a:extLst>
                <a:ext uri="{FF2B5EF4-FFF2-40B4-BE49-F238E27FC236}">
                  <a16:creationId xmlns:a16="http://schemas.microsoft.com/office/drawing/2014/main" id="{2F1B03F2-E01C-4EC9-8FFA-CB0A014A174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39039" y="5723443"/>
              <a:ext cx="369887" cy="347674"/>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6">
              <a:extLst>
                <a:ext uri="{FF2B5EF4-FFF2-40B4-BE49-F238E27FC236}">
                  <a16:creationId xmlns:a16="http://schemas.microsoft.com/office/drawing/2014/main" id="{4C4D2E99-7FB1-4377-9CEB-1B0E9ADE0FD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89575" y="5599669"/>
              <a:ext cx="914400"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EAD0EC99-E629-4CFA-AC70-070EA1EB8664}"/>
              </a:ext>
            </a:extLst>
          </p:cNvPr>
          <p:cNvGrpSpPr/>
          <p:nvPr/>
        </p:nvGrpSpPr>
        <p:grpSpPr>
          <a:xfrm>
            <a:off x="3179646" y="2317804"/>
            <a:ext cx="2737628" cy="1076868"/>
            <a:chOff x="5118160" y="4526610"/>
            <a:chExt cx="1587508" cy="673040"/>
          </a:xfrm>
        </p:grpSpPr>
        <p:pic>
          <p:nvPicPr>
            <p:cNvPr id="79" name="Picture 17">
              <a:extLst>
                <a:ext uri="{FF2B5EF4-FFF2-40B4-BE49-F238E27FC236}">
                  <a16:creationId xmlns:a16="http://schemas.microsoft.com/office/drawing/2014/main" id="{78AEAC49-862D-48FB-A194-4612D9801B8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18160" y="4526610"/>
              <a:ext cx="673040" cy="67304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8">
              <a:extLst>
                <a:ext uri="{FF2B5EF4-FFF2-40B4-BE49-F238E27FC236}">
                  <a16:creationId xmlns:a16="http://schemas.microsoft.com/office/drawing/2014/main" id="{F36D005D-E0CC-4041-BED3-4D56BBD2EF3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77000" y="4636439"/>
              <a:ext cx="228668" cy="52266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9">
              <a:extLst>
                <a:ext uri="{FF2B5EF4-FFF2-40B4-BE49-F238E27FC236}">
                  <a16:creationId xmlns:a16="http://schemas.microsoft.com/office/drawing/2014/main" id="{7F8046A8-3CBE-4B41-A1E0-81F6903C3E6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17641" y="4544476"/>
              <a:ext cx="580641" cy="580641"/>
            </a:xfrm>
            <a:prstGeom prst="rect">
              <a:avLst/>
            </a:prstGeom>
            <a:noFill/>
            <a:extLst>
              <a:ext uri="{909E8E84-426E-40DD-AFC4-6F175D3DCCD1}">
                <a14:hiddenFill xmlns:a14="http://schemas.microsoft.com/office/drawing/2010/main">
                  <a:solidFill>
                    <a:srgbClr val="FFFFFF"/>
                  </a:solidFill>
                </a14:hiddenFill>
              </a:ext>
            </a:extLst>
          </p:spPr>
        </p:pic>
      </p:grpSp>
      <p:pic>
        <p:nvPicPr>
          <p:cNvPr id="82" name="Picture 20">
            <a:extLst>
              <a:ext uri="{FF2B5EF4-FFF2-40B4-BE49-F238E27FC236}">
                <a16:creationId xmlns:a16="http://schemas.microsoft.com/office/drawing/2014/main" id="{AF7FB77C-096B-45A6-98E9-978371372AB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65644" y="1361959"/>
            <a:ext cx="928726" cy="927565"/>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CC4EAD7B-275B-4EEC-8D5F-E84B258AFF94}"/>
              </a:ext>
            </a:extLst>
          </p:cNvPr>
          <p:cNvSpPr txBox="1"/>
          <p:nvPr/>
        </p:nvSpPr>
        <p:spPr>
          <a:xfrm>
            <a:off x="6726731" y="746235"/>
            <a:ext cx="2140997" cy="707886"/>
          </a:xfrm>
          <a:prstGeom prst="rect">
            <a:avLst/>
          </a:prstGeom>
          <a:solidFill>
            <a:srgbClr val="FFFF00"/>
          </a:solidFill>
          <a:ln w="28575">
            <a:solidFill>
              <a:schemeClr val="tx1"/>
            </a:solidFill>
          </a:ln>
        </p:spPr>
        <p:txBody>
          <a:bodyPr wrap="square" rtlCol="0">
            <a:spAutoFit/>
          </a:bodyPr>
          <a:lstStyle/>
          <a:p>
            <a:pPr algn="ctr"/>
            <a:r>
              <a:rPr lang="en-US" sz="2000" b="1" dirty="0"/>
              <a:t>LEAST AVAILABLE ENERGY</a:t>
            </a:r>
          </a:p>
        </p:txBody>
      </p:sp>
      <p:sp>
        <p:nvSpPr>
          <p:cNvPr id="4" name="TextBox 3">
            <a:extLst>
              <a:ext uri="{FF2B5EF4-FFF2-40B4-BE49-F238E27FC236}">
                <a16:creationId xmlns:a16="http://schemas.microsoft.com/office/drawing/2014/main" id="{36A19BF7-01E7-73D4-A285-55281DD2B422}"/>
              </a:ext>
            </a:extLst>
          </p:cNvPr>
          <p:cNvSpPr txBox="1"/>
          <p:nvPr/>
        </p:nvSpPr>
        <p:spPr>
          <a:xfrm>
            <a:off x="6930316" y="5050673"/>
            <a:ext cx="2140997" cy="707886"/>
          </a:xfrm>
          <a:prstGeom prst="rect">
            <a:avLst/>
          </a:prstGeom>
          <a:solidFill>
            <a:srgbClr val="FFFF00"/>
          </a:solidFill>
          <a:ln w="28575">
            <a:solidFill>
              <a:schemeClr val="tx1"/>
            </a:solidFill>
          </a:ln>
        </p:spPr>
        <p:txBody>
          <a:bodyPr wrap="square" rtlCol="0">
            <a:spAutoFit/>
          </a:bodyPr>
          <a:lstStyle/>
          <a:p>
            <a:pPr algn="ctr"/>
            <a:r>
              <a:rPr lang="en-US" sz="2000" b="1" dirty="0"/>
              <a:t>MOST AVAILABLE ENERGY</a:t>
            </a:r>
          </a:p>
        </p:txBody>
      </p:sp>
      <p:sp>
        <p:nvSpPr>
          <p:cNvPr id="5" name="Rectangle 4">
            <a:extLst>
              <a:ext uri="{FF2B5EF4-FFF2-40B4-BE49-F238E27FC236}">
                <a16:creationId xmlns:a16="http://schemas.microsoft.com/office/drawing/2014/main" id="{9F985C50-5248-A2CB-6C54-A42C998B92A4}"/>
              </a:ext>
            </a:extLst>
          </p:cNvPr>
          <p:cNvSpPr/>
          <p:nvPr/>
        </p:nvSpPr>
        <p:spPr>
          <a:xfrm>
            <a:off x="6862853" y="4393666"/>
            <a:ext cx="2348484" cy="523220"/>
          </a:xfrm>
          <a:prstGeom prst="rect">
            <a:avLst/>
          </a:prstGeom>
          <a:noFill/>
        </p:spPr>
        <p:txBody>
          <a:bodyPr wrap="square" lIns="91440" tIns="45720" rIns="91440" bIns="45720">
            <a:spAutoFit/>
          </a:bodyPr>
          <a:lstStyle/>
          <a:p>
            <a:pPr algn="ctr"/>
            <a:r>
              <a:rPr lang="en-US" sz="2800" b="0" cap="none" spc="0" dirty="0">
                <a:ln w="0"/>
                <a:effectLst>
                  <a:outerShdw blurRad="38100" dist="19050" dir="2700000" algn="tl" rotWithShape="0">
                    <a:schemeClr val="dk1">
                      <a:alpha val="40000"/>
                    </a:schemeClr>
                  </a:outerShdw>
                </a:effectLst>
                <a:latin typeface="Aptos Black" panose="020B0004020202020204" pitchFamily="34" charset="0"/>
              </a:rPr>
              <a:t>PRODUCERS</a:t>
            </a:r>
          </a:p>
        </p:txBody>
      </p:sp>
      <p:grpSp>
        <p:nvGrpSpPr>
          <p:cNvPr id="20" name="Group 19">
            <a:extLst>
              <a:ext uri="{FF2B5EF4-FFF2-40B4-BE49-F238E27FC236}">
                <a16:creationId xmlns:a16="http://schemas.microsoft.com/office/drawing/2014/main" id="{1DE8385E-D2ED-6B4B-60F2-A9548E0013B4}"/>
              </a:ext>
            </a:extLst>
          </p:cNvPr>
          <p:cNvGrpSpPr/>
          <p:nvPr/>
        </p:nvGrpSpPr>
        <p:grpSpPr>
          <a:xfrm>
            <a:off x="6743943" y="3352896"/>
            <a:ext cx="1860188" cy="736271"/>
            <a:chOff x="6120861" y="537201"/>
            <a:chExt cx="1860188" cy="736271"/>
          </a:xfrm>
        </p:grpSpPr>
        <p:sp>
          <p:nvSpPr>
            <p:cNvPr id="9" name="Rectangle 8">
              <a:extLst>
                <a:ext uri="{FF2B5EF4-FFF2-40B4-BE49-F238E27FC236}">
                  <a16:creationId xmlns:a16="http://schemas.microsoft.com/office/drawing/2014/main" id="{4FB7FCEB-6036-9EC9-D5DC-815711C24AD1}"/>
                </a:ext>
              </a:extLst>
            </p:cNvPr>
            <p:cNvSpPr/>
            <p:nvPr/>
          </p:nvSpPr>
          <p:spPr>
            <a:xfrm>
              <a:off x="6456121" y="537201"/>
              <a:ext cx="1053109" cy="400110"/>
            </a:xfrm>
            <a:prstGeom prst="rect">
              <a:avLst/>
            </a:prstGeom>
            <a:noFill/>
          </p:spPr>
          <p:txBody>
            <a:bodyPr wrap="none" lIns="91440" tIns="45720" rIns="91440" bIns="45720">
              <a:spAutoFit/>
            </a:bodyPr>
            <a:lstStyle/>
            <a:p>
              <a:pPr algn="ctr"/>
              <a:r>
                <a:rPr lang="en-US" sz="2000" b="1" cap="none" spc="0" dirty="0">
                  <a:ln w="0"/>
                  <a:effectLst>
                    <a:outerShdw blurRad="38100" dist="19050" dir="2700000" algn="tl" rotWithShape="0">
                      <a:schemeClr val="dk1">
                        <a:alpha val="40000"/>
                      </a:schemeClr>
                    </a:outerShdw>
                  </a:effectLst>
                  <a:latin typeface="Aptos Narrow" panose="020B0004020202020204" pitchFamily="34" charset="0"/>
                </a:rPr>
                <a:t>1</a:t>
              </a:r>
              <a:r>
                <a:rPr lang="en-US" sz="2000" b="1" cap="none" spc="0" baseline="30000" dirty="0">
                  <a:ln w="0"/>
                  <a:effectLst>
                    <a:outerShdw blurRad="38100" dist="19050" dir="2700000" algn="tl" rotWithShape="0">
                      <a:schemeClr val="dk1">
                        <a:alpha val="40000"/>
                      </a:schemeClr>
                    </a:outerShdw>
                  </a:effectLst>
                  <a:latin typeface="Aptos Narrow" panose="020B0004020202020204" pitchFamily="34" charset="0"/>
                </a:rPr>
                <a:t>st</a:t>
              </a:r>
              <a:r>
                <a:rPr lang="en-US" sz="2000" b="1" cap="none" spc="0" dirty="0">
                  <a:ln w="0"/>
                  <a:effectLst>
                    <a:outerShdw blurRad="38100" dist="19050" dir="2700000" algn="tl" rotWithShape="0">
                      <a:schemeClr val="dk1">
                        <a:alpha val="40000"/>
                      </a:schemeClr>
                    </a:outerShdw>
                  </a:effectLst>
                  <a:latin typeface="Aptos Narrow" panose="020B0004020202020204" pitchFamily="34" charset="0"/>
                </a:rPr>
                <a:t> Level</a:t>
              </a:r>
            </a:p>
          </p:txBody>
        </p:sp>
        <p:sp>
          <p:nvSpPr>
            <p:cNvPr id="10" name="Rectangle 9">
              <a:extLst>
                <a:ext uri="{FF2B5EF4-FFF2-40B4-BE49-F238E27FC236}">
                  <a16:creationId xmlns:a16="http://schemas.microsoft.com/office/drawing/2014/main" id="{DD28C722-0FD3-D7CD-67D6-41167EE953BF}"/>
                </a:ext>
              </a:extLst>
            </p:cNvPr>
            <p:cNvSpPr/>
            <p:nvPr/>
          </p:nvSpPr>
          <p:spPr>
            <a:xfrm>
              <a:off x="6120861" y="811807"/>
              <a:ext cx="1860188" cy="461665"/>
            </a:xfrm>
            <a:prstGeom prst="rect">
              <a:avLst/>
            </a:prstGeom>
            <a:noFill/>
          </p:spPr>
          <p:txBody>
            <a:bodyPr wrap="none" lIns="91440" tIns="45720" rIns="91440" bIns="45720">
              <a:spAutoFit/>
            </a:bodyPr>
            <a:lstStyle/>
            <a:p>
              <a:pPr algn="ctr"/>
              <a:r>
                <a:rPr lang="en-US" sz="2400" b="1" cap="none" spc="0" dirty="0">
                  <a:ln w="0"/>
                  <a:solidFill>
                    <a:srgbClr val="FFC000"/>
                  </a:solidFill>
                  <a:effectLst>
                    <a:outerShdw blurRad="38100" dist="19050" dir="2700000" algn="tl" rotWithShape="0">
                      <a:schemeClr val="dk1">
                        <a:alpha val="40000"/>
                      </a:schemeClr>
                    </a:outerShdw>
                  </a:effectLst>
                  <a:latin typeface="Aptos Narrow" panose="020B0004020202020204" pitchFamily="34" charset="0"/>
                </a:rPr>
                <a:t>CONSUMERS</a:t>
              </a:r>
            </a:p>
          </p:txBody>
        </p:sp>
      </p:grpSp>
      <p:grpSp>
        <p:nvGrpSpPr>
          <p:cNvPr id="21" name="Group 20">
            <a:extLst>
              <a:ext uri="{FF2B5EF4-FFF2-40B4-BE49-F238E27FC236}">
                <a16:creationId xmlns:a16="http://schemas.microsoft.com/office/drawing/2014/main" id="{8E5DC4B3-B1C9-E07E-1158-297F0132F383}"/>
              </a:ext>
            </a:extLst>
          </p:cNvPr>
          <p:cNvGrpSpPr/>
          <p:nvPr/>
        </p:nvGrpSpPr>
        <p:grpSpPr>
          <a:xfrm>
            <a:off x="5959247" y="2394202"/>
            <a:ext cx="1860188" cy="686464"/>
            <a:chOff x="6633563" y="1257953"/>
            <a:chExt cx="1860188" cy="686464"/>
          </a:xfrm>
        </p:grpSpPr>
        <p:sp>
          <p:nvSpPr>
            <p:cNvPr id="14" name="Rectangle 13">
              <a:extLst>
                <a:ext uri="{FF2B5EF4-FFF2-40B4-BE49-F238E27FC236}">
                  <a16:creationId xmlns:a16="http://schemas.microsoft.com/office/drawing/2014/main" id="{F827EF3F-699D-498B-547F-1D11E7C9AE8F}"/>
                </a:ext>
              </a:extLst>
            </p:cNvPr>
            <p:cNvSpPr/>
            <p:nvPr/>
          </p:nvSpPr>
          <p:spPr>
            <a:xfrm>
              <a:off x="6972366" y="1257953"/>
              <a:ext cx="1102289" cy="400110"/>
            </a:xfrm>
            <a:prstGeom prst="rect">
              <a:avLst/>
            </a:prstGeom>
            <a:noFill/>
          </p:spPr>
          <p:txBody>
            <a:bodyPr wrap="none" lIns="91440" tIns="45720" rIns="91440" bIns="45720">
              <a:spAutoFit/>
            </a:bodyPr>
            <a:lstStyle/>
            <a:p>
              <a:pPr algn="ctr"/>
              <a:r>
                <a:rPr lang="en-US" sz="2000" b="1" cap="none" spc="0" dirty="0">
                  <a:ln w="0"/>
                  <a:effectLst>
                    <a:outerShdw blurRad="38100" dist="19050" dir="2700000" algn="tl" rotWithShape="0">
                      <a:schemeClr val="dk1">
                        <a:alpha val="40000"/>
                      </a:schemeClr>
                    </a:outerShdw>
                  </a:effectLst>
                  <a:latin typeface="Aptos Narrow" panose="020B0004020202020204" pitchFamily="34" charset="0"/>
                </a:rPr>
                <a:t>2</a:t>
              </a:r>
              <a:r>
                <a:rPr lang="en-US" sz="2000" b="1" cap="none" spc="0" baseline="30000" dirty="0">
                  <a:ln w="0"/>
                  <a:effectLst>
                    <a:outerShdw blurRad="38100" dist="19050" dir="2700000" algn="tl" rotWithShape="0">
                      <a:schemeClr val="dk1">
                        <a:alpha val="40000"/>
                      </a:schemeClr>
                    </a:outerShdw>
                  </a:effectLst>
                  <a:latin typeface="Aptos Narrow" panose="020B0004020202020204" pitchFamily="34" charset="0"/>
                </a:rPr>
                <a:t>nd</a:t>
              </a:r>
              <a:r>
                <a:rPr lang="en-US" sz="2000" b="1" cap="none" spc="0" dirty="0">
                  <a:ln w="0"/>
                  <a:effectLst>
                    <a:outerShdw blurRad="38100" dist="19050" dir="2700000" algn="tl" rotWithShape="0">
                      <a:schemeClr val="dk1">
                        <a:alpha val="40000"/>
                      </a:schemeClr>
                    </a:outerShdw>
                  </a:effectLst>
                  <a:latin typeface="Aptos Narrow" panose="020B0004020202020204" pitchFamily="34" charset="0"/>
                </a:rPr>
                <a:t> Level</a:t>
              </a:r>
            </a:p>
          </p:txBody>
        </p:sp>
        <p:sp>
          <p:nvSpPr>
            <p:cNvPr id="15" name="Rectangle 14">
              <a:extLst>
                <a:ext uri="{FF2B5EF4-FFF2-40B4-BE49-F238E27FC236}">
                  <a16:creationId xmlns:a16="http://schemas.microsoft.com/office/drawing/2014/main" id="{CEA31E66-FC61-382A-7536-4E33682077E7}"/>
                </a:ext>
              </a:extLst>
            </p:cNvPr>
            <p:cNvSpPr/>
            <p:nvPr/>
          </p:nvSpPr>
          <p:spPr>
            <a:xfrm>
              <a:off x="6633563" y="1482752"/>
              <a:ext cx="1860188" cy="461665"/>
            </a:xfrm>
            <a:prstGeom prst="rect">
              <a:avLst/>
            </a:prstGeom>
            <a:noFill/>
          </p:spPr>
          <p:txBody>
            <a:bodyPr wrap="none" lIns="91440" tIns="45720" rIns="91440" bIns="45720">
              <a:spAutoFit/>
            </a:bodyPr>
            <a:lstStyle/>
            <a:p>
              <a:pPr algn="ctr"/>
              <a:r>
                <a:rPr lang="en-US" sz="2400" b="1" cap="none" spc="0" dirty="0">
                  <a:ln w="0"/>
                  <a:solidFill>
                    <a:srgbClr val="FFC000"/>
                  </a:solidFill>
                  <a:effectLst>
                    <a:outerShdw blurRad="38100" dist="19050" dir="2700000" algn="tl" rotWithShape="0">
                      <a:schemeClr val="dk1">
                        <a:alpha val="40000"/>
                      </a:schemeClr>
                    </a:outerShdw>
                  </a:effectLst>
                  <a:latin typeface="Aptos Narrow" panose="020B0004020202020204" pitchFamily="34" charset="0"/>
                </a:rPr>
                <a:t>CONSUMERS</a:t>
              </a:r>
            </a:p>
          </p:txBody>
        </p:sp>
      </p:grpSp>
      <p:grpSp>
        <p:nvGrpSpPr>
          <p:cNvPr id="22" name="Group 21">
            <a:extLst>
              <a:ext uri="{FF2B5EF4-FFF2-40B4-BE49-F238E27FC236}">
                <a16:creationId xmlns:a16="http://schemas.microsoft.com/office/drawing/2014/main" id="{873E88ED-FC3B-A18F-2774-6DCCE5232BE9}"/>
              </a:ext>
            </a:extLst>
          </p:cNvPr>
          <p:cNvGrpSpPr/>
          <p:nvPr/>
        </p:nvGrpSpPr>
        <p:grpSpPr>
          <a:xfrm>
            <a:off x="5166610" y="1297219"/>
            <a:ext cx="1860188" cy="686464"/>
            <a:chOff x="7095241" y="2007371"/>
            <a:chExt cx="1860188" cy="686464"/>
          </a:xfrm>
        </p:grpSpPr>
        <p:sp>
          <p:nvSpPr>
            <p:cNvPr id="16" name="Rectangle 15">
              <a:extLst>
                <a:ext uri="{FF2B5EF4-FFF2-40B4-BE49-F238E27FC236}">
                  <a16:creationId xmlns:a16="http://schemas.microsoft.com/office/drawing/2014/main" id="{3979A612-EDDA-E9A1-E692-71513A6C1CE1}"/>
                </a:ext>
              </a:extLst>
            </p:cNvPr>
            <p:cNvSpPr/>
            <p:nvPr/>
          </p:nvSpPr>
          <p:spPr>
            <a:xfrm>
              <a:off x="7451004" y="2007371"/>
              <a:ext cx="1068369" cy="400110"/>
            </a:xfrm>
            <a:prstGeom prst="rect">
              <a:avLst/>
            </a:prstGeom>
            <a:noFill/>
          </p:spPr>
          <p:txBody>
            <a:bodyPr wrap="none" lIns="91440" tIns="45720" rIns="91440" bIns="45720">
              <a:spAutoFit/>
            </a:bodyPr>
            <a:lstStyle/>
            <a:p>
              <a:pPr algn="ctr"/>
              <a:r>
                <a:rPr lang="en-US" sz="2000" b="1" cap="none" spc="0" dirty="0">
                  <a:ln w="0"/>
                  <a:effectLst>
                    <a:outerShdw blurRad="38100" dist="19050" dir="2700000" algn="tl" rotWithShape="0">
                      <a:schemeClr val="dk1">
                        <a:alpha val="40000"/>
                      </a:schemeClr>
                    </a:outerShdw>
                  </a:effectLst>
                  <a:latin typeface="Aptos Narrow" panose="020B0004020202020204" pitchFamily="34" charset="0"/>
                </a:rPr>
                <a:t>3</a:t>
              </a:r>
              <a:r>
                <a:rPr lang="en-US" sz="2000" b="1" cap="none" spc="0" baseline="30000" dirty="0">
                  <a:ln w="0"/>
                  <a:effectLst>
                    <a:outerShdw blurRad="38100" dist="19050" dir="2700000" algn="tl" rotWithShape="0">
                      <a:schemeClr val="dk1">
                        <a:alpha val="40000"/>
                      </a:schemeClr>
                    </a:outerShdw>
                  </a:effectLst>
                  <a:latin typeface="Aptos Narrow" panose="020B0004020202020204" pitchFamily="34" charset="0"/>
                </a:rPr>
                <a:t>rd</a:t>
              </a:r>
              <a:r>
                <a:rPr lang="en-US" sz="2000" b="1" cap="none" spc="0" dirty="0">
                  <a:ln w="0"/>
                  <a:effectLst>
                    <a:outerShdw blurRad="38100" dist="19050" dir="2700000" algn="tl" rotWithShape="0">
                      <a:schemeClr val="dk1">
                        <a:alpha val="40000"/>
                      </a:schemeClr>
                    </a:outerShdw>
                  </a:effectLst>
                  <a:latin typeface="Aptos Narrow" panose="020B0004020202020204" pitchFamily="34" charset="0"/>
                </a:rPr>
                <a:t> Level</a:t>
              </a:r>
            </a:p>
          </p:txBody>
        </p:sp>
        <p:sp>
          <p:nvSpPr>
            <p:cNvPr id="17" name="Rectangle 16">
              <a:extLst>
                <a:ext uri="{FF2B5EF4-FFF2-40B4-BE49-F238E27FC236}">
                  <a16:creationId xmlns:a16="http://schemas.microsoft.com/office/drawing/2014/main" id="{C279794F-6EF3-0044-420E-46E4F8D0C005}"/>
                </a:ext>
              </a:extLst>
            </p:cNvPr>
            <p:cNvSpPr/>
            <p:nvPr/>
          </p:nvSpPr>
          <p:spPr>
            <a:xfrm>
              <a:off x="7095241" y="2232170"/>
              <a:ext cx="1860188" cy="461665"/>
            </a:xfrm>
            <a:prstGeom prst="rect">
              <a:avLst/>
            </a:prstGeom>
            <a:noFill/>
          </p:spPr>
          <p:txBody>
            <a:bodyPr wrap="none" lIns="91440" tIns="45720" rIns="91440" bIns="45720">
              <a:spAutoFit/>
            </a:bodyPr>
            <a:lstStyle/>
            <a:p>
              <a:pPr algn="ctr"/>
              <a:r>
                <a:rPr lang="en-US" sz="2400" b="1" cap="none" spc="0" dirty="0">
                  <a:ln w="0"/>
                  <a:solidFill>
                    <a:srgbClr val="FFC000"/>
                  </a:solidFill>
                  <a:effectLst>
                    <a:outerShdw blurRad="38100" dist="19050" dir="2700000" algn="tl" rotWithShape="0">
                      <a:schemeClr val="dk1">
                        <a:alpha val="40000"/>
                      </a:schemeClr>
                    </a:outerShdw>
                  </a:effectLst>
                  <a:latin typeface="Aptos Narrow" panose="020B0004020202020204" pitchFamily="34" charset="0"/>
                </a:rPr>
                <a:t>CONSUMERS</a:t>
              </a:r>
            </a:p>
          </p:txBody>
        </p:sp>
      </p:grpSp>
      <p:sp>
        <p:nvSpPr>
          <p:cNvPr id="25" name="WordArt 2">
            <a:extLst>
              <a:ext uri="{FF2B5EF4-FFF2-40B4-BE49-F238E27FC236}">
                <a16:creationId xmlns:a16="http://schemas.microsoft.com/office/drawing/2014/main" id="{615AC658-BAB5-3A77-C00A-D90378DFA4EE}"/>
              </a:ext>
            </a:extLst>
          </p:cNvPr>
          <p:cNvSpPr>
            <a:spLocks noChangeArrowheads="1" noChangeShapeType="1" noTextEdit="1"/>
          </p:cNvSpPr>
          <p:nvPr/>
        </p:nvSpPr>
        <p:spPr bwMode="auto">
          <a:xfrm>
            <a:off x="838200" y="179818"/>
            <a:ext cx="4757007" cy="48853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w="9525">
                  <a:solidFill>
                    <a:srgbClr val="000000"/>
                  </a:solidFill>
                  <a:round/>
                  <a:headEnd/>
                  <a:tailEnd/>
                </a:ln>
                <a:solidFill>
                  <a:srgbClr val="0070C0"/>
                </a:solidFill>
                <a:effectLst/>
                <a:latin typeface="Arial Black" panose="020B0A04020102020204" pitchFamily="34" charset="0"/>
              </a:rPr>
              <a:t>ENERGY PYRAMID</a:t>
            </a:r>
          </a:p>
        </p:txBody>
      </p:sp>
      <p:sp>
        <p:nvSpPr>
          <p:cNvPr id="26" name="Star: 5 Points 25">
            <a:extLst>
              <a:ext uri="{FF2B5EF4-FFF2-40B4-BE49-F238E27FC236}">
                <a16:creationId xmlns:a16="http://schemas.microsoft.com/office/drawing/2014/main" id="{E9FCF8F1-E4C8-525A-5461-24C7BDCCA304}"/>
              </a:ext>
            </a:extLst>
          </p:cNvPr>
          <p:cNvSpPr/>
          <p:nvPr/>
        </p:nvSpPr>
        <p:spPr>
          <a:xfrm>
            <a:off x="76200" y="76200"/>
            <a:ext cx="685800" cy="606673"/>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83D102-89C1-99DD-80EE-E220AEDD13DF}"/>
              </a:ext>
            </a:extLst>
          </p:cNvPr>
          <p:cNvGrpSpPr/>
          <p:nvPr/>
        </p:nvGrpSpPr>
        <p:grpSpPr>
          <a:xfrm>
            <a:off x="1667798" y="5559856"/>
            <a:ext cx="5456542" cy="1284369"/>
            <a:chOff x="694801" y="5638800"/>
            <a:chExt cx="5456542" cy="1284369"/>
          </a:xfrm>
        </p:grpSpPr>
        <p:sp>
          <p:nvSpPr>
            <p:cNvPr id="3" name="TextBox 2">
              <a:extLst>
                <a:ext uri="{FF2B5EF4-FFF2-40B4-BE49-F238E27FC236}">
                  <a16:creationId xmlns:a16="http://schemas.microsoft.com/office/drawing/2014/main" id="{D9CE1492-053D-EB76-6C30-90D2E2C3173A}"/>
                </a:ext>
              </a:extLst>
            </p:cNvPr>
            <p:cNvSpPr txBox="1"/>
            <p:nvPr/>
          </p:nvSpPr>
          <p:spPr>
            <a:xfrm>
              <a:off x="3612737" y="5940260"/>
              <a:ext cx="2140997" cy="707886"/>
            </a:xfrm>
            <a:prstGeom prst="rect">
              <a:avLst/>
            </a:prstGeom>
            <a:solidFill>
              <a:srgbClr val="FFFF00"/>
            </a:solidFill>
            <a:ln w="28575">
              <a:solidFill>
                <a:schemeClr val="tx1"/>
              </a:solidFill>
            </a:ln>
          </p:spPr>
          <p:txBody>
            <a:bodyPr wrap="square" rtlCol="0">
              <a:spAutoFit/>
            </a:bodyPr>
            <a:lstStyle/>
            <a:p>
              <a:pPr algn="ctr"/>
              <a:r>
                <a:rPr lang="en-US" sz="2000" b="1" dirty="0"/>
                <a:t>MOST AVAILABLE ENERGY</a:t>
              </a:r>
            </a:p>
          </p:txBody>
        </p:sp>
        <p:sp>
          <p:nvSpPr>
            <p:cNvPr id="11" name="TextBox 10">
              <a:extLst>
                <a:ext uri="{FF2B5EF4-FFF2-40B4-BE49-F238E27FC236}">
                  <a16:creationId xmlns:a16="http://schemas.microsoft.com/office/drawing/2014/main" id="{12168D02-087B-CF1B-9B3B-26B057CBAF29}"/>
                </a:ext>
              </a:extLst>
            </p:cNvPr>
            <p:cNvSpPr txBox="1"/>
            <p:nvPr/>
          </p:nvSpPr>
          <p:spPr>
            <a:xfrm>
              <a:off x="1227621" y="5949412"/>
              <a:ext cx="2140997" cy="707886"/>
            </a:xfrm>
            <a:prstGeom prst="rect">
              <a:avLst/>
            </a:prstGeom>
            <a:solidFill>
              <a:srgbClr val="FFFF00"/>
            </a:solidFill>
            <a:ln w="28575">
              <a:solidFill>
                <a:schemeClr val="tx1"/>
              </a:solidFill>
            </a:ln>
          </p:spPr>
          <p:txBody>
            <a:bodyPr wrap="square" rtlCol="0">
              <a:spAutoFit/>
            </a:bodyPr>
            <a:lstStyle/>
            <a:p>
              <a:pPr algn="ctr"/>
              <a:r>
                <a:rPr lang="en-US" sz="2000" b="1" dirty="0"/>
                <a:t>LEAST AVAILABLE ENERGY</a:t>
              </a:r>
            </a:p>
          </p:txBody>
        </p:sp>
        <p:sp>
          <p:nvSpPr>
            <p:cNvPr id="13" name="Rectangle 12">
              <a:extLst>
                <a:ext uri="{FF2B5EF4-FFF2-40B4-BE49-F238E27FC236}">
                  <a16:creationId xmlns:a16="http://schemas.microsoft.com/office/drawing/2014/main" id="{B3AA8083-6674-A26B-A42D-8D63B8676413}"/>
                </a:ext>
              </a:extLst>
            </p:cNvPr>
            <p:cNvSpPr/>
            <p:nvPr/>
          </p:nvSpPr>
          <p:spPr>
            <a:xfrm rot="20033220">
              <a:off x="694801" y="5638800"/>
              <a:ext cx="577402" cy="1107996"/>
            </a:xfrm>
            <a:prstGeom prst="rect">
              <a:avLst/>
            </a:prstGeom>
            <a:noFill/>
          </p:spPr>
          <p:txBody>
            <a:bodyPr wrap="none" lIns="91440" tIns="45720" rIns="91440" bIns="45720">
              <a:spAutoFit/>
            </a:bodyPr>
            <a:lstStyle/>
            <a:p>
              <a:pPr algn="ctr"/>
              <a:r>
                <a:rPr lang="en-US" sz="6600" b="0" cap="none" spc="0" dirty="0">
                  <a:ln w="0"/>
                  <a:solidFill>
                    <a:schemeClr val="tx1"/>
                  </a:solidFill>
                  <a:effectLst>
                    <a:outerShdw blurRad="38100" dist="19050" dir="2700000" algn="tl" rotWithShape="0">
                      <a:schemeClr val="dk1">
                        <a:alpha val="40000"/>
                      </a:schemeClr>
                    </a:outerShdw>
                  </a:effectLst>
                </a:rPr>
                <a:t>?</a:t>
              </a:r>
            </a:p>
          </p:txBody>
        </p:sp>
        <p:sp>
          <p:nvSpPr>
            <p:cNvPr id="18" name="Rectangle 17">
              <a:extLst>
                <a:ext uri="{FF2B5EF4-FFF2-40B4-BE49-F238E27FC236}">
                  <a16:creationId xmlns:a16="http://schemas.microsoft.com/office/drawing/2014/main" id="{6B8C6E13-01A0-1657-8510-74CFC1F3325E}"/>
                </a:ext>
              </a:extLst>
            </p:cNvPr>
            <p:cNvSpPr/>
            <p:nvPr/>
          </p:nvSpPr>
          <p:spPr>
            <a:xfrm rot="1679976">
              <a:off x="5573941" y="5815173"/>
              <a:ext cx="577402" cy="1107996"/>
            </a:xfrm>
            <a:prstGeom prst="rect">
              <a:avLst/>
            </a:prstGeom>
            <a:noFill/>
          </p:spPr>
          <p:txBody>
            <a:bodyPr wrap="none" lIns="91440" tIns="45720" rIns="91440" bIns="45720">
              <a:spAutoFit/>
            </a:bodyPr>
            <a:lstStyle/>
            <a:p>
              <a:pPr algn="ctr"/>
              <a:r>
                <a:rPr lang="en-US" sz="6600" b="0" cap="none" spc="0" dirty="0">
                  <a:ln w="0"/>
                  <a:solidFill>
                    <a:schemeClr val="tx1"/>
                  </a:solidFill>
                  <a:effectLst>
                    <a:outerShdw blurRad="38100" dist="19050" dir="2700000" algn="tl" rotWithShape="0">
                      <a:schemeClr val="dk1">
                        <a:alpha val="40000"/>
                      </a:schemeClr>
                    </a:outerShdw>
                  </a:effectLst>
                </a:rPr>
                <a:t>?</a:t>
              </a:r>
            </a:p>
          </p:txBody>
        </p:sp>
      </p:grpSp>
      <p:sp>
        <p:nvSpPr>
          <p:cNvPr id="23" name="Rectangle 22">
            <a:extLst>
              <a:ext uri="{FF2B5EF4-FFF2-40B4-BE49-F238E27FC236}">
                <a16:creationId xmlns:a16="http://schemas.microsoft.com/office/drawing/2014/main" id="{60E9A1B7-08A1-A8C4-3897-92417D4192D4}"/>
              </a:ext>
            </a:extLst>
          </p:cNvPr>
          <p:cNvSpPr/>
          <p:nvPr/>
        </p:nvSpPr>
        <p:spPr>
          <a:xfrm rot="520173">
            <a:off x="3969748" y="821990"/>
            <a:ext cx="577402" cy="1107996"/>
          </a:xfrm>
          <a:prstGeom prst="rect">
            <a:avLst/>
          </a:prstGeom>
          <a:noFill/>
        </p:spPr>
        <p:txBody>
          <a:bodyPr wrap="none" lIns="91440" tIns="45720" rIns="91440" bIns="45720">
            <a:spAutoFit/>
          </a:bodyPr>
          <a:lstStyle/>
          <a:p>
            <a:pPr algn="ctr"/>
            <a:r>
              <a:rPr lang="en-US" sz="6600" b="0" cap="none" spc="0" dirty="0">
                <a:ln w="0"/>
                <a:solidFill>
                  <a:schemeClr val="tx1"/>
                </a:solidFill>
                <a:effectLst>
                  <a:outerShdw blurRad="38100" dist="19050" dir="2700000" algn="tl" rotWithShape="0">
                    <a:schemeClr val="dk1">
                      <a:alpha val="40000"/>
                    </a:schemeClr>
                  </a:outerShdw>
                </a:effectLst>
              </a:rPr>
              <a:t>?</a:t>
            </a:r>
          </a:p>
        </p:txBody>
      </p:sp>
      <p:grpSp>
        <p:nvGrpSpPr>
          <p:cNvPr id="31" name="Group 30">
            <a:extLst>
              <a:ext uri="{FF2B5EF4-FFF2-40B4-BE49-F238E27FC236}">
                <a16:creationId xmlns:a16="http://schemas.microsoft.com/office/drawing/2014/main" id="{6BB16C81-3F74-FD7F-C31B-2ACFE4FD50E6}"/>
              </a:ext>
            </a:extLst>
          </p:cNvPr>
          <p:cNvGrpSpPr/>
          <p:nvPr/>
        </p:nvGrpSpPr>
        <p:grpSpPr>
          <a:xfrm>
            <a:off x="1972582" y="848752"/>
            <a:ext cx="1272522" cy="1196155"/>
            <a:chOff x="226943" y="1144340"/>
            <a:chExt cx="1272522" cy="1196155"/>
          </a:xfrm>
        </p:grpSpPr>
        <p:pic>
          <p:nvPicPr>
            <p:cNvPr id="3074" name="Picture 2">
              <a:extLst>
                <a:ext uri="{FF2B5EF4-FFF2-40B4-BE49-F238E27FC236}">
                  <a16:creationId xmlns:a16="http://schemas.microsoft.com/office/drawing/2014/main" id="{72B1671D-46D9-9826-5E97-DEE7D77E789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6943" y="1381430"/>
              <a:ext cx="959065" cy="9590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0CD47BA-D53B-1A77-E617-84EF637589A3}"/>
                </a:ext>
              </a:extLst>
            </p:cNvPr>
            <p:cNvSpPr/>
            <p:nvPr/>
          </p:nvSpPr>
          <p:spPr>
            <a:xfrm rot="520173">
              <a:off x="922063" y="1144340"/>
              <a:ext cx="577402" cy="1107996"/>
            </a:xfrm>
            <a:prstGeom prst="rect">
              <a:avLst/>
            </a:prstGeom>
            <a:noFill/>
          </p:spPr>
          <p:txBody>
            <a:bodyPr wrap="none" lIns="91440" tIns="45720" rIns="91440" bIns="45720">
              <a:spAutoFit/>
            </a:bodyPr>
            <a:lstStyle/>
            <a:p>
              <a:pPr algn="ctr"/>
              <a:r>
                <a:rPr lang="en-US" sz="6600" b="0" cap="none" spc="0" dirty="0">
                  <a:ln w="0"/>
                  <a:solidFill>
                    <a:schemeClr val="tx1"/>
                  </a:solidFill>
                  <a:effectLst>
                    <a:outerShdw blurRad="38100" dist="19050" dir="2700000" algn="tl" rotWithShape="0">
                      <a:schemeClr val="dk1">
                        <a:alpha val="40000"/>
                      </a:schemeClr>
                    </a:outerShdw>
                  </a:effectLst>
                </a:rPr>
                <a:t>?</a:t>
              </a:r>
            </a:p>
          </p:txBody>
        </p:sp>
      </p:grpSp>
      <p:sp>
        <p:nvSpPr>
          <p:cNvPr id="85" name="TextBox 84">
            <a:extLst>
              <a:ext uri="{FF2B5EF4-FFF2-40B4-BE49-F238E27FC236}">
                <a16:creationId xmlns:a16="http://schemas.microsoft.com/office/drawing/2014/main" id="{DED6F3DE-F8C5-46D5-AD7D-E650DE5F380F}"/>
              </a:ext>
            </a:extLst>
          </p:cNvPr>
          <p:cNvSpPr txBox="1"/>
          <p:nvPr/>
        </p:nvSpPr>
        <p:spPr>
          <a:xfrm>
            <a:off x="3236777" y="977039"/>
            <a:ext cx="1225164" cy="707886"/>
          </a:xfrm>
          <a:prstGeom prst="rect">
            <a:avLst/>
          </a:prstGeom>
          <a:solidFill>
            <a:schemeClr val="tx1"/>
          </a:solidFill>
          <a:ln w="28575">
            <a:solidFill>
              <a:schemeClr val="tx1"/>
            </a:solidFill>
          </a:ln>
        </p:spPr>
        <p:txBody>
          <a:bodyPr wrap="square" rtlCol="0">
            <a:spAutoFit/>
          </a:bodyPr>
          <a:lstStyle/>
          <a:p>
            <a:pPr algn="ctr"/>
            <a:r>
              <a:rPr lang="en-US" sz="2000" b="1" dirty="0">
                <a:solidFill>
                  <a:schemeClr val="bg1"/>
                </a:solidFill>
              </a:rPr>
              <a:t>APEX Predators</a:t>
            </a:r>
          </a:p>
        </p:txBody>
      </p:sp>
      <p:grpSp>
        <p:nvGrpSpPr>
          <p:cNvPr id="32" name="Group 31">
            <a:extLst>
              <a:ext uri="{FF2B5EF4-FFF2-40B4-BE49-F238E27FC236}">
                <a16:creationId xmlns:a16="http://schemas.microsoft.com/office/drawing/2014/main" id="{C9AB10CD-A76A-A979-E9F6-B209FBFF9F86}"/>
              </a:ext>
            </a:extLst>
          </p:cNvPr>
          <p:cNvGrpSpPr/>
          <p:nvPr/>
        </p:nvGrpSpPr>
        <p:grpSpPr>
          <a:xfrm>
            <a:off x="123797" y="919628"/>
            <a:ext cx="1453813" cy="4616203"/>
            <a:chOff x="105344" y="908594"/>
            <a:chExt cx="1453813" cy="4616203"/>
          </a:xfrm>
        </p:grpSpPr>
        <p:pic>
          <p:nvPicPr>
            <p:cNvPr id="28" name="Picture 27">
              <a:extLst>
                <a:ext uri="{FF2B5EF4-FFF2-40B4-BE49-F238E27FC236}">
                  <a16:creationId xmlns:a16="http://schemas.microsoft.com/office/drawing/2014/main" id="{994E8F1B-93D4-09E8-1345-21483F810247}"/>
                </a:ext>
              </a:extLst>
            </p:cNvPr>
            <p:cNvPicPr>
              <a:picLocks noChangeAspect="1"/>
            </p:cNvPicPr>
            <p:nvPr/>
          </p:nvPicPr>
          <p:blipFill>
            <a:blip r:embed="rId15"/>
            <a:stretch>
              <a:fillRect/>
            </a:stretch>
          </p:blipFill>
          <p:spPr>
            <a:xfrm>
              <a:off x="105344" y="908594"/>
              <a:ext cx="1453813" cy="2744750"/>
            </a:xfrm>
            <a:prstGeom prst="rect">
              <a:avLst/>
            </a:prstGeom>
            <a:ln>
              <a:noFill/>
            </a:ln>
            <a:effectLst>
              <a:outerShdw blurRad="292100" dist="139700" dir="2700000" algn="tl" rotWithShape="0">
                <a:srgbClr val="333333">
                  <a:alpha val="65000"/>
                </a:srgbClr>
              </a:outerShdw>
            </a:effectLst>
          </p:spPr>
        </p:pic>
        <p:sp>
          <p:nvSpPr>
            <p:cNvPr id="30" name="Arrow: Down 29">
              <a:extLst>
                <a:ext uri="{FF2B5EF4-FFF2-40B4-BE49-F238E27FC236}">
                  <a16:creationId xmlns:a16="http://schemas.microsoft.com/office/drawing/2014/main" id="{46D4E399-DC25-FA16-93C4-4EFCBA0C0F17}"/>
                </a:ext>
              </a:extLst>
            </p:cNvPr>
            <p:cNvSpPr/>
            <p:nvPr/>
          </p:nvSpPr>
          <p:spPr>
            <a:xfrm flipH="1" flipV="1">
              <a:off x="416598" y="3378139"/>
              <a:ext cx="609600" cy="685800"/>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6290AE9-B14D-E4A5-AE0A-FE1F669C53A0}"/>
                </a:ext>
              </a:extLst>
            </p:cNvPr>
            <p:cNvSpPr txBox="1"/>
            <p:nvPr/>
          </p:nvSpPr>
          <p:spPr>
            <a:xfrm>
              <a:off x="105344" y="3893581"/>
              <a:ext cx="1314873" cy="1631216"/>
            </a:xfrm>
            <a:prstGeom prst="rect">
              <a:avLst/>
            </a:prstGeom>
            <a:solidFill>
              <a:srgbClr val="FFFF00"/>
            </a:solidFill>
            <a:ln w="28575">
              <a:solidFill>
                <a:schemeClr val="tx1"/>
              </a:solidFill>
            </a:ln>
          </p:spPr>
          <p:txBody>
            <a:bodyPr wrap="square" rtlCol="0">
              <a:spAutoFit/>
            </a:bodyPr>
            <a:lstStyle/>
            <a:p>
              <a:pPr algn="ctr"/>
              <a:r>
                <a:rPr lang="en-US" sz="2000" b="1" dirty="0"/>
                <a:t>Drag the remaining items to fill in the pyramid.</a:t>
              </a:r>
            </a:p>
          </p:txBody>
        </p:sp>
      </p:grpSp>
      <p:cxnSp>
        <p:nvCxnSpPr>
          <p:cNvPr id="33" name="Straight Arrow Connector 32">
            <a:extLst>
              <a:ext uri="{FF2B5EF4-FFF2-40B4-BE49-F238E27FC236}">
                <a16:creationId xmlns:a16="http://schemas.microsoft.com/office/drawing/2014/main" id="{80CEC342-D9C0-0340-4A45-8843C0A5AE54}"/>
              </a:ext>
            </a:extLst>
          </p:cNvPr>
          <p:cNvCxnSpPr>
            <a:cxnSpLocks/>
          </p:cNvCxnSpPr>
          <p:nvPr/>
        </p:nvCxnSpPr>
        <p:spPr>
          <a:xfrm>
            <a:off x="2604893" y="2005495"/>
            <a:ext cx="112256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40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4" grpId="0" animBg="1"/>
      <p:bldP spid="5" grpId="0"/>
      <p:bldP spid="23" grpId="0"/>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136AAEF-9926-4D61-AA09-C62CAC8B12D9}"/>
              </a:ext>
            </a:extLst>
          </p:cNvPr>
          <p:cNvGrpSpPr/>
          <p:nvPr/>
        </p:nvGrpSpPr>
        <p:grpSpPr>
          <a:xfrm>
            <a:off x="4435282" y="120555"/>
            <a:ext cx="4416559" cy="3581400"/>
            <a:chOff x="-6390655" y="0"/>
            <a:chExt cx="6242317" cy="5029200"/>
          </a:xfrm>
        </p:grpSpPr>
        <p:grpSp>
          <p:nvGrpSpPr>
            <p:cNvPr id="3" name="Group 2">
              <a:extLst>
                <a:ext uri="{FF2B5EF4-FFF2-40B4-BE49-F238E27FC236}">
                  <a16:creationId xmlns:a16="http://schemas.microsoft.com/office/drawing/2014/main" id="{B4EE01E1-24D3-4CDB-8DE6-4C2681A7730B}"/>
                </a:ext>
              </a:extLst>
            </p:cNvPr>
            <p:cNvGrpSpPr>
              <a:grpSpLocks/>
            </p:cNvGrpSpPr>
            <p:nvPr/>
          </p:nvGrpSpPr>
          <p:grpSpPr bwMode="auto">
            <a:xfrm>
              <a:off x="-6390655" y="0"/>
              <a:ext cx="6162590" cy="5029200"/>
              <a:chOff x="984" y="1516"/>
              <a:chExt cx="5280" cy="3423"/>
            </a:xfrm>
          </p:grpSpPr>
          <p:pic>
            <p:nvPicPr>
              <p:cNvPr id="6" name="Picture 3">
                <a:extLst>
                  <a:ext uri="{FF2B5EF4-FFF2-40B4-BE49-F238E27FC236}">
                    <a16:creationId xmlns:a16="http://schemas.microsoft.com/office/drawing/2014/main" id="{A0A421DF-045E-4D12-A683-C54789524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696"/>
              <a:stretch>
                <a:fillRect/>
              </a:stretch>
            </p:blipFill>
            <p:spPr bwMode="auto">
              <a:xfrm>
                <a:off x="984" y="1516"/>
                <a:ext cx="5280" cy="3423"/>
              </a:xfrm>
              <a:prstGeom prst="rect">
                <a:avLst/>
              </a:prstGeom>
              <a:noFill/>
              <a:extLst>
                <a:ext uri="{909E8E84-426E-40DD-AFC4-6F175D3DCCD1}">
                  <a14:hiddenFill xmlns:a14="http://schemas.microsoft.com/office/drawing/2010/main">
                    <a:solidFill>
                      <a:srgbClr val="BBE0E3"/>
                    </a:solidFill>
                  </a14:hiddenFill>
                </a:ext>
              </a:extLst>
            </p:spPr>
          </p:pic>
          <p:grpSp>
            <p:nvGrpSpPr>
              <p:cNvPr id="7" name="Group 4">
                <a:extLst>
                  <a:ext uri="{FF2B5EF4-FFF2-40B4-BE49-F238E27FC236}">
                    <a16:creationId xmlns:a16="http://schemas.microsoft.com/office/drawing/2014/main" id="{9FF2B4E7-B724-49A0-8D6F-514243BFDAD4}"/>
                  </a:ext>
                </a:extLst>
              </p:cNvPr>
              <p:cNvGrpSpPr>
                <a:grpSpLocks/>
              </p:cNvGrpSpPr>
              <p:nvPr/>
            </p:nvGrpSpPr>
            <p:grpSpPr bwMode="auto">
              <a:xfrm>
                <a:off x="984" y="1516"/>
                <a:ext cx="2925" cy="326"/>
                <a:chOff x="984" y="1516"/>
                <a:chExt cx="2925" cy="326"/>
              </a:xfrm>
            </p:grpSpPr>
            <p:sp>
              <p:nvSpPr>
                <p:cNvPr id="8" name="Rectangle 7">
                  <a:extLst>
                    <a:ext uri="{FF2B5EF4-FFF2-40B4-BE49-F238E27FC236}">
                      <a16:creationId xmlns:a16="http://schemas.microsoft.com/office/drawing/2014/main" id="{AC3E4853-75A4-411A-AA0F-49AA89D1F1E9}"/>
                    </a:ext>
                  </a:extLst>
                </p:cNvPr>
                <p:cNvSpPr>
                  <a:spLocks noChangeArrowheads="1"/>
                </p:cNvSpPr>
                <p:nvPr/>
              </p:nvSpPr>
              <p:spPr bwMode="auto">
                <a:xfrm>
                  <a:off x="984" y="1516"/>
                  <a:ext cx="720"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AA03AA5F-BF3F-422A-B759-E330DA4DF98D}"/>
                    </a:ext>
                  </a:extLst>
                </p:cNvPr>
                <p:cNvSpPr>
                  <a:spLocks noChangeArrowheads="1"/>
                </p:cNvSpPr>
                <p:nvPr/>
              </p:nvSpPr>
              <p:spPr bwMode="auto">
                <a:xfrm>
                  <a:off x="3189" y="1516"/>
                  <a:ext cx="720"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4" name="TextBox 3">
              <a:extLst>
                <a:ext uri="{FF2B5EF4-FFF2-40B4-BE49-F238E27FC236}">
                  <a16:creationId xmlns:a16="http://schemas.microsoft.com/office/drawing/2014/main" id="{991EEE9D-DE3E-4DAF-BF9C-5934E3B94291}"/>
                </a:ext>
              </a:extLst>
            </p:cNvPr>
            <p:cNvSpPr txBox="1"/>
            <p:nvPr/>
          </p:nvSpPr>
          <p:spPr>
            <a:xfrm>
              <a:off x="-1727907" y="34734"/>
              <a:ext cx="1579569" cy="338554"/>
            </a:xfrm>
            <a:prstGeom prst="rect">
              <a:avLst/>
            </a:prstGeom>
            <a:noFill/>
          </p:spPr>
          <p:txBody>
            <a:bodyPr wrap="square" rtlCol="0">
              <a:spAutoFit/>
            </a:bodyPr>
            <a:lstStyle/>
            <a:p>
              <a:pPr marL="0" marR="0" algn="just">
                <a:spcBef>
                  <a:spcPts val="0"/>
                </a:spcBef>
                <a:spcAft>
                  <a:spcPts val="0"/>
                </a:spcAft>
              </a:pPr>
              <a:r>
                <a:rPr lang="en-US" sz="1600" b="1" dirty="0">
                  <a:effectLst/>
                  <a:latin typeface="Times New Roman" panose="02020603050405020304" pitchFamily="18" charset="0"/>
                  <a:ea typeface="Calibri" panose="020F0502020204030204" pitchFamily="34" charset="0"/>
                </a:rPr>
                <a:t>Food Web #1</a:t>
              </a:r>
              <a:endParaRPr lang="en-US" altLang="en-US" sz="14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ED81CA6C-6C22-4666-8A5D-3ACEA549F38F}"/>
                </a:ext>
              </a:extLst>
            </p:cNvPr>
            <p:cNvCxnSpPr/>
            <p:nvPr/>
          </p:nvCxnSpPr>
          <p:spPr>
            <a:xfrm>
              <a:off x="-5944352" y="3174273"/>
              <a:ext cx="103079"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3D5E56E1-C2AA-4CB8-986D-7243FD84BBAE}"/>
              </a:ext>
            </a:extLst>
          </p:cNvPr>
          <p:cNvSpPr txBox="1"/>
          <p:nvPr/>
        </p:nvSpPr>
        <p:spPr>
          <a:xfrm>
            <a:off x="82729" y="-39599"/>
            <a:ext cx="6055210" cy="6540252"/>
          </a:xfrm>
          <a:prstGeom prst="rect">
            <a:avLst/>
          </a:prstGeom>
          <a:noFill/>
        </p:spPr>
        <p:txBody>
          <a:bodyPr wrap="square">
            <a:spAutoFit/>
          </a:bodyPr>
          <a:lstStyle/>
          <a:p>
            <a:r>
              <a:rPr lang="en-US" sz="2800" dirty="0">
                <a:solidFill>
                  <a:srgbClr val="000000"/>
                </a:solidFill>
                <a:latin typeface="Cooper Black" panose="0208090404030B020404" pitchFamily="18" charset="0"/>
                <a:ea typeface="Calibri" panose="020F0502020204030204" pitchFamily="34" charset="0"/>
                <a:cs typeface="Times New Roman" panose="02020603050405020304" pitchFamily="18" charset="0"/>
              </a:rPr>
              <a:t>Food Webs Challenge</a:t>
            </a:r>
          </a:p>
          <a:p>
            <a:endParaRPr kumimoji="0" lang="en-US" altLang="en-US" sz="4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Times New Roman" panose="02020603050405020304" pitchFamily="18" charset="0"/>
                <a:ea typeface="Calibri" panose="020F0502020204030204" pitchFamily="34" charset="0"/>
              </a:rPr>
              <a:t>Food Web #1: Use the food web to answer </a:t>
            </a:r>
            <a:br>
              <a:rPr lang="en-US" sz="1800" b="1" dirty="0">
                <a:effectLst/>
                <a:latin typeface="Times New Roman" panose="02020603050405020304" pitchFamily="18" charset="0"/>
                <a:ea typeface="Calibri" panose="020F0502020204030204" pitchFamily="34" charset="0"/>
              </a:rPr>
            </a:br>
            <a:r>
              <a:rPr lang="en-US" sz="1800" b="1" dirty="0">
                <a:effectLst/>
                <a:latin typeface="Times New Roman" panose="02020603050405020304" pitchFamily="18" charset="0"/>
                <a:ea typeface="Calibri" panose="020F0502020204030204" pitchFamily="34" charset="0"/>
              </a:rPr>
              <a:t>the questions.</a:t>
            </a:r>
          </a:p>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1. Which organisms are the producers?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2. Identify the </a:t>
            </a:r>
            <a:r>
              <a:rPr lang="en-US" sz="1800" u="sng" dirty="0">
                <a:solidFill>
                  <a:srgbClr val="000000"/>
                </a:solidFill>
                <a:effectLst/>
                <a:latin typeface="Times New Roman" panose="02020603050405020304" pitchFamily="18" charset="0"/>
                <a:ea typeface="Times New Roman" panose="02020603050405020304" pitchFamily="18" charset="0"/>
              </a:rPr>
              <a:t>consumers</a:t>
            </a:r>
            <a:r>
              <a:rPr lang="en-US" sz="1800" dirty="0">
                <a:solidFill>
                  <a:srgbClr val="000000"/>
                </a:solidFill>
                <a:effectLst/>
                <a:latin typeface="Times New Roman" panose="02020603050405020304" pitchFamily="18" charset="0"/>
                <a:ea typeface="Times New Roman" panose="02020603050405020304" pitchFamily="18" charset="0"/>
              </a:rPr>
              <a:t> using the </a:t>
            </a:r>
            <a:br>
              <a:rPr lang="en-US" sz="1800" dirty="0">
                <a:solidFill>
                  <a:srgbClr val="000000"/>
                </a:solidFill>
                <a:effectLst/>
                <a:latin typeface="Times New Roman" panose="02020603050405020304" pitchFamily="18" charset="0"/>
                <a:ea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rPr>
              <a:t>letters provided:  C – Carnivore</a:t>
            </a:r>
            <a:br>
              <a:rPr lang="en-US" sz="1800" dirty="0">
                <a:solidFill>
                  <a:srgbClr val="000000"/>
                </a:solidFill>
                <a:effectLst/>
                <a:latin typeface="Times New Roman" panose="02020603050405020304" pitchFamily="18" charset="0"/>
                <a:ea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rPr>
              <a:t>O – Omnivore, or H – Herbivore.</a:t>
            </a:r>
          </a:p>
          <a:p>
            <a:pPr marL="0" marR="0">
              <a:spcBef>
                <a:spcPts val="0"/>
              </a:spcBef>
              <a:spcAft>
                <a:spcPts val="0"/>
              </a:spcAft>
            </a:pPr>
            <a:endParaRPr lang="en-US" dirty="0">
              <a:solidFill>
                <a:srgbClr val="000000"/>
              </a:solidFill>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p>
            <a:r>
              <a:rPr lang="en-US" dirty="0">
                <a:solidFill>
                  <a:srgbClr val="000000"/>
                </a:solidFill>
                <a:latin typeface="Times New Roman" panose="02020603050405020304" pitchFamily="18" charset="0"/>
                <a:ea typeface="Times New Roman" panose="02020603050405020304" pitchFamily="18" charset="0"/>
              </a:rPr>
              <a:t>3. Create three food chains using the food </a:t>
            </a:r>
            <a:br>
              <a:rPr lang="en-US" dirty="0">
                <a:solidFill>
                  <a:srgbClr val="000000"/>
                </a:solidFill>
                <a:latin typeface="Times New Roman" panose="02020603050405020304" pitchFamily="18" charset="0"/>
                <a:ea typeface="Times New Roman" panose="02020603050405020304" pitchFamily="18" charset="0"/>
              </a:rPr>
            </a:br>
            <a:r>
              <a:rPr lang="en-US" dirty="0">
                <a:solidFill>
                  <a:srgbClr val="000000"/>
                </a:solidFill>
                <a:latin typeface="Times New Roman" panose="02020603050405020304" pitchFamily="18" charset="0"/>
                <a:ea typeface="Times New Roman" panose="02020603050405020304" pitchFamily="18" charset="0"/>
              </a:rPr>
              <a:t>web organisms.</a:t>
            </a:r>
          </a:p>
          <a:p>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US" dirty="0">
              <a:solidFill>
                <a:srgbClr val="000000"/>
              </a:solidFill>
              <a:latin typeface="Times New Roman" panose="02020603050405020304" pitchFamily="18" charset="0"/>
              <a:ea typeface="Times New Roman" panose="02020603050405020304" pitchFamily="18" charset="0"/>
            </a:endParaRPr>
          </a:p>
          <a:p>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US" dirty="0">
              <a:solidFill>
                <a:srgbClr val="000000"/>
              </a:solidFill>
              <a:latin typeface="Times New Roman" panose="02020603050405020304" pitchFamily="18" charset="0"/>
              <a:ea typeface="Times New Roman" panose="02020603050405020304" pitchFamily="18" charset="0"/>
            </a:endParaRPr>
          </a:p>
          <a:p>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US" dirty="0">
              <a:solidFill>
                <a:srgbClr val="000000"/>
              </a:solidFill>
              <a:latin typeface="Times New Roman" panose="02020603050405020304" pitchFamily="18" charset="0"/>
              <a:ea typeface="Times New Roman" panose="02020603050405020304" pitchFamily="18" charset="0"/>
            </a:endParaRPr>
          </a:p>
          <a:p>
            <a:endParaRPr lang="en-US" sz="1800" dirty="0">
              <a:solidFill>
                <a:srgbClr val="000000"/>
              </a:solidFill>
              <a:effectLst/>
              <a:latin typeface="Times New Roman" panose="02020603050405020304" pitchFamily="18" charset="0"/>
              <a:ea typeface="Times New Roman" panose="02020603050405020304" pitchFamily="18" charset="0"/>
            </a:endParaRPr>
          </a:p>
          <a:p>
            <a:r>
              <a:rPr lang="en-US" dirty="0">
                <a:solidFill>
                  <a:srgbClr val="000000"/>
                </a:solidFill>
                <a:latin typeface="Times New Roman" panose="02020603050405020304" pitchFamily="18" charset="0"/>
                <a:ea typeface="Times New Roman" panose="02020603050405020304" pitchFamily="18" charset="0"/>
              </a:rPr>
              <a:t>4. Which level consumer would the mussels be? Why? </a:t>
            </a:r>
          </a:p>
          <a:p>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24" name="Text Box 7">
            <a:extLst>
              <a:ext uri="{FF2B5EF4-FFF2-40B4-BE49-F238E27FC236}">
                <a16:creationId xmlns:a16="http://schemas.microsoft.com/office/drawing/2014/main" id="{B80FD170-FE43-4FF2-9DF2-3F8824321B0A}"/>
              </a:ext>
            </a:extLst>
          </p:cNvPr>
          <p:cNvSpPr txBox="1">
            <a:spLocks noChangeArrowheads="1"/>
          </p:cNvSpPr>
          <p:nvPr/>
        </p:nvSpPr>
        <p:spPr bwMode="auto">
          <a:xfrm>
            <a:off x="557821" y="1408963"/>
            <a:ext cx="3779367" cy="400110"/>
          </a:xfrm>
          <a:prstGeom prst="rect">
            <a:avLst/>
          </a:prstGeom>
          <a:noFill/>
          <a:ln w="9525">
            <a:noFill/>
            <a:miter lim="800000"/>
            <a:headEnd/>
            <a:tailEnd/>
          </a:ln>
        </p:spPr>
        <p:txBody>
          <a:bodyPr wrap="square">
            <a:spAutoFit/>
          </a:bodyPr>
          <a:lstStyle/>
          <a:p>
            <a:pPr>
              <a:spcBef>
                <a:spcPct val="50000"/>
              </a:spcBef>
            </a:pPr>
            <a:r>
              <a:rPr lang="en-US" sz="2000" b="1" i="1" dirty="0">
                <a:solidFill>
                  <a:srgbClr val="FF0000"/>
                </a:solidFill>
                <a:latin typeface="Times New Roman" pitchFamily="18" charset="0"/>
              </a:rPr>
              <a:t>Seaweed &amp; Phytoplankton</a:t>
            </a:r>
          </a:p>
        </p:txBody>
      </p:sp>
      <p:sp>
        <p:nvSpPr>
          <p:cNvPr id="25" name="Rectangle 24">
            <a:extLst>
              <a:ext uri="{FF2B5EF4-FFF2-40B4-BE49-F238E27FC236}">
                <a16:creationId xmlns:a16="http://schemas.microsoft.com/office/drawing/2014/main" id="{CBC0FB2C-264E-443B-9061-BBA7A73AA689}"/>
              </a:ext>
            </a:extLst>
          </p:cNvPr>
          <p:cNvSpPr/>
          <p:nvPr/>
        </p:nvSpPr>
        <p:spPr>
          <a:xfrm>
            <a:off x="7594003" y="5195947"/>
            <a:ext cx="1321397"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llout: Right Arrow 25">
            <a:extLst>
              <a:ext uri="{FF2B5EF4-FFF2-40B4-BE49-F238E27FC236}">
                <a16:creationId xmlns:a16="http://schemas.microsoft.com/office/drawing/2014/main" id="{555CEC13-B69B-46B6-8B1F-CA82C5CCBF99}"/>
              </a:ext>
            </a:extLst>
          </p:cNvPr>
          <p:cNvSpPr/>
          <p:nvPr/>
        </p:nvSpPr>
        <p:spPr>
          <a:xfrm>
            <a:off x="260565" y="5206043"/>
            <a:ext cx="1645920" cy="457200"/>
          </a:xfrm>
          <a:prstGeom prst="rightArrowCallout">
            <a:avLst>
              <a:gd name="adj1" fmla="val 19444"/>
              <a:gd name="adj2" fmla="val 19444"/>
              <a:gd name="adj3" fmla="val 41667"/>
              <a:gd name="adj4" fmla="val 8057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llout: Right Arrow 26">
            <a:extLst>
              <a:ext uri="{FF2B5EF4-FFF2-40B4-BE49-F238E27FC236}">
                <a16:creationId xmlns:a16="http://schemas.microsoft.com/office/drawing/2014/main" id="{4086C9D1-8CC4-4183-A837-0A6CF94F4FAB}"/>
              </a:ext>
            </a:extLst>
          </p:cNvPr>
          <p:cNvSpPr/>
          <p:nvPr/>
        </p:nvSpPr>
        <p:spPr>
          <a:xfrm>
            <a:off x="2063880" y="5232400"/>
            <a:ext cx="1645920" cy="457200"/>
          </a:xfrm>
          <a:prstGeom prst="rightArrowCallout">
            <a:avLst>
              <a:gd name="adj1" fmla="val 19444"/>
              <a:gd name="adj2" fmla="val 19444"/>
              <a:gd name="adj3" fmla="val 41667"/>
              <a:gd name="adj4" fmla="val 8057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llout: Right Arrow 27">
            <a:extLst>
              <a:ext uri="{FF2B5EF4-FFF2-40B4-BE49-F238E27FC236}">
                <a16:creationId xmlns:a16="http://schemas.microsoft.com/office/drawing/2014/main" id="{6CAB115A-E8DB-4C32-987C-770A0070DF94}"/>
              </a:ext>
            </a:extLst>
          </p:cNvPr>
          <p:cNvSpPr/>
          <p:nvPr/>
        </p:nvSpPr>
        <p:spPr>
          <a:xfrm>
            <a:off x="4011462" y="5220781"/>
            <a:ext cx="1645920" cy="457200"/>
          </a:xfrm>
          <a:prstGeom prst="rightArrowCallout">
            <a:avLst>
              <a:gd name="adj1" fmla="val 19444"/>
              <a:gd name="adj2" fmla="val 19444"/>
              <a:gd name="adj3" fmla="val 41667"/>
              <a:gd name="adj4" fmla="val 8057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llout: Right Arrow 28">
            <a:extLst>
              <a:ext uri="{FF2B5EF4-FFF2-40B4-BE49-F238E27FC236}">
                <a16:creationId xmlns:a16="http://schemas.microsoft.com/office/drawing/2014/main" id="{EC54A6C2-0086-4E97-A4C7-EE54CF5EA964}"/>
              </a:ext>
            </a:extLst>
          </p:cNvPr>
          <p:cNvSpPr/>
          <p:nvPr/>
        </p:nvSpPr>
        <p:spPr>
          <a:xfrm>
            <a:off x="5921035" y="5195947"/>
            <a:ext cx="1645920" cy="457200"/>
          </a:xfrm>
          <a:prstGeom prst="rightArrowCallout">
            <a:avLst>
              <a:gd name="adj1" fmla="val 19444"/>
              <a:gd name="adj2" fmla="val 19444"/>
              <a:gd name="adj3" fmla="val 41667"/>
              <a:gd name="adj4" fmla="val 8057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D5BA65C-6C07-4FAE-ADC8-7B91001B2F2C}"/>
              </a:ext>
            </a:extLst>
          </p:cNvPr>
          <p:cNvSpPr/>
          <p:nvPr/>
        </p:nvSpPr>
        <p:spPr>
          <a:xfrm>
            <a:off x="5930757" y="4606734"/>
            <a:ext cx="1340208"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allout: Right Arrow 30">
            <a:extLst>
              <a:ext uri="{FF2B5EF4-FFF2-40B4-BE49-F238E27FC236}">
                <a16:creationId xmlns:a16="http://schemas.microsoft.com/office/drawing/2014/main" id="{6D51502C-2B43-49B2-B85B-AA8E38649E6F}"/>
              </a:ext>
            </a:extLst>
          </p:cNvPr>
          <p:cNvSpPr/>
          <p:nvPr/>
        </p:nvSpPr>
        <p:spPr>
          <a:xfrm>
            <a:off x="260565" y="4606734"/>
            <a:ext cx="1645920" cy="457200"/>
          </a:xfrm>
          <a:prstGeom prst="rightArrowCallout">
            <a:avLst>
              <a:gd name="adj1" fmla="val 19444"/>
              <a:gd name="adj2" fmla="val 19444"/>
              <a:gd name="adj3" fmla="val 41667"/>
              <a:gd name="adj4" fmla="val 8057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llout: Right Arrow 31">
            <a:extLst>
              <a:ext uri="{FF2B5EF4-FFF2-40B4-BE49-F238E27FC236}">
                <a16:creationId xmlns:a16="http://schemas.microsoft.com/office/drawing/2014/main" id="{A32F9A98-0608-4E96-9672-FC3AFD450F7B}"/>
              </a:ext>
            </a:extLst>
          </p:cNvPr>
          <p:cNvSpPr/>
          <p:nvPr/>
        </p:nvSpPr>
        <p:spPr>
          <a:xfrm>
            <a:off x="2063880" y="4606734"/>
            <a:ext cx="1645920" cy="457200"/>
          </a:xfrm>
          <a:prstGeom prst="rightArrowCallout">
            <a:avLst>
              <a:gd name="adj1" fmla="val 19444"/>
              <a:gd name="adj2" fmla="val 19444"/>
              <a:gd name="adj3" fmla="val 41667"/>
              <a:gd name="adj4" fmla="val 8057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allout: Right Arrow 32">
            <a:extLst>
              <a:ext uri="{FF2B5EF4-FFF2-40B4-BE49-F238E27FC236}">
                <a16:creationId xmlns:a16="http://schemas.microsoft.com/office/drawing/2014/main" id="{AC74DC36-6614-4E80-9280-F9802FC1835A}"/>
              </a:ext>
            </a:extLst>
          </p:cNvPr>
          <p:cNvSpPr/>
          <p:nvPr/>
        </p:nvSpPr>
        <p:spPr>
          <a:xfrm>
            <a:off x="4011462" y="4606734"/>
            <a:ext cx="1645920" cy="457200"/>
          </a:xfrm>
          <a:prstGeom prst="rightArrowCallout">
            <a:avLst>
              <a:gd name="adj1" fmla="val 19444"/>
              <a:gd name="adj2" fmla="val 19444"/>
              <a:gd name="adj3" fmla="val 41667"/>
              <a:gd name="adj4" fmla="val 8057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CF04B80-7EF4-4954-BA4F-A56C07CA2600}"/>
              </a:ext>
            </a:extLst>
          </p:cNvPr>
          <p:cNvSpPr/>
          <p:nvPr/>
        </p:nvSpPr>
        <p:spPr>
          <a:xfrm>
            <a:off x="4011462" y="4038600"/>
            <a:ext cx="1287102"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allout: Right Arrow 34">
            <a:extLst>
              <a:ext uri="{FF2B5EF4-FFF2-40B4-BE49-F238E27FC236}">
                <a16:creationId xmlns:a16="http://schemas.microsoft.com/office/drawing/2014/main" id="{B23C9D20-8B68-42AF-A95B-D9255B3C0F47}"/>
              </a:ext>
            </a:extLst>
          </p:cNvPr>
          <p:cNvSpPr/>
          <p:nvPr/>
        </p:nvSpPr>
        <p:spPr>
          <a:xfrm>
            <a:off x="260565" y="4038600"/>
            <a:ext cx="1645920" cy="457200"/>
          </a:xfrm>
          <a:prstGeom prst="rightArrowCallout">
            <a:avLst>
              <a:gd name="adj1" fmla="val 19444"/>
              <a:gd name="adj2" fmla="val 19444"/>
              <a:gd name="adj3" fmla="val 41667"/>
              <a:gd name="adj4" fmla="val 8057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allout: Right Arrow 35">
            <a:extLst>
              <a:ext uri="{FF2B5EF4-FFF2-40B4-BE49-F238E27FC236}">
                <a16:creationId xmlns:a16="http://schemas.microsoft.com/office/drawing/2014/main" id="{30260DF8-E9E4-4E69-B531-5AEAF54BC875}"/>
              </a:ext>
            </a:extLst>
          </p:cNvPr>
          <p:cNvSpPr/>
          <p:nvPr/>
        </p:nvSpPr>
        <p:spPr>
          <a:xfrm>
            <a:off x="2063880" y="4038600"/>
            <a:ext cx="1645920" cy="457200"/>
          </a:xfrm>
          <a:prstGeom prst="rightArrowCallout">
            <a:avLst>
              <a:gd name="adj1" fmla="val 19444"/>
              <a:gd name="adj2" fmla="val 19444"/>
              <a:gd name="adj3" fmla="val 41667"/>
              <a:gd name="adj4" fmla="val 8057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7">
            <a:extLst>
              <a:ext uri="{FF2B5EF4-FFF2-40B4-BE49-F238E27FC236}">
                <a16:creationId xmlns:a16="http://schemas.microsoft.com/office/drawing/2014/main" id="{70710D6A-8832-4295-B91A-6794B876096E}"/>
              </a:ext>
            </a:extLst>
          </p:cNvPr>
          <p:cNvSpPr txBox="1">
            <a:spLocks noChangeArrowheads="1"/>
          </p:cNvSpPr>
          <p:nvPr/>
        </p:nvSpPr>
        <p:spPr bwMode="auto">
          <a:xfrm>
            <a:off x="208934" y="6063763"/>
            <a:ext cx="9246394" cy="707886"/>
          </a:xfrm>
          <a:prstGeom prst="rect">
            <a:avLst/>
          </a:prstGeom>
          <a:noFill/>
          <a:ln w="9525">
            <a:noFill/>
            <a:miter lim="800000"/>
            <a:headEnd/>
            <a:tailEnd/>
          </a:ln>
        </p:spPr>
        <p:txBody>
          <a:bodyPr wrap="square">
            <a:spAutoFit/>
          </a:bodyPr>
          <a:lstStyle/>
          <a:p>
            <a:r>
              <a:rPr lang="en-US" sz="2000" b="1" i="1" dirty="0">
                <a:solidFill>
                  <a:srgbClr val="FF0000"/>
                </a:solidFill>
                <a:latin typeface="Times New Roman" pitchFamily="18" charset="0"/>
              </a:rPr>
              <a:t>It could be a primary (1</a:t>
            </a:r>
            <a:r>
              <a:rPr lang="en-US" sz="2000" b="1" i="1" baseline="30000" dirty="0">
                <a:solidFill>
                  <a:srgbClr val="FF0000"/>
                </a:solidFill>
                <a:latin typeface="Times New Roman" pitchFamily="18" charset="0"/>
              </a:rPr>
              <a:t>st</a:t>
            </a:r>
            <a:r>
              <a:rPr lang="en-US" sz="2000" b="1" i="1" dirty="0">
                <a:solidFill>
                  <a:srgbClr val="FF0000"/>
                </a:solidFill>
                <a:latin typeface="Times New Roman" pitchFamily="18" charset="0"/>
              </a:rPr>
              <a:t> level) if it eats phytoplankton.</a:t>
            </a:r>
          </a:p>
          <a:p>
            <a:r>
              <a:rPr lang="en-US" sz="2000" b="1" i="1" dirty="0">
                <a:solidFill>
                  <a:srgbClr val="FF0000"/>
                </a:solidFill>
                <a:latin typeface="Times New Roman" pitchFamily="18" charset="0"/>
              </a:rPr>
              <a:t>It could be secondary (2</a:t>
            </a:r>
            <a:r>
              <a:rPr lang="en-US" sz="2000" b="1" i="1" baseline="30000" dirty="0">
                <a:solidFill>
                  <a:srgbClr val="FF0000"/>
                </a:solidFill>
                <a:latin typeface="Times New Roman" pitchFamily="18" charset="0"/>
              </a:rPr>
              <a:t>nd</a:t>
            </a:r>
            <a:r>
              <a:rPr lang="en-US" sz="2000" b="1" i="1" dirty="0">
                <a:solidFill>
                  <a:srgbClr val="FF0000"/>
                </a:solidFill>
                <a:latin typeface="Times New Roman" pitchFamily="18" charset="0"/>
              </a:rPr>
              <a:t> level) if it eats phytoplankton and then zooplankton.</a:t>
            </a:r>
          </a:p>
        </p:txBody>
      </p:sp>
      <p:sp>
        <p:nvSpPr>
          <p:cNvPr id="38" name="Rectangle 37">
            <a:extLst>
              <a:ext uri="{FF2B5EF4-FFF2-40B4-BE49-F238E27FC236}">
                <a16:creationId xmlns:a16="http://schemas.microsoft.com/office/drawing/2014/main" id="{D0D19A2D-27E9-45F5-90B0-6580E0D60658}"/>
              </a:ext>
            </a:extLst>
          </p:cNvPr>
          <p:cNvSpPr/>
          <p:nvPr/>
        </p:nvSpPr>
        <p:spPr>
          <a:xfrm>
            <a:off x="6055531" y="3214574"/>
            <a:ext cx="361004" cy="584775"/>
          </a:xfrm>
          <a:prstGeom prst="rect">
            <a:avLst/>
          </a:prstGeom>
          <a:noFill/>
        </p:spPr>
        <p:txBody>
          <a:bodyPr wrap="square" lIns="91440" tIns="45720" rIns="91440" bIns="45720">
            <a:spAutoFit/>
          </a:bodyPr>
          <a:lstStyle/>
          <a:p>
            <a:pPr algn="ctr"/>
            <a:r>
              <a:rPr lang="en-US" sz="3200" b="0" cap="none" spc="0" dirty="0">
                <a:ln w="0"/>
                <a:solidFill>
                  <a:schemeClr val="accent6">
                    <a:lumMod val="75000"/>
                  </a:schemeClr>
                </a:solidFill>
                <a:effectLst>
                  <a:outerShdw blurRad="38100" dist="19050" dir="2700000" algn="tl" rotWithShape="0">
                    <a:schemeClr val="dk1">
                      <a:alpha val="40000"/>
                    </a:schemeClr>
                  </a:outerShdw>
                </a:effectLst>
                <a:latin typeface="Cooper Black" panose="0208090404030B020404" pitchFamily="18" charset="0"/>
              </a:rPr>
              <a:t>H</a:t>
            </a:r>
          </a:p>
        </p:txBody>
      </p:sp>
      <p:sp>
        <p:nvSpPr>
          <p:cNvPr id="39" name="Rectangle 38">
            <a:extLst>
              <a:ext uri="{FF2B5EF4-FFF2-40B4-BE49-F238E27FC236}">
                <a16:creationId xmlns:a16="http://schemas.microsoft.com/office/drawing/2014/main" id="{DF4A2380-AE2A-4FA6-BC76-133069FC4399}"/>
              </a:ext>
            </a:extLst>
          </p:cNvPr>
          <p:cNvSpPr/>
          <p:nvPr/>
        </p:nvSpPr>
        <p:spPr>
          <a:xfrm>
            <a:off x="4857497" y="420484"/>
            <a:ext cx="361004" cy="584775"/>
          </a:xfrm>
          <a:prstGeom prst="rect">
            <a:avLst/>
          </a:prstGeom>
          <a:noFill/>
        </p:spPr>
        <p:txBody>
          <a:bodyPr wrap="square" lIns="91440" tIns="45720" rIns="91440" bIns="45720">
            <a:spAutoFit/>
          </a:bodyPr>
          <a:lstStyle/>
          <a:p>
            <a:pPr algn="ctr"/>
            <a:r>
              <a:rPr lang="en-US" sz="3200" b="0" cap="none" spc="0" dirty="0">
                <a:ln w="0"/>
                <a:solidFill>
                  <a:schemeClr val="accent6">
                    <a:lumMod val="75000"/>
                  </a:schemeClr>
                </a:solidFill>
                <a:effectLst>
                  <a:outerShdw blurRad="38100" dist="19050" dir="2700000" algn="tl" rotWithShape="0">
                    <a:schemeClr val="dk1">
                      <a:alpha val="40000"/>
                    </a:schemeClr>
                  </a:outerShdw>
                </a:effectLst>
                <a:latin typeface="Cooper Black" panose="0208090404030B020404" pitchFamily="18" charset="0"/>
              </a:rPr>
              <a:t>H</a:t>
            </a:r>
          </a:p>
        </p:txBody>
      </p:sp>
      <p:sp>
        <p:nvSpPr>
          <p:cNvPr id="40" name="Rectangle 39">
            <a:extLst>
              <a:ext uri="{FF2B5EF4-FFF2-40B4-BE49-F238E27FC236}">
                <a16:creationId xmlns:a16="http://schemas.microsoft.com/office/drawing/2014/main" id="{5F7CEA6C-C755-4A7D-B131-97531F547FCB}"/>
              </a:ext>
            </a:extLst>
          </p:cNvPr>
          <p:cNvSpPr/>
          <p:nvPr/>
        </p:nvSpPr>
        <p:spPr>
          <a:xfrm>
            <a:off x="5957437" y="1167195"/>
            <a:ext cx="361004" cy="584775"/>
          </a:xfrm>
          <a:prstGeom prst="rect">
            <a:avLst/>
          </a:prstGeom>
          <a:noFill/>
        </p:spPr>
        <p:txBody>
          <a:bodyPr wrap="square" lIns="91440" tIns="45720" rIns="91440" bIns="45720">
            <a:spAutoFit/>
          </a:bodyPr>
          <a:lstStyle/>
          <a:p>
            <a:pPr algn="ctr"/>
            <a:r>
              <a:rPr lang="en-US" sz="3200" dirty="0">
                <a:ln w="0"/>
                <a:solidFill>
                  <a:srgbClr val="00B0F0"/>
                </a:solidFill>
                <a:effectLst>
                  <a:outerShdw blurRad="38100" dist="19050" dir="2700000" algn="tl" rotWithShape="0">
                    <a:schemeClr val="dk1">
                      <a:alpha val="40000"/>
                    </a:schemeClr>
                  </a:outerShdw>
                </a:effectLst>
                <a:latin typeface="Cooper Black" panose="0208090404030B020404" pitchFamily="18" charset="0"/>
              </a:rPr>
              <a:t>O</a:t>
            </a:r>
            <a:endParaRPr lang="en-US" sz="3200" b="0" cap="none" spc="0" dirty="0">
              <a:ln w="0"/>
              <a:solidFill>
                <a:srgbClr val="00B0F0"/>
              </a:solidFill>
              <a:effectLst>
                <a:outerShdw blurRad="38100" dist="19050" dir="2700000" algn="tl" rotWithShape="0">
                  <a:schemeClr val="dk1">
                    <a:alpha val="40000"/>
                  </a:schemeClr>
                </a:outerShdw>
              </a:effectLst>
              <a:latin typeface="Cooper Black" panose="0208090404030B020404" pitchFamily="18" charset="0"/>
            </a:endParaRPr>
          </a:p>
        </p:txBody>
      </p:sp>
      <p:grpSp>
        <p:nvGrpSpPr>
          <p:cNvPr id="10" name="Group 9">
            <a:extLst>
              <a:ext uri="{FF2B5EF4-FFF2-40B4-BE49-F238E27FC236}">
                <a16:creationId xmlns:a16="http://schemas.microsoft.com/office/drawing/2014/main" id="{9C6F4340-5B54-4CE2-87B5-C62BDF42FEC2}"/>
              </a:ext>
            </a:extLst>
          </p:cNvPr>
          <p:cNvGrpSpPr/>
          <p:nvPr/>
        </p:nvGrpSpPr>
        <p:grpSpPr>
          <a:xfrm>
            <a:off x="6253649" y="151943"/>
            <a:ext cx="2680066" cy="3479565"/>
            <a:chOff x="6253649" y="151943"/>
            <a:chExt cx="2680066" cy="3479565"/>
          </a:xfrm>
        </p:grpSpPr>
        <p:sp>
          <p:nvSpPr>
            <p:cNvPr id="41" name="Rectangle 40">
              <a:extLst>
                <a:ext uri="{FF2B5EF4-FFF2-40B4-BE49-F238E27FC236}">
                  <a16:creationId xmlns:a16="http://schemas.microsoft.com/office/drawing/2014/main" id="{A5CFF8A8-6D23-4D1D-ACD4-45EE363B9F32}"/>
                </a:ext>
              </a:extLst>
            </p:cNvPr>
            <p:cNvSpPr/>
            <p:nvPr/>
          </p:nvSpPr>
          <p:spPr>
            <a:xfrm>
              <a:off x="6253649" y="151943"/>
              <a:ext cx="361004" cy="584775"/>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19050" dir="2700000" algn="tl" rotWithShape="0">
                      <a:schemeClr val="dk1">
                        <a:alpha val="40000"/>
                      </a:schemeClr>
                    </a:outerShdw>
                  </a:effectLst>
                  <a:latin typeface="Cooper Black" panose="0208090404030B020404" pitchFamily="18" charset="0"/>
                </a:rPr>
                <a:t>C</a:t>
              </a:r>
              <a:endParaRPr lang="en-US" sz="3200" b="0" cap="none" spc="0" dirty="0">
                <a:ln w="0"/>
                <a:solidFill>
                  <a:srgbClr val="FF0000"/>
                </a:solidFill>
                <a:effectLst>
                  <a:outerShdw blurRad="38100" dist="19050" dir="2700000" algn="tl" rotWithShape="0">
                    <a:schemeClr val="dk1">
                      <a:alpha val="40000"/>
                    </a:schemeClr>
                  </a:outerShdw>
                </a:effectLst>
                <a:latin typeface="Cooper Black" panose="0208090404030B020404" pitchFamily="18" charset="0"/>
              </a:endParaRPr>
            </a:p>
          </p:txBody>
        </p:sp>
        <p:sp>
          <p:nvSpPr>
            <p:cNvPr id="42" name="Rectangle 41">
              <a:extLst>
                <a:ext uri="{FF2B5EF4-FFF2-40B4-BE49-F238E27FC236}">
                  <a16:creationId xmlns:a16="http://schemas.microsoft.com/office/drawing/2014/main" id="{0FC075E3-91EC-4425-9D09-13DAC52E2552}"/>
                </a:ext>
              </a:extLst>
            </p:cNvPr>
            <p:cNvSpPr/>
            <p:nvPr/>
          </p:nvSpPr>
          <p:spPr>
            <a:xfrm>
              <a:off x="6974018" y="3046733"/>
              <a:ext cx="361004" cy="584775"/>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19050" dir="2700000" algn="tl" rotWithShape="0">
                      <a:schemeClr val="dk1">
                        <a:alpha val="40000"/>
                      </a:schemeClr>
                    </a:outerShdw>
                  </a:effectLst>
                  <a:latin typeface="Cooper Black" panose="0208090404030B020404" pitchFamily="18" charset="0"/>
                </a:rPr>
                <a:t>C</a:t>
              </a:r>
              <a:endParaRPr lang="en-US" sz="3200" b="0" cap="none" spc="0" dirty="0">
                <a:ln w="0"/>
                <a:solidFill>
                  <a:srgbClr val="FF0000"/>
                </a:solidFill>
                <a:effectLst>
                  <a:outerShdw blurRad="38100" dist="19050" dir="2700000" algn="tl" rotWithShape="0">
                    <a:schemeClr val="dk1">
                      <a:alpha val="40000"/>
                    </a:schemeClr>
                  </a:outerShdw>
                </a:effectLst>
                <a:latin typeface="Cooper Black" panose="0208090404030B020404" pitchFamily="18" charset="0"/>
              </a:endParaRPr>
            </a:p>
          </p:txBody>
        </p:sp>
        <p:sp>
          <p:nvSpPr>
            <p:cNvPr id="43" name="Rectangle 42">
              <a:extLst>
                <a:ext uri="{FF2B5EF4-FFF2-40B4-BE49-F238E27FC236}">
                  <a16:creationId xmlns:a16="http://schemas.microsoft.com/office/drawing/2014/main" id="{B7BB7DE2-807B-4BE6-88CD-1364D486D2B6}"/>
                </a:ext>
              </a:extLst>
            </p:cNvPr>
            <p:cNvSpPr/>
            <p:nvPr/>
          </p:nvSpPr>
          <p:spPr>
            <a:xfrm>
              <a:off x="7168092" y="1618867"/>
              <a:ext cx="361004" cy="584775"/>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19050" dir="2700000" algn="tl" rotWithShape="0">
                      <a:schemeClr val="dk1">
                        <a:alpha val="40000"/>
                      </a:schemeClr>
                    </a:outerShdw>
                  </a:effectLst>
                  <a:latin typeface="Cooper Black" panose="0208090404030B020404" pitchFamily="18" charset="0"/>
                </a:rPr>
                <a:t>C</a:t>
              </a:r>
              <a:endParaRPr lang="en-US" sz="3200" b="0" cap="none" spc="0" dirty="0">
                <a:ln w="0"/>
                <a:solidFill>
                  <a:srgbClr val="FF0000"/>
                </a:solidFill>
                <a:effectLst>
                  <a:outerShdw blurRad="38100" dist="19050" dir="2700000" algn="tl" rotWithShape="0">
                    <a:schemeClr val="dk1">
                      <a:alpha val="40000"/>
                    </a:schemeClr>
                  </a:outerShdw>
                </a:effectLst>
                <a:latin typeface="Cooper Black" panose="0208090404030B020404" pitchFamily="18" charset="0"/>
              </a:endParaRPr>
            </a:p>
          </p:txBody>
        </p:sp>
        <p:sp>
          <p:nvSpPr>
            <p:cNvPr id="44" name="Rectangle 43">
              <a:extLst>
                <a:ext uri="{FF2B5EF4-FFF2-40B4-BE49-F238E27FC236}">
                  <a16:creationId xmlns:a16="http://schemas.microsoft.com/office/drawing/2014/main" id="{515ADABD-00C8-43E6-984F-F3C70AE2B5B9}"/>
                </a:ext>
              </a:extLst>
            </p:cNvPr>
            <p:cNvSpPr/>
            <p:nvPr/>
          </p:nvSpPr>
          <p:spPr>
            <a:xfrm>
              <a:off x="8572711" y="2958451"/>
              <a:ext cx="361004" cy="584775"/>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19050" dir="2700000" algn="tl" rotWithShape="0">
                      <a:schemeClr val="dk1">
                        <a:alpha val="40000"/>
                      </a:schemeClr>
                    </a:outerShdw>
                  </a:effectLst>
                  <a:latin typeface="Cooper Black" panose="0208090404030B020404" pitchFamily="18" charset="0"/>
                </a:rPr>
                <a:t>C</a:t>
              </a:r>
              <a:endParaRPr lang="en-US" sz="3200" b="0" cap="none" spc="0" dirty="0">
                <a:ln w="0"/>
                <a:solidFill>
                  <a:srgbClr val="FF0000"/>
                </a:solidFill>
                <a:effectLst>
                  <a:outerShdw blurRad="38100" dist="19050" dir="2700000" algn="tl" rotWithShape="0">
                    <a:schemeClr val="dk1">
                      <a:alpha val="40000"/>
                    </a:schemeClr>
                  </a:outerShdw>
                </a:effectLst>
                <a:latin typeface="Cooper Black" panose="0208090404030B020404" pitchFamily="18" charset="0"/>
              </a:endParaRPr>
            </a:p>
          </p:txBody>
        </p:sp>
        <p:sp>
          <p:nvSpPr>
            <p:cNvPr id="45" name="Rectangle 44">
              <a:extLst>
                <a:ext uri="{FF2B5EF4-FFF2-40B4-BE49-F238E27FC236}">
                  <a16:creationId xmlns:a16="http://schemas.microsoft.com/office/drawing/2014/main" id="{F2A9076B-586D-4145-A435-A25ACE14C0B6}"/>
                </a:ext>
              </a:extLst>
            </p:cNvPr>
            <p:cNvSpPr/>
            <p:nvPr/>
          </p:nvSpPr>
          <p:spPr>
            <a:xfrm>
              <a:off x="8569147" y="1516685"/>
              <a:ext cx="343796" cy="584775"/>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19050" dir="2700000" algn="tl" rotWithShape="0">
                      <a:schemeClr val="dk1">
                        <a:alpha val="40000"/>
                      </a:schemeClr>
                    </a:outerShdw>
                  </a:effectLst>
                  <a:latin typeface="Cooper Black" panose="0208090404030B020404" pitchFamily="18" charset="0"/>
                </a:rPr>
                <a:t>C</a:t>
              </a:r>
              <a:endParaRPr lang="en-US" sz="3200" b="0" cap="none" spc="0" dirty="0">
                <a:ln w="0"/>
                <a:solidFill>
                  <a:srgbClr val="FF0000"/>
                </a:solidFill>
                <a:effectLst>
                  <a:outerShdw blurRad="38100" dist="19050" dir="2700000" algn="tl" rotWithShape="0">
                    <a:schemeClr val="dk1">
                      <a:alpha val="40000"/>
                    </a:schemeClr>
                  </a:outerShdw>
                </a:effectLst>
                <a:latin typeface="Cooper Black" panose="0208090404030B020404" pitchFamily="18" charset="0"/>
              </a:endParaRPr>
            </a:p>
          </p:txBody>
        </p:sp>
        <p:sp>
          <p:nvSpPr>
            <p:cNvPr id="46" name="Rectangle 45">
              <a:extLst>
                <a:ext uri="{FF2B5EF4-FFF2-40B4-BE49-F238E27FC236}">
                  <a16:creationId xmlns:a16="http://schemas.microsoft.com/office/drawing/2014/main" id="{AF8D835D-A71F-4039-8C26-DEA645E8DC9B}"/>
                </a:ext>
              </a:extLst>
            </p:cNvPr>
            <p:cNvSpPr/>
            <p:nvPr/>
          </p:nvSpPr>
          <p:spPr>
            <a:xfrm>
              <a:off x="8254701" y="824188"/>
              <a:ext cx="361004" cy="584775"/>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19050" dir="2700000" algn="tl" rotWithShape="0">
                      <a:schemeClr val="dk1">
                        <a:alpha val="40000"/>
                      </a:schemeClr>
                    </a:outerShdw>
                  </a:effectLst>
                  <a:latin typeface="Cooper Black" panose="0208090404030B020404" pitchFamily="18" charset="0"/>
                </a:rPr>
                <a:t>C</a:t>
              </a:r>
              <a:endParaRPr lang="en-US" sz="3200" b="0" cap="none" spc="0" dirty="0">
                <a:ln w="0"/>
                <a:solidFill>
                  <a:srgbClr val="FF0000"/>
                </a:solidFill>
                <a:effectLst>
                  <a:outerShdw blurRad="38100" dist="19050" dir="2700000" algn="tl" rotWithShape="0">
                    <a:schemeClr val="dk1">
                      <a:alpha val="40000"/>
                    </a:schemeClr>
                  </a:outerShdw>
                </a:effectLst>
                <a:latin typeface="Cooper Black" panose="0208090404030B020404" pitchFamily="18" charset="0"/>
              </a:endParaRPr>
            </a:p>
          </p:txBody>
        </p:sp>
      </p:grpSp>
      <p:grpSp>
        <p:nvGrpSpPr>
          <p:cNvPr id="64" name="Group 63">
            <a:extLst>
              <a:ext uri="{FF2B5EF4-FFF2-40B4-BE49-F238E27FC236}">
                <a16:creationId xmlns:a16="http://schemas.microsoft.com/office/drawing/2014/main" id="{12341715-708B-4324-AFAF-14B476368CB6}"/>
              </a:ext>
            </a:extLst>
          </p:cNvPr>
          <p:cNvGrpSpPr/>
          <p:nvPr/>
        </p:nvGrpSpPr>
        <p:grpSpPr>
          <a:xfrm>
            <a:off x="257679" y="3802064"/>
            <a:ext cx="8661062" cy="1868380"/>
            <a:chOff x="257679" y="3802064"/>
            <a:chExt cx="8661062" cy="1868380"/>
          </a:xfrm>
        </p:grpSpPr>
        <p:grpSp>
          <p:nvGrpSpPr>
            <p:cNvPr id="50" name="Group 49">
              <a:extLst>
                <a:ext uri="{FF2B5EF4-FFF2-40B4-BE49-F238E27FC236}">
                  <a16:creationId xmlns:a16="http://schemas.microsoft.com/office/drawing/2014/main" id="{BC771867-5D75-4EDB-8883-7469B19CA8B4}"/>
                </a:ext>
              </a:extLst>
            </p:cNvPr>
            <p:cNvGrpSpPr/>
            <p:nvPr/>
          </p:nvGrpSpPr>
          <p:grpSpPr>
            <a:xfrm>
              <a:off x="257679" y="4070244"/>
              <a:ext cx="5040885" cy="444666"/>
              <a:chOff x="257679" y="4070244"/>
              <a:chExt cx="5040885" cy="444666"/>
            </a:xfrm>
          </p:grpSpPr>
          <p:sp>
            <p:nvSpPr>
              <p:cNvPr id="47" name="Text Box 7">
                <a:extLst>
                  <a:ext uri="{FF2B5EF4-FFF2-40B4-BE49-F238E27FC236}">
                    <a16:creationId xmlns:a16="http://schemas.microsoft.com/office/drawing/2014/main" id="{66E9C9D2-8617-411C-864B-A7CAFD1B2738}"/>
                  </a:ext>
                </a:extLst>
              </p:cNvPr>
              <p:cNvSpPr txBox="1">
                <a:spLocks noChangeArrowheads="1"/>
              </p:cNvSpPr>
              <p:nvPr/>
            </p:nvSpPr>
            <p:spPr bwMode="auto">
              <a:xfrm>
                <a:off x="257679" y="4095690"/>
                <a:ext cx="1346350" cy="400110"/>
              </a:xfrm>
              <a:prstGeom prst="rect">
                <a:avLst/>
              </a:prstGeom>
              <a:noFill/>
              <a:ln w="9525">
                <a:noFill/>
                <a:miter lim="800000"/>
                <a:headEnd/>
                <a:tailEnd/>
              </a:ln>
            </p:spPr>
            <p:txBody>
              <a:bodyPr wrap="square">
                <a:spAutoFit/>
              </a:bodyPr>
              <a:lstStyle/>
              <a:p>
                <a:pPr algn="ctr"/>
                <a:r>
                  <a:rPr lang="en-US" sz="2000" b="1" i="1" dirty="0">
                    <a:solidFill>
                      <a:srgbClr val="FF0000"/>
                    </a:solidFill>
                    <a:latin typeface="Times New Roman" pitchFamily="18" charset="0"/>
                  </a:rPr>
                  <a:t>Seaweed</a:t>
                </a:r>
              </a:p>
            </p:txBody>
          </p:sp>
          <p:sp>
            <p:nvSpPr>
              <p:cNvPr id="48" name="Text Box 7">
                <a:extLst>
                  <a:ext uri="{FF2B5EF4-FFF2-40B4-BE49-F238E27FC236}">
                    <a16:creationId xmlns:a16="http://schemas.microsoft.com/office/drawing/2014/main" id="{87BBB4B6-3591-46A9-9B4D-7DCFD00FA2B5}"/>
                  </a:ext>
                </a:extLst>
              </p:cNvPr>
              <p:cNvSpPr txBox="1">
                <a:spLocks noChangeArrowheads="1"/>
              </p:cNvSpPr>
              <p:nvPr/>
            </p:nvSpPr>
            <p:spPr bwMode="auto">
              <a:xfrm>
                <a:off x="2082650" y="4114800"/>
                <a:ext cx="1346350" cy="400110"/>
              </a:xfrm>
              <a:prstGeom prst="rect">
                <a:avLst/>
              </a:prstGeom>
              <a:noFill/>
              <a:ln w="9525">
                <a:noFill/>
                <a:miter lim="800000"/>
                <a:headEnd/>
                <a:tailEnd/>
              </a:ln>
            </p:spPr>
            <p:txBody>
              <a:bodyPr wrap="square">
                <a:spAutoFit/>
              </a:bodyPr>
              <a:lstStyle/>
              <a:p>
                <a:pPr algn="ctr"/>
                <a:r>
                  <a:rPr lang="en-US" sz="2000" b="1" i="1" dirty="0">
                    <a:solidFill>
                      <a:srgbClr val="FF0000"/>
                    </a:solidFill>
                    <a:latin typeface="Times New Roman" pitchFamily="18" charset="0"/>
                  </a:rPr>
                  <a:t>Limpets</a:t>
                </a:r>
              </a:p>
            </p:txBody>
          </p:sp>
          <p:sp>
            <p:nvSpPr>
              <p:cNvPr id="49" name="Text Box 7">
                <a:extLst>
                  <a:ext uri="{FF2B5EF4-FFF2-40B4-BE49-F238E27FC236}">
                    <a16:creationId xmlns:a16="http://schemas.microsoft.com/office/drawing/2014/main" id="{D6A19E95-FF4F-4DC4-A806-0CAC41A5BEE0}"/>
                  </a:ext>
                </a:extLst>
              </p:cNvPr>
              <p:cNvSpPr txBox="1">
                <a:spLocks noChangeArrowheads="1"/>
              </p:cNvSpPr>
              <p:nvPr/>
            </p:nvSpPr>
            <p:spPr bwMode="auto">
              <a:xfrm>
                <a:off x="3952214" y="4070244"/>
                <a:ext cx="1346350" cy="400110"/>
              </a:xfrm>
              <a:prstGeom prst="rect">
                <a:avLst/>
              </a:prstGeom>
              <a:noFill/>
              <a:ln w="9525">
                <a:noFill/>
                <a:miter lim="800000"/>
                <a:headEnd/>
                <a:tailEnd/>
              </a:ln>
            </p:spPr>
            <p:txBody>
              <a:bodyPr wrap="square">
                <a:spAutoFit/>
              </a:bodyPr>
              <a:lstStyle/>
              <a:p>
                <a:pPr algn="ctr"/>
                <a:r>
                  <a:rPr lang="en-US" sz="2000" b="1" i="1" dirty="0">
                    <a:solidFill>
                      <a:srgbClr val="FF0000"/>
                    </a:solidFill>
                    <a:latin typeface="Times New Roman" pitchFamily="18" charset="0"/>
                  </a:rPr>
                  <a:t>Gull</a:t>
                </a:r>
              </a:p>
            </p:txBody>
          </p:sp>
        </p:grpSp>
        <p:sp>
          <p:nvSpPr>
            <p:cNvPr id="56" name="Text Box 7">
              <a:extLst>
                <a:ext uri="{FF2B5EF4-FFF2-40B4-BE49-F238E27FC236}">
                  <a16:creationId xmlns:a16="http://schemas.microsoft.com/office/drawing/2014/main" id="{353D5A5B-28C3-4312-98D6-CFA35D5C5E31}"/>
                </a:ext>
              </a:extLst>
            </p:cNvPr>
            <p:cNvSpPr txBox="1">
              <a:spLocks noChangeArrowheads="1"/>
            </p:cNvSpPr>
            <p:nvPr/>
          </p:nvSpPr>
          <p:spPr bwMode="auto">
            <a:xfrm>
              <a:off x="304800" y="5270334"/>
              <a:ext cx="1346350" cy="400110"/>
            </a:xfrm>
            <a:prstGeom prst="rect">
              <a:avLst/>
            </a:prstGeom>
            <a:noFill/>
            <a:ln w="9525">
              <a:noFill/>
              <a:miter lim="800000"/>
              <a:headEnd/>
              <a:tailEnd/>
            </a:ln>
          </p:spPr>
          <p:txBody>
            <a:bodyPr wrap="square">
              <a:spAutoFit/>
            </a:bodyPr>
            <a:lstStyle/>
            <a:p>
              <a:pPr algn="ctr"/>
              <a:r>
                <a:rPr lang="en-US" sz="2000" b="1" i="1" dirty="0" err="1">
                  <a:solidFill>
                    <a:srgbClr val="FF0000"/>
                  </a:solidFill>
                  <a:latin typeface="Times New Roman" pitchFamily="18" charset="0"/>
                </a:rPr>
                <a:t>P.plankton</a:t>
              </a:r>
              <a:endParaRPr lang="en-US" sz="2000" b="1" i="1" dirty="0">
                <a:solidFill>
                  <a:srgbClr val="FF0000"/>
                </a:solidFill>
                <a:latin typeface="Times New Roman" pitchFamily="18" charset="0"/>
              </a:endParaRPr>
            </a:p>
          </p:txBody>
        </p:sp>
        <p:sp>
          <p:nvSpPr>
            <p:cNvPr id="57" name="Text Box 7">
              <a:extLst>
                <a:ext uri="{FF2B5EF4-FFF2-40B4-BE49-F238E27FC236}">
                  <a16:creationId xmlns:a16="http://schemas.microsoft.com/office/drawing/2014/main" id="{B7FD00E1-D329-42BD-BD44-AF29A2D6B742}"/>
                </a:ext>
              </a:extLst>
            </p:cNvPr>
            <p:cNvSpPr txBox="1">
              <a:spLocks noChangeArrowheads="1"/>
            </p:cNvSpPr>
            <p:nvPr/>
          </p:nvSpPr>
          <p:spPr bwMode="auto">
            <a:xfrm>
              <a:off x="2129771" y="5270334"/>
              <a:ext cx="1346350" cy="400110"/>
            </a:xfrm>
            <a:prstGeom prst="rect">
              <a:avLst/>
            </a:prstGeom>
            <a:noFill/>
            <a:ln w="9525">
              <a:noFill/>
              <a:miter lim="800000"/>
              <a:headEnd/>
              <a:tailEnd/>
            </a:ln>
          </p:spPr>
          <p:txBody>
            <a:bodyPr wrap="square">
              <a:spAutoFit/>
            </a:bodyPr>
            <a:lstStyle/>
            <a:p>
              <a:pPr algn="ctr"/>
              <a:r>
                <a:rPr lang="en-US" sz="2000" b="1" i="1" dirty="0" err="1">
                  <a:solidFill>
                    <a:srgbClr val="FF0000"/>
                  </a:solidFill>
                  <a:latin typeface="Times New Roman" pitchFamily="18" charset="0"/>
                </a:rPr>
                <a:t>Z.plankton</a:t>
              </a:r>
              <a:endParaRPr lang="en-US" sz="2000" b="1" i="1" dirty="0">
                <a:solidFill>
                  <a:srgbClr val="FF0000"/>
                </a:solidFill>
                <a:latin typeface="Times New Roman" pitchFamily="18" charset="0"/>
              </a:endParaRPr>
            </a:p>
          </p:txBody>
        </p:sp>
        <p:sp>
          <p:nvSpPr>
            <p:cNvPr id="58" name="Text Box 7">
              <a:extLst>
                <a:ext uri="{FF2B5EF4-FFF2-40B4-BE49-F238E27FC236}">
                  <a16:creationId xmlns:a16="http://schemas.microsoft.com/office/drawing/2014/main" id="{51533067-1B1E-49AD-9885-2CED8CD06105}"/>
                </a:ext>
              </a:extLst>
            </p:cNvPr>
            <p:cNvSpPr txBox="1">
              <a:spLocks noChangeArrowheads="1"/>
            </p:cNvSpPr>
            <p:nvPr/>
          </p:nvSpPr>
          <p:spPr bwMode="auto">
            <a:xfrm>
              <a:off x="3999335" y="5270334"/>
              <a:ext cx="1346350" cy="400110"/>
            </a:xfrm>
            <a:prstGeom prst="rect">
              <a:avLst/>
            </a:prstGeom>
            <a:noFill/>
            <a:ln w="9525">
              <a:noFill/>
              <a:miter lim="800000"/>
              <a:headEnd/>
              <a:tailEnd/>
            </a:ln>
          </p:spPr>
          <p:txBody>
            <a:bodyPr wrap="square">
              <a:spAutoFit/>
            </a:bodyPr>
            <a:lstStyle/>
            <a:p>
              <a:pPr algn="ctr"/>
              <a:r>
                <a:rPr lang="en-US" sz="2000" b="1" i="1" dirty="0">
                  <a:solidFill>
                    <a:srgbClr val="FF0000"/>
                  </a:solidFill>
                  <a:latin typeface="Times New Roman" pitchFamily="18" charset="0"/>
                </a:rPr>
                <a:t>Mussels</a:t>
              </a:r>
            </a:p>
          </p:txBody>
        </p:sp>
        <p:sp>
          <p:nvSpPr>
            <p:cNvPr id="59" name="Text Box 7">
              <a:extLst>
                <a:ext uri="{FF2B5EF4-FFF2-40B4-BE49-F238E27FC236}">
                  <a16:creationId xmlns:a16="http://schemas.microsoft.com/office/drawing/2014/main" id="{4DF7A5F8-9C61-4995-B450-AA4C5F6A8597}"/>
                </a:ext>
              </a:extLst>
            </p:cNvPr>
            <p:cNvSpPr txBox="1">
              <a:spLocks noChangeArrowheads="1"/>
            </p:cNvSpPr>
            <p:nvPr/>
          </p:nvSpPr>
          <p:spPr bwMode="auto">
            <a:xfrm>
              <a:off x="5928086" y="5270334"/>
              <a:ext cx="1346350" cy="400110"/>
            </a:xfrm>
            <a:prstGeom prst="rect">
              <a:avLst/>
            </a:prstGeom>
            <a:noFill/>
            <a:ln w="9525">
              <a:noFill/>
              <a:miter lim="800000"/>
              <a:headEnd/>
              <a:tailEnd/>
            </a:ln>
          </p:spPr>
          <p:txBody>
            <a:bodyPr wrap="square">
              <a:spAutoFit/>
            </a:bodyPr>
            <a:lstStyle/>
            <a:p>
              <a:pPr algn="ctr"/>
              <a:r>
                <a:rPr lang="en-US" sz="2000" b="1" i="1" dirty="0">
                  <a:solidFill>
                    <a:srgbClr val="FF0000"/>
                  </a:solidFill>
                  <a:latin typeface="Times New Roman" pitchFamily="18" charset="0"/>
                </a:rPr>
                <a:t>Crab</a:t>
              </a:r>
            </a:p>
          </p:txBody>
        </p:sp>
        <p:sp>
          <p:nvSpPr>
            <p:cNvPr id="60" name="Text Box 7">
              <a:extLst>
                <a:ext uri="{FF2B5EF4-FFF2-40B4-BE49-F238E27FC236}">
                  <a16:creationId xmlns:a16="http://schemas.microsoft.com/office/drawing/2014/main" id="{A59A6E9B-4D83-44BE-B0A6-36FE3D85366C}"/>
                </a:ext>
              </a:extLst>
            </p:cNvPr>
            <p:cNvSpPr txBox="1">
              <a:spLocks noChangeArrowheads="1"/>
            </p:cNvSpPr>
            <p:nvPr/>
          </p:nvSpPr>
          <p:spPr bwMode="auto">
            <a:xfrm>
              <a:off x="7730404" y="5242476"/>
              <a:ext cx="1041550" cy="400110"/>
            </a:xfrm>
            <a:prstGeom prst="rect">
              <a:avLst/>
            </a:prstGeom>
            <a:noFill/>
            <a:ln w="9525">
              <a:noFill/>
              <a:miter lim="800000"/>
              <a:headEnd/>
              <a:tailEnd/>
            </a:ln>
          </p:spPr>
          <p:txBody>
            <a:bodyPr wrap="square">
              <a:spAutoFit/>
            </a:bodyPr>
            <a:lstStyle/>
            <a:p>
              <a:pPr algn="ctr"/>
              <a:r>
                <a:rPr lang="en-US" sz="2000" b="1" i="1" dirty="0">
                  <a:solidFill>
                    <a:srgbClr val="FF0000"/>
                  </a:solidFill>
                  <a:latin typeface="Times New Roman" pitchFamily="18" charset="0"/>
                </a:rPr>
                <a:t>Gull</a:t>
              </a:r>
            </a:p>
          </p:txBody>
        </p:sp>
        <p:grpSp>
          <p:nvGrpSpPr>
            <p:cNvPr id="62" name="Group 61">
              <a:extLst>
                <a:ext uri="{FF2B5EF4-FFF2-40B4-BE49-F238E27FC236}">
                  <a16:creationId xmlns:a16="http://schemas.microsoft.com/office/drawing/2014/main" id="{66B0CED8-150D-433F-8472-3076153CB04A}"/>
                </a:ext>
              </a:extLst>
            </p:cNvPr>
            <p:cNvGrpSpPr/>
            <p:nvPr/>
          </p:nvGrpSpPr>
          <p:grpSpPr>
            <a:xfrm>
              <a:off x="304800" y="4631337"/>
              <a:ext cx="6891520" cy="400110"/>
              <a:chOff x="304800" y="4631337"/>
              <a:chExt cx="6891520" cy="400110"/>
            </a:xfrm>
          </p:grpSpPr>
          <p:sp>
            <p:nvSpPr>
              <p:cNvPr id="52" name="Text Box 7">
                <a:extLst>
                  <a:ext uri="{FF2B5EF4-FFF2-40B4-BE49-F238E27FC236}">
                    <a16:creationId xmlns:a16="http://schemas.microsoft.com/office/drawing/2014/main" id="{9199A8CF-C13D-4779-B63F-98006F19D5A0}"/>
                  </a:ext>
                </a:extLst>
              </p:cNvPr>
              <p:cNvSpPr txBox="1">
                <a:spLocks noChangeArrowheads="1"/>
              </p:cNvSpPr>
              <p:nvPr/>
            </p:nvSpPr>
            <p:spPr bwMode="auto">
              <a:xfrm>
                <a:off x="304800" y="4631337"/>
                <a:ext cx="1346350" cy="400110"/>
              </a:xfrm>
              <a:prstGeom prst="rect">
                <a:avLst/>
              </a:prstGeom>
              <a:noFill/>
              <a:ln w="9525">
                <a:noFill/>
                <a:miter lim="800000"/>
                <a:headEnd/>
                <a:tailEnd/>
              </a:ln>
            </p:spPr>
            <p:txBody>
              <a:bodyPr wrap="square">
                <a:spAutoFit/>
              </a:bodyPr>
              <a:lstStyle/>
              <a:p>
                <a:pPr algn="ctr"/>
                <a:r>
                  <a:rPr lang="en-US" sz="2000" b="1" i="1" dirty="0">
                    <a:solidFill>
                      <a:srgbClr val="FF0000"/>
                    </a:solidFill>
                    <a:latin typeface="Times New Roman" pitchFamily="18" charset="0"/>
                  </a:rPr>
                  <a:t>Seaweed</a:t>
                </a:r>
              </a:p>
            </p:txBody>
          </p:sp>
          <p:sp>
            <p:nvSpPr>
              <p:cNvPr id="53" name="Text Box 7">
                <a:extLst>
                  <a:ext uri="{FF2B5EF4-FFF2-40B4-BE49-F238E27FC236}">
                    <a16:creationId xmlns:a16="http://schemas.microsoft.com/office/drawing/2014/main" id="{C90E849C-DDBE-4E40-89DC-D21E48DE2967}"/>
                  </a:ext>
                </a:extLst>
              </p:cNvPr>
              <p:cNvSpPr txBox="1">
                <a:spLocks noChangeArrowheads="1"/>
              </p:cNvSpPr>
              <p:nvPr/>
            </p:nvSpPr>
            <p:spPr bwMode="auto">
              <a:xfrm>
                <a:off x="2129771" y="4631337"/>
                <a:ext cx="1346350" cy="400110"/>
              </a:xfrm>
              <a:prstGeom prst="rect">
                <a:avLst/>
              </a:prstGeom>
              <a:noFill/>
              <a:ln w="9525">
                <a:noFill/>
                <a:miter lim="800000"/>
                <a:headEnd/>
                <a:tailEnd/>
              </a:ln>
            </p:spPr>
            <p:txBody>
              <a:bodyPr wrap="square">
                <a:spAutoFit/>
              </a:bodyPr>
              <a:lstStyle/>
              <a:p>
                <a:pPr algn="ctr"/>
                <a:r>
                  <a:rPr lang="en-US" sz="2000" b="1" i="1" dirty="0">
                    <a:solidFill>
                      <a:srgbClr val="FF0000"/>
                    </a:solidFill>
                    <a:latin typeface="Times New Roman" pitchFamily="18" charset="0"/>
                  </a:rPr>
                  <a:t>Limpets</a:t>
                </a:r>
              </a:p>
            </p:txBody>
          </p:sp>
          <p:sp>
            <p:nvSpPr>
              <p:cNvPr id="54" name="Text Box 7">
                <a:extLst>
                  <a:ext uri="{FF2B5EF4-FFF2-40B4-BE49-F238E27FC236}">
                    <a16:creationId xmlns:a16="http://schemas.microsoft.com/office/drawing/2014/main" id="{6552EB8D-F990-444C-B352-D334D64CC2A5}"/>
                  </a:ext>
                </a:extLst>
              </p:cNvPr>
              <p:cNvSpPr txBox="1">
                <a:spLocks noChangeArrowheads="1"/>
              </p:cNvSpPr>
              <p:nvPr/>
            </p:nvSpPr>
            <p:spPr bwMode="auto">
              <a:xfrm>
                <a:off x="3999335" y="4631337"/>
                <a:ext cx="1346350" cy="400110"/>
              </a:xfrm>
              <a:prstGeom prst="rect">
                <a:avLst/>
              </a:prstGeom>
              <a:noFill/>
              <a:ln w="9525">
                <a:noFill/>
                <a:miter lim="800000"/>
                <a:headEnd/>
                <a:tailEnd/>
              </a:ln>
            </p:spPr>
            <p:txBody>
              <a:bodyPr wrap="square">
                <a:spAutoFit/>
              </a:bodyPr>
              <a:lstStyle/>
              <a:p>
                <a:pPr algn="ctr"/>
                <a:r>
                  <a:rPr lang="en-US" sz="2000" b="1" i="1" dirty="0">
                    <a:solidFill>
                      <a:srgbClr val="FF0000"/>
                    </a:solidFill>
                    <a:latin typeface="Times New Roman" pitchFamily="18" charset="0"/>
                  </a:rPr>
                  <a:t>Whelk</a:t>
                </a:r>
              </a:p>
            </p:txBody>
          </p:sp>
          <p:sp>
            <p:nvSpPr>
              <p:cNvPr id="61" name="Text Box 7">
                <a:extLst>
                  <a:ext uri="{FF2B5EF4-FFF2-40B4-BE49-F238E27FC236}">
                    <a16:creationId xmlns:a16="http://schemas.microsoft.com/office/drawing/2014/main" id="{3221884E-FA91-4FED-836D-5BDCA08CA9EB}"/>
                  </a:ext>
                </a:extLst>
              </p:cNvPr>
              <p:cNvSpPr txBox="1">
                <a:spLocks noChangeArrowheads="1"/>
              </p:cNvSpPr>
              <p:nvPr/>
            </p:nvSpPr>
            <p:spPr bwMode="auto">
              <a:xfrm>
                <a:off x="5849970" y="4631337"/>
                <a:ext cx="1346350" cy="400110"/>
              </a:xfrm>
              <a:prstGeom prst="rect">
                <a:avLst/>
              </a:prstGeom>
              <a:noFill/>
              <a:ln w="9525">
                <a:noFill/>
                <a:miter lim="800000"/>
                <a:headEnd/>
                <a:tailEnd/>
              </a:ln>
            </p:spPr>
            <p:txBody>
              <a:bodyPr wrap="square">
                <a:spAutoFit/>
              </a:bodyPr>
              <a:lstStyle/>
              <a:p>
                <a:pPr algn="ctr"/>
                <a:r>
                  <a:rPr lang="en-US" sz="2000" b="1" i="1" dirty="0">
                    <a:solidFill>
                      <a:srgbClr val="FF0000"/>
                    </a:solidFill>
                    <a:latin typeface="Times New Roman" pitchFamily="18" charset="0"/>
                  </a:rPr>
                  <a:t>Lobster</a:t>
                </a:r>
              </a:p>
            </p:txBody>
          </p:sp>
        </p:grpSp>
        <p:sp>
          <p:nvSpPr>
            <p:cNvPr id="63" name="Text Box 7">
              <a:extLst>
                <a:ext uri="{FF2B5EF4-FFF2-40B4-BE49-F238E27FC236}">
                  <a16:creationId xmlns:a16="http://schemas.microsoft.com/office/drawing/2014/main" id="{F23A14E0-0A89-45F5-8680-99FE1031C4E1}"/>
                </a:ext>
              </a:extLst>
            </p:cNvPr>
            <p:cNvSpPr txBox="1">
              <a:spLocks noChangeArrowheads="1"/>
            </p:cNvSpPr>
            <p:nvPr/>
          </p:nvSpPr>
          <p:spPr bwMode="auto">
            <a:xfrm>
              <a:off x="5791909" y="3802064"/>
              <a:ext cx="3126832" cy="738664"/>
            </a:xfrm>
            <a:prstGeom prst="rect">
              <a:avLst/>
            </a:prstGeom>
            <a:noFill/>
            <a:ln w="9525">
              <a:noFill/>
              <a:miter lim="800000"/>
              <a:headEnd/>
              <a:tailEnd/>
            </a:ln>
          </p:spPr>
          <p:txBody>
            <a:bodyPr wrap="square">
              <a:spAutoFit/>
            </a:bodyPr>
            <a:lstStyle/>
            <a:p>
              <a:pPr algn="ctr"/>
              <a:r>
                <a:rPr lang="en-US" sz="1400" b="1" i="1" dirty="0">
                  <a:solidFill>
                    <a:srgbClr val="FF0000"/>
                  </a:solidFill>
                  <a:latin typeface="Times New Roman" pitchFamily="18" charset="0"/>
                </a:rPr>
                <a:t>NOTE:  Your food chains may be different!  If they start with seaweed or phytoplankton, they should be ok!</a:t>
              </a:r>
            </a:p>
          </p:txBody>
        </p:sp>
      </p:grpSp>
    </p:spTree>
    <p:extLst>
      <p:ext uri="{BB962C8B-B14F-4D97-AF65-F5344CB8AC3E}">
        <p14:creationId xmlns:p14="http://schemas.microsoft.com/office/powerpoint/2010/main" val="122716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7" grpId="0"/>
      <p:bldP spid="38"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136AAEF-9926-4D61-AA09-C62CAC8B12D9}"/>
              </a:ext>
            </a:extLst>
          </p:cNvPr>
          <p:cNvGrpSpPr/>
          <p:nvPr/>
        </p:nvGrpSpPr>
        <p:grpSpPr>
          <a:xfrm>
            <a:off x="4375355" y="151943"/>
            <a:ext cx="4427359" cy="3712134"/>
            <a:chOff x="-6390655" y="0"/>
            <a:chExt cx="6162590" cy="5029200"/>
          </a:xfrm>
        </p:grpSpPr>
        <p:grpSp>
          <p:nvGrpSpPr>
            <p:cNvPr id="3" name="Group 2">
              <a:extLst>
                <a:ext uri="{FF2B5EF4-FFF2-40B4-BE49-F238E27FC236}">
                  <a16:creationId xmlns:a16="http://schemas.microsoft.com/office/drawing/2014/main" id="{B4EE01E1-24D3-4CDB-8DE6-4C2681A7730B}"/>
                </a:ext>
              </a:extLst>
            </p:cNvPr>
            <p:cNvGrpSpPr>
              <a:grpSpLocks/>
            </p:cNvGrpSpPr>
            <p:nvPr/>
          </p:nvGrpSpPr>
          <p:grpSpPr bwMode="auto">
            <a:xfrm>
              <a:off x="-6390655" y="0"/>
              <a:ext cx="6162590" cy="5029200"/>
              <a:chOff x="984" y="1516"/>
              <a:chExt cx="5280" cy="3423"/>
            </a:xfrm>
          </p:grpSpPr>
          <p:pic>
            <p:nvPicPr>
              <p:cNvPr id="6" name="Picture 3">
                <a:extLst>
                  <a:ext uri="{FF2B5EF4-FFF2-40B4-BE49-F238E27FC236}">
                    <a16:creationId xmlns:a16="http://schemas.microsoft.com/office/drawing/2014/main" id="{A0A421DF-045E-4D12-A683-C54789524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696"/>
              <a:stretch>
                <a:fillRect/>
              </a:stretch>
            </p:blipFill>
            <p:spPr bwMode="auto">
              <a:xfrm>
                <a:off x="984" y="1516"/>
                <a:ext cx="5280" cy="3423"/>
              </a:xfrm>
              <a:prstGeom prst="rect">
                <a:avLst/>
              </a:prstGeom>
              <a:noFill/>
              <a:extLst>
                <a:ext uri="{909E8E84-426E-40DD-AFC4-6F175D3DCCD1}">
                  <a14:hiddenFill xmlns:a14="http://schemas.microsoft.com/office/drawing/2010/main">
                    <a:solidFill>
                      <a:srgbClr val="BBE0E3"/>
                    </a:solidFill>
                  </a14:hiddenFill>
                </a:ext>
              </a:extLst>
            </p:spPr>
          </p:pic>
          <p:grpSp>
            <p:nvGrpSpPr>
              <p:cNvPr id="7" name="Group 4">
                <a:extLst>
                  <a:ext uri="{FF2B5EF4-FFF2-40B4-BE49-F238E27FC236}">
                    <a16:creationId xmlns:a16="http://schemas.microsoft.com/office/drawing/2014/main" id="{9FF2B4E7-B724-49A0-8D6F-514243BFDAD4}"/>
                  </a:ext>
                </a:extLst>
              </p:cNvPr>
              <p:cNvGrpSpPr>
                <a:grpSpLocks/>
              </p:cNvGrpSpPr>
              <p:nvPr/>
            </p:nvGrpSpPr>
            <p:grpSpPr bwMode="auto">
              <a:xfrm>
                <a:off x="984" y="1516"/>
                <a:ext cx="2925" cy="326"/>
                <a:chOff x="984" y="1516"/>
                <a:chExt cx="2925" cy="326"/>
              </a:xfrm>
            </p:grpSpPr>
            <p:sp>
              <p:nvSpPr>
                <p:cNvPr id="8" name="Rectangle 7">
                  <a:extLst>
                    <a:ext uri="{FF2B5EF4-FFF2-40B4-BE49-F238E27FC236}">
                      <a16:creationId xmlns:a16="http://schemas.microsoft.com/office/drawing/2014/main" id="{AC3E4853-75A4-411A-AA0F-49AA89D1F1E9}"/>
                    </a:ext>
                  </a:extLst>
                </p:cNvPr>
                <p:cNvSpPr>
                  <a:spLocks noChangeArrowheads="1"/>
                </p:cNvSpPr>
                <p:nvPr/>
              </p:nvSpPr>
              <p:spPr bwMode="auto">
                <a:xfrm>
                  <a:off x="984" y="1516"/>
                  <a:ext cx="720"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AA03AA5F-BF3F-422A-B759-E330DA4DF98D}"/>
                    </a:ext>
                  </a:extLst>
                </p:cNvPr>
                <p:cNvSpPr>
                  <a:spLocks noChangeArrowheads="1"/>
                </p:cNvSpPr>
                <p:nvPr/>
              </p:nvSpPr>
              <p:spPr bwMode="auto">
                <a:xfrm>
                  <a:off x="3189" y="1516"/>
                  <a:ext cx="720"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5" name="Straight Connector 4">
              <a:extLst>
                <a:ext uri="{FF2B5EF4-FFF2-40B4-BE49-F238E27FC236}">
                  <a16:creationId xmlns:a16="http://schemas.microsoft.com/office/drawing/2014/main" id="{ED81CA6C-6C22-4666-8A5D-3ACEA549F38F}"/>
                </a:ext>
              </a:extLst>
            </p:cNvPr>
            <p:cNvCxnSpPr/>
            <p:nvPr/>
          </p:nvCxnSpPr>
          <p:spPr>
            <a:xfrm>
              <a:off x="-5944352" y="3174273"/>
              <a:ext cx="103079"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3D5E56E1-C2AA-4CB8-986D-7243FD84BBAE}"/>
              </a:ext>
            </a:extLst>
          </p:cNvPr>
          <p:cNvSpPr txBox="1"/>
          <p:nvPr/>
        </p:nvSpPr>
        <p:spPr>
          <a:xfrm>
            <a:off x="-37792" y="70802"/>
            <a:ext cx="4316402" cy="3477875"/>
          </a:xfrm>
          <a:prstGeom prst="rect">
            <a:avLst/>
          </a:prstGeom>
          <a:noFill/>
        </p:spPr>
        <p:txBody>
          <a:bodyPr wrap="square">
            <a:spAutoFit/>
          </a:bodyPr>
          <a:lstStyle/>
          <a:p>
            <a:pPr marL="0" marR="0">
              <a:spcBef>
                <a:spcPts val="0"/>
              </a:spcBef>
              <a:spcAft>
                <a:spcPts val="0"/>
              </a:spcAft>
            </a:pPr>
            <a:r>
              <a:rPr lang="en-US" alt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If the prawn population was to double in size, what would likely happen to the zooplankton population?  Why?</a:t>
            </a:r>
          </a:p>
          <a:p>
            <a:pPr marL="0" marR="0">
              <a:spcBef>
                <a:spcPts val="0"/>
              </a:spcBef>
              <a:spcAft>
                <a:spcPts val="0"/>
              </a:spcAft>
            </a:pPr>
            <a:endParaRPr lang="en-US" alt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alt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alt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alt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alt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alt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How would the loss of </a:t>
            </a:r>
            <a:r>
              <a:rPr lang="en-US" altLang="en-US" sz="18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limpets</a:t>
            </a:r>
            <a:r>
              <a:rPr lang="en-US" alt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due to a disease affect the </a:t>
            </a:r>
            <a:r>
              <a:rPr lang="en-US" altLang="en-US" sz="18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fish</a:t>
            </a:r>
            <a:r>
              <a:rPr lang="en-US" alt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population? Explain.</a:t>
            </a:r>
            <a:endParaRPr lang="en-US" altLang="en-US"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Text Box 7">
            <a:extLst>
              <a:ext uri="{FF2B5EF4-FFF2-40B4-BE49-F238E27FC236}">
                <a16:creationId xmlns:a16="http://schemas.microsoft.com/office/drawing/2014/main" id="{B80FD170-FE43-4FF2-9DF2-3F8824321B0A}"/>
              </a:ext>
            </a:extLst>
          </p:cNvPr>
          <p:cNvSpPr txBox="1">
            <a:spLocks noChangeArrowheads="1"/>
          </p:cNvSpPr>
          <p:nvPr/>
        </p:nvSpPr>
        <p:spPr bwMode="auto">
          <a:xfrm>
            <a:off x="230725" y="1071075"/>
            <a:ext cx="3779367" cy="1477328"/>
          </a:xfrm>
          <a:prstGeom prst="rect">
            <a:avLst/>
          </a:prstGeom>
          <a:noFill/>
          <a:ln w="9525">
            <a:noFill/>
            <a:miter lim="800000"/>
            <a:headEnd/>
            <a:tailEnd/>
          </a:ln>
        </p:spPr>
        <p:txBody>
          <a:bodyPr wrap="square">
            <a:spAutoFit/>
          </a:bodyPr>
          <a:lstStyle/>
          <a:p>
            <a:pPr>
              <a:spcBef>
                <a:spcPct val="50000"/>
              </a:spcBef>
            </a:pPr>
            <a:r>
              <a:rPr lang="en-US" sz="2000" b="1" i="1" dirty="0">
                <a:solidFill>
                  <a:srgbClr val="FF0000"/>
                </a:solidFill>
                <a:latin typeface="Times New Roman" pitchFamily="18" charset="0"/>
              </a:rPr>
              <a:t>The zooplankton population would decrease. </a:t>
            </a:r>
          </a:p>
          <a:p>
            <a:pPr>
              <a:spcBef>
                <a:spcPct val="50000"/>
              </a:spcBef>
            </a:pPr>
            <a:r>
              <a:rPr lang="en-US" sz="2000" b="1" i="1" dirty="0">
                <a:solidFill>
                  <a:srgbClr val="FF0000"/>
                </a:solidFill>
                <a:latin typeface="Times New Roman" pitchFamily="18" charset="0"/>
              </a:rPr>
              <a:t>There would be twice as many predators (prawns) eating them.</a:t>
            </a:r>
          </a:p>
        </p:txBody>
      </p:sp>
      <p:sp>
        <p:nvSpPr>
          <p:cNvPr id="37" name="Text Box 7">
            <a:extLst>
              <a:ext uri="{FF2B5EF4-FFF2-40B4-BE49-F238E27FC236}">
                <a16:creationId xmlns:a16="http://schemas.microsoft.com/office/drawing/2014/main" id="{F096739D-1FFA-4478-B96F-6F36BD126081}"/>
              </a:ext>
            </a:extLst>
          </p:cNvPr>
          <p:cNvSpPr txBox="1">
            <a:spLocks noChangeArrowheads="1"/>
          </p:cNvSpPr>
          <p:nvPr/>
        </p:nvSpPr>
        <p:spPr bwMode="auto">
          <a:xfrm>
            <a:off x="67081" y="3722240"/>
            <a:ext cx="8752839" cy="3631763"/>
          </a:xfrm>
          <a:prstGeom prst="rect">
            <a:avLst/>
          </a:prstGeom>
          <a:noFill/>
          <a:ln w="9525">
            <a:noFill/>
            <a:miter lim="800000"/>
            <a:headEnd/>
            <a:tailEnd/>
          </a:ln>
        </p:spPr>
        <p:txBody>
          <a:bodyPr wrap="square">
            <a:spAutoFit/>
          </a:bodyPr>
          <a:lstStyle/>
          <a:p>
            <a:pPr>
              <a:spcBef>
                <a:spcPct val="50000"/>
              </a:spcBef>
            </a:pPr>
            <a:r>
              <a:rPr lang="en-US" sz="2000" b="1" dirty="0">
                <a:latin typeface="Times New Roman" pitchFamily="18" charset="0"/>
              </a:rPr>
              <a:t>Decrease?  Why?</a:t>
            </a:r>
          </a:p>
          <a:p>
            <a:pPr>
              <a:spcBef>
                <a:spcPct val="50000"/>
              </a:spcBef>
            </a:pPr>
            <a:r>
              <a:rPr lang="en-US" sz="2000" b="1" i="1" dirty="0">
                <a:solidFill>
                  <a:srgbClr val="FF0000"/>
                </a:solidFill>
                <a:latin typeface="Times New Roman" pitchFamily="18" charset="0"/>
              </a:rPr>
              <a:t>The gull would have to eat more prawns, which would cause more competition for the fish.  This could make their population decrease.</a:t>
            </a:r>
          </a:p>
          <a:p>
            <a:pPr>
              <a:spcBef>
                <a:spcPct val="50000"/>
              </a:spcBef>
            </a:pPr>
            <a:r>
              <a:rPr lang="en-US" sz="2000" b="1" dirty="0">
                <a:latin typeface="Times New Roman" pitchFamily="18" charset="0"/>
              </a:rPr>
              <a:t>OR</a:t>
            </a:r>
          </a:p>
          <a:p>
            <a:pPr>
              <a:spcBef>
                <a:spcPct val="50000"/>
              </a:spcBef>
            </a:pPr>
            <a:r>
              <a:rPr lang="en-US" sz="2000" b="1" dirty="0">
                <a:latin typeface="Times New Roman" pitchFamily="18" charset="0"/>
              </a:rPr>
              <a:t>Increase?  Why?</a:t>
            </a:r>
          </a:p>
          <a:p>
            <a:pPr>
              <a:spcBef>
                <a:spcPct val="50000"/>
              </a:spcBef>
            </a:pPr>
            <a:r>
              <a:rPr lang="en-US" sz="2000" b="1" i="1" dirty="0">
                <a:solidFill>
                  <a:srgbClr val="FF0000"/>
                </a:solidFill>
                <a:latin typeface="Times New Roman" pitchFamily="18" charset="0"/>
              </a:rPr>
              <a:t>The whelk, crab, lobster, and gull would eat more mussels, which could help the zooplankton population.  The prawn would have more food, which helps them and would help the fish. </a:t>
            </a:r>
          </a:p>
          <a:p>
            <a:pPr>
              <a:spcBef>
                <a:spcPct val="50000"/>
              </a:spcBef>
            </a:pPr>
            <a:endParaRPr lang="en-US" sz="2000" b="1" dirty="0">
              <a:solidFill>
                <a:srgbClr val="FF0000"/>
              </a:solidFill>
              <a:latin typeface="Times New Roman" pitchFamily="18" charset="0"/>
            </a:endParaRPr>
          </a:p>
        </p:txBody>
      </p:sp>
    </p:spTree>
    <p:extLst>
      <p:ext uri="{BB962C8B-B14F-4D97-AF65-F5344CB8AC3E}">
        <p14:creationId xmlns:p14="http://schemas.microsoft.com/office/powerpoint/2010/main" val="280577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7">
            <a:extLst>
              <a:ext uri="{FF2B5EF4-FFF2-40B4-BE49-F238E27FC236}">
                <a16:creationId xmlns:a16="http://schemas.microsoft.com/office/drawing/2014/main" id="{47F7A9FB-4781-47DA-957F-36170760404F}"/>
              </a:ext>
            </a:extLst>
          </p:cNvPr>
          <p:cNvSpPr txBox="1">
            <a:spLocks noChangeArrowheads="1"/>
          </p:cNvSpPr>
          <p:nvPr/>
        </p:nvSpPr>
        <p:spPr bwMode="auto">
          <a:xfrm>
            <a:off x="-17206" y="152400"/>
            <a:ext cx="9144000" cy="47256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71" b="1" i="1" dirty="0">
                <a:solidFill>
                  <a:srgbClr val="FF0000"/>
                </a:solidFill>
                <a:latin typeface="Times New Roman" panose="02020603050405020304" pitchFamily="18" charset="0"/>
              </a:rPr>
              <a:t>Assignment:  Finish the right side of Slide 7 using Food Web #2.</a:t>
            </a:r>
          </a:p>
        </p:txBody>
      </p:sp>
      <p:pic>
        <p:nvPicPr>
          <p:cNvPr id="10" name="Picture 9">
            <a:extLst>
              <a:ext uri="{FF2B5EF4-FFF2-40B4-BE49-F238E27FC236}">
                <a16:creationId xmlns:a16="http://schemas.microsoft.com/office/drawing/2014/main" id="{E875F76E-8B7E-425F-96D7-D40CAFDF1AC8}"/>
              </a:ext>
            </a:extLst>
          </p:cNvPr>
          <p:cNvPicPr>
            <a:picLocks noChangeAspect="1"/>
          </p:cNvPicPr>
          <p:nvPr/>
        </p:nvPicPr>
        <p:blipFill>
          <a:blip r:embed="rId2"/>
          <a:stretch>
            <a:fillRect/>
          </a:stretch>
        </p:blipFill>
        <p:spPr>
          <a:xfrm>
            <a:off x="453214" y="914400"/>
            <a:ext cx="8203159" cy="4724400"/>
          </a:xfrm>
          <a:prstGeom prst="rect">
            <a:avLst/>
          </a:prstGeom>
          <a:ln>
            <a:noFill/>
          </a:ln>
          <a:effectLst>
            <a:outerShdw blurRad="292100" dist="139700" dir="2700000" algn="tl" rotWithShape="0">
              <a:srgbClr val="333333">
                <a:alpha val="65000"/>
              </a:srgbClr>
            </a:outerShdw>
          </a:effectLst>
        </p:spPr>
      </p:pic>
      <p:sp>
        <p:nvSpPr>
          <p:cNvPr id="6" name="Text Box 27">
            <a:extLst>
              <a:ext uri="{FF2B5EF4-FFF2-40B4-BE49-F238E27FC236}">
                <a16:creationId xmlns:a16="http://schemas.microsoft.com/office/drawing/2014/main" id="{8BB40950-D0FC-4CCE-ACBF-B6CCEA9F5CD6}"/>
              </a:ext>
            </a:extLst>
          </p:cNvPr>
          <p:cNvSpPr txBox="1">
            <a:spLocks noChangeArrowheads="1"/>
          </p:cNvSpPr>
          <p:nvPr/>
        </p:nvSpPr>
        <p:spPr bwMode="auto">
          <a:xfrm>
            <a:off x="0" y="5943600"/>
            <a:ext cx="9144000" cy="472565"/>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71" b="1" i="1" dirty="0">
                <a:solidFill>
                  <a:srgbClr val="FF0000"/>
                </a:solidFill>
                <a:latin typeface="Times New Roman" panose="02020603050405020304" pitchFamily="18" charset="0"/>
              </a:rPr>
              <a:t>We will review the answers tomorrow during class.</a:t>
            </a:r>
          </a:p>
        </p:txBody>
      </p:sp>
    </p:spTree>
    <p:extLst>
      <p:ext uri="{BB962C8B-B14F-4D97-AF65-F5344CB8AC3E}">
        <p14:creationId xmlns:p14="http://schemas.microsoft.com/office/powerpoint/2010/main" val="584023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rotWithShape="1">
          <a:blip r:embed="rId2" cstate="print">
            <a:alphaModFix amt="70000"/>
          </a:blip>
          <a:srcRect b="19600"/>
          <a:stretch/>
        </p:blipFill>
        <p:spPr bwMode="auto">
          <a:xfrm>
            <a:off x="3973519" y="151456"/>
            <a:ext cx="5029786" cy="4933455"/>
          </a:xfrm>
          <a:prstGeom prst="rect">
            <a:avLst/>
          </a:prstGeom>
          <a:ln>
            <a:noFill/>
          </a:ln>
          <a:effectLst>
            <a:softEdge rad="112500"/>
          </a:effectLst>
        </p:spPr>
      </p:pic>
      <p:sp>
        <p:nvSpPr>
          <p:cNvPr id="7169" name="Rectangle 1"/>
          <p:cNvSpPr>
            <a:spLocks noChangeArrowheads="1"/>
          </p:cNvSpPr>
          <p:nvPr/>
        </p:nvSpPr>
        <p:spPr bwMode="auto">
          <a:xfrm>
            <a:off x="201619" y="151456"/>
            <a:ext cx="3771900" cy="6436354"/>
          </a:xfrm>
          <a:prstGeom prst="rect">
            <a:avLst/>
          </a:prstGeom>
          <a:noFill/>
          <a:ln w="9525">
            <a:noFill/>
            <a:miter lim="800000"/>
            <a:headEnd/>
            <a:tailEnd/>
          </a:ln>
          <a:effectLst/>
        </p:spPr>
        <p:txBody>
          <a:bodyPr vert="horz" wrap="square" lIns="88751" tIns="44375" rIns="88751" bIns="44375" numCol="1" anchor="t" anchorCtr="0" compatLnSpc="1">
            <a:prstTxWarp prst="textNoShape">
              <a:avLst/>
            </a:prstTxWarp>
            <a:spAutoFit/>
          </a:bodyPr>
          <a:lstStyle/>
          <a:p>
            <a:pPr defTabSz="887553" fontAlgn="base">
              <a:spcBef>
                <a:spcPct val="0"/>
              </a:spcBef>
              <a:spcAft>
                <a:spcPct val="0"/>
              </a:spcAft>
              <a:tabLst>
                <a:tab pos="845950" algn="l"/>
              </a:tabLst>
            </a:pPr>
            <a:r>
              <a:rPr lang="en-US" sz="2718" b="1" dirty="0">
                <a:latin typeface="Times New Roman" pitchFamily="18" charset="0"/>
                <a:ea typeface="Calibri" pitchFamily="34" charset="0"/>
                <a:cs typeface="Times New Roman" pitchFamily="18" charset="0"/>
              </a:rPr>
              <a:t>Food Web #2</a:t>
            </a:r>
            <a:endParaRPr lang="en-US" sz="1165" dirty="0">
              <a:latin typeface="Times New Roman" pitchFamily="18" charset="0"/>
              <a:cs typeface="Times New Roman" pitchFamily="18" charset="0"/>
            </a:endParaRPr>
          </a:p>
          <a:p>
            <a:pPr marL="443777" indent="-443777" defTabSz="887553" eaLnBrk="0" fontAlgn="base" hangingPunct="0">
              <a:spcBef>
                <a:spcPct val="0"/>
              </a:spcBef>
              <a:spcAft>
                <a:spcPct val="0"/>
              </a:spcAft>
              <a:tabLst>
                <a:tab pos="845950" algn="l"/>
              </a:tabLst>
            </a:pPr>
            <a:endParaRPr lang="en-US" sz="1941" dirty="0">
              <a:latin typeface="Times New Roman" pitchFamily="18" charset="0"/>
              <a:ea typeface="Calibri" pitchFamily="34" charset="0"/>
              <a:cs typeface="Times New Roman" pitchFamily="18" charset="0"/>
            </a:endParaRPr>
          </a:p>
          <a:p>
            <a:pPr>
              <a:spcBef>
                <a:spcPts val="291"/>
              </a:spcBef>
              <a:spcAft>
                <a:spcPts val="291"/>
              </a:spcAft>
            </a:pPr>
            <a:r>
              <a:rPr lang="en-US" sz="1941" dirty="0">
                <a:latin typeface="Times New Roman" panose="02020603050405020304" pitchFamily="18" charset="0"/>
                <a:ea typeface="Calibri" panose="020F0502020204030204" pitchFamily="34" charset="0"/>
              </a:rPr>
              <a:t>1. What is the producer?</a:t>
            </a:r>
          </a:p>
          <a:p>
            <a:pPr marL="332832" indent="-332832">
              <a:spcBef>
                <a:spcPts val="291"/>
              </a:spcBef>
              <a:spcAft>
                <a:spcPts val="291"/>
              </a:spcAft>
              <a:buAutoNum type="arabicParenBoth"/>
            </a:pPr>
            <a:endParaRPr lang="en-US" sz="582" dirty="0">
              <a:latin typeface="Times New Roman" panose="02020603050405020304" pitchFamily="18" charset="0"/>
              <a:ea typeface="Calibri" panose="020F0502020204030204" pitchFamily="34" charset="0"/>
            </a:endParaRPr>
          </a:p>
          <a:p>
            <a:pPr>
              <a:spcBef>
                <a:spcPts val="291"/>
              </a:spcBef>
              <a:spcAft>
                <a:spcPts val="291"/>
              </a:spcAft>
            </a:pPr>
            <a:r>
              <a:rPr lang="en-US" altLang="en-US" sz="1941" dirty="0">
                <a:latin typeface="Times New Roman" panose="02020603050405020304" pitchFamily="18" charset="0"/>
                <a:ea typeface="Calibri" panose="020F0502020204030204" pitchFamily="34" charset="0"/>
                <a:cs typeface="Times New Roman" panose="02020603050405020304" pitchFamily="18" charset="0"/>
              </a:rPr>
              <a:t>2. Which organisms would be herbivores?</a:t>
            </a:r>
          </a:p>
          <a:p>
            <a:pPr>
              <a:spcBef>
                <a:spcPts val="291"/>
              </a:spcBef>
              <a:spcAft>
                <a:spcPts val="291"/>
              </a:spcAft>
            </a:pPr>
            <a:endParaRPr lang="en-US" altLang="en-US" sz="1165" dirty="0">
              <a:latin typeface="Times New Roman" panose="02020603050405020304" pitchFamily="18" charset="0"/>
              <a:ea typeface="Calibri" panose="020F0502020204030204" pitchFamily="34" charset="0"/>
              <a:cs typeface="Times New Roman" panose="02020603050405020304" pitchFamily="18" charset="0"/>
            </a:endParaRPr>
          </a:p>
          <a:p>
            <a:pPr>
              <a:spcBef>
                <a:spcPts val="291"/>
              </a:spcBef>
              <a:spcAft>
                <a:spcPts val="291"/>
              </a:spcAft>
            </a:pPr>
            <a:endParaRPr lang="en-US" altLang="en-US" sz="1165" dirty="0">
              <a:latin typeface="Times New Roman" panose="02020603050405020304" pitchFamily="18" charset="0"/>
              <a:ea typeface="Calibri" panose="020F0502020204030204" pitchFamily="34" charset="0"/>
              <a:cs typeface="Times New Roman" panose="02020603050405020304" pitchFamily="18" charset="0"/>
            </a:endParaRPr>
          </a:p>
          <a:p>
            <a:pPr>
              <a:spcBef>
                <a:spcPts val="291"/>
              </a:spcBef>
              <a:spcAft>
                <a:spcPts val="291"/>
              </a:spcAft>
            </a:pPr>
            <a:r>
              <a:rPr lang="en-US" altLang="en-US" sz="1941" dirty="0">
                <a:latin typeface="Times New Roman" panose="02020603050405020304" pitchFamily="18" charset="0"/>
                <a:ea typeface="Calibri" panose="020F0502020204030204" pitchFamily="34" charset="0"/>
                <a:cs typeface="Times New Roman" panose="02020603050405020304" pitchFamily="18" charset="0"/>
              </a:rPr>
              <a:t>3. Which organisms are carnivores? </a:t>
            </a:r>
          </a:p>
          <a:p>
            <a:pPr>
              <a:spcBef>
                <a:spcPts val="291"/>
              </a:spcBef>
              <a:spcAft>
                <a:spcPts val="291"/>
              </a:spcAft>
            </a:pPr>
            <a:endParaRPr lang="en-US" altLang="en-US" sz="1941" dirty="0">
              <a:latin typeface="Times New Roman" panose="02020603050405020304" pitchFamily="18" charset="0"/>
              <a:ea typeface="Calibri" panose="020F0502020204030204" pitchFamily="34" charset="0"/>
              <a:cs typeface="Times New Roman" panose="02020603050405020304" pitchFamily="18" charset="0"/>
            </a:endParaRPr>
          </a:p>
          <a:p>
            <a:pPr>
              <a:spcBef>
                <a:spcPts val="291"/>
              </a:spcBef>
              <a:spcAft>
                <a:spcPts val="291"/>
              </a:spcAft>
            </a:pPr>
            <a:endParaRPr lang="en-US" altLang="en-US" sz="1941" dirty="0">
              <a:latin typeface="Times New Roman" panose="02020603050405020304" pitchFamily="18" charset="0"/>
              <a:ea typeface="Calibri" panose="020F0502020204030204" pitchFamily="34" charset="0"/>
              <a:cs typeface="Times New Roman" panose="02020603050405020304" pitchFamily="18" charset="0"/>
            </a:endParaRPr>
          </a:p>
          <a:p>
            <a:pPr>
              <a:spcBef>
                <a:spcPts val="291"/>
              </a:spcBef>
              <a:spcAft>
                <a:spcPts val="291"/>
              </a:spcAft>
            </a:pPr>
            <a:r>
              <a:rPr lang="en-US" altLang="en-US" sz="1941" dirty="0">
                <a:latin typeface="Times New Roman" panose="02020603050405020304" pitchFamily="18" charset="0"/>
                <a:ea typeface="Calibri" panose="020F0502020204030204" pitchFamily="34" charset="0"/>
                <a:cs typeface="Times New Roman" panose="02020603050405020304" pitchFamily="18" charset="0"/>
              </a:rPr>
              <a:t>4. Which organisms would be omnivores?</a:t>
            </a:r>
          </a:p>
          <a:p>
            <a:pPr>
              <a:spcBef>
                <a:spcPts val="291"/>
              </a:spcBef>
              <a:spcAft>
                <a:spcPts val="291"/>
              </a:spcAft>
            </a:pPr>
            <a:endParaRPr lang="en-US" altLang="en-US" sz="1941" dirty="0">
              <a:latin typeface="Times New Roman" panose="02020603050405020304" pitchFamily="18" charset="0"/>
              <a:ea typeface="Calibri" panose="020F0502020204030204" pitchFamily="34" charset="0"/>
              <a:cs typeface="Times New Roman" panose="02020603050405020304" pitchFamily="18" charset="0"/>
            </a:endParaRPr>
          </a:p>
          <a:p>
            <a:pPr>
              <a:spcBef>
                <a:spcPts val="291"/>
              </a:spcBef>
              <a:spcAft>
                <a:spcPts val="291"/>
              </a:spcAft>
            </a:pPr>
            <a:endParaRPr lang="en-US" altLang="en-US" sz="1941" dirty="0">
              <a:latin typeface="Times New Roman" panose="02020603050405020304" pitchFamily="18" charset="0"/>
              <a:ea typeface="Calibri" panose="020F0502020204030204" pitchFamily="34" charset="0"/>
              <a:cs typeface="Times New Roman" panose="02020603050405020304" pitchFamily="18" charset="0"/>
            </a:endParaRPr>
          </a:p>
          <a:p>
            <a:pPr>
              <a:spcBef>
                <a:spcPts val="291"/>
              </a:spcBef>
              <a:spcAft>
                <a:spcPts val="291"/>
              </a:spcAft>
            </a:pPr>
            <a:r>
              <a:rPr lang="en-US" altLang="en-US" sz="1941" dirty="0">
                <a:latin typeface="Times New Roman" panose="02020603050405020304" pitchFamily="18" charset="0"/>
                <a:ea typeface="Calibri" panose="020F0502020204030204" pitchFamily="34" charset="0"/>
                <a:cs typeface="Times New Roman" panose="02020603050405020304" pitchFamily="18" charset="0"/>
              </a:rPr>
              <a:t>5. What would be considered the apex predator?</a:t>
            </a:r>
          </a:p>
          <a:p>
            <a:pPr>
              <a:spcBef>
                <a:spcPts val="291"/>
              </a:spcBef>
              <a:spcAft>
                <a:spcPts val="291"/>
              </a:spcAft>
            </a:pPr>
            <a:endParaRPr lang="en-US" altLang="en-US" sz="1941" dirty="0">
              <a:latin typeface="Times New Roman" panose="02020603050405020304" pitchFamily="18" charset="0"/>
              <a:ea typeface="Calibri" panose="020F0502020204030204" pitchFamily="34" charset="0"/>
              <a:cs typeface="Times New Roman" panose="02020603050405020304" pitchFamily="18" charset="0"/>
            </a:endParaRPr>
          </a:p>
          <a:p>
            <a:pPr marL="4623" indent="6164" defTabSz="887553" eaLnBrk="0" fontAlgn="base" hangingPunct="0">
              <a:spcBef>
                <a:spcPct val="0"/>
              </a:spcBef>
              <a:spcAft>
                <a:spcPct val="0"/>
              </a:spcAft>
              <a:tabLst>
                <a:tab pos="845950" algn="l"/>
              </a:tabLst>
            </a:pPr>
            <a:endParaRPr lang="en-US" sz="1941" dirty="0">
              <a:latin typeface="Times New Roman" pitchFamily="18" charset="0"/>
              <a:cs typeface="Times New Roman" pitchFamily="18" charset="0"/>
            </a:endParaRPr>
          </a:p>
        </p:txBody>
      </p:sp>
      <p:sp>
        <p:nvSpPr>
          <p:cNvPr id="5" name="Text Box 7"/>
          <p:cNvSpPr txBox="1">
            <a:spLocks noChangeArrowheads="1"/>
          </p:cNvSpPr>
          <p:nvPr/>
        </p:nvSpPr>
        <p:spPr bwMode="auto">
          <a:xfrm>
            <a:off x="2844878" y="930428"/>
            <a:ext cx="1553135" cy="391004"/>
          </a:xfrm>
          <a:prstGeom prst="rect">
            <a:avLst/>
          </a:prstGeom>
          <a:noFill/>
          <a:ln w="9525">
            <a:noFill/>
            <a:miter lim="800000"/>
            <a:headEnd/>
            <a:tailEnd/>
          </a:ln>
        </p:spPr>
        <p:txBody>
          <a:bodyPr wrap="square">
            <a:spAutoFit/>
          </a:bodyPr>
          <a:lstStyle/>
          <a:p>
            <a:pPr>
              <a:spcBef>
                <a:spcPct val="50000"/>
              </a:spcBef>
            </a:pPr>
            <a:r>
              <a:rPr lang="en-US" sz="1941" b="1" i="1" dirty="0">
                <a:solidFill>
                  <a:srgbClr val="FF0000"/>
                </a:solidFill>
                <a:latin typeface="Times New Roman" pitchFamily="18" charset="0"/>
              </a:rPr>
              <a:t>Plants</a:t>
            </a:r>
          </a:p>
        </p:txBody>
      </p:sp>
      <p:sp>
        <p:nvSpPr>
          <p:cNvPr id="6" name="Text Box 7"/>
          <p:cNvSpPr txBox="1">
            <a:spLocks noChangeArrowheads="1"/>
          </p:cNvSpPr>
          <p:nvPr/>
        </p:nvSpPr>
        <p:spPr bwMode="auto">
          <a:xfrm>
            <a:off x="487565" y="2097741"/>
            <a:ext cx="2810435" cy="418256"/>
          </a:xfrm>
          <a:prstGeom prst="rect">
            <a:avLst/>
          </a:prstGeom>
          <a:noFill/>
          <a:ln w="9525">
            <a:noFill/>
            <a:miter lim="800000"/>
            <a:headEnd/>
            <a:tailEnd/>
          </a:ln>
        </p:spPr>
        <p:txBody>
          <a:bodyPr wrap="square">
            <a:spAutoFit/>
          </a:bodyPr>
          <a:lstStyle/>
          <a:p>
            <a:pPr algn="ctr">
              <a:spcBef>
                <a:spcPct val="50000"/>
              </a:spcBef>
            </a:pPr>
            <a:r>
              <a:rPr lang="en-US" sz="2118" b="1" i="1" dirty="0">
                <a:solidFill>
                  <a:srgbClr val="FF0000"/>
                </a:solidFill>
                <a:latin typeface="Times New Roman" pitchFamily="18" charset="0"/>
              </a:rPr>
              <a:t>Snail &amp; Grasshopper</a:t>
            </a:r>
          </a:p>
        </p:txBody>
      </p:sp>
      <p:sp>
        <p:nvSpPr>
          <p:cNvPr id="7" name="Text Box 7"/>
          <p:cNvSpPr txBox="1">
            <a:spLocks noChangeArrowheads="1"/>
          </p:cNvSpPr>
          <p:nvPr/>
        </p:nvSpPr>
        <p:spPr bwMode="auto">
          <a:xfrm>
            <a:off x="487565" y="2981605"/>
            <a:ext cx="2810435" cy="744178"/>
          </a:xfrm>
          <a:prstGeom prst="rect">
            <a:avLst/>
          </a:prstGeom>
          <a:noFill/>
          <a:ln w="9525">
            <a:noFill/>
            <a:miter lim="800000"/>
            <a:headEnd/>
            <a:tailEnd/>
          </a:ln>
        </p:spPr>
        <p:txBody>
          <a:bodyPr wrap="square">
            <a:spAutoFit/>
          </a:bodyPr>
          <a:lstStyle/>
          <a:p>
            <a:pPr algn="ctr">
              <a:spcBef>
                <a:spcPct val="50000"/>
              </a:spcBef>
            </a:pPr>
            <a:r>
              <a:rPr lang="en-US" sz="2118" b="1" i="1" dirty="0">
                <a:solidFill>
                  <a:srgbClr val="FF0000"/>
                </a:solidFill>
                <a:latin typeface="Times New Roman" pitchFamily="18" charset="0"/>
              </a:rPr>
              <a:t>Shrew, Heron, Garter Snake, &amp; Frog</a:t>
            </a:r>
          </a:p>
        </p:txBody>
      </p:sp>
      <p:sp>
        <p:nvSpPr>
          <p:cNvPr id="8" name="Text Box 7"/>
          <p:cNvSpPr txBox="1">
            <a:spLocks noChangeArrowheads="1"/>
          </p:cNvSpPr>
          <p:nvPr/>
        </p:nvSpPr>
        <p:spPr bwMode="auto">
          <a:xfrm>
            <a:off x="293298" y="4451712"/>
            <a:ext cx="3328147" cy="418256"/>
          </a:xfrm>
          <a:prstGeom prst="rect">
            <a:avLst/>
          </a:prstGeom>
          <a:noFill/>
          <a:ln w="9525">
            <a:noFill/>
            <a:miter lim="800000"/>
            <a:headEnd/>
            <a:tailEnd/>
          </a:ln>
        </p:spPr>
        <p:txBody>
          <a:bodyPr wrap="square">
            <a:spAutoFit/>
          </a:bodyPr>
          <a:lstStyle/>
          <a:p>
            <a:pPr algn="ctr">
              <a:spcBef>
                <a:spcPct val="50000"/>
              </a:spcBef>
            </a:pPr>
            <a:r>
              <a:rPr lang="en-US" sz="2118" b="1" i="1" dirty="0">
                <a:solidFill>
                  <a:srgbClr val="FF0000"/>
                </a:solidFill>
                <a:latin typeface="Times New Roman" pitchFamily="18" charset="0"/>
              </a:rPr>
              <a:t>Crayfish &amp; Red Fox</a:t>
            </a:r>
          </a:p>
        </p:txBody>
      </p:sp>
      <p:sp>
        <p:nvSpPr>
          <p:cNvPr id="12" name="Text Box 7"/>
          <p:cNvSpPr txBox="1">
            <a:spLocks noChangeArrowheads="1"/>
          </p:cNvSpPr>
          <p:nvPr/>
        </p:nvSpPr>
        <p:spPr bwMode="auto">
          <a:xfrm>
            <a:off x="1765498" y="5415197"/>
            <a:ext cx="1627094" cy="418256"/>
          </a:xfrm>
          <a:prstGeom prst="rect">
            <a:avLst/>
          </a:prstGeom>
          <a:noFill/>
          <a:ln w="9525">
            <a:noFill/>
            <a:miter lim="800000"/>
            <a:headEnd/>
            <a:tailEnd/>
          </a:ln>
        </p:spPr>
        <p:txBody>
          <a:bodyPr wrap="square">
            <a:spAutoFit/>
          </a:bodyPr>
          <a:lstStyle/>
          <a:p>
            <a:pPr algn="ctr">
              <a:spcBef>
                <a:spcPct val="50000"/>
              </a:spcBef>
            </a:pPr>
            <a:r>
              <a:rPr lang="en-US" sz="2118" b="1" i="1" dirty="0">
                <a:solidFill>
                  <a:srgbClr val="FF0000"/>
                </a:solidFill>
                <a:latin typeface="Times New Roman" pitchFamily="18" charset="0"/>
              </a:rPr>
              <a:t>Red Fox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40695" y="273808"/>
            <a:ext cx="4437529" cy="985631"/>
          </a:xfrm>
          <a:prstGeom prst="rect">
            <a:avLst/>
          </a:prstGeom>
          <a:noFill/>
          <a:ln w="9525">
            <a:noFill/>
            <a:miter lim="800000"/>
            <a:headEnd/>
            <a:tailEnd/>
          </a:ln>
          <a:effectLst/>
        </p:spPr>
        <p:txBody>
          <a:bodyPr vert="horz" wrap="square" lIns="88751" tIns="44375" rIns="88751" bIns="44375" numCol="1" anchor="t" anchorCtr="0" compatLnSpc="1">
            <a:prstTxWarp prst="textNoShape">
              <a:avLst/>
            </a:prstTxWarp>
            <a:spAutoFit/>
          </a:bodyPr>
          <a:lstStyle/>
          <a:p>
            <a:pPr>
              <a:spcBef>
                <a:spcPts val="291"/>
              </a:spcBef>
              <a:spcAft>
                <a:spcPts val="291"/>
              </a:spcAft>
            </a:pPr>
            <a:r>
              <a:rPr lang="en-US" altLang="en-US" sz="1941" b="1" dirty="0">
                <a:latin typeface="Times New Roman" panose="02020603050405020304" pitchFamily="18" charset="0"/>
                <a:ea typeface="Calibri" panose="020F0502020204030204" pitchFamily="34" charset="0"/>
                <a:cs typeface="Times New Roman" panose="02020603050405020304" pitchFamily="18" charset="0"/>
              </a:rPr>
              <a:t>6. What would happen to the </a:t>
            </a:r>
            <a:r>
              <a:rPr lang="en-US" altLang="en-US" sz="1941" b="1" u="sng" dirty="0">
                <a:latin typeface="Times New Roman" panose="02020603050405020304" pitchFamily="18" charset="0"/>
                <a:ea typeface="Calibri" panose="020F0502020204030204" pitchFamily="34" charset="0"/>
                <a:cs typeface="Times New Roman" panose="02020603050405020304" pitchFamily="18" charset="0"/>
              </a:rPr>
              <a:t>frog population </a:t>
            </a:r>
            <a:r>
              <a:rPr lang="en-US" altLang="en-US" sz="1941" b="1" dirty="0">
                <a:latin typeface="Times New Roman" panose="02020603050405020304" pitchFamily="18" charset="0"/>
                <a:ea typeface="Calibri" panose="020F0502020204030204" pitchFamily="34" charset="0"/>
                <a:cs typeface="Times New Roman" panose="02020603050405020304" pitchFamily="18" charset="0"/>
              </a:rPr>
              <a:t>if the </a:t>
            </a:r>
            <a:r>
              <a:rPr lang="en-US" altLang="en-US" sz="1941" b="1" u="sng" dirty="0">
                <a:latin typeface="Times New Roman" panose="02020603050405020304" pitchFamily="18" charset="0"/>
                <a:ea typeface="Calibri" panose="020F0502020204030204" pitchFamily="34" charset="0"/>
                <a:cs typeface="Times New Roman" panose="02020603050405020304" pitchFamily="18" charset="0"/>
              </a:rPr>
              <a:t>crayfish population </a:t>
            </a:r>
            <a:r>
              <a:rPr lang="en-US" altLang="en-US" sz="1941" b="1" dirty="0">
                <a:latin typeface="Times New Roman" panose="02020603050405020304" pitchFamily="18" charset="0"/>
                <a:ea typeface="Calibri" panose="020F0502020204030204" pitchFamily="34" charset="0"/>
                <a:cs typeface="Times New Roman" panose="02020603050405020304" pitchFamily="18" charset="0"/>
              </a:rPr>
              <a:t>decreased due to disease? Explain. </a:t>
            </a:r>
          </a:p>
        </p:txBody>
      </p:sp>
      <p:sp>
        <p:nvSpPr>
          <p:cNvPr id="11" name="Text Box 7"/>
          <p:cNvSpPr txBox="1">
            <a:spLocks noChangeArrowheads="1"/>
          </p:cNvSpPr>
          <p:nvPr/>
        </p:nvSpPr>
        <p:spPr bwMode="auto">
          <a:xfrm>
            <a:off x="282389" y="1432112"/>
            <a:ext cx="3543213" cy="744178"/>
          </a:xfrm>
          <a:prstGeom prst="rect">
            <a:avLst/>
          </a:prstGeom>
          <a:noFill/>
          <a:ln w="9525">
            <a:noFill/>
            <a:miter lim="800000"/>
            <a:headEnd/>
            <a:tailEnd/>
          </a:ln>
        </p:spPr>
        <p:txBody>
          <a:bodyPr wrap="square">
            <a:spAutoFit/>
          </a:bodyPr>
          <a:lstStyle/>
          <a:p>
            <a:pPr>
              <a:spcBef>
                <a:spcPct val="50000"/>
              </a:spcBef>
            </a:pPr>
            <a:r>
              <a:rPr lang="en-US" sz="2118" b="1" i="1" dirty="0">
                <a:latin typeface="Times New Roman" pitchFamily="18" charset="0"/>
              </a:rPr>
              <a:t>Increase, decrease, or stay the same?</a:t>
            </a:r>
          </a:p>
        </p:txBody>
      </p:sp>
      <p:pic>
        <p:nvPicPr>
          <p:cNvPr id="8" name="Picture 2">
            <a:extLst>
              <a:ext uri="{FF2B5EF4-FFF2-40B4-BE49-F238E27FC236}">
                <a16:creationId xmlns:a16="http://schemas.microsoft.com/office/drawing/2014/main" id="{4F1EA98B-29AE-4186-9EC5-7E53E01443CB}"/>
              </a:ext>
            </a:extLst>
          </p:cNvPr>
          <p:cNvPicPr>
            <a:picLocks noChangeAspect="1" noChangeArrowheads="1"/>
          </p:cNvPicPr>
          <p:nvPr/>
        </p:nvPicPr>
        <p:blipFill rotWithShape="1">
          <a:blip r:embed="rId2" cstate="print">
            <a:alphaModFix amt="70000"/>
          </a:blip>
          <a:srcRect b="19600"/>
          <a:stretch/>
        </p:blipFill>
        <p:spPr bwMode="auto">
          <a:xfrm>
            <a:off x="3973519" y="151456"/>
            <a:ext cx="5029786" cy="4933455"/>
          </a:xfrm>
          <a:prstGeom prst="rect">
            <a:avLst/>
          </a:prstGeom>
          <a:ln>
            <a:noFill/>
          </a:ln>
          <a:effectLst>
            <a:softEdge rad="112500"/>
          </a:effectLst>
        </p:spPr>
      </p:pic>
      <p:sp>
        <p:nvSpPr>
          <p:cNvPr id="9" name="Text Box 7">
            <a:extLst>
              <a:ext uri="{FF2B5EF4-FFF2-40B4-BE49-F238E27FC236}">
                <a16:creationId xmlns:a16="http://schemas.microsoft.com/office/drawing/2014/main" id="{1E90A023-5C2A-4661-A73F-CABEB30CEBE5}"/>
              </a:ext>
            </a:extLst>
          </p:cNvPr>
          <p:cNvSpPr txBox="1">
            <a:spLocks noChangeArrowheads="1"/>
          </p:cNvSpPr>
          <p:nvPr/>
        </p:nvSpPr>
        <p:spPr bwMode="auto">
          <a:xfrm>
            <a:off x="226495" y="3786827"/>
            <a:ext cx="3543213" cy="1559017"/>
          </a:xfrm>
          <a:prstGeom prst="rect">
            <a:avLst/>
          </a:prstGeom>
          <a:noFill/>
          <a:ln w="9525">
            <a:noFill/>
            <a:miter lim="800000"/>
            <a:headEnd/>
            <a:tailEnd/>
          </a:ln>
        </p:spPr>
        <p:txBody>
          <a:bodyPr wrap="square">
            <a:spAutoFit/>
          </a:bodyPr>
          <a:lstStyle/>
          <a:p>
            <a:pPr>
              <a:spcBef>
                <a:spcPct val="50000"/>
              </a:spcBef>
            </a:pPr>
            <a:r>
              <a:rPr lang="en-US" sz="2118" b="1" i="1" dirty="0">
                <a:solidFill>
                  <a:srgbClr val="FF0000"/>
                </a:solidFill>
                <a:latin typeface="Times New Roman" pitchFamily="18" charset="0"/>
              </a:rPr>
              <a:t>OR </a:t>
            </a:r>
          </a:p>
          <a:p>
            <a:pPr>
              <a:spcBef>
                <a:spcPct val="50000"/>
              </a:spcBef>
            </a:pPr>
            <a:r>
              <a:rPr lang="en-US" sz="2118" b="1" i="1" dirty="0">
                <a:solidFill>
                  <a:srgbClr val="FF0000"/>
                </a:solidFill>
                <a:latin typeface="Times New Roman" pitchFamily="18" charset="0"/>
              </a:rPr>
              <a:t>STAY THE SAME – Frogs would still have plenty food to eat besides the crayfish.</a:t>
            </a:r>
          </a:p>
        </p:txBody>
      </p:sp>
      <p:sp>
        <p:nvSpPr>
          <p:cNvPr id="10" name="Text Box 7">
            <a:extLst>
              <a:ext uri="{FF2B5EF4-FFF2-40B4-BE49-F238E27FC236}">
                <a16:creationId xmlns:a16="http://schemas.microsoft.com/office/drawing/2014/main" id="{B9C0628E-A59E-4C52-A3D6-64A9A6FA418E}"/>
              </a:ext>
            </a:extLst>
          </p:cNvPr>
          <p:cNvSpPr txBox="1">
            <a:spLocks noChangeArrowheads="1"/>
          </p:cNvSpPr>
          <p:nvPr/>
        </p:nvSpPr>
        <p:spPr bwMode="auto">
          <a:xfrm>
            <a:off x="282389" y="2283547"/>
            <a:ext cx="3543213" cy="1396023"/>
          </a:xfrm>
          <a:prstGeom prst="rect">
            <a:avLst/>
          </a:prstGeom>
          <a:noFill/>
          <a:ln w="9525">
            <a:noFill/>
            <a:miter lim="800000"/>
            <a:headEnd/>
            <a:tailEnd/>
          </a:ln>
        </p:spPr>
        <p:txBody>
          <a:bodyPr wrap="square">
            <a:spAutoFit/>
          </a:bodyPr>
          <a:lstStyle/>
          <a:p>
            <a:pPr>
              <a:spcBef>
                <a:spcPct val="50000"/>
              </a:spcBef>
            </a:pPr>
            <a:r>
              <a:rPr lang="en-US" sz="2118" b="1" i="1" dirty="0">
                <a:solidFill>
                  <a:srgbClr val="FF0000"/>
                </a:solidFill>
                <a:latin typeface="Times New Roman" pitchFamily="18" charset="0"/>
              </a:rPr>
              <a:t>DECREASE – If the crayfish were one of its main food sources, frogs would have trouble finding enough to eat. </a:t>
            </a:r>
          </a:p>
        </p:txBody>
      </p:sp>
      <p:sp>
        <p:nvSpPr>
          <p:cNvPr id="16" name="Arrow: Down 15">
            <a:extLst>
              <a:ext uri="{FF2B5EF4-FFF2-40B4-BE49-F238E27FC236}">
                <a16:creationId xmlns:a16="http://schemas.microsoft.com/office/drawing/2014/main" id="{F716FBF9-516A-40CE-9AB7-C4D273A58FA0}"/>
              </a:ext>
            </a:extLst>
          </p:cNvPr>
          <p:cNvSpPr/>
          <p:nvPr/>
        </p:nvSpPr>
        <p:spPr>
          <a:xfrm>
            <a:off x="8479976" y="3179974"/>
            <a:ext cx="437529" cy="739588"/>
          </a:xfrm>
          <a:prstGeom prst="down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7" name="Rectangle 16">
            <a:extLst>
              <a:ext uri="{FF2B5EF4-FFF2-40B4-BE49-F238E27FC236}">
                <a16:creationId xmlns:a16="http://schemas.microsoft.com/office/drawing/2014/main" id="{F412C76D-00D9-4F1D-B4EC-07BCFD36D53C}"/>
              </a:ext>
            </a:extLst>
          </p:cNvPr>
          <p:cNvSpPr/>
          <p:nvPr/>
        </p:nvSpPr>
        <p:spPr>
          <a:xfrm>
            <a:off x="8179268" y="849599"/>
            <a:ext cx="636092" cy="1165168"/>
          </a:xfrm>
          <a:prstGeom prst="rect">
            <a:avLst/>
          </a:prstGeom>
          <a:noFill/>
        </p:spPr>
        <p:txBody>
          <a:bodyPr wrap="none" lIns="88751" tIns="44375" rIns="88751" bIns="44375">
            <a:spAutoFit/>
          </a:bodyPr>
          <a:lstStyle/>
          <a:p>
            <a:pPr algn="ctr"/>
            <a:r>
              <a:rPr lang="en-US" sz="6989" dirty="0">
                <a:ln w="0"/>
                <a:solidFill>
                  <a:srgbClr val="FF0000"/>
                </a:solidFill>
                <a:effectLst>
                  <a:outerShdw blurRad="38100" dist="19050" dir="2700000" algn="tl" rotWithShape="0">
                    <a:schemeClr val="dk1">
                      <a:alpha val="40000"/>
                    </a:schemeClr>
                  </a:outerShdw>
                </a:effectLst>
                <a:latin typeface="Amasis MT Pro Black" panose="02040A040500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0" grpId="0"/>
      <p:bldP spid="16"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144454" y="1167384"/>
            <a:ext cx="3543213" cy="744178"/>
          </a:xfrm>
          <a:prstGeom prst="rect">
            <a:avLst/>
          </a:prstGeom>
          <a:noFill/>
          <a:ln w="9525">
            <a:noFill/>
            <a:miter lim="800000"/>
            <a:headEnd/>
            <a:tailEnd/>
          </a:ln>
        </p:spPr>
        <p:txBody>
          <a:bodyPr wrap="square">
            <a:spAutoFit/>
          </a:bodyPr>
          <a:lstStyle/>
          <a:p>
            <a:pPr>
              <a:spcBef>
                <a:spcPct val="50000"/>
              </a:spcBef>
            </a:pPr>
            <a:r>
              <a:rPr lang="en-US" sz="2118" b="1" dirty="0">
                <a:latin typeface="Times New Roman" pitchFamily="18" charset="0"/>
              </a:rPr>
              <a:t>Increase, decrease, or stay the same?</a:t>
            </a:r>
          </a:p>
        </p:txBody>
      </p:sp>
      <p:pic>
        <p:nvPicPr>
          <p:cNvPr id="8" name="Picture 2">
            <a:extLst>
              <a:ext uri="{FF2B5EF4-FFF2-40B4-BE49-F238E27FC236}">
                <a16:creationId xmlns:a16="http://schemas.microsoft.com/office/drawing/2014/main" id="{4F1EA98B-29AE-4186-9EC5-7E53E01443CB}"/>
              </a:ext>
            </a:extLst>
          </p:cNvPr>
          <p:cNvPicPr>
            <a:picLocks noChangeAspect="1" noChangeArrowheads="1"/>
          </p:cNvPicPr>
          <p:nvPr/>
        </p:nvPicPr>
        <p:blipFill rotWithShape="1">
          <a:blip r:embed="rId3" cstate="print">
            <a:alphaModFix amt="70000"/>
          </a:blip>
          <a:srcRect b="19600"/>
          <a:stretch/>
        </p:blipFill>
        <p:spPr bwMode="auto">
          <a:xfrm>
            <a:off x="4023619" y="930007"/>
            <a:ext cx="5029786" cy="4933455"/>
          </a:xfrm>
          <a:prstGeom prst="rect">
            <a:avLst/>
          </a:prstGeom>
          <a:ln>
            <a:noFill/>
          </a:ln>
          <a:effectLst>
            <a:softEdge rad="112500"/>
          </a:effectLst>
        </p:spPr>
      </p:pic>
      <p:sp>
        <p:nvSpPr>
          <p:cNvPr id="12" name="TextBox 11">
            <a:extLst>
              <a:ext uri="{FF2B5EF4-FFF2-40B4-BE49-F238E27FC236}">
                <a16:creationId xmlns:a16="http://schemas.microsoft.com/office/drawing/2014/main" id="{3C529874-BE9C-4670-9E06-6DB0A3BB6991}"/>
              </a:ext>
            </a:extLst>
          </p:cNvPr>
          <p:cNvSpPr txBox="1"/>
          <p:nvPr/>
        </p:nvSpPr>
        <p:spPr>
          <a:xfrm>
            <a:off x="132085" y="122197"/>
            <a:ext cx="8583995" cy="689676"/>
          </a:xfrm>
          <a:prstGeom prst="rect">
            <a:avLst/>
          </a:prstGeom>
          <a:noFill/>
        </p:spPr>
        <p:txBody>
          <a:bodyPr wrap="square">
            <a:spAutoFit/>
          </a:bodyPr>
          <a:lstStyle/>
          <a:p>
            <a:pPr>
              <a:spcBef>
                <a:spcPts val="291"/>
              </a:spcBef>
              <a:spcAft>
                <a:spcPts val="291"/>
              </a:spcAft>
            </a:pPr>
            <a:r>
              <a:rPr lang="en-US" altLang="en-US" sz="1941" b="1" dirty="0">
                <a:latin typeface="Times New Roman" panose="02020603050405020304" pitchFamily="18" charset="0"/>
                <a:ea typeface="Calibri" panose="020F0502020204030204" pitchFamily="34" charset="0"/>
                <a:cs typeface="Times New Roman" panose="02020603050405020304" pitchFamily="18" charset="0"/>
              </a:rPr>
              <a:t>7. </a:t>
            </a:r>
            <a:r>
              <a:rPr lang="en-US" sz="1941" b="1" dirty="0">
                <a:latin typeface="Times New Roman" pitchFamily="18" charset="0"/>
                <a:ea typeface="Calibri" pitchFamily="34" charset="0"/>
                <a:cs typeface="Times New Roman" pitchFamily="18" charset="0"/>
              </a:rPr>
              <a:t>What would happen to the </a:t>
            </a:r>
            <a:r>
              <a:rPr lang="en-US" sz="1941" b="1" u="sng" dirty="0">
                <a:latin typeface="Times New Roman" pitchFamily="18" charset="0"/>
                <a:ea typeface="Calibri" pitchFamily="34" charset="0"/>
                <a:cs typeface="Times New Roman" pitchFamily="18" charset="0"/>
              </a:rPr>
              <a:t>snail population </a:t>
            </a:r>
            <a:r>
              <a:rPr lang="en-US" sz="1941" b="1" dirty="0">
                <a:latin typeface="Times New Roman" pitchFamily="18" charset="0"/>
                <a:ea typeface="Calibri" pitchFamily="34" charset="0"/>
                <a:cs typeface="Times New Roman" pitchFamily="18" charset="0"/>
              </a:rPr>
              <a:t>if the </a:t>
            </a:r>
            <a:r>
              <a:rPr lang="en-US" sz="1941" b="1" u="sng" dirty="0">
                <a:latin typeface="Times New Roman" pitchFamily="18" charset="0"/>
                <a:ea typeface="Calibri" pitchFamily="34" charset="0"/>
                <a:cs typeface="Times New Roman" pitchFamily="18" charset="0"/>
              </a:rPr>
              <a:t>crayfish population doubled</a:t>
            </a:r>
            <a:r>
              <a:rPr lang="en-US" sz="1941" b="1" dirty="0">
                <a:latin typeface="Times New Roman" pitchFamily="18" charset="0"/>
                <a:ea typeface="Calibri" pitchFamily="34" charset="0"/>
                <a:cs typeface="Times New Roman" pitchFamily="18" charset="0"/>
              </a:rPr>
              <a:t>? Explain. </a:t>
            </a:r>
          </a:p>
        </p:txBody>
      </p:sp>
      <p:sp>
        <p:nvSpPr>
          <p:cNvPr id="15" name="Text Box 7">
            <a:extLst>
              <a:ext uri="{FF2B5EF4-FFF2-40B4-BE49-F238E27FC236}">
                <a16:creationId xmlns:a16="http://schemas.microsoft.com/office/drawing/2014/main" id="{BE228E27-CAF4-4456-A4D5-1FC859999A5F}"/>
              </a:ext>
            </a:extLst>
          </p:cNvPr>
          <p:cNvSpPr txBox="1">
            <a:spLocks noChangeArrowheads="1"/>
          </p:cNvSpPr>
          <p:nvPr/>
        </p:nvSpPr>
        <p:spPr bwMode="auto">
          <a:xfrm>
            <a:off x="144454" y="2029696"/>
            <a:ext cx="3971492" cy="1721946"/>
          </a:xfrm>
          <a:prstGeom prst="rect">
            <a:avLst/>
          </a:prstGeom>
          <a:noFill/>
          <a:ln w="9525">
            <a:noFill/>
            <a:miter lim="800000"/>
            <a:headEnd/>
            <a:tailEnd/>
          </a:ln>
        </p:spPr>
        <p:txBody>
          <a:bodyPr wrap="square">
            <a:spAutoFit/>
          </a:bodyPr>
          <a:lstStyle/>
          <a:p>
            <a:pPr>
              <a:spcBef>
                <a:spcPct val="50000"/>
              </a:spcBef>
            </a:pPr>
            <a:r>
              <a:rPr lang="en-US" sz="2118" b="1" i="1" dirty="0">
                <a:solidFill>
                  <a:srgbClr val="FF0000"/>
                </a:solidFill>
                <a:latin typeface="Times New Roman" pitchFamily="18" charset="0"/>
              </a:rPr>
              <a:t>Snail population would likely DECREASE since it would have MORE PREDATORS (crayfish) and MORE COMPETITION for plants.</a:t>
            </a:r>
          </a:p>
        </p:txBody>
      </p:sp>
      <p:sp>
        <p:nvSpPr>
          <p:cNvPr id="13" name="Arrow: Down 12">
            <a:extLst>
              <a:ext uri="{FF2B5EF4-FFF2-40B4-BE49-F238E27FC236}">
                <a16:creationId xmlns:a16="http://schemas.microsoft.com/office/drawing/2014/main" id="{A6F9C738-D299-4DB7-947B-4A6F454CA600}"/>
              </a:ext>
            </a:extLst>
          </p:cNvPr>
          <p:cNvSpPr/>
          <p:nvPr/>
        </p:nvSpPr>
        <p:spPr>
          <a:xfrm rot="10800000">
            <a:off x="8497316" y="3648335"/>
            <a:ext cx="437529" cy="739588"/>
          </a:xfrm>
          <a:prstGeom prst="down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6" name="Rectangle 15">
            <a:extLst>
              <a:ext uri="{FF2B5EF4-FFF2-40B4-BE49-F238E27FC236}">
                <a16:creationId xmlns:a16="http://schemas.microsoft.com/office/drawing/2014/main" id="{F28FCC63-02B1-47B6-84F8-8A6C7FFC430F}"/>
              </a:ext>
            </a:extLst>
          </p:cNvPr>
          <p:cNvSpPr/>
          <p:nvPr/>
        </p:nvSpPr>
        <p:spPr>
          <a:xfrm>
            <a:off x="4246796" y="3798254"/>
            <a:ext cx="636092" cy="1165168"/>
          </a:xfrm>
          <a:prstGeom prst="rect">
            <a:avLst/>
          </a:prstGeom>
          <a:noFill/>
        </p:spPr>
        <p:txBody>
          <a:bodyPr wrap="none" lIns="88751" tIns="44375" rIns="88751" bIns="44375">
            <a:spAutoFit/>
          </a:bodyPr>
          <a:lstStyle/>
          <a:p>
            <a:pPr algn="ctr"/>
            <a:r>
              <a:rPr lang="en-US" sz="6989" dirty="0">
                <a:ln w="0"/>
                <a:solidFill>
                  <a:srgbClr val="FF0000"/>
                </a:solidFill>
                <a:effectLst>
                  <a:outerShdw blurRad="38100" dist="19050" dir="2700000" algn="tl" rotWithShape="0">
                    <a:schemeClr val="dk1">
                      <a:alpha val="40000"/>
                    </a:schemeClr>
                  </a:outerShdw>
                </a:effectLst>
                <a:latin typeface="Amasis MT Pro Black" panose="02040A04050005020304" pitchFamily="18" charset="0"/>
              </a:rPr>
              <a:t>?</a:t>
            </a:r>
          </a:p>
        </p:txBody>
      </p:sp>
    </p:spTree>
    <p:extLst>
      <p:ext uri="{BB962C8B-B14F-4D97-AF65-F5344CB8AC3E}">
        <p14:creationId xmlns:p14="http://schemas.microsoft.com/office/powerpoint/2010/main" val="83009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3"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4F1EA98B-29AE-4186-9EC5-7E53E01443CB}"/>
              </a:ext>
            </a:extLst>
          </p:cNvPr>
          <p:cNvPicPr>
            <a:picLocks noChangeAspect="1" noChangeArrowheads="1"/>
          </p:cNvPicPr>
          <p:nvPr/>
        </p:nvPicPr>
        <p:blipFill rotWithShape="1">
          <a:blip r:embed="rId2" cstate="print">
            <a:alphaModFix amt="70000"/>
          </a:blip>
          <a:srcRect b="19600"/>
          <a:stretch/>
        </p:blipFill>
        <p:spPr bwMode="auto">
          <a:xfrm>
            <a:off x="228601" y="838200"/>
            <a:ext cx="4343400" cy="4260215"/>
          </a:xfrm>
          <a:prstGeom prst="rect">
            <a:avLst/>
          </a:prstGeom>
          <a:ln>
            <a:noFill/>
          </a:ln>
          <a:effectLst>
            <a:softEdge rad="112500"/>
          </a:effectLst>
        </p:spPr>
      </p:pic>
      <p:sp>
        <p:nvSpPr>
          <p:cNvPr id="12" name="TextBox 11">
            <a:extLst>
              <a:ext uri="{FF2B5EF4-FFF2-40B4-BE49-F238E27FC236}">
                <a16:creationId xmlns:a16="http://schemas.microsoft.com/office/drawing/2014/main" id="{3C529874-BE9C-4670-9E06-6DB0A3BB6991}"/>
              </a:ext>
            </a:extLst>
          </p:cNvPr>
          <p:cNvSpPr txBox="1"/>
          <p:nvPr/>
        </p:nvSpPr>
        <p:spPr>
          <a:xfrm>
            <a:off x="134471" y="0"/>
            <a:ext cx="8875059" cy="418256"/>
          </a:xfrm>
          <a:prstGeom prst="rect">
            <a:avLst/>
          </a:prstGeom>
          <a:solidFill>
            <a:schemeClr val="accent2"/>
          </a:solidFill>
        </p:spPr>
        <p:txBody>
          <a:bodyPr wrap="square">
            <a:spAutoFit/>
          </a:bodyPr>
          <a:lstStyle/>
          <a:p>
            <a:pPr>
              <a:spcBef>
                <a:spcPts val="291"/>
              </a:spcBef>
              <a:spcAft>
                <a:spcPts val="291"/>
              </a:spcAft>
            </a:pPr>
            <a:r>
              <a:rPr lang="en-US" altLang="en-US" sz="2118" b="1" i="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Your Turn:  Share your questions with the class.  Do we agree with your answer?</a:t>
            </a:r>
            <a:endParaRPr lang="en-US" sz="2118" b="1" i="1" dirty="0">
              <a:solidFill>
                <a:schemeClr val="bg1"/>
              </a:solidFill>
              <a:latin typeface="Arial Narrow" panose="020B0606020202030204" pitchFamily="34" charset="0"/>
              <a:ea typeface="Calibri" pitchFamily="34" charset="0"/>
              <a:cs typeface="Times New Roman" pitchFamily="18" charset="0"/>
            </a:endParaRPr>
          </a:p>
        </p:txBody>
      </p:sp>
      <p:sp>
        <p:nvSpPr>
          <p:cNvPr id="4" name="Text Box 7">
            <a:extLst>
              <a:ext uri="{FF2B5EF4-FFF2-40B4-BE49-F238E27FC236}">
                <a16:creationId xmlns:a16="http://schemas.microsoft.com/office/drawing/2014/main" id="{BE48BFD3-2893-4D0D-8B49-E7E7A1AC07FD}"/>
              </a:ext>
            </a:extLst>
          </p:cNvPr>
          <p:cNvSpPr txBox="1">
            <a:spLocks noChangeArrowheads="1"/>
          </p:cNvSpPr>
          <p:nvPr/>
        </p:nvSpPr>
        <p:spPr bwMode="auto">
          <a:xfrm>
            <a:off x="4525298" y="609600"/>
            <a:ext cx="4557252" cy="4329455"/>
          </a:xfrm>
          <a:prstGeom prst="rect">
            <a:avLst/>
          </a:prstGeom>
          <a:noFill/>
          <a:ln w="9525">
            <a:noFill/>
            <a:miter lim="800000"/>
            <a:headEnd/>
            <a:tailEnd/>
          </a:ln>
        </p:spPr>
        <p:txBody>
          <a:bodyPr wrap="square">
            <a:spAutoFit/>
          </a:bodyPr>
          <a:lstStyle/>
          <a:p>
            <a:pPr>
              <a:spcBef>
                <a:spcPct val="50000"/>
              </a:spcBef>
            </a:pPr>
            <a:r>
              <a:rPr lang="en-US" sz="2118" b="1" i="1" dirty="0">
                <a:latin typeface="Times New Roman" pitchFamily="18" charset="0"/>
              </a:rPr>
              <a:t>Questions shared in class …</a:t>
            </a:r>
          </a:p>
          <a:p>
            <a:pPr>
              <a:spcBef>
                <a:spcPct val="50000"/>
              </a:spcBef>
            </a:pPr>
            <a:r>
              <a:rPr lang="en-US" sz="2118" b="1" i="1" dirty="0">
                <a:latin typeface="Times New Roman" pitchFamily="18" charset="0"/>
              </a:rPr>
              <a:t>How would the food web be affected if the red fox was hunted to extinction?</a:t>
            </a:r>
          </a:p>
          <a:p>
            <a:pPr>
              <a:spcBef>
                <a:spcPct val="50000"/>
              </a:spcBef>
            </a:pPr>
            <a:r>
              <a:rPr lang="en-US" sz="2118" b="1" i="1" dirty="0">
                <a:latin typeface="Times New Roman" pitchFamily="18" charset="0"/>
              </a:rPr>
              <a:t>What would happen if the grasses and other plants were destroyed by a forest fire? </a:t>
            </a:r>
          </a:p>
          <a:p>
            <a:pPr>
              <a:spcBef>
                <a:spcPct val="50000"/>
              </a:spcBef>
            </a:pPr>
            <a:r>
              <a:rPr lang="en-US" sz="2118" b="1" i="1" dirty="0">
                <a:latin typeface="Times New Roman" pitchFamily="18" charset="0"/>
              </a:rPr>
              <a:t>How would the garter snake be affected if the herons were not in this food web?</a:t>
            </a:r>
          </a:p>
          <a:p>
            <a:pPr>
              <a:spcBef>
                <a:spcPct val="50000"/>
              </a:spcBef>
            </a:pPr>
            <a:r>
              <a:rPr lang="en-US" sz="2118" b="1" i="1" dirty="0">
                <a:latin typeface="Times New Roman" pitchFamily="18" charset="0"/>
              </a:rPr>
              <a:t>How would the frog be affected if the snails doubled?</a:t>
            </a:r>
          </a:p>
        </p:txBody>
      </p:sp>
    </p:spTree>
    <p:extLst>
      <p:ext uri="{BB962C8B-B14F-4D97-AF65-F5344CB8AC3E}">
        <p14:creationId xmlns:p14="http://schemas.microsoft.com/office/powerpoint/2010/main" val="145328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a:extLst>
              <a:ext uri="{FF2B5EF4-FFF2-40B4-BE49-F238E27FC236}">
                <a16:creationId xmlns:a16="http://schemas.microsoft.com/office/drawing/2014/main" id="{C73AF1CF-0056-459F-9054-4AE3BADCA48F}"/>
              </a:ext>
            </a:extLst>
          </p:cNvPr>
          <p:cNvSpPr txBox="1">
            <a:spLocks noChangeArrowheads="1"/>
          </p:cNvSpPr>
          <p:nvPr/>
        </p:nvSpPr>
        <p:spPr bwMode="auto">
          <a:xfrm>
            <a:off x="-16721" y="116179"/>
            <a:ext cx="9160721" cy="426929"/>
          </a:xfrm>
          <a:prstGeom prst="rect">
            <a:avLst/>
          </a:prstGeom>
          <a:solidFill>
            <a:srgbClr val="92D050"/>
          </a:solidFill>
          <a:ln>
            <a:noFill/>
          </a:ln>
        </p:spPr>
        <p:txBody>
          <a:bodyPr wrap="square" lIns="90251" tIns="45125" rIns="90251" bIns="45125">
            <a:spAutoFit/>
          </a:bodyPr>
          <a:lstStyle>
            <a:lvl1pPr marL="457200" indent="-457200" defTabSz="992188">
              <a:defRPr sz="2000">
                <a:solidFill>
                  <a:schemeClr val="tx1"/>
                </a:solidFill>
                <a:latin typeface="Arial" panose="020B0604020202020204" pitchFamily="34" charset="0"/>
              </a:defRPr>
            </a:lvl1pPr>
            <a:lvl2pPr marL="742950" indent="-285750" defTabSz="992188">
              <a:defRPr sz="2000">
                <a:solidFill>
                  <a:schemeClr val="tx1"/>
                </a:solidFill>
                <a:latin typeface="Arial" panose="020B0604020202020204" pitchFamily="34" charset="0"/>
              </a:defRPr>
            </a:lvl2pPr>
            <a:lvl3pPr marL="1143000" indent="-228600" defTabSz="992188">
              <a:defRPr sz="2000">
                <a:solidFill>
                  <a:schemeClr val="tx1"/>
                </a:solidFill>
                <a:latin typeface="Arial" panose="020B0604020202020204" pitchFamily="34" charset="0"/>
              </a:defRPr>
            </a:lvl3pPr>
            <a:lvl4pPr marL="1600200" indent="-228600" defTabSz="992188">
              <a:defRPr sz="2000">
                <a:solidFill>
                  <a:schemeClr val="tx1"/>
                </a:solidFill>
                <a:latin typeface="Arial" panose="020B0604020202020204" pitchFamily="34" charset="0"/>
              </a:defRPr>
            </a:lvl4pPr>
            <a:lvl5pPr marL="2057400" indent="-228600" defTabSz="992188">
              <a:defRPr sz="2000">
                <a:solidFill>
                  <a:schemeClr val="tx1"/>
                </a:solidFill>
                <a:latin typeface="Arial" panose="020B0604020202020204" pitchFamily="34" charset="0"/>
              </a:defRPr>
            </a:lvl5pPr>
            <a:lvl6pPr marL="2514600" indent="-228600" defTabSz="9921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921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921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92188" eaLnBrk="0" fontAlgn="base" hangingPunct="0">
              <a:spcBef>
                <a:spcPct val="0"/>
              </a:spcBef>
              <a:spcAft>
                <a:spcPct val="0"/>
              </a:spcAft>
              <a:defRPr sz="2000">
                <a:solidFill>
                  <a:schemeClr val="tx1"/>
                </a:solidFill>
                <a:latin typeface="Arial" panose="020B0604020202020204" pitchFamily="34" charset="0"/>
              </a:defRPr>
            </a:lvl9pPr>
          </a:lstStyle>
          <a:p>
            <a:pPr marL="0" indent="0">
              <a:spcBef>
                <a:spcPct val="50000"/>
              </a:spcBef>
              <a:defRPr/>
            </a:pPr>
            <a:r>
              <a:rPr lang="en-US" altLang="en-US" sz="2182" b="1" dirty="0">
                <a:latin typeface="Times New Roman" panose="02020603050405020304" pitchFamily="18" charset="0"/>
              </a:rPr>
              <a:t>Pond Water Webs – Slides 8 &amp; 9</a:t>
            </a:r>
          </a:p>
        </p:txBody>
      </p:sp>
      <p:pic>
        <p:nvPicPr>
          <p:cNvPr id="7" name="Picture 6">
            <a:extLst>
              <a:ext uri="{FF2B5EF4-FFF2-40B4-BE49-F238E27FC236}">
                <a16:creationId xmlns:a16="http://schemas.microsoft.com/office/drawing/2014/main" id="{D8BFB84A-3D7F-4E13-A5A3-7B6C5EBC25C9}"/>
              </a:ext>
            </a:extLst>
          </p:cNvPr>
          <p:cNvPicPr>
            <a:picLocks noChangeAspect="1"/>
          </p:cNvPicPr>
          <p:nvPr/>
        </p:nvPicPr>
        <p:blipFill>
          <a:blip r:embed="rId2"/>
          <a:stretch>
            <a:fillRect/>
          </a:stretch>
        </p:blipFill>
        <p:spPr>
          <a:xfrm>
            <a:off x="152400" y="685800"/>
            <a:ext cx="5334000" cy="3277720"/>
          </a:xfrm>
          <a:prstGeom prst="rect">
            <a:avLst/>
          </a:prstGeom>
        </p:spPr>
      </p:pic>
      <p:pic>
        <p:nvPicPr>
          <p:cNvPr id="3" name="Picture 2">
            <a:hlinkClick r:id="rId3"/>
            <a:extLst>
              <a:ext uri="{FF2B5EF4-FFF2-40B4-BE49-F238E27FC236}">
                <a16:creationId xmlns:a16="http://schemas.microsoft.com/office/drawing/2014/main" id="{FDE4DCD0-E88D-4CBA-921B-DACDF5C5C959}"/>
              </a:ext>
            </a:extLst>
          </p:cNvPr>
          <p:cNvPicPr>
            <a:picLocks noChangeAspect="1"/>
          </p:cNvPicPr>
          <p:nvPr/>
        </p:nvPicPr>
        <p:blipFill>
          <a:blip r:embed="rId4"/>
          <a:stretch>
            <a:fillRect/>
          </a:stretch>
        </p:blipFill>
        <p:spPr>
          <a:xfrm>
            <a:off x="838200" y="3506826"/>
            <a:ext cx="8074048" cy="3092303"/>
          </a:xfrm>
          <a:prstGeom prst="rect">
            <a:avLst/>
          </a:prstGeom>
          <a:ln>
            <a:noFill/>
          </a:ln>
          <a:effectLst>
            <a:outerShdw blurRad="292100" dist="139700" dir="2700000" algn="tl" rotWithShape="0">
              <a:srgbClr val="333333">
                <a:alpha val="65000"/>
              </a:srgbClr>
            </a:outerShdw>
          </a:effectLst>
        </p:spPr>
      </p:pic>
      <p:sp>
        <p:nvSpPr>
          <p:cNvPr id="9" name="Text Box 5">
            <a:extLst>
              <a:ext uri="{FF2B5EF4-FFF2-40B4-BE49-F238E27FC236}">
                <a16:creationId xmlns:a16="http://schemas.microsoft.com/office/drawing/2014/main" id="{FB42D778-47B7-490B-A0D5-A23753B01529}"/>
              </a:ext>
            </a:extLst>
          </p:cNvPr>
          <p:cNvSpPr txBox="1">
            <a:spLocks noChangeArrowheads="1"/>
          </p:cNvSpPr>
          <p:nvPr/>
        </p:nvSpPr>
        <p:spPr bwMode="auto">
          <a:xfrm>
            <a:off x="5648285" y="1547052"/>
            <a:ext cx="3102077" cy="1098523"/>
          </a:xfrm>
          <a:prstGeom prst="rect">
            <a:avLst/>
          </a:prstGeom>
          <a:solidFill>
            <a:srgbClr val="92D050"/>
          </a:solidFill>
          <a:ln>
            <a:noFill/>
          </a:ln>
        </p:spPr>
        <p:txBody>
          <a:bodyPr wrap="square" lIns="90251" tIns="45125" rIns="90251" bIns="45125">
            <a:spAutoFit/>
          </a:bodyPr>
          <a:lstStyle>
            <a:lvl1pPr marL="457200" indent="-457200" defTabSz="992188">
              <a:defRPr sz="2000">
                <a:solidFill>
                  <a:schemeClr val="tx1"/>
                </a:solidFill>
                <a:latin typeface="Arial" panose="020B0604020202020204" pitchFamily="34" charset="0"/>
              </a:defRPr>
            </a:lvl1pPr>
            <a:lvl2pPr marL="742950" indent="-285750" defTabSz="992188">
              <a:defRPr sz="2000">
                <a:solidFill>
                  <a:schemeClr val="tx1"/>
                </a:solidFill>
                <a:latin typeface="Arial" panose="020B0604020202020204" pitchFamily="34" charset="0"/>
              </a:defRPr>
            </a:lvl2pPr>
            <a:lvl3pPr marL="1143000" indent="-228600" defTabSz="992188">
              <a:defRPr sz="2000">
                <a:solidFill>
                  <a:schemeClr val="tx1"/>
                </a:solidFill>
                <a:latin typeface="Arial" panose="020B0604020202020204" pitchFamily="34" charset="0"/>
              </a:defRPr>
            </a:lvl3pPr>
            <a:lvl4pPr marL="1600200" indent="-228600" defTabSz="992188">
              <a:defRPr sz="2000">
                <a:solidFill>
                  <a:schemeClr val="tx1"/>
                </a:solidFill>
                <a:latin typeface="Arial" panose="020B0604020202020204" pitchFamily="34" charset="0"/>
              </a:defRPr>
            </a:lvl4pPr>
            <a:lvl5pPr marL="2057400" indent="-228600" defTabSz="992188">
              <a:defRPr sz="2000">
                <a:solidFill>
                  <a:schemeClr val="tx1"/>
                </a:solidFill>
                <a:latin typeface="Arial" panose="020B0604020202020204" pitchFamily="34" charset="0"/>
              </a:defRPr>
            </a:lvl5pPr>
            <a:lvl6pPr marL="2514600" indent="-228600" defTabSz="9921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921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921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92188" eaLnBrk="0" fontAlgn="base" hangingPunct="0">
              <a:spcBef>
                <a:spcPct val="0"/>
              </a:spcBef>
              <a:spcAft>
                <a:spcPct val="0"/>
              </a:spcAft>
              <a:defRPr sz="2000">
                <a:solidFill>
                  <a:schemeClr val="tx1"/>
                </a:solidFill>
                <a:latin typeface="Arial" panose="020B0604020202020204" pitchFamily="34" charset="0"/>
              </a:defRPr>
            </a:lvl9pPr>
          </a:lstStyle>
          <a:p>
            <a:pPr marL="0" indent="0">
              <a:spcBef>
                <a:spcPct val="50000"/>
              </a:spcBef>
              <a:defRPr/>
            </a:pPr>
            <a:r>
              <a:rPr lang="en-US" altLang="en-US" sz="2182" b="1" dirty="0">
                <a:latin typeface="Times New Roman" panose="02020603050405020304" pitchFamily="18" charset="0"/>
              </a:rPr>
              <a:t>Follow your teacher’s directions to complete Parts A-C.</a:t>
            </a:r>
          </a:p>
        </p:txBody>
      </p:sp>
      <p:sp>
        <p:nvSpPr>
          <p:cNvPr id="6" name="TextBox 5">
            <a:extLst>
              <a:ext uri="{FF2B5EF4-FFF2-40B4-BE49-F238E27FC236}">
                <a16:creationId xmlns:a16="http://schemas.microsoft.com/office/drawing/2014/main" id="{CCFAB740-28CB-4A2C-B6BF-E1F28717043B}"/>
              </a:ext>
            </a:extLst>
          </p:cNvPr>
          <p:cNvSpPr txBox="1"/>
          <p:nvPr/>
        </p:nvSpPr>
        <p:spPr>
          <a:xfrm>
            <a:off x="-3509943" y="77891"/>
            <a:ext cx="3412280" cy="2246769"/>
          </a:xfrm>
          <a:prstGeom prst="rect">
            <a:avLst/>
          </a:prstGeom>
          <a:solidFill>
            <a:srgbClr val="FFFF00"/>
          </a:solidFill>
        </p:spPr>
        <p:txBody>
          <a:bodyPr wrap="square" rtlCol="0">
            <a:spAutoFit/>
          </a:bodyPr>
          <a:lstStyle/>
          <a:p>
            <a:r>
              <a:rPr lang="en-US" sz="2000" b="1" i="1" dirty="0"/>
              <a:t>Teacher Note:  We completed the Micro Basics unit prior to starting the Food Webs lesson.  Students were able to view many microorganisms that they could add to their food webs.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a:extLst>
              <a:ext uri="{FF2B5EF4-FFF2-40B4-BE49-F238E27FC236}">
                <a16:creationId xmlns:a16="http://schemas.microsoft.com/office/drawing/2014/main" id="{C73AF1CF-0056-459F-9054-4AE3BADCA48F}"/>
              </a:ext>
            </a:extLst>
          </p:cNvPr>
          <p:cNvSpPr txBox="1">
            <a:spLocks noChangeArrowheads="1"/>
          </p:cNvSpPr>
          <p:nvPr/>
        </p:nvSpPr>
        <p:spPr bwMode="auto">
          <a:xfrm>
            <a:off x="-16721" y="116179"/>
            <a:ext cx="9160721" cy="426929"/>
          </a:xfrm>
          <a:prstGeom prst="rect">
            <a:avLst/>
          </a:prstGeom>
          <a:solidFill>
            <a:srgbClr val="92D050"/>
          </a:solidFill>
          <a:ln>
            <a:noFill/>
          </a:ln>
        </p:spPr>
        <p:txBody>
          <a:bodyPr wrap="square" lIns="90251" tIns="45125" rIns="90251" bIns="45125">
            <a:spAutoFit/>
          </a:bodyPr>
          <a:lstStyle>
            <a:lvl1pPr marL="457200" indent="-457200" defTabSz="992188">
              <a:defRPr sz="2000">
                <a:solidFill>
                  <a:schemeClr val="tx1"/>
                </a:solidFill>
                <a:latin typeface="Arial" panose="020B0604020202020204" pitchFamily="34" charset="0"/>
              </a:defRPr>
            </a:lvl1pPr>
            <a:lvl2pPr marL="742950" indent="-285750" defTabSz="992188">
              <a:defRPr sz="2000">
                <a:solidFill>
                  <a:schemeClr val="tx1"/>
                </a:solidFill>
                <a:latin typeface="Arial" panose="020B0604020202020204" pitchFamily="34" charset="0"/>
              </a:defRPr>
            </a:lvl2pPr>
            <a:lvl3pPr marL="1143000" indent="-228600" defTabSz="992188">
              <a:defRPr sz="2000">
                <a:solidFill>
                  <a:schemeClr val="tx1"/>
                </a:solidFill>
                <a:latin typeface="Arial" panose="020B0604020202020204" pitchFamily="34" charset="0"/>
              </a:defRPr>
            </a:lvl3pPr>
            <a:lvl4pPr marL="1600200" indent="-228600" defTabSz="992188">
              <a:defRPr sz="2000">
                <a:solidFill>
                  <a:schemeClr val="tx1"/>
                </a:solidFill>
                <a:latin typeface="Arial" panose="020B0604020202020204" pitchFamily="34" charset="0"/>
              </a:defRPr>
            </a:lvl4pPr>
            <a:lvl5pPr marL="2057400" indent="-228600" defTabSz="992188">
              <a:defRPr sz="2000">
                <a:solidFill>
                  <a:schemeClr val="tx1"/>
                </a:solidFill>
                <a:latin typeface="Arial" panose="020B0604020202020204" pitchFamily="34" charset="0"/>
              </a:defRPr>
            </a:lvl5pPr>
            <a:lvl6pPr marL="2514600" indent="-228600" defTabSz="9921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921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921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92188" eaLnBrk="0" fontAlgn="base" hangingPunct="0">
              <a:spcBef>
                <a:spcPct val="0"/>
              </a:spcBef>
              <a:spcAft>
                <a:spcPct val="0"/>
              </a:spcAft>
              <a:defRPr sz="2000">
                <a:solidFill>
                  <a:schemeClr val="tx1"/>
                </a:solidFill>
                <a:latin typeface="Arial" panose="020B0604020202020204" pitchFamily="34" charset="0"/>
              </a:defRPr>
            </a:lvl9pPr>
          </a:lstStyle>
          <a:p>
            <a:pPr marL="0" indent="0">
              <a:spcBef>
                <a:spcPct val="50000"/>
              </a:spcBef>
              <a:defRPr/>
            </a:pPr>
            <a:r>
              <a:rPr lang="en-US" altLang="en-US" sz="2182" b="1" dirty="0">
                <a:latin typeface="Times New Roman" panose="02020603050405020304" pitchFamily="18" charset="0"/>
              </a:rPr>
              <a:t>Pond Water Webs – Slides 8</a:t>
            </a:r>
          </a:p>
        </p:txBody>
      </p:sp>
      <p:sp>
        <p:nvSpPr>
          <p:cNvPr id="9" name="Text Box 5">
            <a:extLst>
              <a:ext uri="{FF2B5EF4-FFF2-40B4-BE49-F238E27FC236}">
                <a16:creationId xmlns:a16="http://schemas.microsoft.com/office/drawing/2014/main" id="{FB42D778-47B7-490B-A0D5-A23753B01529}"/>
              </a:ext>
            </a:extLst>
          </p:cNvPr>
          <p:cNvSpPr txBox="1">
            <a:spLocks noChangeArrowheads="1"/>
          </p:cNvSpPr>
          <p:nvPr/>
        </p:nvSpPr>
        <p:spPr bwMode="auto">
          <a:xfrm>
            <a:off x="71285" y="4443255"/>
            <a:ext cx="4724400" cy="1602251"/>
          </a:xfrm>
          <a:prstGeom prst="rect">
            <a:avLst/>
          </a:prstGeom>
          <a:noFill/>
          <a:ln>
            <a:noFill/>
          </a:ln>
        </p:spPr>
        <p:txBody>
          <a:bodyPr wrap="square" lIns="90251" tIns="45125" rIns="90251" bIns="45125">
            <a:spAutoFit/>
          </a:bodyPr>
          <a:lstStyle>
            <a:lvl1pPr marL="457200" indent="-457200" defTabSz="992188">
              <a:defRPr sz="2000">
                <a:solidFill>
                  <a:schemeClr val="tx1"/>
                </a:solidFill>
                <a:latin typeface="Arial" panose="020B0604020202020204" pitchFamily="34" charset="0"/>
              </a:defRPr>
            </a:lvl1pPr>
            <a:lvl2pPr marL="742950" indent="-285750" defTabSz="992188">
              <a:defRPr sz="2000">
                <a:solidFill>
                  <a:schemeClr val="tx1"/>
                </a:solidFill>
                <a:latin typeface="Arial" panose="020B0604020202020204" pitchFamily="34" charset="0"/>
              </a:defRPr>
            </a:lvl2pPr>
            <a:lvl3pPr marL="1143000" indent="-228600" defTabSz="992188">
              <a:defRPr sz="2000">
                <a:solidFill>
                  <a:schemeClr val="tx1"/>
                </a:solidFill>
                <a:latin typeface="Arial" panose="020B0604020202020204" pitchFamily="34" charset="0"/>
              </a:defRPr>
            </a:lvl3pPr>
            <a:lvl4pPr marL="1600200" indent="-228600" defTabSz="992188">
              <a:defRPr sz="2000">
                <a:solidFill>
                  <a:schemeClr val="tx1"/>
                </a:solidFill>
                <a:latin typeface="Arial" panose="020B0604020202020204" pitchFamily="34" charset="0"/>
              </a:defRPr>
            </a:lvl4pPr>
            <a:lvl5pPr marL="2057400" indent="-228600" defTabSz="992188">
              <a:defRPr sz="2000">
                <a:solidFill>
                  <a:schemeClr val="tx1"/>
                </a:solidFill>
                <a:latin typeface="Arial" panose="020B0604020202020204" pitchFamily="34" charset="0"/>
              </a:defRPr>
            </a:lvl5pPr>
            <a:lvl6pPr marL="2514600" indent="-228600" defTabSz="99218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9218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9218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92188" eaLnBrk="0" fontAlgn="base" hangingPunct="0">
              <a:spcBef>
                <a:spcPct val="0"/>
              </a:spcBef>
              <a:spcAft>
                <a:spcPct val="0"/>
              </a:spcAft>
              <a:defRPr sz="2000">
                <a:solidFill>
                  <a:schemeClr val="tx1"/>
                </a:solidFill>
                <a:latin typeface="Arial" panose="020B0604020202020204" pitchFamily="34" charset="0"/>
              </a:defRPr>
            </a:lvl9pPr>
          </a:lstStyle>
          <a:p>
            <a:pPr marL="0" indent="0">
              <a:spcBef>
                <a:spcPct val="50000"/>
              </a:spcBef>
              <a:defRPr/>
            </a:pPr>
            <a:r>
              <a:rPr lang="en-US" altLang="en-US" sz="2182" b="1" dirty="0">
                <a:latin typeface="Times New Roman" panose="02020603050405020304" pitchFamily="18" charset="0"/>
              </a:rPr>
              <a:t>Add arrows to make at least 15 links in your food web. </a:t>
            </a:r>
          </a:p>
          <a:p>
            <a:pPr marL="0" indent="0">
              <a:spcBef>
                <a:spcPct val="50000"/>
              </a:spcBef>
              <a:defRPr/>
            </a:pPr>
            <a:r>
              <a:rPr lang="en-US" altLang="en-US" sz="2182" b="1" dirty="0">
                <a:latin typeface="Times New Roman" panose="02020603050405020304" pitchFamily="18" charset="0"/>
              </a:rPr>
              <a:t>Use your Food Web to answer the questions in Part D.</a:t>
            </a:r>
          </a:p>
        </p:txBody>
      </p:sp>
      <p:pic>
        <p:nvPicPr>
          <p:cNvPr id="7" name="Picture 6">
            <a:extLst>
              <a:ext uri="{FF2B5EF4-FFF2-40B4-BE49-F238E27FC236}">
                <a16:creationId xmlns:a16="http://schemas.microsoft.com/office/drawing/2014/main" id="{D8BFB84A-3D7F-4E13-A5A3-7B6C5EBC25C9}"/>
              </a:ext>
            </a:extLst>
          </p:cNvPr>
          <p:cNvPicPr>
            <a:picLocks noChangeAspect="1"/>
          </p:cNvPicPr>
          <p:nvPr/>
        </p:nvPicPr>
        <p:blipFill rotWithShape="1">
          <a:blip r:embed="rId2"/>
          <a:srcRect l="50000"/>
          <a:stretch/>
        </p:blipFill>
        <p:spPr>
          <a:xfrm>
            <a:off x="4732571" y="762000"/>
            <a:ext cx="4340144" cy="5334000"/>
          </a:xfrm>
          <a:prstGeom prst="rect">
            <a:avLst/>
          </a:prstGeom>
        </p:spPr>
      </p:pic>
      <p:grpSp>
        <p:nvGrpSpPr>
          <p:cNvPr id="5" name="Group 4">
            <a:extLst>
              <a:ext uri="{FF2B5EF4-FFF2-40B4-BE49-F238E27FC236}">
                <a16:creationId xmlns:a16="http://schemas.microsoft.com/office/drawing/2014/main" id="{64CA2B9E-F920-4216-89CA-130A15C46DC9}"/>
              </a:ext>
            </a:extLst>
          </p:cNvPr>
          <p:cNvGrpSpPr/>
          <p:nvPr/>
        </p:nvGrpSpPr>
        <p:grpSpPr>
          <a:xfrm>
            <a:off x="207274" y="837075"/>
            <a:ext cx="4340145" cy="3092303"/>
            <a:chOff x="362480" y="609600"/>
            <a:chExt cx="4340145" cy="3092303"/>
          </a:xfrm>
        </p:grpSpPr>
        <p:pic>
          <p:nvPicPr>
            <p:cNvPr id="3" name="Picture 2">
              <a:hlinkClick r:id="rId3"/>
              <a:extLst>
                <a:ext uri="{FF2B5EF4-FFF2-40B4-BE49-F238E27FC236}">
                  <a16:creationId xmlns:a16="http://schemas.microsoft.com/office/drawing/2014/main" id="{FDE4DCD0-E88D-4CBA-921B-DACDF5C5C959}"/>
                </a:ext>
              </a:extLst>
            </p:cNvPr>
            <p:cNvPicPr>
              <a:picLocks noChangeAspect="1"/>
            </p:cNvPicPr>
            <p:nvPr/>
          </p:nvPicPr>
          <p:blipFill rotWithShape="1">
            <a:blip r:embed="rId4"/>
            <a:srcRect l="46246"/>
            <a:stretch/>
          </p:blipFill>
          <p:spPr>
            <a:xfrm>
              <a:off x="362480" y="609600"/>
              <a:ext cx="4340145" cy="3092303"/>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E9976163-A60C-41A9-8850-A6F2A09C458D}"/>
                </a:ext>
              </a:extLst>
            </p:cNvPr>
            <p:cNvPicPr>
              <a:picLocks noChangeAspect="1"/>
            </p:cNvPicPr>
            <p:nvPr/>
          </p:nvPicPr>
          <p:blipFill>
            <a:blip r:embed="rId5"/>
            <a:stretch>
              <a:fillRect/>
            </a:stretch>
          </p:blipFill>
          <p:spPr>
            <a:xfrm>
              <a:off x="460006" y="917476"/>
              <a:ext cx="4141841" cy="2543479"/>
            </a:xfrm>
            <a:prstGeom prst="rect">
              <a:avLst/>
            </a:prstGeom>
          </p:spPr>
        </p:pic>
      </p:grpSp>
    </p:spTree>
    <p:extLst>
      <p:ext uri="{BB962C8B-B14F-4D97-AF65-F5344CB8AC3E}">
        <p14:creationId xmlns:p14="http://schemas.microsoft.com/office/powerpoint/2010/main" val="3769736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B39D63-875E-44E1-B8F7-D72E1EA30024}"/>
              </a:ext>
            </a:extLst>
          </p:cNvPr>
          <p:cNvPicPr>
            <a:picLocks noChangeAspect="1"/>
          </p:cNvPicPr>
          <p:nvPr/>
        </p:nvPicPr>
        <p:blipFill>
          <a:blip r:embed="rId2"/>
          <a:stretch>
            <a:fillRect/>
          </a:stretch>
        </p:blipFill>
        <p:spPr>
          <a:xfrm>
            <a:off x="4988681" y="512663"/>
            <a:ext cx="3851358" cy="2011009"/>
          </a:xfrm>
          <a:prstGeom prst="rect">
            <a:avLst/>
          </a:prstGeom>
          <a:ln>
            <a:noFill/>
          </a:ln>
          <a:effectLst>
            <a:outerShdw blurRad="292100" dist="139700" dir="2700000" algn="tl" rotWithShape="0">
              <a:srgbClr val="333333">
                <a:alpha val="65000"/>
              </a:srgbClr>
            </a:outerShdw>
          </a:effectLst>
        </p:spPr>
      </p:pic>
      <p:sp>
        <p:nvSpPr>
          <p:cNvPr id="5" name="Text Box 6">
            <a:extLst>
              <a:ext uri="{FF2B5EF4-FFF2-40B4-BE49-F238E27FC236}">
                <a16:creationId xmlns:a16="http://schemas.microsoft.com/office/drawing/2014/main" id="{C4F677B0-2977-4A17-B66F-9D127CF26EFA}"/>
              </a:ext>
            </a:extLst>
          </p:cNvPr>
          <p:cNvSpPr txBox="1">
            <a:spLocks noChangeArrowheads="1"/>
          </p:cNvSpPr>
          <p:nvPr/>
        </p:nvSpPr>
        <p:spPr bwMode="auto">
          <a:xfrm>
            <a:off x="142374" y="302798"/>
            <a:ext cx="4421605" cy="2123658"/>
          </a:xfrm>
          <a:prstGeom prst="rect">
            <a:avLst/>
          </a:prstGeom>
          <a:noFill/>
          <a:ln w="9525">
            <a:noFill/>
            <a:miter lim="800000"/>
            <a:headEnd/>
            <a:tailEnd/>
          </a:ln>
        </p:spPr>
        <p:txBody>
          <a:bodyPr wrap="square">
            <a:spAutoFit/>
          </a:bodyPr>
          <a:lstStyle/>
          <a:p>
            <a:r>
              <a:rPr lang="en-US" sz="2400" b="1" dirty="0">
                <a:latin typeface="Times New Roman" panose="02020603050405020304" pitchFamily="18" charset="0"/>
                <a:cs typeface="Times New Roman" panose="02020603050405020304" pitchFamily="18" charset="0"/>
              </a:rPr>
              <a:t>Unit Vocabulary Time</a:t>
            </a:r>
          </a:p>
          <a:p>
            <a:r>
              <a:rPr lang="en-US" i="1" dirty="0">
                <a:latin typeface="Times New Roman" panose="02020603050405020304" pitchFamily="18" charset="0"/>
                <a:cs typeface="Times New Roman" panose="02020603050405020304" pitchFamily="18" charset="0"/>
              </a:rPr>
              <a:t>The last slide in the student digital notebook lists the main vocabulary from each lesson.  After each topic, I have students color code the terms and then write definitions.  All the definitions from the unit are available on the Quizlet page linked below.</a:t>
            </a:r>
            <a:endParaRPr lang="en-US" altLang="en-US"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583E3D6-475E-4900-AE29-25AC54D734DD}"/>
              </a:ext>
            </a:extLst>
          </p:cNvPr>
          <p:cNvSpPr txBox="1"/>
          <p:nvPr/>
        </p:nvSpPr>
        <p:spPr>
          <a:xfrm>
            <a:off x="5056021" y="2669047"/>
            <a:ext cx="4087979" cy="646331"/>
          </a:xfrm>
          <a:prstGeom prst="rect">
            <a:avLst/>
          </a:prstGeom>
          <a:solidFill>
            <a:srgbClr val="FFFF00"/>
          </a:solidFill>
        </p:spPr>
        <p:txBody>
          <a:bodyPr wrap="square">
            <a:spAutoFit/>
          </a:bodyPr>
          <a:lstStyle/>
          <a:p>
            <a:r>
              <a:rPr lang="en-US" dirty="0">
                <a:hlinkClick r:id="rId3"/>
              </a:rPr>
              <a:t>https://quizlet.com/28845277/ecology-unit-vocabulary-all-terms-flash-cards/</a:t>
            </a:r>
            <a:r>
              <a:rPr lang="en-US" dirty="0"/>
              <a:t> </a:t>
            </a:r>
          </a:p>
        </p:txBody>
      </p:sp>
      <p:sp>
        <p:nvSpPr>
          <p:cNvPr id="7" name="Arrow: Down 6">
            <a:extLst>
              <a:ext uri="{FF2B5EF4-FFF2-40B4-BE49-F238E27FC236}">
                <a16:creationId xmlns:a16="http://schemas.microsoft.com/office/drawing/2014/main" id="{39F4C6FE-C6C4-47E4-A115-411D8590CBB8}"/>
              </a:ext>
            </a:extLst>
          </p:cNvPr>
          <p:cNvSpPr/>
          <p:nvPr/>
        </p:nvSpPr>
        <p:spPr>
          <a:xfrm flipV="1">
            <a:off x="8177536" y="1887047"/>
            <a:ext cx="533400"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6">
            <a:extLst>
              <a:ext uri="{FF2B5EF4-FFF2-40B4-BE49-F238E27FC236}">
                <a16:creationId xmlns:a16="http://schemas.microsoft.com/office/drawing/2014/main" id="{81862FF7-26B1-4DEB-B018-CC2F56A708FB}"/>
              </a:ext>
            </a:extLst>
          </p:cNvPr>
          <p:cNvSpPr txBox="1">
            <a:spLocks noChangeArrowheads="1"/>
          </p:cNvSpPr>
          <p:nvPr/>
        </p:nvSpPr>
        <p:spPr bwMode="auto">
          <a:xfrm>
            <a:off x="91239" y="3886200"/>
            <a:ext cx="4523874" cy="2123658"/>
          </a:xfrm>
          <a:prstGeom prst="rect">
            <a:avLst/>
          </a:prstGeom>
          <a:noFill/>
          <a:ln w="9525">
            <a:noFill/>
            <a:miter lim="800000"/>
            <a:headEnd/>
            <a:tailEnd/>
          </a:ln>
        </p:spPr>
        <p:txBody>
          <a:bodyPr wrap="square">
            <a:spAutoFit/>
          </a:bodyPr>
          <a:lstStyle/>
          <a:p>
            <a:r>
              <a:rPr lang="en-US" sz="2400" b="1" dirty="0">
                <a:latin typeface="Times New Roman" panose="02020603050405020304" pitchFamily="18" charset="0"/>
                <a:cs typeface="Times New Roman" panose="02020603050405020304" pitchFamily="18" charset="0"/>
              </a:rPr>
              <a:t>Learning Targets</a:t>
            </a:r>
          </a:p>
          <a:p>
            <a:r>
              <a:rPr lang="en-US" i="1" dirty="0">
                <a:latin typeface="Times New Roman" panose="02020603050405020304" pitchFamily="18" charset="0"/>
                <a:cs typeface="Times New Roman" panose="02020603050405020304" pitchFamily="18" charset="0"/>
              </a:rPr>
              <a:t>The next to last slide in the digital notebook is a list of learning targets  for the entire unit.  Prior to any quiz/test, we review the targets and discuss possible questions that relate to each one.  This allows the students to connect the lessons to the learning expectations.</a:t>
            </a:r>
            <a:endParaRPr lang="en-US" altLang="en-US" i="1"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F8C4E6F-4DA6-49E8-BB8D-2040B87D4D7C}"/>
              </a:ext>
            </a:extLst>
          </p:cNvPr>
          <p:cNvPicPr>
            <a:picLocks noChangeAspect="1"/>
          </p:cNvPicPr>
          <p:nvPr/>
        </p:nvPicPr>
        <p:blipFill>
          <a:blip r:embed="rId4"/>
          <a:stretch>
            <a:fillRect/>
          </a:stretch>
        </p:blipFill>
        <p:spPr>
          <a:xfrm>
            <a:off x="4808621" y="3981122"/>
            <a:ext cx="4051993" cy="2492626"/>
          </a:xfrm>
          <a:prstGeom prst="rect">
            <a:avLst/>
          </a:prstGeom>
        </p:spPr>
      </p:pic>
      <p:pic>
        <p:nvPicPr>
          <p:cNvPr id="14" name="Picture 13">
            <a:extLst>
              <a:ext uri="{FF2B5EF4-FFF2-40B4-BE49-F238E27FC236}">
                <a16:creationId xmlns:a16="http://schemas.microsoft.com/office/drawing/2014/main" id="{BB280ECA-3ED9-45AC-ADEE-3DBBE57068F8}"/>
              </a:ext>
            </a:extLst>
          </p:cNvPr>
          <p:cNvPicPr>
            <a:picLocks noChangeAspect="1"/>
          </p:cNvPicPr>
          <p:nvPr/>
        </p:nvPicPr>
        <p:blipFill>
          <a:blip r:embed="rId5"/>
          <a:stretch>
            <a:fillRect/>
          </a:stretch>
        </p:blipFill>
        <p:spPr>
          <a:xfrm>
            <a:off x="9296400" y="1380669"/>
            <a:ext cx="8657795" cy="5332210"/>
          </a:xfrm>
          <a:prstGeom prst="rect">
            <a:avLst/>
          </a:prstGeom>
        </p:spPr>
      </p:pic>
      <p:sp>
        <p:nvSpPr>
          <p:cNvPr id="15" name="TextBox 14">
            <a:extLst>
              <a:ext uri="{FF2B5EF4-FFF2-40B4-BE49-F238E27FC236}">
                <a16:creationId xmlns:a16="http://schemas.microsoft.com/office/drawing/2014/main" id="{0896AE4D-0588-4AE4-BA30-859902139511}"/>
              </a:ext>
            </a:extLst>
          </p:cNvPr>
          <p:cNvSpPr txBox="1"/>
          <p:nvPr/>
        </p:nvSpPr>
        <p:spPr>
          <a:xfrm rot="823129">
            <a:off x="12886813" y="2339006"/>
            <a:ext cx="2438400" cy="369332"/>
          </a:xfrm>
          <a:prstGeom prst="rect">
            <a:avLst/>
          </a:prstGeom>
          <a:solidFill>
            <a:srgbClr val="FFFF00"/>
          </a:solidFill>
        </p:spPr>
        <p:txBody>
          <a:bodyPr wrap="square">
            <a:spAutoFit/>
          </a:bodyPr>
          <a:lstStyle/>
          <a:p>
            <a:pPr algn="ctr"/>
            <a:r>
              <a:rPr lang="en-US" dirty="0"/>
              <a:t>Classroom Sample</a:t>
            </a:r>
          </a:p>
        </p:txBody>
      </p:sp>
      <p:sp>
        <p:nvSpPr>
          <p:cNvPr id="16" name="TextBox 15">
            <a:extLst>
              <a:ext uri="{FF2B5EF4-FFF2-40B4-BE49-F238E27FC236}">
                <a16:creationId xmlns:a16="http://schemas.microsoft.com/office/drawing/2014/main" id="{22327078-A120-49BE-B6D1-5FF4949D6FF4}"/>
              </a:ext>
            </a:extLst>
          </p:cNvPr>
          <p:cNvSpPr txBox="1"/>
          <p:nvPr/>
        </p:nvSpPr>
        <p:spPr>
          <a:xfrm>
            <a:off x="10430389" y="6488668"/>
            <a:ext cx="6790811" cy="338554"/>
          </a:xfrm>
          <a:prstGeom prst="rect">
            <a:avLst/>
          </a:prstGeom>
          <a:solidFill>
            <a:srgbClr val="FFFF00"/>
          </a:solidFill>
        </p:spPr>
        <p:txBody>
          <a:bodyPr wrap="square">
            <a:spAutoFit/>
          </a:bodyPr>
          <a:lstStyle/>
          <a:p>
            <a:pPr algn="ctr"/>
            <a:r>
              <a:rPr lang="en-US" sz="1600" i="1" dirty="0"/>
              <a:t>The last learning standard will be included in our Earth Day lessons.</a:t>
            </a:r>
          </a:p>
        </p:txBody>
      </p:sp>
    </p:spTree>
    <p:extLst>
      <p:ext uri="{BB962C8B-B14F-4D97-AF65-F5344CB8AC3E}">
        <p14:creationId xmlns:p14="http://schemas.microsoft.com/office/powerpoint/2010/main" val="63586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587EE7-1B48-4B27-8A2E-BE7A060AE1CC}"/>
              </a:ext>
            </a:extLst>
          </p:cNvPr>
          <p:cNvPicPr>
            <a:picLocks noChangeAspect="1"/>
          </p:cNvPicPr>
          <p:nvPr/>
        </p:nvPicPr>
        <p:blipFill>
          <a:blip r:embed="rId2"/>
          <a:stretch>
            <a:fillRect/>
          </a:stretch>
        </p:blipFill>
        <p:spPr>
          <a:xfrm>
            <a:off x="228600" y="1600200"/>
            <a:ext cx="6043184" cy="4846740"/>
          </a:xfrm>
          <a:prstGeom prst="rect">
            <a:avLst/>
          </a:prstGeom>
        </p:spPr>
      </p:pic>
      <p:sp>
        <p:nvSpPr>
          <p:cNvPr id="24" name="TextBox 23">
            <a:extLst>
              <a:ext uri="{FF2B5EF4-FFF2-40B4-BE49-F238E27FC236}">
                <a16:creationId xmlns:a16="http://schemas.microsoft.com/office/drawing/2014/main" id="{1CBCC338-5BE1-4A05-90DF-91B4672E3C6F}"/>
              </a:ext>
            </a:extLst>
          </p:cNvPr>
          <p:cNvSpPr txBox="1"/>
          <p:nvPr/>
        </p:nvSpPr>
        <p:spPr>
          <a:xfrm>
            <a:off x="34412" y="152400"/>
            <a:ext cx="8880987" cy="1200329"/>
          </a:xfrm>
          <a:prstGeom prst="rect">
            <a:avLst/>
          </a:prstGeom>
          <a:noFill/>
        </p:spPr>
        <p:txBody>
          <a:bodyPr wrap="square">
            <a:spAutoFit/>
          </a:bodyPr>
          <a:lstStyle/>
          <a:p>
            <a:pPr algn="just"/>
            <a:r>
              <a:rPr kumimoji="0" lang="en-US"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Part A:  Classify It – How would each organism shown on the next slide be classified?  Change the border colors for each image to match its classification as shown in the chart.  </a:t>
            </a:r>
            <a:endParaRPr lang="en-US" altLang="en-US" sz="2400" b="1" baseline="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6589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6">
            <a:extLst>
              <a:ext uri="{FF2B5EF4-FFF2-40B4-BE49-F238E27FC236}">
                <a16:creationId xmlns:a16="http://schemas.microsoft.com/office/drawing/2014/main" id="{86341E75-316F-41EB-88A4-EFF57C967A5D}"/>
              </a:ext>
            </a:extLst>
          </p:cNvPr>
          <p:cNvGrpSpPr>
            <a:grpSpLocks/>
          </p:cNvGrpSpPr>
          <p:nvPr/>
        </p:nvGrpSpPr>
        <p:grpSpPr bwMode="auto">
          <a:xfrm>
            <a:off x="228600" y="1143000"/>
            <a:ext cx="4954444" cy="623455"/>
            <a:chOff x="864" y="8064"/>
            <a:chExt cx="6120" cy="900"/>
          </a:xfrm>
        </p:grpSpPr>
        <p:grpSp>
          <p:nvGrpSpPr>
            <p:cNvPr id="8236" name="Group 7">
              <a:extLst>
                <a:ext uri="{FF2B5EF4-FFF2-40B4-BE49-F238E27FC236}">
                  <a16:creationId xmlns:a16="http://schemas.microsoft.com/office/drawing/2014/main" id="{3AA286C2-A3B7-45A3-8598-625758C4346D}"/>
                </a:ext>
              </a:extLst>
            </p:cNvPr>
            <p:cNvGrpSpPr>
              <a:grpSpLocks/>
            </p:cNvGrpSpPr>
            <p:nvPr/>
          </p:nvGrpSpPr>
          <p:grpSpPr bwMode="auto">
            <a:xfrm>
              <a:off x="864" y="8064"/>
              <a:ext cx="2160" cy="900"/>
              <a:chOff x="984" y="8064"/>
              <a:chExt cx="2160" cy="900"/>
            </a:xfrm>
          </p:grpSpPr>
          <p:sp>
            <p:nvSpPr>
              <p:cNvPr id="8241" name="Rectangle 8">
                <a:extLst>
                  <a:ext uri="{FF2B5EF4-FFF2-40B4-BE49-F238E27FC236}">
                    <a16:creationId xmlns:a16="http://schemas.microsoft.com/office/drawing/2014/main" id="{C668B7FD-51E9-4644-8E1E-29807EA430EA}"/>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8242" name="Line 9">
                <a:extLst>
                  <a:ext uri="{FF2B5EF4-FFF2-40B4-BE49-F238E27FC236}">
                    <a16:creationId xmlns:a16="http://schemas.microsoft.com/office/drawing/2014/main" id="{41F22357-C97E-4913-B5B7-68533BFE267D}"/>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8237" name="Group 10">
              <a:extLst>
                <a:ext uri="{FF2B5EF4-FFF2-40B4-BE49-F238E27FC236}">
                  <a16:creationId xmlns:a16="http://schemas.microsoft.com/office/drawing/2014/main" id="{DFF3D405-3A44-4840-AEC9-14B250A69873}"/>
                </a:ext>
              </a:extLst>
            </p:cNvPr>
            <p:cNvGrpSpPr>
              <a:grpSpLocks/>
            </p:cNvGrpSpPr>
            <p:nvPr/>
          </p:nvGrpSpPr>
          <p:grpSpPr bwMode="auto">
            <a:xfrm>
              <a:off x="3024" y="8064"/>
              <a:ext cx="2160" cy="900"/>
              <a:chOff x="984" y="8064"/>
              <a:chExt cx="2160" cy="900"/>
            </a:xfrm>
          </p:grpSpPr>
          <p:sp>
            <p:nvSpPr>
              <p:cNvPr id="8239" name="Rectangle 11">
                <a:extLst>
                  <a:ext uri="{FF2B5EF4-FFF2-40B4-BE49-F238E27FC236}">
                    <a16:creationId xmlns:a16="http://schemas.microsoft.com/office/drawing/2014/main" id="{DA60E2FB-2110-4B77-A8C1-C84D53B01AE4}"/>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8240" name="Line 12">
                <a:extLst>
                  <a:ext uri="{FF2B5EF4-FFF2-40B4-BE49-F238E27FC236}">
                    <a16:creationId xmlns:a16="http://schemas.microsoft.com/office/drawing/2014/main" id="{97D83E34-27EC-4A25-8092-AE4D0C3AA803}"/>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sp>
          <p:nvSpPr>
            <p:cNvPr id="8238" name="Rectangle 13">
              <a:extLst>
                <a:ext uri="{FF2B5EF4-FFF2-40B4-BE49-F238E27FC236}">
                  <a16:creationId xmlns:a16="http://schemas.microsoft.com/office/drawing/2014/main" id="{9C66D9AD-1D70-4DF7-BB43-CBC0671D0B72}"/>
                </a:ext>
              </a:extLst>
            </p:cNvPr>
            <p:cNvSpPr>
              <a:spLocks noChangeArrowheads="1"/>
            </p:cNvSpPr>
            <p:nvPr/>
          </p:nvSpPr>
          <p:spPr bwMode="auto">
            <a:xfrm>
              <a:off x="51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grpSp>
      <p:grpSp>
        <p:nvGrpSpPr>
          <p:cNvPr id="8196" name="Group 14">
            <a:extLst>
              <a:ext uri="{FF2B5EF4-FFF2-40B4-BE49-F238E27FC236}">
                <a16:creationId xmlns:a16="http://schemas.microsoft.com/office/drawing/2014/main" id="{AAC55FAF-1097-4675-A1EA-69468874723D}"/>
              </a:ext>
            </a:extLst>
          </p:cNvPr>
          <p:cNvGrpSpPr>
            <a:grpSpLocks/>
          </p:cNvGrpSpPr>
          <p:nvPr/>
        </p:nvGrpSpPr>
        <p:grpSpPr bwMode="auto">
          <a:xfrm>
            <a:off x="228601" y="2133600"/>
            <a:ext cx="6703580" cy="626341"/>
            <a:chOff x="864" y="9324"/>
            <a:chExt cx="8280" cy="900"/>
          </a:xfrm>
        </p:grpSpPr>
        <p:grpSp>
          <p:nvGrpSpPr>
            <p:cNvPr id="8226" name="Group 15">
              <a:extLst>
                <a:ext uri="{FF2B5EF4-FFF2-40B4-BE49-F238E27FC236}">
                  <a16:creationId xmlns:a16="http://schemas.microsoft.com/office/drawing/2014/main" id="{C6B9CFDE-463B-4613-BC2A-32D0EDA2CB31}"/>
                </a:ext>
              </a:extLst>
            </p:cNvPr>
            <p:cNvGrpSpPr>
              <a:grpSpLocks/>
            </p:cNvGrpSpPr>
            <p:nvPr/>
          </p:nvGrpSpPr>
          <p:grpSpPr bwMode="auto">
            <a:xfrm>
              <a:off x="864" y="9324"/>
              <a:ext cx="2160" cy="900"/>
              <a:chOff x="984" y="8064"/>
              <a:chExt cx="2160" cy="900"/>
            </a:xfrm>
          </p:grpSpPr>
          <p:sp>
            <p:nvSpPr>
              <p:cNvPr id="8234" name="Rectangle 16">
                <a:extLst>
                  <a:ext uri="{FF2B5EF4-FFF2-40B4-BE49-F238E27FC236}">
                    <a16:creationId xmlns:a16="http://schemas.microsoft.com/office/drawing/2014/main" id="{8A51708E-3A6A-4EA4-BA76-1F3BB2B3EA87}"/>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8235" name="Line 17">
                <a:extLst>
                  <a:ext uri="{FF2B5EF4-FFF2-40B4-BE49-F238E27FC236}">
                    <a16:creationId xmlns:a16="http://schemas.microsoft.com/office/drawing/2014/main" id="{DC9CC565-937C-4C24-92B0-633CD218EE1E}"/>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8227" name="Group 18">
              <a:extLst>
                <a:ext uri="{FF2B5EF4-FFF2-40B4-BE49-F238E27FC236}">
                  <a16:creationId xmlns:a16="http://schemas.microsoft.com/office/drawing/2014/main" id="{97D3D4CF-F3EE-44B0-963A-BA61F78D934C}"/>
                </a:ext>
              </a:extLst>
            </p:cNvPr>
            <p:cNvGrpSpPr>
              <a:grpSpLocks/>
            </p:cNvGrpSpPr>
            <p:nvPr/>
          </p:nvGrpSpPr>
          <p:grpSpPr bwMode="auto">
            <a:xfrm>
              <a:off x="3024" y="9324"/>
              <a:ext cx="2160" cy="900"/>
              <a:chOff x="984" y="8064"/>
              <a:chExt cx="2160" cy="900"/>
            </a:xfrm>
          </p:grpSpPr>
          <p:sp>
            <p:nvSpPr>
              <p:cNvPr id="8232" name="Rectangle 19">
                <a:extLst>
                  <a:ext uri="{FF2B5EF4-FFF2-40B4-BE49-F238E27FC236}">
                    <a16:creationId xmlns:a16="http://schemas.microsoft.com/office/drawing/2014/main" id="{2D5515FA-6BEF-43D3-974F-9ACDA72A0ABE}"/>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8233" name="Line 20">
                <a:extLst>
                  <a:ext uri="{FF2B5EF4-FFF2-40B4-BE49-F238E27FC236}">
                    <a16:creationId xmlns:a16="http://schemas.microsoft.com/office/drawing/2014/main" id="{8A1FAB53-9758-4478-84E2-837166C02915}"/>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8228" name="Group 21">
              <a:extLst>
                <a:ext uri="{FF2B5EF4-FFF2-40B4-BE49-F238E27FC236}">
                  <a16:creationId xmlns:a16="http://schemas.microsoft.com/office/drawing/2014/main" id="{6A45DFB0-0C8F-4E7F-B5BA-96330AC141E5}"/>
                </a:ext>
              </a:extLst>
            </p:cNvPr>
            <p:cNvGrpSpPr>
              <a:grpSpLocks/>
            </p:cNvGrpSpPr>
            <p:nvPr/>
          </p:nvGrpSpPr>
          <p:grpSpPr bwMode="auto">
            <a:xfrm>
              <a:off x="5184" y="9324"/>
              <a:ext cx="2160" cy="900"/>
              <a:chOff x="984" y="8064"/>
              <a:chExt cx="2160" cy="900"/>
            </a:xfrm>
          </p:grpSpPr>
          <p:sp>
            <p:nvSpPr>
              <p:cNvPr id="8230" name="Rectangle 22">
                <a:extLst>
                  <a:ext uri="{FF2B5EF4-FFF2-40B4-BE49-F238E27FC236}">
                    <a16:creationId xmlns:a16="http://schemas.microsoft.com/office/drawing/2014/main" id="{AD020161-BD79-4CD4-87B2-2A56460A74F2}"/>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8231" name="Line 23">
                <a:extLst>
                  <a:ext uri="{FF2B5EF4-FFF2-40B4-BE49-F238E27FC236}">
                    <a16:creationId xmlns:a16="http://schemas.microsoft.com/office/drawing/2014/main" id="{8A12BB53-1D41-4B17-9A27-DBACE99B048F}"/>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sp>
          <p:nvSpPr>
            <p:cNvPr id="8229" name="Rectangle 24">
              <a:extLst>
                <a:ext uri="{FF2B5EF4-FFF2-40B4-BE49-F238E27FC236}">
                  <a16:creationId xmlns:a16="http://schemas.microsoft.com/office/drawing/2014/main" id="{9B2CEBD7-3427-4D83-B518-E43C094CC620}"/>
                </a:ext>
              </a:extLst>
            </p:cNvPr>
            <p:cNvSpPr>
              <a:spLocks noChangeArrowheads="1"/>
            </p:cNvSpPr>
            <p:nvPr/>
          </p:nvSpPr>
          <p:spPr bwMode="auto">
            <a:xfrm>
              <a:off x="7344" y="932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grpSp>
      <p:grpSp>
        <p:nvGrpSpPr>
          <p:cNvPr id="8197" name="Group 25">
            <a:extLst>
              <a:ext uri="{FF2B5EF4-FFF2-40B4-BE49-F238E27FC236}">
                <a16:creationId xmlns:a16="http://schemas.microsoft.com/office/drawing/2014/main" id="{17164BCD-3CFD-4C23-9F83-5603FF0C2939}"/>
              </a:ext>
            </a:extLst>
          </p:cNvPr>
          <p:cNvGrpSpPr>
            <a:grpSpLocks/>
          </p:cNvGrpSpPr>
          <p:nvPr/>
        </p:nvGrpSpPr>
        <p:grpSpPr bwMode="auto">
          <a:xfrm>
            <a:off x="228601" y="3186545"/>
            <a:ext cx="6702734" cy="623455"/>
            <a:chOff x="984" y="8064"/>
            <a:chExt cx="8280" cy="900"/>
          </a:xfrm>
        </p:grpSpPr>
        <p:grpSp>
          <p:nvGrpSpPr>
            <p:cNvPr id="8213" name="Group 26">
              <a:extLst>
                <a:ext uri="{FF2B5EF4-FFF2-40B4-BE49-F238E27FC236}">
                  <a16:creationId xmlns:a16="http://schemas.microsoft.com/office/drawing/2014/main" id="{D18D1499-0070-4197-9580-8F73B9E81394}"/>
                </a:ext>
              </a:extLst>
            </p:cNvPr>
            <p:cNvGrpSpPr>
              <a:grpSpLocks/>
            </p:cNvGrpSpPr>
            <p:nvPr/>
          </p:nvGrpSpPr>
          <p:grpSpPr bwMode="auto">
            <a:xfrm>
              <a:off x="984" y="8064"/>
              <a:ext cx="2160" cy="900"/>
              <a:chOff x="984" y="8064"/>
              <a:chExt cx="2160" cy="900"/>
            </a:xfrm>
          </p:grpSpPr>
          <p:sp>
            <p:nvSpPr>
              <p:cNvPr id="8224" name="Rectangle 27">
                <a:extLst>
                  <a:ext uri="{FF2B5EF4-FFF2-40B4-BE49-F238E27FC236}">
                    <a16:creationId xmlns:a16="http://schemas.microsoft.com/office/drawing/2014/main" id="{C94F4D8C-6E75-45C6-BDF8-729782A69845}"/>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8225" name="Line 28">
                <a:extLst>
                  <a:ext uri="{FF2B5EF4-FFF2-40B4-BE49-F238E27FC236}">
                    <a16:creationId xmlns:a16="http://schemas.microsoft.com/office/drawing/2014/main" id="{D5C7A742-E425-4727-B6C2-EF53C6DAD17F}"/>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8214" name="Group 29">
              <a:extLst>
                <a:ext uri="{FF2B5EF4-FFF2-40B4-BE49-F238E27FC236}">
                  <a16:creationId xmlns:a16="http://schemas.microsoft.com/office/drawing/2014/main" id="{2A98DA8E-6473-47FC-B426-2ACA3DF4A1C0}"/>
                </a:ext>
              </a:extLst>
            </p:cNvPr>
            <p:cNvGrpSpPr>
              <a:grpSpLocks/>
            </p:cNvGrpSpPr>
            <p:nvPr/>
          </p:nvGrpSpPr>
          <p:grpSpPr bwMode="auto">
            <a:xfrm>
              <a:off x="3144" y="8064"/>
              <a:ext cx="2160" cy="900"/>
              <a:chOff x="984" y="8064"/>
              <a:chExt cx="2160" cy="900"/>
            </a:xfrm>
          </p:grpSpPr>
          <p:sp>
            <p:nvSpPr>
              <p:cNvPr id="8222" name="Rectangle 30">
                <a:extLst>
                  <a:ext uri="{FF2B5EF4-FFF2-40B4-BE49-F238E27FC236}">
                    <a16:creationId xmlns:a16="http://schemas.microsoft.com/office/drawing/2014/main" id="{BC674979-FBE6-4982-93DB-5AC6036F1756}"/>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8223" name="Line 31">
                <a:extLst>
                  <a:ext uri="{FF2B5EF4-FFF2-40B4-BE49-F238E27FC236}">
                    <a16:creationId xmlns:a16="http://schemas.microsoft.com/office/drawing/2014/main" id="{10C7EC67-C809-47BF-AAA2-6CCE4C41D73C}"/>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8215" name="Group 32">
              <a:extLst>
                <a:ext uri="{FF2B5EF4-FFF2-40B4-BE49-F238E27FC236}">
                  <a16:creationId xmlns:a16="http://schemas.microsoft.com/office/drawing/2014/main" id="{4644C8B1-A6D5-486B-82FD-BC274B70AFE6}"/>
                </a:ext>
              </a:extLst>
            </p:cNvPr>
            <p:cNvGrpSpPr>
              <a:grpSpLocks/>
            </p:cNvGrpSpPr>
            <p:nvPr/>
          </p:nvGrpSpPr>
          <p:grpSpPr bwMode="auto">
            <a:xfrm>
              <a:off x="5304" y="8064"/>
              <a:ext cx="2160" cy="900"/>
              <a:chOff x="984" y="8064"/>
              <a:chExt cx="2160" cy="900"/>
            </a:xfrm>
          </p:grpSpPr>
          <p:sp>
            <p:nvSpPr>
              <p:cNvPr id="8220" name="Rectangle 33">
                <a:extLst>
                  <a:ext uri="{FF2B5EF4-FFF2-40B4-BE49-F238E27FC236}">
                    <a16:creationId xmlns:a16="http://schemas.microsoft.com/office/drawing/2014/main" id="{17A607EB-ED31-48BD-97A5-7F87761398B4}"/>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8221" name="Line 34">
                <a:extLst>
                  <a:ext uri="{FF2B5EF4-FFF2-40B4-BE49-F238E27FC236}">
                    <a16:creationId xmlns:a16="http://schemas.microsoft.com/office/drawing/2014/main" id="{265F3933-5E40-4A11-A144-1E7FAA506948}"/>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sp>
          <p:nvSpPr>
            <p:cNvPr id="8218" name="Rectangle 36">
              <a:extLst>
                <a:ext uri="{FF2B5EF4-FFF2-40B4-BE49-F238E27FC236}">
                  <a16:creationId xmlns:a16="http://schemas.microsoft.com/office/drawing/2014/main" id="{9BAB5CEA-558C-48C4-B23E-1690D796190F}"/>
                </a:ext>
              </a:extLst>
            </p:cNvPr>
            <p:cNvSpPr>
              <a:spLocks noChangeArrowheads="1"/>
            </p:cNvSpPr>
            <p:nvPr/>
          </p:nvSpPr>
          <p:spPr bwMode="auto">
            <a:xfrm>
              <a:off x="746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grpSp>
      <p:grpSp>
        <p:nvGrpSpPr>
          <p:cNvPr id="8198" name="Group 39">
            <a:extLst>
              <a:ext uri="{FF2B5EF4-FFF2-40B4-BE49-F238E27FC236}">
                <a16:creationId xmlns:a16="http://schemas.microsoft.com/office/drawing/2014/main" id="{B01674DE-6539-4B3E-B46B-ED1A2995377C}"/>
              </a:ext>
            </a:extLst>
          </p:cNvPr>
          <p:cNvGrpSpPr>
            <a:grpSpLocks/>
          </p:cNvGrpSpPr>
          <p:nvPr/>
        </p:nvGrpSpPr>
        <p:grpSpPr bwMode="auto">
          <a:xfrm>
            <a:off x="228601" y="4177145"/>
            <a:ext cx="8451273" cy="623455"/>
            <a:chOff x="984" y="8064"/>
            <a:chExt cx="10440" cy="900"/>
          </a:xfrm>
        </p:grpSpPr>
        <p:grpSp>
          <p:nvGrpSpPr>
            <p:cNvPr id="8200" name="Group 40">
              <a:extLst>
                <a:ext uri="{FF2B5EF4-FFF2-40B4-BE49-F238E27FC236}">
                  <a16:creationId xmlns:a16="http://schemas.microsoft.com/office/drawing/2014/main" id="{CAD1BA45-FBF0-4A3F-A7E0-EBDF7439FFC9}"/>
                </a:ext>
              </a:extLst>
            </p:cNvPr>
            <p:cNvGrpSpPr>
              <a:grpSpLocks/>
            </p:cNvGrpSpPr>
            <p:nvPr/>
          </p:nvGrpSpPr>
          <p:grpSpPr bwMode="auto">
            <a:xfrm>
              <a:off x="984" y="8064"/>
              <a:ext cx="2160" cy="900"/>
              <a:chOff x="984" y="8064"/>
              <a:chExt cx="2160" cy="900"/>
            </a:xfrm>
          </p:grpSpPr>
          <p:sp>
            <p:nvSpPr>
              <p:cNvPr id="8211" name="Rectangle 41">
                <a:extLst>
                  <a:ext uri="{FF2B5EF4-FFF2-40B4-BE49-F238E27FC236}">
                    <a16:creationId xmlns:a16="http://schemas.microsoft.com/office/drawing/2014/main" id="{1D640247-F64C-48A3-B926-4A29E9238616}"/>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8212" name="Line 42">
                <a:extLst>
                  <a:ext uri="{FF2B5EF4-FFF2-40B4-BE49-F238E27FC236}">
                    <a16:creationId xmlns:a16="http://schemas.microsoft.com/office/drawing/2014/main" id="{55F4ADEA-6F66-4153-8924-1D3253CF47A2}"/>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8201" name="Group 43">
              <a:extLst>
                <a:ext uri="{FF2B5EF4-FFF2-40B4-BE49-F238E27FC236}">
                  <a16:creationId xmlns:a16="http://schemas.microsoft.com/office/drawing/2014/main" id="{BF47057B-5DFE-404A-B3FE-FA05971BE6AC}"/>
                </a:ext>
              </a:extLst>
            </p:cNvPr>
            <p:cNvGrpSpPr>
              <a:grpSpLocks/>
            </p:cNvGrpSpPr>
            <p:nvPr/>
          </p:nvGrpSpPr>
          <p:grpSpPr bwMode="auto">
            <a:xfrm>
              <a:off x="3144" y="8064"/>
              <a:ext cx="2160" cy="900"/>
              <a:chOff x="984" y="8064"/>
              <a:chExt cx="2160" cy="900"/>
            </a:xfrm>
          </p:grpSpPr>
          <p:sp>
            <p:nvSpPr>
              <p:cNvPr id="8209" name="Rectangle 44">
                <a:extLst>
                  <a:ext uri="{FF2B5EF4-FFF2-40B4-BE49-F238E27FC236}">
                    <a16:creationId xmlns:a16="http://schemas.microsoft.com/office/drawing/2014/main" id="{789C6259-0622-4FB9-873D-CF23404BC5E4}"/>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8210" name="Line 45">
                <a:extLst>
                  <a:ext uri="{FF2B5EF4-FFF2-40B4-BE49-F238E27FC236}">
                    <a16:creationId xmlns:a16="http://schemas.microsoft.com/office/drawing/2014/main" id="{554A4675-AE29-4F4A-9174-B9534516173F}"/>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8202" name="Group 46">
              <a:extLst>
                <a:ext uri="{FF2B5EF4-FFF2-40B4-BE49-F238E27FC236}">
                  <a16:creationId xmlns:a16="http://schemas.microsoft.com/office/drawing/2014/main" id="{F8E9BB9D-155B-497F-ABA8-D7711330ABD4}"/>
                </a:ext>
              </a:extLst>
            </p:cNvPr>
            <p:cNvGrpSpPr>
              <a:grpSpLocks/>
            </p:cNvGrpSpPr>
            <p:nvPr/>
          </p:nvGrpSpPr>
          <p:grpSpPr bwMode="auto">
            <a:xfrm>
              <a:off x="5304" y="8064"/>
              <a:ext cx="2160" cy="900"/>
              <a:chOff x="984" y="8064"/>
              <a:chExt cx="2160" cy="900"/>
            </a:xfrm>
          </p:grpSpPr>
          <p:sp>
            <p:nvSpPr>
              <p:cNvPr id="8207" name="Rectangle 47">
                <a:extLst>
                  <a:ext uri="{FF2B5EF4-FFF2-40B4-BE49-F238E27FC236}">
                    <a16:creationId xmlns:a16="http://schemas.microsoft.com/office/drawing/2014/main" id="{E20B9B48-F21D-477E-BC9D-249690B53FF6}"/>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8208" name="Line 48">
                <a:extLst>
                  <a:ext uri="{FF2B5EF4-FFF2-40B4-BE49-F238E27FC236}">
                    <a16:creationId xmlns:a16="http://schemas.microsoft.com/office/drawing/2014/main" id="{762560FA-1CD4-4995-9D5F-626FE304DB32}"/>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8203" name="Group 49">
              <a:extLst>
                <a:ext uri="{FF2B5EF4-FFF2-40B4-BE49-F238E27FC236}">
                  <a16:creationId xmlns:a16="http://schemas.microsoft.com/office/drawing/2014/main" id="{71E8A43B-53E4-4E0D-AB69-E465A75C279F}"/>
                </a:ext>
              </a:extLst>
            </p:cNvPr>
            <p:cNvGrpSpPr>
              <a:grpSpLocks/>
            </p:cNvGrpSpPr>
            <p:nvPr/>
          </p:nvGrpSpPr>
          <p:grpSpPr bwMode="auto">
            <a:xfrm>
              <a:off x="7464" y="8064"/>
              <a:ext cx="2160" cy="900"/>
              <a:chOff x="984" y="8064"/>
              <a:chExt cx="2160" cy="900"/>
            </a:xfrm>
          </p:grpSpPr>
          <p:sp>
            <p:nvSpPr>
              <p:cNvPr id="8205" name="Rectangle 50">
                <a:extLst>
                  <a:ext uri="{FF2B5EF4-FFF2-40B4-BE49-F238E27FC236}">
                    <a16:creationId xmlns:a16="http://schemas.microsoft.com/office/drawing/2014/main" id="{30465FF2-96A1-488B-8482-51C259FAC4D9}"/>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8206" name="Line 51">
                <a:extLst>
                  <a:ext uri="{FF2B5EF4-FFF2-40B4-BE49-F238E27FC236}">
                    <a16:creationId xmlns:a16="http://schemas.microsoft.com/office/drawing/2014/main" id="{5FE4C23D-EF69-4305-8BE2-BE2736904E5E}"/>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sp>
          <p:nvSpPr>
            <p:cNvPr id="8204" name="Rectangle 52">
              <a:extLst>
                <a:ext uri="{FF2B5EF4-FFF2-40B4-BE49-F238E27FC236}">
                  <a16:creationId xmlns:a16="http://schemas.microsoft.com/office/drawing/2014/main" id="{9458EE5F-E016-402A-A73B-F57EA16A63E6}"/>
                </a:ext>
              </a:extLst>
            </p:cNvPr>
            <p:cNvSpPr>
              <a:spLocks noChangeArrowheads="1"/>
            </p:cNvSpPr>
            <p:nvPr/>
          </p:nvSpPr>
          <p:spPr bwMode="auto">
            <a:xfrm>
              <a:off x="962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grpSp>
      <p:sp>
        <p:nvSpPr>
          <p:cNvPr id="8199" name="Text Box 5">
            <a:extLst>
              <a:ext uri="{FF2B5EF4-FFF2-40B4-BE49-F238E27FC236}">
                <a16:creationId xmlns:a16="http://schemas.microsoft.com/office/drawing/2014/main" id="{AF6A11B6-CC68-4562-8E22-8A9B2ADCF3C9}"/>
              </a:ext>
            </a:extLst>
          </p:cNvPr>
          <p:cNvSpPr txBox="1">
            <a:spLocks noChangeArrowheads="1"/>
          </p:cNvSpPr>
          <p:nvPr/>
        </p:nvSpPr>
        <p:spPr bwMode="auto">
          <a:xfrm>
            <a:off x="24581" y="49231"/>
            <a:ext cx="8991023" cy="76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51" tIns="45125" rIns="90251" bIns="45125">
            <a:spAutoFit/>
          </a:bodyPr>
          <a:lstStyle>
            <a:lvl1pPr defTabSz="992188">
              <a:spcBef>
                <a:spcPct val="20000"/>
              </a:spcBef>
              <a:buChar char="•"/>
              <a:defRPr sz="3500">
                <a:solidFill>
                  <a:schemeClr val="tx1"/>
                </a:solidFill>
                <a:latin typeface="Arial" panose="020B0604020202020204" pitchFamily="34" charset="0"/>
              </a:defRPr>
            </a:lvl1pPr>
            <a:lvl2pPr marL="742950" indent="-285750" defTabSz="992188">
              <a:spcBef>
                <a:spcPct val="20000"/>
              </a:spcBef>
              <a:buChar char="–"/>
              <a:defRPr sz="3000">
                <a:solidFill>
                  <a:schemeClr val="tx1"/>
                </a:solidFill>
                <a:latin typeface="Arial" panose="020B0604020202020204" pitchFamily="34" charset="0"/>
              </a:defRPr>
            </a:lvl2pPr>
            <a:lvl3pPr marL="1143000" indent="-228600" defTabSz="992188">
              <a:spcBef>
                <a:spcPct val="20000"/>
              </a:spcBef>
              <a:buChar char="•"/>
              <a:defRPr sz="2600">
                <a:solidFill>
                  <a:schemeClr val="tx1"/>
                </a:solidFill>
                <a:latin typeface="Arial" panose="020B0604020202020204" pitchFamily="34" charset="0"/>
              </a:defRPr>
            </a:lvl3pPr>
            <a:lvl4pPr marL="1600200" indent="-228600" defTabSz="992188">
              <a:spcBef>
                <a:spcPct val="20000"/>
              </a:spcBef>
              <a:buChar char="–"/>
              <a:defRPr sz="2200">
                <a:solidFill>
                  <a:schemeClr val="tx1"/>
                </a:solidFill>
                <a:latin typeface="Arial" panose="020B0604020202020204" pitchFamily="34" charset="0"/>
              </a:defRPr>
            </a:lvl4pPr>
            <a:lvl5pPr marL="2057400" indent="-228600" defTabSz="992188">
              <a:spcBef>
                <a:spcPct val="20000"/>
              </a:spcBef>
              <a:buChar char="»"/>
              <a:defRPr sz="22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200">
                <a:solidFill>
                  <a:schemeClr val="tx1"/>
                </a:solidFill>
                <a:latin typeface="Arial" panose="020B0604020202020204" pitchFamily="34" charset="0"/>
              </a:defRPr>
            </a:lvl9pPr>
          </a:lstStyle>
          <a:p>
            <a:pPr algn="just" eaLnBrk="1" hangingPunct="1">
              <a:spcBef>
                <a:spcPct val="50000"/>
              </a:spcBef>
              <a:buFontTx/>
              <a:buNone/>
            </a:pPr>
            <a:r>
              <a:rPr lang="en-US" altLang="en-US" sz="2182" b="1" dirty="0">
                <a:latin typeface="Times New Roman" panose="02020603050405020304" pitchFamily="18" charset="0"/>
              </a:rPr>
              <a:t>Part B: Use the organisms to create four food chains with the length shown. Remember, each food chain must start with a </a:t>
            </a:r>
            <a:r>
              <a:rPr lang="en-US" altLang="en-US" sz="2182" b="1" u="sng" dirty="0">
                <a:latin typeface="Times New Roman" panose="02020603050405020304" pitchFamily="18" charset="0"/>
              </a:rPr>
              <a:t>producer</a:t>
            </a:r>
            <a:r>
              <a:rPr lang="en-US" altLang="en-US" sz="2182" b="1" dirty="0">
                <a:latin typeface="Times New Roman" panose="02020603050405020304" pitchFamily="18" charset="0"/>
              </a:rPr>
              <a:t>!</a:t>
            </a:r>
          </a:p>
        </p:txBody>
      </p:sp>
      <p:sp>
        <p:nvSpPr>
          <p:cNvPr id="51" name="Text Box 5">
            <a:extLst>
              <a:ext uri="{FF2B5EF4-FFF2-40B4-BE49-F238E27FC236}">
                <a16:creationId xmlns:a16="http://schemas.microsoft.com/office/drawing/2014/main" id="{08798C67-B652-4BA1-BD8E-6335F8825354}"/>
              </a:ext>
            </a:extLst>
          </p:cNvPr>
          <p:cNvSpPr txBox="1">
            <a:spLocks noChangeArrowheads="1"/>
          </p:cNvSpPr>
          <p:nvPr/>
        </p:nvSpPr>
        <p:spPr bwMode="auto">
          <a:xfrm>
            <a:off x="0" y="5374449"/>
            <a:ext cx="8991023" cy="143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51" tIns="45125" rIns="90251" bIns="45125">
            <a:spAutoFit/>
          </a:bodyPr>
          <a:lstStyle>
            <a:lvl1pPr defTabSz="992188">
              <a:spcBef>
                <a:spcPct val="20000"/>
              </a:spcBef>
              <a:buChar char="•"/>
              <a:defRPr sz="3500">
                <a:solidFill>
                  <a:schemeClr val="tx1"/>
                </a:solidFill>
                <a:latin typeface="Arial" panose="020B0604020202020204" pitchFamily="34" charset="0"/>
              </a:defRPr>
            </a:lvl1pPr>
            <a:lvl2pPr marL="742950" indent="-285750" defTabSz="992188">
              <a:spcBef>
                <a:spcPct val="20000"/>
              </a:spcBef>
              <a:buChar char="–"/>
              <a:defRPr sz="3000">
                <a:solidFill>
                  <a:schemeClr val="tx1"/>
                </a:solidFill>
                <a:latin typeface="Arial" panose="020B0604020202020204" pitchFamily="34" charset="0"/>
              </a:defRPr>
            </a:lvl2pPr>
            <a:lvl3pPr marL="1143000" indent="-228600" defTabSz="992188">
              <a:spcBef>
                <a:spcPct val="20000"/>
              </a:spcBef>
              <a:buChar char="•"/>
              <a:defRPr sz="2600">
                <a:solidFill>
                  <a:schemeClr val="tx1"/>
                </a:solidFill>
                <a:latin typeface="Arial" panose="020B0604020202020204" pitchFamily="34" charset="0"/>
              </a:defRPr>
            </a:lvl3pPr>
            <a:lvl4pPr marL="1600200" indent="-228600" defTabSz="992188">
              <a:spcBef>
                <a:spcPct val="20000"/>
              </a:spcBef>
              <a:buChar char="–"/>
              <a:defRPr sz="2200">
                <a:solidFill>
                  <a:schemeClr val="tx1"/>
                </a:solidFill>
                <a:latin typeface="Arial" panose="020B0604020202020204" pitchFamily="34" charset="0"/>
              </a:defRPr>
            </a:lvl4pPr>
            <a:lvl5pPr marL="2057400" indent="-228600" defTabSz="992188">
              <a:spcBef>
                <a:spcPct val="20000"/>
              </a:spcBef>
              <a:buChar char="»"/>
              <a:defRPr sz="22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200">
                <a:solidFill>
                  <a:schemeClr val="tx1"/>
                </a:solidFill>
                <a:latin typeface="Arial" panose="020B0604020202020204" pitchFamily="34" charset="0"/>
              </a:defRPr>
            </a:lvl9pPr>
          </a:lstStyle>
          <a:p>
            <a:pPr algn="just" eaLnBrk="1" hangingPunct="1">
              <a:spcBef>
                <a:spcPct val="50000"/>
              </a:spcBef>
              <a:buFontTx/>
              <a:buNone/>
            </a:pPr>
            <a:r>
              <a:rPr lang="en-US" altLang="en-US" sz="2182" b="1" dirty="0">
                <a:latin typeface="Times New Roman" panose="02020603050405020304" pitchFamily="18" charset="0"/>
              </a:rPr>
              <a:t>Part C: Food Web – Follow the directions to create a food web using at least 10 of the organisms provided.  You may add additional organisms but MUST use the FOUR with STARS.  Draw arrows to show the relationships between the organisms in a pond habitat.</a:t>
            </a:r>
          </a:p>
        </p:txBody>
      </p:sp>
      <p:pic>
        <p:nvPicPr>
          <p:cNvPr id="52" name="Picture 5" descr="MCj04376190000[1]">
            <a:extLst>
              <a:ext uri="{FF2B5EF4-FFF2-40B4-BE49-F238E27FC236}">
                <a16:creationId xmlns:a16="http://schemas.microsoft.com/office/drawing/2014/main" id="{42989EBF-2011-4C3B-B972-F44D54B830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7979" y="1044595"/>
            <a:ext cx="579321" cy="60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6" descr="MCj03469530000[1]">
            <a:extLst>
              <a:ext uri="{FF2B5EF4-FFF2-40B4-BE49-F238E27FC236}">
                <a16:creationId xmlns:a16="http://schemas.microsoft.com/office/drawing/2014/main" id="{4731220A-57E9-459A-A301-9B449377FA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01831" y="947605"/>
            <a:ext cx="1177242" cy="53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Line 8">
            <a:extLst>
              <a:ext uri="{FF2B5EF4-FFF2-40B4-BE49-F238E27FC236}">
                <a16:creationId xmlns:a16="http://schemas.microsoft.com/office/drawing/2014/main" id="{5600051F-AB09-4682-A5D9-0AECDA2BA5B9}"/>
              </a:ext>
            </a:extLst>
          </p:cNvPr>
          <p:cNvSpPr>
            <a:spLocks noChangeShapeType="1"/>
          </p:cNvSpPr>
          <p:nvPr/>
        </p:nvSpPr>
        <p:spPr bwMode="auto">
          <a:xfrm>
            <a:off x="6970558" y="1295400"/>
            <a:ext cx="83127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sp>
        <p:nvSpPr>
          <p:cNvPr id="56" name="TextBox 55">
            <a:extLst>
              <a:ext uri="{FF2B5EF4-FFF2-40B4-BE49-F238E27FC236}">
                <a16:creationId xmlns:a16="http://schemas.microsoft.com/office/drawing/2014/main" id="{300D3B85-BC8A-4576-BDEC-E1102D952B58}"/>
              </a:ext>
            </a:extLst>
          </p:cNvPr>
          <p:cNvSpPr txBox="1"/>
          <p:nvPr/>
        </p:nvSpPr>
        <p:spPr>
          <a:xfrm>
            <a:off x="6988212" y="1697531"/>
            <a:ext cx="2190135" cy="1200329"/>
          </a:xfrm>
          <a:prstGeom prst="rect">
            <a:avLst/>
          </a:prstGeom>
          <a:noFill/>
        </p:spPr>
        <p:txBody>
          <a:bodyPr wrap="square">
            <a:spAutoFit/>
          </a:bodyPr>
          <a:lstStyle/>
          <a:p>
            <a:pPr algn="ctr" eaLnBrk="1" hangingPunct="1">
              <a:spcBef>
                <a:spcPct val="50000"/>
              </a:spcBef>
              <a:buFontTx/>
              <a:buNone/>
            </a:pPr>
            <a:r>
              <a:rPr lang="en-US" altLang="en-US" sz="1800" b="1" dirty="0">
                <a:latin typeface="Times New Roman" panose="02020603050405020304" pitchFamily="18" charset="0"/>
              </a:rPr>
              <a:t>Remember – Arrows point to the </a:t>
            </a:r>
            <a:br>
              <a:rPr lang="en-US" altLang="en-US" sz="1800" b="1" dirty="0">
                <a:latin typeface="Times New Roman" panose="02020603050405020304" pitchFamily="18" charset="0"/>
              </a:rPr>
            </a:br>
            <a:r>
              <a:rPr lang="en-US" altLang="en-US" sz="1800" b="1" dirty="0">
                <a:latin typeface="Times New Roman" panose="02020603050405020304" pitchFamily="18" charset="0"/>
              </a:rPr>
              <a:t>organism that does the eating!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5">
            <a:extLst>
              <a:ext uri="{FF2B5EF4-FFF2-40B4-BE49-F238E27FC236}">
                <a16:creationId xmlns:a16="http://schemas.microsoft.com/office/drawing/2014/main" id="{A88BFEAF-7D29-40F9-A2AD-D2468EA26B26}"/>
              </a:ext>
            </a:extLst>
          </p:cNvPr>
          <p:cNvGrpSpPr>
            <a:grpSpLocks/>
          </p:cNvGrpSpPr>
          <p:nvPr/>
        </p:nvGrpSpPr>
        <p:grpSpPr bwMode="auto">
          <a:xfrm>
            <a:off x="387927" y="5497368"/>
            <a:ext cx="8451273" cy="623455"/>
            <a:chOff x="984" y="8064"/>
            <a:chExt cx="10440" cy="900"/>
          </a:xfrm>
        </p:grpSpPr>
        <p:grpSp>
          <p:nvGrpSpPr>
            <p:cNvPr id="10294" name="Group 26">
              <a:extLst>
                <a:ext uri="{FF2B5EF4-FFF2-40B4-BE49-F238E27FC236}">
                  <a16:creationId xmlns:a16="http://schemas.microsoft.com/office/drawing/2014/main" id="{FF85D093-0903-4B08-8756-229C14183D3D}"/>
                </a:ext>
              </a:extLst>
            </p:cNvPr>
            <p:cNvGrpSpPr>
              <a:grpSpLocks/>
            </p:cNvGrpSpPr>
            <p:nvPr/>
          </p:nvGrpSpPr>
          <p:grpSpPr bwMode="auto">
            <a:xfrm>
              <a:off x="984" y="8064"/>
              <a:ext cx="2160" cy="900"/>
              <a:chOff x="984" y="8064"/>
              <a:chExt cx="2160" cy="900"/>
            </a:xfrm>
          </p:grpSpPr>
          <p:sp>
            <p:nvSpPr>
              <p:cNvPr id="10305" name="Rectangle 27">
                <a:extLst>
                  <a:ext uri="{FF2B5EF4-FFF2-40B4-BE49-F238E27FC236}">
                    <a16:creationId xmlns:a16="http://schemas.microsoft.com/office/drawing/2014/main" id="{B89869E9-19B3-47E2-A6C3-32C83B880E71}"/>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0306" name="Line 28">
                <a:extLst>
                  <a:ext uri="{FF2B5EF4-FFF2-40B4-BE49-F238E27FC236}">
                    <a16:creationId xmlns:a16="http://schemas.microsoft.com/office/drawing/2014/main" id="{DD66C875-E9B4-4514-9E57-59C55770A8EA}"/>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10295" name="Group 29">
              <a:extLst>
                <a:ext uri="{FF2B5EF4-FFF2-40B4-BE49-F238E27FC236}">
                  <a16:creationId xmlns:a16="http://schemas.microsoft.com/office/drawing/2014/main" id="{1ED2FEE6-16BB-4A53-935E-C30210E1D2EC}"/>
                </a:ext>
              </a:extLst>
            </p:cNvPr>
            <p:cNvGrpSpPr>
              <a:grpSpLocks/>
            </p:cNvGrpSpPr>
            <p:nvPr/>
          </p:nvGrpSpPr>
          <p:grpSpPr bwMode="auto">
            <a:xfrm>
              <a:off x="3144" y="8064"/>
              <a:ext cx="2160" cy="900"/>
              <a:chOff x="984" y="8064"/>
              <a:chExt cx="2160" cy="900"/>
            </a:xfrm>
          </p:grpSpPr>
          <p:sp>
            <p:nvSpPr>
              <p:cNvPr id="10303" name="Rectangle 30">
                <a:extLst>
                  <a:ext uri="{FF2B5EF4-FFF2-40B4-BE49-F238E27FC236}">
                    <a16:creationId xmlns:a16="http://schemas.microsoft.com/office/drawing/2014/main" id="{B602B88C-4BF7-49CB-A294-E30BE3BB4F3F}"/>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0304" name="Line 31">
                <a:extLst>
                  <a:ext uri="{FF2B5EF4-FFF2-40B4-BE49-F238E27FC236}">
                    <a16:creationId xmlns:a16="http://schemas.microsoft.com/office/drawing/2014/main" id="{B8C0282B-7BCE-417F-9271-39633610F2C2}"/>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10296" name="Group 32">
              <a:extLst>
                <a:ext uri="{FF2B5EF4-FFF2-40B4-BE49-F238E27FC236}">
                  <a16:creationId xmlns:a16="http://schemas.microsoft.com/office/drawing/2014/main" id="{72C5BA1F-C586-474D-802D-F92454589336}"/>
                </a:ext>
              </a:extLst>
            </p:cNvPr>
            <p:cNvGrpSpPr>
              <a:grpSpLocks/>
            </p:cNvGrpSpPr>
            <p:nvPr/>
          </p:nvGrpSpPr>
          <p:grpSpPr bwMode="auto">
            <a:xfrm>
              <a:off x="5304" y="8064"/>
              <a:ext cx="2160" cy="900"/>
              <a:chOff x="984" y="8064"/>
              <a:chExt cx="2160" cy="900"/>
            </a:xfrm>
          </p:grpSpPr>
          <p:sp>
            <p:nvSpPr>
              <p:cNvPr id="10301" name="Rectangle 33">
                <a:extLst>
                  <a:ext uri="{FF2B5EF4-FFF2-40B4-BE49-F238E27FC236}">
                    <a16:creationId xmlns:a16="http://schemas.microsoft.com/office/drawing/2014/main" id="{7B6A9AC6-C1B8-4DD3-A545-810795534419}"/>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0302" name="Line 34">
                <a:extLst>
                  <a:ext uri="{FF2B5EF4-FFF2-40B4-BE49-F238E27FC236}">
                    <a16:creationId xmlns:a16="http://schemas.microsoft.com/office/drawing/2014/main" id="{D9963B87-03DC-4A32-B52F-A1944118A690}"/>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10297" name="Group 35">
              <a:extLst>
                <a:ext uri="{FF2B5EF4-FFF2-40B4-BE49-F238E27FC236}">
                  <a16:creationId xmlns:a16="http://schemas.microsoft.com/office/drawing/2014/main" id="{8795527B-1E8F-4FE9-AAE8-5C01CD7BCA47}"/>
                </a:ext>
              </a:extLst>
            </p:cNvPr>
            <p:cNvGrpSpPr>
              <a:grpSpLocks/>
            </p:cNvGrpSpPr>
            <p:nvPr/>
          </p:nvGrpSpPr>
          <p:grpSpPr bwMode="auto">
            <a:xfrm>
              <a:off x="7464" y="8064"/>
              <a:ext cx="2160" cy="900"/>
              <a:chOff x="984" y="8064"/>
              <a:chExt cx="2160" cy="900"/>
            </a:xfrm>
          </p:grpSpPr>
          <p:sp>
            <p:nvSpPr>
              <p:cNvPr id="10299" name="Rectangle 36">
                <a:extLst>
                  <a:ext uri="{FF2B5EF4-FFF2-40B4-BE49-F238E27FC236}">
                    <a16:creationId xmlns:a16="http://schemas.microsoft.com/office/drawing/2014/main" id="{27A52905-7D41-43F4-A202-D30B75BB986A}"/>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0300" name="Line 37">
                <a:extLst>
                  <a:ext uri="{FF2B5EF4-FFF2-40B4-BE49-F238E27FC236}">
                    <a16:creationId xmlns:a16="http://schemas.microsoft.com/office/drawing/2014/main" id="{FA0B9AE9-8680-4E66-8383-3F208F5E2D70}"/>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sp>
          <p:nvSpPr>
            <p:cNvPr id="10298" name="Rectangle 38">
              <a:extLst>
                <a:ext uri="{FF2B5EF4-FFF2-40B4-BE49-F238E27FC236}">
                  <a16:creationId xmlns:a16="http://schemas.microsoft.com/office/drawing/2014/main" id="{BDCEA9FD-4E14-4C9D-B036-B01B3B3F4D14}"/>
                </a:ext>
              </a:extLst>
            </p:cNvPr>
            <p:cNvSpPr>
              <a:spLocks noChangeArrowheads="1"/>
            </p:cNvSpPr>
            <p:nvPr/>
          </p:nvSpPr>
          <p:spPr bwMode="auto">
            <a:xfrm>
              <a:off x="962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grpSp>
      <p:grpSp>
        <p:nvGrpSpPr>
          <p:cNvPr id="10243" name="Group 6">
            <a:extLst>
              <a:ext uri="{FF2B5EF4-FFF2-40B4-BE49-F238E27FC236}">
                <a16:creationId xmlns:a16="http://schemas.microsoft.com/office/drawing/2014/main" id="{84026EAF-3BFD-421E-83FF-4B56648B075C}"/>
              </a:ext>
            </a:extLst>
          </p:cNvPr>
          <p:cNvGrpSpPr>
            <a:grpSpLocks/>
          </p:cNvGrpSpPr>
          <p:nvPr/>
        </p:nvGrpSpPr>
        <p:grpSpPr bwMode="auto">
          <a:xfrm>
            <a:off x="346363" y="1029566"/>
            <a:ext cx="4954444" cy="623455"/>
            <a:chOff x="864" y="8064"/>
            <a:chExt cx="6120" cy="900"/>
          </a:xfrm>
        </p:grpSpPr>
        <p:grpSp>
          <p:nvGrpSpPr>
            <p:cNvPr id="10287" name="Group 7">
              <a:extLst>
                <a:ext uri="{FF2B5EF4-FFF2-40B4-BE49-F238E27FC236}">
                  <a16:creationId xmlns:a16="http://schemas.microsoft.com/office/drawing/2014/main" id="{27E08A10-0C61-411B-9682-E80782A27FDF}"/>
                </a:ext>
              </a:extLst>
            </p:cNvPr>
            <p:cNvGrpSpPr>
              <a:grpSpLocks/>
            </p:cNvGrpSpPr>
            <p:nvPr/>
          </p:nvGrpSpPr>
          <p:grpSpPr bwMode="auto">
            <a:xfrm>
              <a:off x="864" y="8064"/>
              <a:ext cx="2160" cy="900"/>
              <a:chOff x="984" y="8064"/>
              <a:chExt cx="2160" cy="900"/>
            </a:xfrm>
          </p:grpSpPr>
          <p:sp>
            <p:nvSpPr>
              <p:cNvPr id="10292" name="Rectangle 8">
                <a:extLst>
                  <a:ext uri="{FF2B5EF4-FFF2-40B4-BE49-F238E27FC236}">
                    <a16:creationId xmlns:a16="http://schemas.microsoft.com/office/drawing/2014/main" id="{4204A896-C73F-4CF3-AD9D-DBA1954D58FF}"/>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0293" name="Line 9">
                <a:extLst>
                  <a:ext uri="{FF2B5EF4-FFF2-40B4-BE49-F238E27FC236}">
                    <a16:creationId xmlns:a16="http://schemas.microsoft.com/office/drawing/2014/main" id="{8AD66DDF-CE4D-448E-B9F7-E273122CBBBF}"/>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10288" name="Group 10">
              <a:extLst>
                <a:ext uri="{FF2B5EF4-FFF2-40B4-BE49-F238E27FC236}">
                  <a16:creationId xmlns:a16="http://schemas.microsoft.com/office/drawing/2014/main" id="{635E8A9A-D601-4D7E-88CC-8969F4F96E46}"/>
                </a:ext>
              </a:extLst>
            </p:cNvPr>
            <p:cNvGrpSpPr>
              <a:grpSpLocks/>
            </p:cNvGrpSpPr>
            <p:nvPr/>
          </p:nvGrpSpPr>
          <p:grpSpPr bwMode="auto">
            <a:xfrm>
              <a:off x="3024" y="8064"/>
              <a:ext cx="2160" cy="900"/>
              <a:chOff x="984" y="8064"/>
              <a:chExt cx="2160" cy="900"/>
            </a:xfrm>
          </p:grpSpPr>
          <p:sp>
            <p:nvSpPr>
              <p:cNvPr id="10290" name="Rectangle 11">
                <a:extLst>
                  <a:ext uri="{FF2B5EF4-FFF2-40B4-BE49-F238E27FC236}">
                    <a16:creationId xmlns:a16="http://schemas.microsoft.com/office/drawing/2014/main" id="{FD882C86-6AC0-4A32-92C3-965DCE22BD65}"/>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0291" name="Line 12">
                <a:extLst>
                  <a:ext uri="{FF2B5EF4-FFF2-40B4-BE49-F238E27FC236}">
                    <a16:creationId xmlns:a16="http://schemas.microsoft.com/office/drawing/2014/main" id="{61A2EA3E-9994-4388-A7B9-FBA1B990B008}"/>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sp>
          <p:nvSpPr>
            <p:cNvPr id="10289" name="Rectangle 13">
              <a:extLst>
                <a:ext uri="{FF2B5EF4-FFF2-40B4-BE49-F238E27FC236}">
                  <a16:creationId xmlns:a16="http://schemas.microsoft.com/office/drawing/2014/main" id="{94500015-397D-41AE-A2EF-B6C5A99A7FA7}"/>
                </a:ext>
              </a:extLst>
            </p:cNvPr>
            <p:cNvSpPr>
              <a:spLocks noChangeArrowheads="1"/>
            </p:cNvSpPr>
            <p:nvPr/>
          </p:nvSpPr>
          <p:spPr bwMode="auto">
            <a:xfrm>
              <a:off x="51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grpSp>
      <p:grpSp>
        <p:nvGrpSpPr>
          <p:cNvPr id="10244" name="Group 14">
            <a:extLst>
              <a:ext uri="{FF2B5EF4-FFF2-40B4-BE49-F238E27FC236}">
                <a16:creationId xmlns:a16="http://schemas.microsoft.com/office/drawing/2014/main" id="{A689D2CC-A366-454E-9892-686C726D0467}"/>
              </a:ext>
            </a:extLst>
          </p:cNvPr>
          <p:cNvGrpSpPr>
            <a:grpSpLocks/>
          </p:cNvGrpSpPr>
          <p:nvPr/>
        </p:nvGrpSpPr>
        <p:grpSpPr bwMode="auto">
          <a:xfrm>
            <a:off x="346364" y="2537403"/>
            <a:ext cx="6703580" cy="626341"/>
            <a:chOff x="864" y="9324"/>
            <a:chExt cx="8280" cy="900"/>
          </a:xfrm>
        </p:grpSpPr>
        <p:grpSp>
          <p:nvGrpSpPr>
            <p:cNvPr id="10277" name="Group 15">
              <a:extLst>
                <a:ext uri="{FF2B5EF4-FFF2-40B4-BE49-F238E27FC236}">
                  <a16:creationId xmlns:a16="http://schemas.microsoft.com/office/drawing/2014/main" id="{19F259BD-D678-41C7-AB43-84E9A17EF2FC}"/>
                </a:ext>
              </a:extLst>
            </p:cNvPr>
            <p:cNvGrpSpPr>
              <a:grpSpLocks/>
            </p:cNvGrpSpPr>
            <p:nvPr/>
          </p:nvGrpSpPr>
          <p:grpSpPr bwMode="auto">
            <a:xfrm>
              <a:off x="864" y="9324"/>
              <a:ext cx="2160" cy="900"/>
              <a:chOff x="984" y="8064"/>
              <a:chExt cx="2160" cy="900"/>
            </a:xfrm>
          </p:grpSpPr>
          <p:sp>
            <p:nvSpPr>
              <p:cNvPr id="10285" name="Rectangle 16">
                <a:extLst>
                  <a:ext uri="{FF2B5EF4-FFF2-40B4-BE49-F238E27FC236}">
                    <a16:creationId xmlns:a16="http://schemas.microsoft.com/office/drawing/2014/main" id="{E4E3E3EF-E127-49EE-A08E-C576FB05B1B7}"/>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0286" name="Line 17">
                <a:extLst>
                  <a:ext uri="{FF2B5EF4-FFF2-40B4-BE49-F238E27FC236}">
                    <a16:creationId xmlns:a16="http://schemas.microsoft.com/office/drawing/2014/main" id="{B8889CF0-7DCE-493C-B930-91C7A7B89A18}"/>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10278" name="Group 18">
              <a:extLst>
                <a:ext uri="{FF2B5EF4-FFF2-40B4-BE49-F238E27FC236}">
                  <a16:creationId xmlns:a16="http://schemas.microsoft.com/office/drawing/2014/main" id="{E3617EC7-F37D-49A3-B30B-2A86F864D219}"/>
                </a:ext>
              </a:extLst>
            </p:cNvPr>
            <p:cNvGrpSpPr>
              <a:grpSpLocks/>
            </p:cNvGrpSpPr>
            <p:nvPr/>
          </p:nvGrpSpPr>
          <p:grpSpPr bwMode="auto">
            <a:xfrm>
              <a:off x="3024" y="9324"/>
              <a:ext cx="2160" cy="900"/>
              <a:chOff x="984" y="8064"/>
              <a:chExt cx="2160" cy="900"/>
            </a:xfrm>
          </p:grpSpPr>
          <p:sp>
            <p:nvSpPr>
              <p:cNvPr id="10283" name="Rectangle 19">
                <a:extLst>
                  <a:ext uri="{FF2B5EF4-FFF2-40B4-BE49-F238E27FC236}">
                    <a16:creationId xmlns:a16="http://schemas.microsoft.com/office/drawing/2014/main" id="{7E931DD4-907D-4647-B9C8-F7332D102CDE}"/>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0284" name="Line 20">
                <a:extLst>
                  <a:ext uri="{FF2B5EF4-FFF2-40B4-BE49-F238E27FC236}">
                    <a16:creationId xmlns:a16="http://schemas.microsoft.com/office/drawing/2014/main" id="{C1C6A024-3FD9-47F0-AB7C-F53125C9AE04}"/>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10279" name="Group 21">
              <a:extLst>
                <a:ext uri="{FF2B5EF4-FFF2-40B4-BE49-F238E27FC236}">
                  <a16:creationId xmlns:a16="http://schemas.microsoft.com/office/drawing/2014/main" id="{2CCC63B9-2B90-4EAE-B809-39CE0E790A74}"/>
                </a:ext>
              </a:extLst>
            </p:cNvPr>
            <p:cNvGrpSpPr>
              <a:grpSpLocks/>
            </p:cNvGrpSpPr>
            <p:nvPr/>
          </p:nvGrpSpPr>
          <p:grpSpPr bwMode="auto">
            <a:xfrm>
              <a:off x="5184" y="9324"/>
              <a:ext cx="2160" cy="900"/>
              <a:chOff x="984" y="8064"/>
              <a:chExt cx="2160" cy="900"/>
            </a:xfrm>
          </p:grpSpPr>
          <p:sp>
            <p:nvSpPr>
              <p:cNvPr id="10281" name="Rectangle 22">
                <a:extLst>
                  <a:ext uri="{FF2B5EF4-FFF2-40B4-BE49-F238E27FC236}">
                    <a16:creationId xmlns:a16="http://schemas.microsoft.com/office/drawing/2014/main" id="{5343CA85-2F79-4202-AF39-11F3A463FDAB}"/>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0282" name="Line 23">
                <a:extLst>
                  <a:ext uri="{FF2B5EF4-FFF2-40B4-BE49-F238E27FC236}">
                    <a16:creationId xmlns:a16="http://schemas.microsoft.com/office/drawing/2014/main" id="{5114ED5F-3648-408D-AAA0-393A92D46BF6}"/>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sp>
          <p:nvSpPr>
            <p:cNvPr id="10280" name="Rectangle 24">
              <a:extLst>
                <a:ext uri="{FF2B5EF4-FFF2-40B4-BE49-F238E27FC236}">
                  <a16:creationId xmlns:a16="http://schemas.microsoft.com/office/drawing/2014/main" id="{CDA9B0AE-B37D-4FC9-B2C8-C849EBD73352}"/>
                </a:ext>
              </a:extLst>
            </p:cNvPr>
            <p:cNvSpPr>
              <a:spLocks noChangeArrowheads="1"/>
            </p:cNvSpPr>
            <p:nvPr/>
          </p:nvSpPr>
          <p:spPr bwMode="auto">
            <a:xfrm>
              <a:off x="7344" y="932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grpSp>
      <p:sp>
        <p:nvSpPr>
          <p:cNvPr id="10245" name="Text Box 5">
            <a:extLst>
              <a:ext uri="{FF2B5EF4-FFF2-40B4-BE49-F238E27FC236}">
                <a16:creationId xmlns:a16="http://schemas.microsoft.com/office/drawing/2014/main" id="{E8F6504A-1BE0-4BFF-8765-6767D9568DBD}"/>
              </a:ext>
            </a:extLst>
          </p:cNvPr>
          <p:cNvSpPr txBox="1">
            <a:spLocks noChangeArrowheads="1"/>
          </p:cNvSpPr>
          <p:nvPr/>
        </p:nvSpPr>
        <p:spPr bwMode="auto">
          <a:xfrm>
            <a:off x="76488" y="22816"/>
            <a:ext cx="8991023" cy="42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51" tIns="45125" rIns="90251" bIns="45125">
            <a:spAutoFit/>
          </a:bodyPr>
          <a:lstStyle>
            <a:lvl1pPr defTabSz="992188">
              <a:spcBef>
                <a:spcPct val="20000"/>
              </a:spcBef>
              <a:buChar char="•"/>
              <a:defRPr sz="3500">
                <a:solidFill>
                  <a:schemeClr val="tx1"/>
                </a:solidFill>
                <a:latin typeface="Arial" panose="020B0604020202020204" pitchFamily="34" charset="0"/>
              </a:defRPr>
            </a:lvl1pPr>
            <a:lvl2pPr marL="742950" indent="-285750" defTabSz="992188">
              <a:spcBef>
                <a:spcPct val="20000"/>
              </a:spcBef>
              <a:buChar char="–"/>
              <a:defRPr sz="3000">
                <a:solidFill>
                  <a:schemeClr val="tx1"/>
                </a:solidFill>
                <a:latin typeface="Arial" panose="020B0604020202020204" pitchFamily="34" charset="0"/>
              </a:defRPr>
            </a:lvl2pPr>
            <a:lvl3pPr marL="1143000" indent="-228600" defTabSz="992188">
              <a:spcBef>
                <a:spcPct val="20000"/>
              </a:spcBef>
              <a:buChar char="•"/>
              <a:defRPr sz="2600">
                <a:solidFill>
                  <a:schemeClr val="tx1"/>
                </a:solidFill>
                <a:latin typeface="Arial" panose="020B0604020202020204" pitchFamily="34" charset="0"/>
              </a:defRPr>
            </a:lvl3pPr>
            <a:lvl4pPr marL="1600200" indent="-228600" defTabSz="992188">
              <a:spcBef>
                <a:spcPct val="20000"/>
              </a:spcBef>
              <a:buChar char="–"/>
              <a:defRPr sz="2200">
                <a:solidFill>
                  <a:schemeClr val="tx1"/>
                </a:solidFill>
                <a:latin typeface="Arial" panose="020B0604020202020204" pitchFamily="34" charset="0"/>
              </a:defRPr>
            </a:lvl4pPr>
            <a:lvl5pPr marL="2057400" indent="-228600" defTabSz="992188">
              <a:spcBef>
                <a:spcPct val="20000"/>
              </a:spcBef>
              <a:buChar char="»"/>
              <a:defRPr sz="22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200">
                <a:solidFill>
                  <a:schemeClr val="tx1"/>
                </a:solidFill>
                <a:latin typeface="Arial" panose="020B0604020202020204" pitchFamily="34" charset="0"/>
              </a:defRPr>
            </a:lvl9pPr>
          </a:lstStyle>
          <a:p>
            <a:pPr algn="just" eaLnBrk="1" hangingPunct="1">
              <a:spcBef>
                <a:spcPct val="50000"/>
              </a:spcBef>
              <a:buFontTx/>
              <a:buNone/>
            </a:pPr>
            <a:r>
              <a:rPr lang="en-US" altLang="en-US" sz="2182" b="1" dirty="0">
                <a:latin typeface="Times New Roman" panose="02020603050405020304" pitchFamily="18" charset="0"/>
              </a:rPr>
              <a:t>Use the pictures to recreate your food chains on the right side of the slide.  </a:t>
            </a:r>
          </a:p>
        </p:txBody>
      </p:sp>
      <p:grpSp>
        <p:nvGrpSpPr>
          <p:cNvPr id="10246" name="Group 15">
            <a:extLst>
              <a:ext uri="{FF2B5EF4-FFF2-40B4-BE49-F238E27FC236}">
                <a16:creationId xmlns:a16="http://schemas.microsoft.com/office/drawing/2014/main" id="{C3F5AFAD-482A-4D70-9314-509AB63D2CA0}"/>
              </a:ext>
            </a:extLst>
          </p:cNvPr>
          <p:cNvGrpSpPr>
            <a:grpSpLocks/>
          </p:cNvGrpSpPr>
          <p:nvPr/>
        </p:nvGrpSpPr>
        <p:grpSpPr bwMode="auto">
          <a:xfrm>
            <a:off x="392545" y="609600"/>
            <a:ext cx="4885171" cy="1389785"/>
            <a:chOff x="431249" y="1139610"/>
            <a:chExt cx="5374514" cy="1528762"/>
          </a:xfrm>
        </p:grpSpPr>
        <p:pic>
          <p:nvPicPr>
            <p:cNvPr id="10274" name="Picture 1">
              <a:extLst>
                <a:ext uri="{FF2B5EF4-FFF2-40B4-BE49-F238E27FC236}">
                  <a16:creationId xmlns:a16="http://schemas.microsoft.com/office/drawing/2014/main" id="{755DB9F9-DC11-4A0E-BB6D-CD539BAE234A}"/>
                </a:ext>
              </a:extLst>
            </p:cNvPr>
            <p:cNvPicPr>
              <a:picLocks noChangeAspect="1"/>
            </p:cNvPicPr>
            <p:nvPr/>
          </p:nvPicPr>
          <p:blipFill>
            <a:blip r:embed="rId3">
              <a:extLst>
                <a:ext uri="{28A0092B-C50C-407E-A947-70E740481C1C}">
                  <a14:useLocalDpi xmlns:a14="http://schemas.microsoft.com/office/drawing/2010/main" val="0"/>
                </a:ext>
              </a:extLst>
            </a:blip>
            <a:srcRect l="50314" t="-3622" r="-314" b="3622"/>
            <a:stretch>
              <a:fillRect/>
            </a:stretch>
          </p:blipFill>
          <p:spPr bwMode="auto">
            <a:xfrm>
              <a:off x="431249" y="1139610"/>
              <a:ext cx="15144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2">
              <a:extLst>
                <a:ext uri="{FF2B5EF4-FFF2-40B4-BE49-F238E27FC236}">
                  <a16:creationId xmlns:a16="http://schemas.microsoft.com/office/drawing/2014/main" id="{D12B4CCA-542E-4F41-BE3F-5D923CB00E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7798" y="1258672"/>
              <a:ext cx="15144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
              <a:extLst>
                <a:ext uri="{FF2B5EF4-FFF2-40B4-BE49-F238E27FC236}">
                  <a16:creationId xmlns:a16="http://schemas.microsoft.com/office/drawing/2014/main" id="{6A3DE979-ECFE-410E-B853-40FF9BA415B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91288" y="1258672"/>
              <a:ext cx="15144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7" name="Group 16">
            <a:extLst>
              <a:ext uri="{FF2B5EF4-FFF2-40B4-BE49-F238E27FC236}">
                <a16:creationId xmlns:a16="http://schemas.microsoft.com/office/drawing/2014/main" id="{C80148BB-1037-4906-9D95-DA0E40BC5EC8}"/>
              </a:ext>
            </a:extLst>
          </p:cNvPr>
          <p:cNvGrpSpPr>
            <a:grpSpLocks/>
          </p:cNvGrpSpPr>
          <p:nvPr/>
        </p:nvGrpSpPr>
        <p:grpSpPr bwMode="auto">
          <a:xfrm>
            <a:off x="386773" y="2209800"/>
            <a:ext cx="6640080" cy="1297420"/>
            <a:chOff x="425278" y="2687637"/>
            <a:chExt cx="7303955" cy="1427163"/>
          </a:xfrm>
        </p:grpSpPr>
        <p:pic>
          <p:nvPicPr>
            <p:cNvPr id="10270" name="Picture 53">
              <a:extLst>
                <a:ext uri="{FF2B5EF4-FFF2-40B4-BE49-F238E27FC236}">
                  <a16:creationId xmlns:a16="http://schemas.microsoft.com/office/drawing/2014/main" id="{073C22EA-7AD5-4B12-B6F7-34C75FF254BB}"/>
                </a:ext>
              </a:extLst>
            </p:cNvPr>
            <p:cNvPicPr>
              <a:picLocks noChangeAspect="1"/>
            </p:cNvPicPr>
            <p:nvPr/>
          </p:nvPicPr>
          <p:blipFill>
            <a:blip r:embed="rId3">
              <a:extLst>
                <a:ext uri="{28A0092B-C50C-407E-A947-70E740481C1C}">
                  <a14:useLocalDpi xmlns:a14="http://schemas.microsoft.com/office/drawing/2010/main" val="0"/>
                </a:ext>
              </a:extLst>
            </a:blip>
            <a:srcRect r="50000"/>
            <a:stretch>
              <a:fillRect/>
            </a:stretch>
          </p:blipFill>
          <p:spPr bwMode="auto">
            <a:xfrm>
              <a:off x="425278" y="2711450"/>
              <a:ext cx="15144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4">
              <a:extLst>
                <a:ext uri="{FF2B5EF4-FFF2-40B4-BE49-F238E27FC236}">
                  <a16:creationId xmlns:a16="http://schemas.microsoft.com/office/drawing/2014/main" id="{7A594139-AA6C-4456-8C3E-CFC5898497E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71062" y="2716212"/>
              <a:ext cx="15049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5">
              <a:extLst>
                <a:ext uri="{FF2B5EF4-FFF2-40B4-BE49-F238E27FC236}">
                  <a16:creationId xmlns:a16="http://schemas.microsoft.com/office/drawing/2014/main" id="{F90AE84E-A334-49A8-A19B-55A911F39DB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64716" y="2790825"/>
              <a:ext cx="1552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6">
              <a:extLst>
                <a:ext uri="{FF2B5EF4-FFF2-40B4-BE49-F238E27FC236}">
                  <a16:creationId xmlns:a16="http://schemas.microsoft.com/office/drawing/2014/main" id="{48A3B007-5D43-4D75-98F6-D6EC2735BC2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33808" y="2687637"/>
              <a:ext cx="14954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B1D1BCBA-888E-4343-8EAB-7725B377B6D5}"/>
              </a:ext>
            </a:extLst>
          </p:cNvPr>
          <p:cNvGrpSpPr>
            <a:grpSpLocks/>
          </p:cNvGrpSpPr>
          <p:nvPr/>
        </p:nvGrpSpPr>
        <p:grpSpPr bwMode="auto">
          <a:xfrm>
            <a:off x="5682962" y="5145232"/>
            <a:ext cx="3147579" cy="1255568"/>
            <a:chOff x="6205232" y="5708731"/>
            <a:chExt cx="3462643" cy="1381125"/>
          </a:xfrm>
        </p:grpSpPr>
        <p:pic>
          <p:nvPicPr>
            <p:cNvPr id="10268" name="Picture 7">
              <a:extLst>
                <a:ext uri="{FF2B5EF4-FFF2-40B4-BE49-F238E27FC236}">
                  <a16:creationId xmlns:a16="http://schemas.microsoft.com/office/drawing/2014/main" id="{DBF13131-2145-4E50-89F8-A82227C7605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153400" y="5708731"/>
              <a:ext cx="15144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11">
              <a:extLst>
                <a:ext uri="{FF2B5EF4-FFF2-40B4-BE49-F238E27FC236}">
                  <a16:creationId xmlns:a16="http://schemas.microsoft.com/office/drawing/2014/main" id="{E67FE8D7-D04F-4E68-BB35-57943349A60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05232" y="5718256"/>
              <a:ext cx="15144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9" name="Group 25">
            <a:extLst>
              <a:ext uri="{FF2B5EF4-FFF2-40B4-BE49-F238E27FC236}">
                <a16:creationId xmlns:a16="http://schemas.microsoft.com/office/drawing/2014/main" id="{012A3E8E-E6E8-437D-94A7-85A00D4B8D4F}"/>
              </a:ext>
            </a:extLst>
          </p:cNvPr>
          <p:cNvGrpSpPr>
            <a:grpSpLocks/>
          </p:cNvGrpSpPr>
          <p:nvPr/>
        </p:nvGrpSpPr>
        <p:grpSpPr bwMode="auto">
          <a:xfrm>
            <a:off x="346364" y="4049920"/>
            <a:ext cx="6702734" cy="623455"/>
            <a:chOff x="984" y="8064"/>
            <a:chExt cx="8280" cy="900"/>
          </a:xfrm>
        </p:grpSpPr>
        <p:grpSp>
          <p:nvGrpSpPr>
            <p:cNvPr id="10255" name="Group 26">
              <a:extLst>
                <a:ext uri="{FF2B5EF4-FFF2-40B4-BE49-F238E27FC236}">
                  <a16:creationId xmlns:a16="http://schemas.microsoft.com/office/drawing/2014/main" id="{AA4E2C39-D561-4F5F-AFDD-D34EB3DAEBC2}"/>
                </a:ext>
              </a:extLst>
            </p:cNvPr>
            <p:cNvGrpSpPr>
              <a:grpSpLocks/>
            </p:cNvGrpSpPr>
            <p:nvPr/>
          </p:nvGrpSpPr>
          <p:grpSpPr bwMode="auto">
            <a:xfrm>
              <a:off x="984" y="8064"/>
              <a:ext cx="2160" cy="900"/>
              <a:chOff x="984" y="8064"/>
              <a:chExt cx="2160" cy="900"/>
            </a:xfrm>
          </p:grpSpPr>
          <p:sp>
            <p:nvSpPr>
              <p:cNvPr id="10266" name="Rectangle 27">
                <a:extLst>
                  <a:ext uri="{FF2B5EF4-FFF2-40B4-BE49-F238E27FC236}">
                    <a16:creationId xmlns:a16="http://schemas.microsoft.com/office/drawing/2014/main" id="{F04E69E0-727E-44BA-9926-E94F59D22633}"/>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0267" name="Line 28">
                <a:extLst>
                  <a:ext uri="{FF2B5EF4-FFF2-40B4-BE49-F238E27FC236}">
                    <a16:creationId xmlns:a16="http://schemas.microsoft.com/office/drawing/2014/main" id="{CFF78725-A5B5-4C29-9B3E-A6AFBC22D64C}"/>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10256" name="Group 29">
              <a:extLst>
                <a:ext uri="{FF2B5EF4-FFF2-40B4-BE49-F238E27FC236}">
                  <a16:creationId xmlns:a16="http://schemas.microsoft.com/office/drawing/2014/main" id="{250CFAC6-104D-4DCB-B36B-49EB6788A1EB}"/>
                </a:ext>
              </a:extLst>
            </p:cNvPr>
            <p:cNvGrpSpPr>
              <a:grpSpLocks/>
            </p:cNvGrpSpPr>
            <p:nvPr/>
          </p:nvGrpSpPr>
          <p:grpSpPr bwMode="auto">
            <a:xfrm>
              <a:off x="3144" y="8064"/>
              <a:ext cx="2160" cy="900"/>
              <a:chOff x="984" y="8064"/>
              <a:chExt cx="2160" cy="900"/>
            </a:xfrm>
          </p:grpSpPr>
          <p:sp>
            <p:nvSpPr>
              <p:cNvPr id="10264" name="Rectangle 30">
                <a:extLst>
                  <a:ext uri="{FF2B5EF4-FFF2-40B4-BE49-F238E27FC236}">
                    <a16:creationId xmlns:a16="http://schemas.microsoft.com/office/drawing/2014/main" id="{7BD0096A-86E5-47A0-A4E9-7ACCF802BFC7}"/>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0265" name="Line 31">
                <a:extLst>
                  <a:ext uri="{FF2B5EF4-FFF2-40B4-BE49-F238E27FC236}">
                    <a16:creationId xmlns:a16="http://schemas.microsoft.com/office/drawing/2014/main" id="{0A59F9E3-87F6-4EC2-85B0-8A7B8A9A9EAD}"/>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10257" name="Group 32">
              <a:extLst>
                <a:ext uri="{FF2B5EF4-FFF2-40B4-BE49-F238E27FC236}">
                  <a16:creationId xmlns:a16="http://schemas.microsoft.com/office/drawing/2014/main" id="{0C130DC1-D2EB-48D5-BCE0-ABBA84C8AE9B}"/>
                </a:ext>
              </a:extLst>
            </p:cNvPr>
            <p:cNvGrpSpPr>
              <a:grpSpLocks/>
            </p:cNvGrpSpPr>
            <p:nvPr/>
          </p:nvGrpSpPr>
          <p:grpSpPr bwMode="auto">
            <a:xfrm>
              <a:off x="5304" y="8064"/>
              <a:ext cx="2160" cy="900"/>
              <a:chOff x="984" y="8064"/>
              <a:chExt cx="2160" cy="900"/>
            </a:xfrm>
          </p:grpSpPr>
          <p:sp>
            <p:nvSpPr>
              <p:cNvPr id="10262" name="Rectangle 33">
                <a:extLst>
                  <a:ext uri="{FF2B5EF4-FFF2-40B4-BE49-F238E27FC236}">
                    <a16:creationId xmlns:a16="http://schemas.microsoft.com/office/drawing/2014/main" id="{3223BBBF-4BB1-4D39-9C70-13DFAFE0D7CE}"/>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0263" name="Line 34">
                <a:extLst>
                  <a:ext uri="{FF2B5EF4-FFF2-40B4-BE49-F238E27FC236}">
                    <a16:creationId xmlns:a16="http://schemas.microsoft.com/office/drawing/2014/main" id="{31D93166-52B9-489C-B617-64CD5B4A67F4}"/>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sp>
          <p:nvSpPr>
            <p:cNvPr id="10260" name="Rectangle 36">
              <a:extLst>
                <a:ext uri="{FF2B5EF4-FFF2-40B4-BE49-F238E27FC236}">
                  <a16:creationId xmlns:a16="http://schemas.microsoft.com/office/drawing/2014/main" id="{8489EED4-FCFB-4CD6-95CC-0A1BBC9481D5}"/>
                </a:ext>
              </a:extLst>
            </p:cNvPr>
            <p:cNvSpPr>
              <a:spLocks noChangeArrowheads="1"/>
            </p:cNvSpPr>
            <p:nvPr/>
          </p:nvSpPr>
          <p:spPr bwMode="auto">
            <a:xfrm>
              <a:off x="746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grpSp>
      <p:grpSp>
        <p:nvGrpSpPr>
          <p:cNvPr id="15" name="Group 14">
            <a:extLst>
              <a:ext uri="{FF2B5EF4-FFF2-40B4-BE49-F238E27FC236}">
                <a16:creationId xmlns:a16="http://schemas.microsoft.com/office/drawing/2014/main" id="{A85A7B1B-9D66-41FB-9400-547B439AD6C8}"/>
              </a:ext>
            </a:extLst>
          </p:cNvPr>
          <p:cNvGrpSpPr>
            <a:grpSpLocks/>
          </p:cNvGrpSpPr>
          <p:nvPr/>
        </p:nvGrpSpPr>
        <p:grpSpPr bwMode="auto">
          <a:xfrm>
            <a:off x="3943490" y="3703555"/>
            <a:ext cx="3082932" cy="1264155"/>
            <a:chOff x="4338313" y="4267200"/>
            <a:chExt cx="3390920" cy="1390650"/>
          </a:xfrm>
        </p:grpSpPr>
        <p:pic>
          <p:nvPicPr>
            <p:cNvPr id="10252" name="Picture 9">
              <a:extLst>
                <a:ext uri="{FF2B5EF4-FFF2-40B4-BE49-F238E27FC236}">
                  <a16:creationId xmlns:a16="http://schemas.microsoft.com/office/drawing/2014/main" id="{17758495-17D1-4B44-90A1-84A2A83E1B3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338313" y="4267200"/>
              <a:ext cx="153352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0">
              <a:extLst>
                <a:ext uri="{FF2B5EF4-FFF2-40B4-BE49-F238E27FC236}">
                  <a16:creationId xmlns:a16="http://schemas.microsoft.com/office/drawing/2014/main" id="{86751902-21AB-46F3-8C61-5CEF7C9B485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195708" y="4286250"/>
              <a:ext cx="15335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 name="TextBox 74">
            <a:extLst>
              <a:ext uri="{FF2B5EF4-FFF2-40B4-BE49-F238E27FC236}">
                <a16:creationId xmlns:a16="http://schemas.microsoft.com/office/drawing/2014/main" id="{DD809494-4445-431D-B28B-161714E2418B}"/>
              </a:ext>
            </a:extLst>
          </p:cNvPr>
          <p:cNvSpPr txBox="1"/>
          <p:nvPr/>
        </p:nvSpPr>
        <p:spPr>
          <a:xfrm>
            <a:off x="1116485" y="6511984"/>
            <a:ext cx="7067449" cy="369332"/>
          </a:xfrm>
          <a:prstGeom prst="rect">
            <a:avLst/>
          </a:prstGeom>
          <a:noFill/>
        </p:spPr>
        <p:txBody>
          <a:bodyPr wrap="square">
            <a:spAutoFit/>
          </a:bodyPr>
          <a:lstStyle/>
          <a:p>
            <a:pPr algn="just" eaLnBrk="1" hangingPunct="1">
              <a:spcBef>
                <a:spcPct val="50000"/>
              </a:spcBef>
              <a:buFontTx/>
              <a:buNone/>
            </a:pPr>
            <a:r>
              <a:rPr lang="en-US" altLang="en-US" sz="1800" b="1" dirty="0">
                <a:highlight>
                  <a:srgbClr val="FFFF00"/>
                </a:highlight>
                <a:latin typeface="Times New Roman" panose="02020603050405020304" pitchFamily="18" charset="0"/>
              </a:rPr>
              <a:t>Make sure you have at least 10 organisms including the 4 with </a:t>
            </a:r>
            <a:r>
              <a:rPr lang="en-US" altLang="en-US" sz="1800" b="1" dirty="0">
                <a:highlight>
                  <a:srgbClr val="FFFF00"/>
                </a:highlight>
                <a:latin typeface="Times New Roman" panose="02020603050405020304" pitchFamily="18" charset="0"/>
                <a:sym typeface="Webdings" panose="05030102010509060703" pitchFamily="18" charset="2"/>
              </a:rPr>
              <a:t>s.</a:t>
            </a:r>
          </a:p>
        </p:txBody>
      </p:sp>
      <p:sp>
        <p:nvSpPr>
          <p:cNvPr id="77" name="TextBox 76">
            <a:extLst>
              <a:ext uri="{FF2B5EF4-FFF2-40B4-BE49-F238E27FC236}">
                <a16:creationId xmlns:a16="http://schemas.microsoft.com/office/drawing/2014/main" id="{1DA1056E-297D-41B9-8D8B-8092325D77F5}"/>
              </a:ext>
            </a:extLst>
          </p:cNvPr>
          <p:cNvSpPr txBox="1"/>
          <p:nvPr/>
        </p:nvSpPr>
        <p:spPr>
          <a:xfrm>
            <a:off x="5446270" y="729427"/>
            <a:ext cx="3565333" cy="1200329"/>
          </a:xfrm>
          <a:prstGeom prst="rect">
            <a:avLst/>
          </a:prstGeom>
          <a:noFill/>
        </p:spPr>
        <p:txBody>
          <a:bodyPr wrap="square">
            <a:spAutoFit/>
          </a:bodyPr>
          <a:lstStyle/>
          <a:p>
            <a:pPr algn="ctr"/>
            <a:r>
              <a:rPr lang="en-US" altLang="en-US" sz="1800" b="1" i="1" dirty="0">
                <a:latin typeface="Times New Roman" panose="02020603050405020304" pitchFamily="18" charset="0"/>
              </a:rPr>
              <a:t>Each picture can only be used ONCE!  You will have to use arrows to show the organisms it eats and those that eat it.</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F62908D-5D3F-44EA-8C8F-5DF4AC462FB8}"/>
              </a:ext>
            </a:extLst>
          </p:cNvPr>
          <p:cNvGrpSpPr>
            <a:grpSpLocks/>
          </p:cNvGrpSpPr>
          <p:nvPr/>
        </p:nvGrpSpPr>
        <p:grpSpPr bwMode="auto">
          <a:xfrm>
            <a:off x="346364" y="1420091"/>
            <a:ext cx="8451273" cy="4709103"/>
            <a:chOff x="381000" y="1447800"/>
            <a:chExt cx="9296400" cy="5180228"/>
          </a:xfrm>
        </p:grpSpPr>
        <p:grpSp>
          <p:nvGrpSpPr>
            <p:cNvPr id="12316" name="Group 25">
              <a:extLst>
                <a:ext uri="{FF2B5EF4-FFF2-40B4-BE49-F238E27FC236}">
                  <a16:creationId xmlns:a16="http://schemas.microsoft.com/office/drawing/2014/main" id="{45241F1E-0DBF-4BE0-8066-55E3528E0002}"/>
                </a:ext>
              </a:extLst>
            </p:cNvPr>
            <p:cNvGrpSpPr>
              <a:grpSpLocks/>
            </p:cNvGrpSpPr>
            <p:nvPr/>
          </p:nvGrpSpPr>
          <p:grpSpPr bwMode="auto">
            <a:xfrm>
              <a:off x="381000" y="5942228"/>
              <a:ext cx="9296400" cy="685800"/>
              <a:chOff x="984" y="8064"/>
              <a:chExt cx="10440" cy="900"/>
            </a:xfrm>
          </p:grpSpPr>
          <p:grpSp>
            <p:nvGrpSpPr>
              <p:cNvPr id="12350" name="Group 26">
                <a:extLst>
                  <a:ext uri="{FF2B5EF4-FFF2-40B4-BE49-F238E27FC236}">
                    <a16:creationId xmlns:a16="http://schemas.microsoft.com/office/drawing/2014/main" id="{F6658D08-D48B-4849-B874-082F4B9BFBBD}"/>
                  </a:ext>
                </a:extLst>
              </p:cNvPr>
              <p:cNvGrpSpPr>
                <a:grpSpLocks/>
              </p:cNvGrpSpPr>
              <p:nvPr/>
            </p:nvGrpSpPr>
            <p:grpSpPr bwMode="auto">
              <a:xfrm>
                <a:off x="984" y="8064"/>
                <a:ext cx="2160" cy="900"/>
                <a:chOff x="984" y="8064"/>
                <a:chExt cx="2160" cy="900"/>
              </a:xfrm>
            </p:grpSpPr>
            <p:sp>
              <p:nvSpPr>
                <p:cNvPr id="12361" name="Rectangle 27">
                  <a:extLst>
                    <a:ext uri="{FF2B5EF4-FFF2-40B4-BE49-F238E27FC236}">
                      <a16:creationId xmlns:a16="http://schemas.microsoft.com/office/drawing/2014/main" id="{2E79531A-3FB6-4A37-8BE1-DDD2A09C4F33}"/>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2362" name="Line 28">
                  <a:extLst>
                    <a:ext uri="{FF2B5EF4-FFF2-40B4-BE49-F238E27FC236}">
                      <a16:creationId xmlns:a16="http://schemas.microsoft.com/office/drawing/2014/main" id="{9D9A9EAF-3787-40A6-AB3A-4A28C3E9E47A}"/>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12351" name="Group 29">
                <a:extLst>
                  <a:ext uri="{FF2B5EF4-FFF2-40B4-BE49-F238E27FC236}">
                    <a16:creationId xmlns:a16="http://schemas.microsoft.com/office/drawing/2014/main" id="{7312AE41-A9B8-4395-837D-992E49857A6F}"/>
                  </a:ext>
                </a:extLst>
              </p:cNvPr>
              <p:cNvGrpSpPr>
                <a:grpSpLocks/>
              </p:cNvGrpSpPr>
              <p:nvPr/>
            </p:nvGrpSpPr>
            <p:grpSpPr bwMode="auto">
              <a:xfrm>
                <a:off x="3144" y="8064"/>
                <a:ext cx="2160" cy="900"/>
                <a:chOff x="984" y="8064"/>
                <a:chExt cx="2160" cy="900"/>
              </a:xfrm>
            </p:grpSpPr>
            <p:sp>
              <p:nvSpPr>
                <p:cNvPr id="12359" name="Rectangle 30">
                  <a:extLst>
                    <a:ext uri="{FF2B5EF4-FFF2-40B4-BE49-F238E27FC236}">
                      <a16:creationId xmlns:a16="http://schemas.microsoft.com/office/drawing/2014/main" id="{2B2BFD85-DD77-41FB-9549-E285A8ABBF84}"/>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2360" name="Line 31">
                  <a:extLst>
                    <a:ext uri="{FF2B5EF4-FFF2-40B4-BE49-F238E27FC236}">
                      <a16:creationId xmlns:a16="http://schemas.microsoft.com/office/drawing/2014/main" id="{D7A6AC8E-18B9-4C52-B855-0332C8EF1DF3}"/>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12352" name="Group 32">
                <a:extLst>
                  <a:ext uri="{FF2B5EF4-FFF2-40B4-BE49-F238E27FC236}">
                    <a16:creationId xmlns:a16="http://schemas.microsoft.com/office/drawing/2014/main" id="{2EFE7311-9717-4CCF-9D27-200875B67C6A}"/>
                  </a:ext>
                </a:extLst>
              </p:cNvPr>
              <p:cNvGrpSpPr>
                <a:grpSpLocks/>
              </p:cNvGrpSpPr>
              <p:nvPr/>
            </p:nvGrpSpPr>
            <p:grpSpPr bwMode="auto">
              <a:xfrm>
                <a:off x="5304" y="8064"/>
                <a:ext cx="2160" cy="900"/>
                <a:chOff x="984" y="8064"/>
                <a:chExt cx="2160" cy="900"/>
              </a:xfrm>
            </p:grpSpPr>
            <p:sp>
              <p:nvSpPr>
                <p:cNvPr id="12357" name="Rectangle 33">
                  <a:extLst>
                    <a:ext uri="{FF2B5EF4-FFF2-40B4-BE49-F238E27FC236}">
                      <a16:creationId xmlns:a16="http://schemas.microsoft.com/office/drawing/2014/main" id="{E24E6D6E-0948-41EA-BF04-7681323A48FB}"/>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2358" name="Line 34">
                  <a:extLst>
                    <a:ext uri="{FF2B5EF4-FFF2-40B4-BE49-F238E27FC236}">
                      <a16:creationId xmlns:a16="http://schemas.microsoft.com/office/drawing/2014/main" id="{55CFEC0B-F6E9-4DA5-AA19-4112267E2499}"/>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12353" name="Group 35">
                <a:extLst>
                  <a:ext uri="{FF2B5EF4-FFF2-40B4-BE49-F238E27FC236}">
                    <a16:creationId xmlns:a16="http://schemas.microsoft.com/office/drawing/2014/main" id="{BAB1A325-AFE8-4FAA-980E-367D071999BB}"/>
                  </a:ext>
                </a:extLst>
              </p:cNvPr>
              <p:cNvGrpSpPr>
                <a:grpSpLocks/>
              </p:cNvGrpSpPr>
              <p:nvPr/>
            </p:nvGrpSpPr>
            <p:grpSpPr bwMode="auto">
              <a:xfrm>
                <a:off x="7464" y="8064"/>
                <a:ext cx="2160" cy="900"/>
                <a:chOff x="984" y="8064"/>
                <a:chExt cx="2160" cy="900"/>
              </a:xfrm>
            </p:grpSpPr>
            <p:sp>
              <p:nvSpPr>
                <p:cNvPr id="12355" name="Rectangle 36">
                  <a:extLst>
                    <a:ext uri="{FF2B5EF4-FFF2-40B4-BE49-F238E27FC236}">
                      <a16:creationId xmlns:a16="http://schemas.microsoft.com/office/drawing/2014/main" id="{4576331E-8F42-4FBC-BBDF-F329F1E7C5A7}"/>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2356" name="Line 37">
                  <a:extLst>
                    <a:ext uri="{FF2B5EF4-FFF2-40B4-BE49-F238E27FC236}">
                      <a16:creationId xmlns:a16="http://schemas.microsoft.com/office/drawing/2014/main" id="{2F50E412-F867-455D-98CC-73759B721B5F}"/>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sp>
            <p:nvSpPr>
              <p:cNvPr id="12354" name="Rectangle 38">
                <a:extLst>
                  <a:ext uri="{FF2B5EF4-FFF2-40B4-BE49-F238E27FC236}">
                    <a16:creationId xmlns:a16="http://schemas.microsoft.com/office/drawing/2014/main" id="{DF591AF9-3A8B-4618-A070-216531B4243A}"/>
                  </a:ext>
                </a:extLst>
              </p:cNvPr>
              <p:cNvSpPr>
                <a:spLocks noChangeArrowheads="1"/>
              </p:cNvSpPr>
              <p:nvPr/>
            </p:nvSpPr>
            <p:spPr bwMode="auto">
              <a:xfrm>
                <a:off x="962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grpSp>
        <p:grpSp>
          <p:nvGrpSpPr>
            <p:cNvPr id="12317" name="Group 6">
              <a:extLst>
                <a:ext uri="{FF2B5EF4-FFF2-40B4-BE49-F238E27FC236}">
                  <a16:creationId xmlns:a16="http://schemas.microsoft.com/office/drawing/2014/main" id="{C9068425-1264-4AC4-B909-C0D57552683E}"/>
                </a:ext>
              </a:extLst>
            </p:cNvPr>
            <p:cNvGrpSpPr>
              <a:grpSpLocks/>
            </p:cNvGrpSpPr>
            <p:nvPr/>
          </p:nvGrpSpPr>
          <p:grpSpPr bwMode="auto">
            <a:xfrm>
              <a:off x="381000" y="1447800"/>
              <a:ext cx="5449888" cy="685800"/>
              <a:chOff x="864" y="8064"/>
              <a:chExt cx="6120" cy="900"/>
            </a:xfrm>
          </p:grpSpPr>
          <p:grpSp>
            <p:nvGrpSpPr>
              <p:cNvPr id="12343" name="Group 7">
                <a:extLst>
                  <a:ext uri="{FF2B5EF4-FFF2-40B4-BE49-F238E27FC236}">
                    <a16:creationId xmlns:a16="http://schemas.microsoft.com/office/drawing/2014/main" id="{B3BEBD1E-B5C1-4C19-A004-F082DB5BBCDB}"/>
                  </a:ext>
                </a:extLst>
              </p:cNvPr>
              <p:cNvGrpSpPr>
                <a:grpSpLocks/>
              </p:cNvGrpSpPr>
              <p:nvPr/>
            </p:nvGrpSpPr>
            <p:grpSpPr bwMode="auto">
              <a:xfrm>
                <a:off x="864" y="8064"/>
                <a:ext cx="2160" cy="900"/>
                <a:chOff x="984" y="8064"/>
                <a:chExt cx="2160" cy="900"/>
              </a:xfrm>
            </p:grpSpPr>
            <p:sp>
              <p:nvSpPr>
                <p:cNvPr id="12348" name="Rectangle 8">
                  <a:extLst>
                    <a:ext uri="{FF2B5EF4-FFF2-40B4-BE49-F238E27FC236}">
                      <a16:creationId xmlns:a16="http://schemas.microsoft.com/office/drawing/2014/main" id="{5D9DAB51-6C2B-4FFD-BCAF-F980D66BBF86}"/>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2349" name="Line 9">
                  <a:extLst>
                    <a:ext uri="{FF2B5EF4-FFF2-40B4-BE49-F238E27FC236}">
                      <a16:creationId xmlns:a16="http://schemas.microsoft.com/office/drawing/2014/main" id="{FAFD550E-71C0-4492-83CF-30E9C04A87C5}"/>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12344" name="Group 10">
                <a:extLst>
                  <a:ext uri="{FF2B5EF4-FFF2-40B4-BE49-F238E27FC236}">
                    <a16:creationId xmlns:a16="http://schemas.microsoft.com/office/drawing/2014/main" id="{0B04D4CE-DE59-4AF9-98E7-39587188B9CF}"/>
                  </a:ext>
                </a:extLst>
              </p:cNvPr>
              <p:cNvGrpSpPr>
                <a:grpSpLocks/>
              </p:cNvGrpSpPr>
              <p:nvPr/>
            </p:nvGrpSpPr>
            <p:grpSpPr bwMode="auto">
              <a:xfrm>
                <a:off x="3024" y="8064"/>
                <a:ext cx="2160" cy="900"/>
                <a:chOff x="984" y="8064"/>
                <a:chExt cx="2160" cy="900"/>
              </a:xfrm>
            </p:grpSpPr>
            <p:sp>
              <p:nvSpPr>
                <p:cNvPr id="12346" name="Rectangle 11">
                  <a:extLst>
                    <a:ext uri="{FF2B5EF4-FFF2-40B4-BE49-F238E27FC236}">
                      <a16:creationId xmlns:a16="http://schemas.microsoft.com/office/drawing/2014/main" id="{62C4B034-4F80-4E42-818F-ACCA0E945552}"/>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2347" name="Line 12">
                  <a:extLst>
                    <a:ext uri="{FF2B5EF4-FFF2-40B4-BE49-F238E27FC236}">
                      <a16:creationId xmlns:a16="http://schemas.microsoft.com/office/drawing/2014/main" id="{27388012-817F-4D6C-AC4A-771445697274}"/>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sp>
            <p:nvSpPr>
              <p:cNvPr id="12345" name="Rectangle 13">
                <a:extLst>
                  <a:ext uri="{FF2B5EF4-FFF2-40B4-BE49-F238E27FC236}">
                    <a16:creationId xmlns:a16="http://schemas.microsoft.com/office/drawing/2014/main" id="{06CD43AB-0FBB-4D9E-A772-B8BC94877E9C}"/>
                  </a:ext>
                </a:extLst>
              </p:cNvPr>
              <p:cNvSpPr>
                <a:spLocks noChangeArrowheads="1"/>
              </p:cNvSpPr>
              <p:nvPr/>
            </p:nvSpPr>
            <p:spPr bwMode="auto">
              <a:xfrm>
                <a:off x="51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grpSp>
        <p:grpSp>
          <p:nvGrpSpPr>
            <p:cNvPr id="12318" name="Group 14">
              <a:extLst>
                <a:ext uri="{FF2B5EF4-FFF2-40B4-BE49-F238E27FC236}">
                  <a16:creationId xmlns:a16="http://schemas.microsoft.com/office/drawing/2014/main" id="{8EDCF4CE-1206-493D-B769-EB183B970DA4}"/>
                </a:ext>
              </a:extLst>
            </p:cNvPr>
            <p:cNvGrpSpPr>
              <a:grpSpLocks/>
            </p:cNvGrpSpPr>
            <p:nvPr/>
          </p:nvGrpSpPr>
          <p:grpSpPr bwMode="auto">
            <a:xfrm>
              <a:off x="381000" y="2894228"/>
              <a:ext cx="7373938" cy="688975"/>
              <a:chOff x="864" y="9324"/>
              <a:chExt cx="8280" cy="900"/>
            </a:xfrm>
          </p:grpSpPr>
          <p:grpSp>
            <p:nvGrpSpPr>
              <p:cNvPr id="12333" name="Group 15">
                <a:extLst>
                  <a:ext uri="{FF2B5EF4-FFF2-40B4-BE49-F238E27FC236}">
                    <a16:creationId xmlns:a16="http://schemas.microsoft.com/office/drawing/2014/main" id="{7220F812-CCE2-40CD-94FE-080A62A52897}"/>
                  </a:ext>
                </a:extLst>
              </p:cNvPr>
              <p:cNvGrpSpPr>
                <a:grpSpLocks/>
              </p:cNvGrpSpPr>
              <p:nvPr/>
            </p:nvGrpSpPr>
            <p:grpSpPr bwMode="auto">
              <a:xfrm>
                <a:off x="864" y="9324"/>
                <a:ext cx="2160" cy="900"/>
                <a:chOff x="984" y="8064"/>
                <a:chExt cx="2160" cy="900"/>
              </a:xfrm>
            </p:grpSpPr>
            <p:sp>
              <p:nvSpPr>
                <p:cNvPr id="12341" name="Rectangle 16">
                  <a:extLst>
                    <a:ext uri="{FF2B5EF4-FFF2-40B4-BE49-F238E27FC236}">
                      <a16:creationId xmlns:a16="http://schemas.microsoft.com/office/drawing/2014/main" id="{0D550A77-0B16-4231-AD7C-C14057B95301}"/>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2342" name="Line 17">
                  <a:extLst>
                    <a:ext uri="{FF2B5EF4-FFF2-40B4-BE49-F238E27FC236}">
                      <a16:creationId xmlns:a16="http://schemas.microsoft.com/office/drawing/2014/main" id="{DE9901BC-DE59-469A-974A-91C08523BD09}"/>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12334" name="Group 18">
                <a:extLst>
                  <a:ext uri="{FF2B5EF4-FFF2-40B4-BE49-F238E27FC236}">
                    <a16:creationId xmlns:a16="http://schemas.microsoft.com/office/drawing/2014/main" id="{E15AD155-1FB5-45B3-8DCE-F043130543FA}"/>
                  </a:ext>
                </a:extLst>
              </p:cNvPr>
              <p:cNvGrpSpPr>
                <a:grpSpLocks/>
              </p:cNvGrpSpPr>
              <p:nvPr/>
            </p:nvGrpSpPr>
            <p:grpSpPr bwMode="auto">
              <a:xfrm>
                <a:off x="3024" y="9324"/>
                <a:ext cx="2160" cy="900"/>
                <a:chOff x="984" y="8064"/>
                <a:chExt cx="2160" cy="900"/>
              </a:xfrm>
            </p:grpSpPr>
            <p:sp>
              <p:nvSpPr>
                <p:cNvPr id="12339" name="Rectangle 19">
                  <a:extLst>
                    <a:ext uri="{FF2B5EF4-FFF2-40B4-BE49-F238E27FC236}">
                      <a16:creationId xmlns:a16="http://schemas.microsoft.com/office/drawing/2014/main" id="{2E526E35-F4FD-43EB-BCC9-7A652C9AF3F6}"/>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2340" name="Line 20">
                  <a:extLst>
                    <a:ext uri="{FF2B5EF4-FFF2-40B4-BE49-F238E27FC236}">
                      <a16:creationId xmlns:a16="http://schemas.microsoft.com/office/drawing/2014/main" id="{5287295D-4FF3-4244-8308-6413072E071C}"/>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12335" name="Group 21">
                <a:extLst>
                  <a:ext uri="{FF2B5EF4-FFF2-40B4-BE49-F238E27FC236}">
                    <a16:creationId xmlns:a16="http://schemas.microsoft.com/office/drawing/2014/main" id="{829BA980-DF03-4AA7-B1A6-440E03CC0542}"/>
                  </a:ext>
                </a:extLst>
              </p:cNvPr>
              <p:cNvGrpSpPr>
                <a:grpSpLocks/>
              </p:cNvGrpSpPr>
              <p:nvPr/>
            </p:nvGrpSpPr>
            <p:grpSpPr bwMode="auto">
              <a:xfrm>
                <a:off x="5184" y="9324"/>
                <a:ext cx="2160" cy="900"/>
                <a:chOff x="984" y="8064"/>
                <a:chExt cx="2160" cy="900"/>
              </a:xfrm>
            </p:grpSpPr>
            <p:sp>
              <p:nvSpPr>
                <p:cNvPr id="12337" name="Rectangle 22">
                  <a:extLst>
                    <a:ext uri="{FF2B5EF4-FFF2-40B4-BE49-F238E27FC236}">
                      <a16:creationId xmlns:a16="http://schemas.microsoft.com/office/drawing/2014/main" id="{0F20DEA0-4BA7-415F-9BDA-5C400A628D37}"/>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2338" name="Line 23">
                  <a:extLst>
                    <a:ext uri="{FF2B5EF4-FFF2-40B4-BE49-F238E27FC236}">
                      <a16:creationId xmlns:a16="http://schemas.microsoft.com/office/drawing/2014/main" id="{97E86223-DE98-4F3D-978B-4E1EC93B1AE9}"/>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sp>
            <p:nvSpPr>
              <p:cNvPr id="12336" name="Rectangle 24">
                <a:extLst>
                  <a:ext uri="{FF2B5EF4-FFF2-40B4-BE49-F238E27FC236}">
                    <a16:creationId xmlns:a16="http://schemas.microsoft.com/office/drawing/2014/main" id="{5B439ED1-3CC7-4698-9B5E-519182508284}"/>
                  </a:ext>
                </a:extLst>
              </p:cNvPr>
              <p:cNvSpPr>
                <a:spLocks noChangeArrowheads="1"/>
              </p:cNvSpPr>
              <p:nvPr/>
            </p:nvSpPr>
            <p:spPr bwMode="auto">
              <a:xfrm>
                <a:off x="7344" y="932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grpSp>
        <p:grpSp>
          <p:nvGrpSpPr>
            <p:cNvPr id="12319" name="Group 25">
              <a:extLst>
                <a:ext uri="{FF2B5EF4-FFF2-40B4-BE49-F238E27FC236}">
                  <a16:creationId xmlns:a16="http://schemas.microsoft.com/office/drawing/2014/main" id="{65E75C2D-9A26-4E98-ADB3-5EDEA7253DAF}"/>
                </a:ext>
              </a:extLst>
            </p:cNvPr>
            <p:cNvGrpSpPr>
              <a:grpSpLocks/>
            </p:cNvGrpSpPr>
            <p:nvPr/>
          </p:nvGrpSpPr>
          <p:grpSpPr bwMode="auto">
            <a:xfrm>
              <a:off x="381000" y="4418228"/>
              <a:ext cx="9296400" cy="685800"/>
              <a:chOff x="984" y="8064"/>
              <a:chExt cx="10440" cy="900"/>
            </a:xfrm>
          </p:grpSpPr>
          <p:grpSp>
            <p:nvGrpSpPr>
              <p:cNvPr id="12320" name="Group 26">
                <a:extLst>
                  <a:ext uri="{FF2B5EF4-FFF2-40B4-BE49-F238E27FC236}">
                    <a16:creationId xmlns:a16="http://schemas.microsoft.com/office/drawing/2014/main" id="{719A158B-4EDB-44F8-9EEB-925B1DF3D7FF}"/>
                  </a:ext>
                </a:extLst>
              </p:cNvPr>
              <p:cNvGrpSpPr>
                <a:grpSpLocks/>
              </p:cNvGrpSpPr>
              <p:nvPr/>
            </p:nvGrpSpPr>
            <p:grpSpPr bwMode="auto">
              <a:xfrm>
                <a:off x="984" y="8064"/>
                <a:ext cx="2160" cy="900"/>
                <a:chOff x="984" y="8064"/>
                <a:chExt cx="2160" cy="900"/>
              </a:xfrm>
            </p:grpSpPr>
            <p:sp>
              <p:nvSpPr>
                <p:cNvPr id="12331" name="Rectangle 27">
                  <a:extLst>
                    <a:ext uri="{FF2B5EF4-FFF2-40B4-BE49-F238E27FC236}">
                      <a16:creationId xmlns:a16="http://schemas.microsoft.com/office/drawing/2014/main" id="{1EB90E9F-C596-4CEB-A386-285E9FB2B93B}"/>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2332" name="Line 28">
                  <a:extLst>
                    <a:ext uri="{FF2B5EF4-FFF2-40B4-BE49-F238E27FC236}">
                      <a16:creationId xmlns:a16="http://schemas.microsoft.com/office/drawing/2014/main" id="{CD77B3F3-5A5C-457E-894A-59A39A90AED6}"/>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12321" name="Group 29">
                <a:extLst>
                  <a:ext uri="{FF2B5EF4-FFF2-40B4-BE49-F238E27FC236}">
                    <a16:creationId xmlns:a16="http://schemas.microsoft.com/office/drawing/2014/main" id="{987D22F3-D490-435A-80DD-35637E36ECBC}"/>
                  </a:ext>
                </a:extLst>
              </p:cNvPr>
              <p:cNvGrpSpPr>
                <a:grpSpLocks/>
              </p:cNvGrpSpPr>
              <p:nvPr/>
            </p:nvGrpSpPr>
            <p:grpSpPr bwMode="auto">
              <a:xfrm>
                <a:off x="3144" y="8064"/>
                <a:ext cx="2160" cy="900"/>
                <a:chOff x="984" y="8064"/>
                <a:chExt cx="2160" cy="900"/>
              </a:xfrm>
            </p:grpSpPr>
            <p:sp>
              <p:nvSpPr>
                <p:cNvPr id="12329" name="Rectangle 30">
                  <a:extLst>
                    <a:ext uri="{FF2B5EF4-FFF2-40B4-BE49-F238E27FC236}">
                      <a16:creationId xmlns:a16="http://schemas.microsoft.com/office/drawing/2014/main" id="{BCA88DE1-D72E-4BCB-8A6D-62740AADBB83}"/>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2330" name="Line 31">
                  <a:extLst>
                    <a:ext uri="{FF2B5EF4-FFF2-40B4-BE49-F238E27FC236}">
                      <a16:creationId xmlns:a16="http://schemas.microsoft.com/office/drawing/2014/main" id="{3B9E870F-B2D1-4074-B0BD-B64E78771974}"/>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12322" name="Group 32">
                <a:extLst>
                  <a:ext uri="{FF2B5EF4-FFF2-40B4-BE49-F238E27FC236}">
                    <a16:creationId xmlns:a16="http://schemas.microsoft.com/office/drawing/2014/main" id="{ECA630AB-3167-40A0-AE05-40DCDC4908BB}"/>
                  </a:ext>
                </a:extLst>
              </p:cNvPr>
              <p:cNvGrpSpPr>
                <a:grpSpLocks/>
              </p:cNvGrpSpPr>
              <p:nvPr/>
            </p:nvGrpSpPr>
            <p:grpSpPr bwMode="auto">
              <a:xfrm>
                <a:off x="5304" y="8064"/>
                <a:ext cx="2160" cy="900"/>
                <a:chOff x="984" y="8064"/>
                <a:chExt cx="2160" cy="900"/>
              </a:xfrm>
            </p:grpSpPr>
            <p:sp>
              <p:nvSpPr>
                <p:cNvPr id="12327" name="Rectangle 33">
                  <a:extLst>
                    <a:ext uri="{FF2B5EF4-FFF2-40B4-BE49-F238E27FC236}">
                      <a16:creationId xmlns:a16="http://schemas.microsoft.com/office/drawing/2014/main" id="{35D28124-542F-46E6-88F7-BC4FC900A8FF}"/>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2328" name="Line 34">
                  <a:extLst>
                    <a:ext uri="{FF2B5EF4-FFF2-40B4-BE49-F238E27FC236}">
                      <a16:creationId xmlns:a16="http://schemas.microsoft.com/office/drawing/2014/main" id="{9FDD2B4A-6D02-4576-B25C-D689CB2C1C01}"/>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grpSp>
            <p:nvGrpSpPr>
              <p:cNvPr id="12323" name="Group 35">
                <a:extLst>
                  <a:ext uri="{FF2B5EF4-FFF2-40B4-BE49-F238E27FC236}">
                    <a16:creationId xmlns:a16="http://schemas.microsoft.com/office/drawing/2014/main" id="{03CBEBCC-9F3C-46D9-8520-7D936B3219DD}"/>
                  </a:ext>
                </a:extLst>
              </p:cNvPr>
              <p:cNvGrpSpPr>
                <a:grpSpLocks/>
              </p:cNvGrpSpPr>
              <p:nvPr/>
            </p:nvGrpSpPr>
            <p:grpSpPr bwMode="auto">
              <a:xfrm>
                <a:off x="7464" y="8064"/>
                <a:ext cx="2160" cy="900"/>
                <a:chOff x="984" y="8064"/>
                <a:chExt cx="2160" cy="900"/>
              </a:xfrm>
            </p:grpSpPr>
            <p:sp>
              <p:nvSpPr>
                <p:cNvPr id="12325" name="Rectangle 36">
                  <a:extLst>
                    <a:ext uri="{FF2B5EF4-FFF2-40B4-BE49-F238E27FC236}">
                      <a16:creationId xmlns:a16="http://schemas.microsoft.com/office/drawing/2014/main" id="{89AEA71B-A9A5-46A4-A824-CBF4045FFA50}"/>
                    </a:ext>
                  </a:extLst>
                </p:cNvPr>
                <p:cNvSpPr>
                  <a:spLocks noChangeArrowheads="1"/>
                </p:cNvSpPr>
                <p:nvPr/>
              </p:nvSpPr>
              <p:spPr bwMode="auto">
                <a:xfrm>
                  <a:off x="98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sp>
              <p:nvSpPr>
                <p:cNvPr id="12326" name="Line 37">
                  <a:extLst>
                    <a:ext uri="{FF2B5EF4-FFF2-40B4-BE49-F238E27FC236}">
                      <a16:creationId xmlns:a16="http://schemas.microsoft.com/office/drawing/2014/main" id="{E718F252-2615-4C28-86F7-8B2A247BDD68}"/>
                    </a:ext>
                  </a:extLst>
                </p:cNvPr>
                <p:cNvSpPr>
                  <a:spLocks noChangeShapeType="1"/>
                </p:cNvSpPr>
                <p:nvPr/>
              </p:nvSpPr>
              <p:spPr bwMode="auto">
                <a:xfrm>
                  <a:off x="2784" y="8514"/>
                  <a:ext cx="36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sp>
            <p:nvSpPr>
              <p:cNvPr id="12324" name="Rectangle 38">
                <a:extLst>
                  <a:ext uri="{FF2B5EF4-FFF2-40B4-BE49-F238E27FC236}">
                    <a16:creationId xmlns:a16="http://schemas.microsoft.com/office/drawing/2014/main" id="{CA816328-0CDA-434D-B259-41305DE18999}"/>
                  </a:ext>
                </a:extLst>
              </p:cNvPr>
              <p:cNvSpPr>
                <a:spLocks noChangeArrowheads="1"/>
              </p:cNvSpPr>
              <p:nvPr/>
            </p:nvSpPr>
            <p:spPr bwMode="auto">
              <a:xfrm>
                <a:off x="9624" y="8064"/>
                <a:ext cx="1800" cy="900"/>
              </a:xfrm>
              <a:prstGeom prst="rect">
                <a:avLst/>
              </a:prstGeom>
              <a:solidFill>
                <a:srgbClr val="FFFFFF"/>
              </a:solidFill>
              <a:ln w="12700">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sz="1818"/>
              </a:p>
            </p:txBody>
          </p:sp>
        </p:grpSp>
      </p:grpSp>
      <p:sp>
        <p:nvSpPr>
          <p:cNvPr id="12291" name="Text Box 5">
            <a:extLst>
              <a:ext uri="{FF2B5EF4-FFF2-40B4-BE49-F238E27FC236}">
                <a16:creationId xmlns:a16="http://schemas.microsoft.com/office/drawing/2014/main" id="{DBDE17EE-430B-4C14-A225-A66192CC392F}"/>
              </a:ext>
            </a:extLst>
          </p:cNvPr>
          <p:cNvSpPr txBox="1">
            <a:spLocks noChangeArrowheads="1"/>
          </p:cNvSpPr>
          <p:nvPr/>
        </p:nvSpPr>
        <p:spPr bwMode="auto">
          <a:xfrm>
            <a:off x="76488" y="71859"/>
            <a:ext cx="8991023" cy="76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51" tIns="45125" rIns="90251" bIns="45125">
            <a:spAutoFit/>
          </a:bodyPr>
          <a:lstStyle>
            <a:lvl1pPr defTabSz="992188">
              <a:spcBef>
                <a:spcPct val="20000"/>
              </a:spcBef>
              <a:buChar char="•"/>
              <a:defRPr sz="3500">
                <a:solidFill>
                  <a:schemeClr val="tx1"/>
                </a:solidFill>
                <a:latin typeface="Arial" panose="020B0604020202020204" pitchFamily="34" charset="0"/>
              </a:defRPr>
            </a:lvl1pPr>
            <a:lvl2pPr marL="742950" indent="-285750" defTabSz="992188">
              <a:spcBef>
                <a:spcPct val="20000"/>
              </a:spcBef>
              <a:buChar char="–"/>
              <a:defRPr sz="3000">
                <a:solidFill>
                  <a:schemeClr val="tx1"/>
                </a:solidFill>
                <a:latin typeface="Arial" panose="020B0604020202020204" pitchFamily="34" charset="0"/>
              </a:defRPr>
            </a:lvl2pPr>
            <a:lvl3pPr marL="1143000" indent="-228600" defTabSz="992188">
              <a:spcBef>
                <a:spcPct val="20000"/>
              </a:spcBef>
              <a:buChar char="•"/>
              <a:defRPr sz="2600">
                <a:solidFill>
                  <a:schemeClr val="tx1"/>
                </a:solidFill>
                <a:latin typeface="Arial" panose="020B0604020202020204" pitchFamily="34" charset="0"/>
              </a:defRPr>
            </a:lvl3pPr>
            <a:lvl4pPr marL="1600200" indent="-228600" defTabSz="992188">
              <a:spcBef>
                <a:spcPct val="20000"/>
              </a:spcBef>
              <a:buChar char="–"/>
              <a:defRPr sz="2200">
                <a:solidFill>
                  <a:schemeClr val="tx1"/>
                </a:solidFill>
                <a:latin typeface="Arial" panose="020B0604020202020204" pitchFamily="34" charset="0"/>
              </a:defRPr>
            </a:lvl4pPr>
            <a:lvl5pPr marL="2057400" indent="-228600" defTabSz="992188">
              <a:spcBef>
                <a:spcPct val="20000"/>
              </a:spcBef>
              <a:buChar char="»"/>
              <a:defRPr sz="2200">
                <a:solidFill>
                  <a:schemeClr val="tx1"/>
                </a:solidFill>
                <a:latin typeface="Arial" panose="020B0604020202020204" pitchFamily="34" charset="0"/>
              </a:defRPr>
            </a:lvl5pPr>
            <a:lvl6pPr marL="2514600" indent="-228600" defTabSz="992188"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992188"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992188"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992188" eaLnBrk="0" fontAlgn="base" hangingPunct="0">
              <a:spcBef>
                <a:spcPct val="20000"/>
              </a:spcBef>
              <a:spcAft>
                <a:spcPct val="0"/>
              </a:spcAft>
              <a:buChar char="»"/>
              <a:defRPr sz="2200">
                <a:solidFill>
                  <a:schemeClr val="tx1"/>
                </a:solidFill>
                <a:latin typeface="Arial" panose="020B0604020202020204" pitchFamily="34" charset="0"/>
              </a:defRPr>
            </a:lvl9pPr>
          </a:lstStyle>
          <a:p>
            <a:pPr algn="just" eaLnBrk="1" hangingPunct="1">
              <a:spcBef>
                <a:spcPct val="50000"/>
              </a:spcBef>
              <a:buFontTx/>
              <a:buNone/>
            </a:pPr>
            <a:r>
              <a:rPr lang="en-US" altLang="en-US" sz="2182" b="1" dirty="0">
                <a:latin typeface="Times New Roman" panose="02020603050405020304" pitchFamily="18" charset="0"/>
                <a:sym typeface="Webdings" panose="05030102010509060703" pitchFamily="18" charset="2"/>
              </a:rPr>
              <a:t>Add arrows to show the relationships. You do not need to draw every possible connection – try to include at least 15 arrows.</a:t>
            </a:r>
            <a:endParaRPr lang="en-US" altLang="en-US" sz="2182" b="1" i="1" dirty="0">
              <a:latin typeface="Times New Roman" panose="02020603050405020304" pitchFamily="18" charset="0"/>
            </a:endParaRPr>
          </a:p>
        </p:txBody>
      </p:sp>
      <p:grpSp>
        <p:nvGrpSpPr>
          <p:cNvPr id="12292" name="Group 15">
            <a:extLst>
              <a:ext uri="{FF2B5EF4-FFF2-40B4-BE49-F238E27FC236}">
                <a16:creationId xmlns:a16="http://schemas.microsoft.com/office/drawing/2014/main" id="{33696751-07D3-4E83-B0C4-C6C27B75B984}"/>
              </a:ext>
            </a:extLst>
          </p:cNvPr>
          <p:cNvGrpSpPr>
            <a:grpSpLocks/>
          </p:cNvGrpSpPr>
          <p:nvPr/>
        </p:nvGrpSpPr>
        <p:grpSpPr bwMode="auto">
          <a:xfrm>
            <a:off x="392545" y="935182"/>
            <a:ext cx="4885171" cy="1389785"/>
            <a:chOff x="431249" y="1139610"/>
            <a:chExt cx="5374514" cy="1528762"/>
          </a:xfrm>
        </p:grpSpPr>
        <p:pic>
          <p:nvPicPr>
            <p:cNvPr id="12313" name="Picture 1">
              <a:extLst>
                <a:ext uri="{FF2B5EF4-FFF2-40B4-BE49-F238E27FC236}">
                  <a16:creationId xmlns:a16="http://schemas.microsoft.com/office/drawing/2014/main" id="{715038FF-3CD5-4091-88E9-6DFEDC06AB7A}"/>
                </a:ext>
              </a:extLst>
            </p:cNvPr>
            <p:cNvPicPr>
              <a:picLocks noChangeAspect="1"/>
            </p:cNvPicPr>
            <p:nvPr/>
          </p:nvPicPr>
          <p:blipFill>
            <a:blip r:embed="rId3">
              <a:extLst>
                <a:ext uri="{28A0092B-C50C-407E-A947-70E740481C1C}">
                  <a14:useLocalDpi xmlns:a14="http://schemas.microsoft.com/office/drawing/2010/main" val="0"/>
                </a:ext>
              </a:extLst>
            </a:blip>
            <a:srcRect l="50314" t="-3622" r="-314" b="3622"/>
            <a:stretch>
              <a:fillRect/>
            </a:stretch>
          </p:blipFill>
          <p:spPr bwMode="auto">
            <a:xfrm>
              <a:off x="431249" y="1139610"/>
              <a:ext cx="15144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2">
              <a:extLst>
                <a:ext uri="{FF2B5EF4-FFF2-40B4-BE49-F238E27FC236}">
                  <a16:creationId xmlns:a16="http://schemas.microsoft.com/office/drawing/2014/main" id="{2D489B96-4693-4935-B172-29A96DC0C2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7798" y="1258672"/>
              <a:ext cx="15144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3">
              <a:extLst>
                <a:ext uri="{FF2B5EF4-FFF2-40B4-BE49-F238E27FC236}">
                  <a16:creationId xmlns:a16="http://schemas.microsoft.com/office/drawing/2014/main" id="{4F16F619-6C0B-42AB-B2CC-2472154D714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91288" y="1258672"/>
              <a:ext cx="15144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3" name="Group 16">
            <a:extLst>
              <a:ext uri="{FF2B5EF4-FFF2-40B4-BE49-F238E27FC236}">
                <a16:creationId xmlns:a16="http://schemas.microsoft.com/office/drawing/2014/main" id="{541D0061-890E-4125-A536-034E29D4D696}"/>
              </a:ext>
            </a:extLst>
          </p:cNvPr>
          <p:cNvGrpSpPr>
            <a:grpSpLocks/>
          </p:cNvGrpSpPr>
          <p:nvPr/>
        </p:nvGrpSpPr>
        <p:grpSpPr bwMode="auto">
          <a:xfrm>
            <a:off x="386773" y="2342285"/>
            <a:ext cx="6640080" cy="1297420"/>
            <a:chOff x="425278" y="2687637"/>
            <a:chExt cx="7303955" cy="1427163"/>
          </a:xfrm>
        </p:grpSpPr>
        <p:pic>
          <p:nvPicPr>
            <p:cNvPr id="12309" name="Picture 53">
              <a:extLst>
                <a:ext uri="{FF2B5EF4-FFF2-40B4-BE49-F238E27FC236}">
                  <a16:creationId xmlns:a16="http://schemas.microsoft.com/office/drawing/2014/main" id="{D6A0CB53-FE81-44D8-9A1C-22F33944A464}"/>
                </a:ext>
              </a:extLst>
            </p:cNvPr>
            <p:cNvPicPr>
              <a:picLocks noChangeAspect="1"/>
            </p:cNvPicPr>
            <p:nvPr/>
          </p:nvPicPr>
          <p:blipFill>
            <a:blip r:embed="rId3">
              <a:extLst>
                <a:ext uri="{28A0092B-C50C-407E-A947-70E740481C1C}">
                  <a14:useLocalDpi xmlns:a14="http://schemas.microsoft.com/office/drawing/2010/main" val="0"/>
                </a:ext>
              </a:extLst>
            </a:blip>
            <a:srcRect r="50000"/>
            <a:stretch>
              <a:fillRect/>
            </a:stretch>
          </p:blipFill>
          <p:spPr bwMode="auto">
            <a:xfrm>
              <a:off x="425278" y="2711450"/>
              <a:ext cx="15144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4">
              <a:extLst>
                <a:ext uri="{FF2B5EF4-FFF2-40B4-BE49-F238E27FC236}">
                  <a16:creationId xmlns:a16="http://schemas.microsoft.com/office/drawing/2014/main" id="{79530FE8-B39F-46CD-87E6-240E18E758D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71062" y="2716212"/>
              <a:ext cx="15049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5">
              <a:extLst>
                <a:ext uri="{FF2B5EF4-FFF2-40B4-BE49-F238E27FC236}">
                  <a16:creationId xmlns:a16="http://schemas.microsoft.com/office/drawing/2014/main" id="{EAAA5990-5ECE-4429-81A7-07C9A17C890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64716" y="2790825"/>
              <a:ext cx="1552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6">
              <a:extLst>
                <a:ext uri="{FF2B5EF4-FFF2-40B4-BE49-F238E27FC236}">
                  <a16:creationId xmlns:a16="http://schemas.microsoft.com/office/drawing/2014/main" id="{0C36F69F-C35E-4C21-94FA-41150A1C71E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33808" y="2687637"/>
              <a:ext cx="14954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4" name="Group 17">
            <a:extLst>
              <a:ext uri="{FF2B5EF4-FFF2-40B4-BE49-F238E27FC236}">
                <a16:creationId xmlns:a16="http://schemas.microsoft.com/office/drawing/2014/main" id="{D5C5A204-B75F-4336-8929-5A4BA5C6CA9C}"/>
              </a:ext>
            </a:extLst>
          </p:cNvPr>
          <p:cNvGrpSpPr>
            <a:grpSpLocks/>
          </p:cNvGrpSpPr>
          <p:nvPr/>
        </p:nvGrpSpPr>
        <p:grpSpPr bwMode="auto">
          <a:xfrm>
            <a:off x="5641399" y="5088660"/>
            <a:ext cx="3147579" cy="1255568"/>
            <a:chOff x="6205232" y="5708731"/>
            <a:chExt cx="3462643" cy="1381125"/>
          </a:xfrm>
        </p:grpSpPr>
        <p:pic>
          <p:nvPicPr>
            <p:cNvPr id="12307" name="Picture 7">
              <a:extLst>
                <a:ext uri="{FF2B5EF4-FFF2-40B4-BE49-F238E27FC236}">
                  <a16:creationId xmlns:a16="http://schemas.microsoft.com/office/drawing/2014/main" id="{02736FAB-4C03-4DC1-A56F-D580400A2BF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153400" y="5708731"/>
              <a:ext cx="15144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11">
              <a:extLst>
                <a:ext uri="{FF2B5EF4-FFF2-40B4-BE49-F238E27FC236}">
                  <a16:creationId xmlns:a16="http://schemas.microsoft.com/office/drawing/2014/main" id="{718E72AB-065D-42FC-974C-6A68C976035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05232" y="5718256"/>
              <a:ext cx="15144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5" name="Group 14">
            <a:extLst>
              <a:ext uri="{FF2B5EF4-FFF2-40B4-BE49-F238E27FC236}">
                <a16:creationId xmlns:a16="http://schemas.microsoft.com/office/drawing/2014/main" id="{0BC4D6E7-37F1-43BD-8B66-94DAAD0E9508}"/>
              </a:ext>
            </a:extLst>
          </p:cNvPr>
          <p:cNvGrpSpPr>
            <a:grpSpLocks/>
          </p:cNvGrpSpPr>
          <p:nvPr/>
        </p:nvGrpSpPr>
        <p:grpSpPr bwMode="auto">
          <a:xfrm>
            <a:off x="2174876" y="3708977"/>
            <a:ext cx="6570806" cy="1288762"/>
            <a:chOff x="2393013" y="4267200"/>
            <a:chExt cx="7227237" cy="1417719"/>
          </a:xfrm>
        </p:grpSpPr>
        <p:pic>
          <p:nvPicPr>
            <p:cNvPr id="12303" name="Picture 8">
              <a:extLst>
                <a:ext uri="{FF2B5EF4-FFF2-40B4-BE49-F238E27FC236}">
                  <a16:creationId xmlns:a16="http://schemas.microsoft.com/office/drawing/2014/main" id="{A63E591C-75CC-43DA-9385-D1653FF27E3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393013" y="4286250"/>
              <a:ext cx="15144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9">
              <a:extLst>
                <a:ext uri="{FF2B5EF4-FFF2-40B4-BE49-F238E27FC236}">
                  <a16:creationId xmlns:a16="http://schemas.microsoft.com/office/drawing/2014/main" id="{CDF490F0-B49C-4946-B307-49D24ED01C83}"/>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338313" y="4267200"/>
              <a:ext cx="153352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0">
              <a:extLst>
                <a:ext uri="{FF2B5EF4-FFF2-40B4-BE49-F238E27FC236}">
                  <a16:creationId xmlns:a16="http://schemas.microsoft.com/office/drawing/2014/main" id="{E450EBE1-0DA3-4358-A955-467376660A8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195708" y="4286250"/>
              <a:ext cx="15335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3">
              <a:extLst>
                <a:ext uri="{FF2B5EF4-FFF2-40B4-BE49-F238E27FC236}">
                  <a16:creationId xmlns:a16="http://schemas.microsoft.com/office/drawing/2014/main" id="{14D28D57-47BF-4BA4-8C9F-80DDBEA6FD70}"/>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4313319"/>
              <a:ext cx="15430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6" name="Group 19">
            <a:extLst>
              <a:ext uri="{FF2B5EF4-FFF2-40B4-BE49-F238E27FC236}">
                <a16:creationId xmlns:a16="http://schemas.microsoft.com/office/drawing/2014/main" id="{333642B5-45C6-46F6-BFA0-E47C2BC85648}"/>
              </a:ext>
            </a:extLst>
          </p:cNvPr>
          <p:cNvGrpSpPr>
            <a:grpSpLocks/>
          </p:cNvGrpSpPr>
          <p:nvPr/>
        </p:nvGrpSpPr>
        <p:grpSpPr bwMode="auto">
          <a:xfrm>
            <a:off x="6117649" y="1414319"/>
            <a:ext cx="2154670" cy="673966"/>
            <a:chOff x="7308057" y="1421444"/>
            <a:chExt cx="2369685" cy="741226"/>
          </a:xfrm>
        </p:grpSpPr>
        <p:pic>
          <p:nvPicPr>
            <p:cNvPr id="12300" name="Picture 5" descr="MCj04376190000[1]">
              <a:extLst>
                <a:ext uri="{FF2B5EF4-FFF2-40B4-BE49-F238E27FC236}">
                  <a16:creationId xmlns:a16="http://schemas.microsoft.com/office/drawing/2014/main" id="{C8EE7E7D-9D7D-4881-99A1-A74E07FA473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08057" y="1500684"/>
              <a:ext cx="634808" cy="66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6" descr="MCj03469530000[1]">
              <a:extLst>
                <a:ext uri="{FF2B5EF4-FFF2-40B4-BE49-F238E27FC236}">
                  <a16:creationId xmlns:a16="http://schemas.microsoft.com/office/drawing/2014/main" id="{84F18FCD-B018-4DBE-A663-15300B84965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67740" y="1421444"/>
              <a:ext cx="1310002" cy="59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Line 8">
              <a:extLst>
                <a:ext uri="{FF2B5EF4-FFF2-40B4-BE49-F238E27FC236}">
                  <a16:creationId xmlns:a16="http://schemas.microsoft.com/office/drawing/2014/main" id="{FEA5A295-235C-4F6D-89C6-AF61A3410B5B}"/>
                </a:ext>
              </a:extLst>
            </p:cNvPr>
            <p:cNvSpPr>
              <a:spLocks noChangeShapeType="1"/>
            </p:cNvSpPr>
            <p:nvPr/>
          </p:nvSpPr>
          <p:spPr bwMode="auto">
            <a:xfrm>
              <a:off x="8029288" y="1792919"/>
              <a:ext cx="33845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636"/>
            </a:p>
          </p:txBody>
        </p:sp>
      </p:grpSp>
      <p:sp>
        <p:nvSpPr>
          <p:cNvPr id="43" name="Rectangle 42">
            <a:extLst>
              <a:ext uri="{FF2B5EF4-FFF2-40B4-BE49-F238E27FC236}">
                <a16:creationId xmlns:a16="http://schemas.microsoft.com/office/drawing/2014/main" id="{92FF872C-BC3C-412C-A933-2501A153DBBA}"/>
              </a:ext>
            </a:extLst>
          </p:cNvPr>
          <p:cNvSpPr>
            <a:spLocks noChangeArrowheads="1"/>
          </p:cNvSpPr>
          <p:nvPr/>
        </p:nvSpPr>
        <p:spPr bwMode="auto">
          <a:xfrm>
            <a:off x="1" y="6362989"/>
            <a:ext cx="9152659"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b="1" dirty="0">
                <a:latin typeface="Times New Roman" panose="02020603050405020304" pitchFamily="18" charset="0"/>
              </a:rPr>
              <a:t>Done? Answer the questions for Part D to the right of the slide.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nodeType="clickEffect">
                                  <p:stCondLst>
                                    <p:cond delay="0"/>
                                  </p:stCondLst>
                                  <p:childTnLst>
                                    <p:animEffect transition="out" filter="fade">
                                      <p:cBhvr>
                                        <p:cTn id="10" dur="500"/>
                                        <p:tgtEl>
                                          <p:spTgt spid="19"/>
                                        </p:tgtEl>
                                      </p:cBhvr>
                                    </p:animEffect>
                                    <p:set>
                                      <p:cBhvr>
                                        <p:cTn id="1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3C8679-7800-407E-A09F-02020D7E286B}"/>
              </a:ext>
            </a:extLst>
          </p:cNvPr>
          <p:cNvSpPr txBox="1"/>
          <p:nvPr/>
        </p:nvSpPr>
        <p:spPr>
          <a:xfrm>
            <a:off x="31955" y="152400"/>
            <a:ext cx="4876800" cy="1477328"/>
          </a:xfrm>
          <a:prstGeom prst="rect">
            <a:avLst/>
          </a:prstGeom>
          <a:noFill/>
        </p:spPr>
        <p:txBody>
          <a:bodyPr wrap="square">
            <a:spAutoFit/>
          </a:bodyPr>
          <a:lstStyle/>
          <a:p>
            <a:pPr algn="just" rtl="0">
              <a:spcBef>
                <a:spcPts val="0"/>
              </a:spcBef>
              <a:spcAft>
                <a:spcPts val="0"/>
              </a:spcAft>
            </a:pPr>
            <a:r>
              <a:rPr lang="en-US" sz="1800" b="1" i="0" u="none" strike="noStrike" dirty="0">
                <a:solidFill>
                  <a:srgbClr val="000000"/>
                </a:solidFill>
                <a:effectLst/>
                <a:highlight>
                  <a:srgbClr val="FFFF00"/>
                </a:highlight>
                <a:latin typeface="Arial" panose="020B0604020202020204" pitchFamily="34" charset="0"/>
              </a:rPr>
              <a:t>Part D: Discussion Questions</a:t>
            </a:r>
            <a:endParaRPr lang="en-US" b="0" dirty="0">
              <a:effectLst/>
              <a:highlight>
                <a:srgbClr val="FFFF00"/>
              </a:highlight>
            </a:endParaRPr>
          </a:p>
          <a:p>
            <a:pPr algn="just" rtl="0">
              <a:spcBef>
                <a:spcPts val="0"/>
              </a:spcBef>
              <a:spcAft>
                <a:spcPts val="0"/>
              </a:spcAft>
            </a:pPr>
            <a:br>
              <a:rPr lang="en-US" b="0" dirty="0">
                <a:effectLst/>
              </a:rPr>
            </a:br>
            <a:r>
              <a:rPr lang="en-US" sz="1800" b="1" i="0" u="none" strike="noStrike" dirty="0">
                <a:solidFill>
                  <a:srgbClr val="000000"/>
                </a:solidFill>
                <a:effectLst/>
                <a:latin typeface="Arial" panose="020B0604020202020204" pitchFamily="34" charset="0"/>
              </a:rPr>
              <a:t>1. Which 3 organisms would be the top-level consumers in your food web?</a:t>
            </a:r>
            <a:endParaRPr lang="en-US" b="0" dirty="0">
              <a:effectLst/>
            </a:endParaRPr>
          </a:p>
          <a:p>
            <a:pPr algn="just" rtl="0">
              <a:spcBef>
                <a:spcPts val="0"/>
              </a:spcBef>
              <a:spcAft>
                <a:spcPts val="0"/>
              </a:spcAft>
            </a:pPr>
            <a:r>
              <a:rPr lang="en-US" sz="1800" b="1" i="0" u="none" strike="noStrike" dirty="0">
                <a:solidFill>
                  <a:srgbClr val="FF0000"/>
                </a:solidFill>
                <a:effectLst/>
                <a:latin typeface="Arial" panose="020B0604020202020204" pitchFamily="34" charset="0"/>
              </a:rPr>
              <a:t> </a:t>
            </a:r>
            <a:endParaRPr lang="en-US" b="0" dirty="0">
              <a:effectLst/>
            </a:endParaRPr>
          </a:p>
        </p:txBody>
      </p:sp>
      <p:pic>
        <p:nvPicPr>
          <p:cNvPr id="5" name="Picture 4">
            <a:extLst>
              <a:ext uri="{FF2B5EF4-FFF2-40B4-BE49-F238E27FC236}">
                <a16:creationId xmlns:a16="http://schemas.microsoft.com/office/drawing/2014/main" id="{A6C398BC-DE48-4379-8248-9150A8E312E2}"/>
              </a:ext>
            </a:extLst>
          </p:cNvPr>
          <p:cNvPicPr>
            <a:picLocks noChangeAspect="1"/>
          </p:cNvPicPr>
          <p:nvPr/>
        </p:nvPicPr>
        <p:blipFill rotWithShape="1">
          <a:blip r:embed="rId2"/>
          <a:srcRect r="541"/>
          <a:stretch/>
        </p:blipFill>
        <p:spPr>
          <a:xfrm>
            <a:off x="4780935" y="152400"/>
            <a:ext cx="4267200" cy="5052498"/>
          </a:xfrm>
          <a:prstGeom prst="rect">
            <a:avLst/>
          </a:prstGeom>
        </p:spPr>
      </p:pic>
    </p:spTree>
    <p:extLst>
      <p:ext uri="{BB962C8B-B14F-4D97-AF65-F5344CB8AC3E}">
        <p14:creationId xmlns:p14="http://schemas.microsoft.com/office/powerpoint/2010/main" val="2998267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3C8679-7800-407E-A09F-02020D7E286B}"/>
              </a:ext>
            </a:extLst>
          </p:cNvPr>
          <p:cNvSpPr txBox="1"/>
          <p:nvPr/>
        </p:nvSpPr>
        <p:spPr>
          <a:xfrm>
            <a:off x="0" y="228600"/>
            <a:ext cx="4724400" cy="1477328"/>
          </a:xfrm>
          <a:prstGeom prst="rect">
            <a:avLst/>
          </a:prstGeom>
          <a:noFill/>
        </p:spPr>
        <p:txBody>
          <a:bodyPr wrap="square">
            <a:spAutoFit/>
          </a:bodyPr>
          <a:lstStyle/>
          <a:p>
            <a:pPr algn="just" rtl="0">
              <a:spcBef>
                <a:spcPts val="0"/>
              </a:spcBef>
              <a:spcAft>
                <a:spcPts val="0"/>
              </a:spcAft>
            </a:pPr>
            <a:r>
              <a:rPr lang="en-US" sz="1800" b="1" i="0" u="none" strike="noStrike" dirty="0">
                <a:solidFill>
                  <a:srgbClr val="000000"/>
                </a:solidFill>
                <a:effectLst/>
                <a:latin typeface="Arial" panose="020B0604020202020204" pitchFamily="34" charset="0"/>
              </a:rPr>
              <a:t>2. Explain how two of the organisms in your food web would be affected  if the population of great blue heron was to double.  (One + and one -)</a:t>
            </a:r>
            <a:endParaRPr lang="en-US" b="0" dirty="0">
              <a:effectLst/>
            </a:endParaRPr>
          </a:p>
          <a:p>
            <a:pPr algn="just" rtl="0">
              <a:spcBef>
                <a:spcPts val="0"/>
              </a:spcBef>
              <a:spcAft>
                <a:spcPts val="0"/>
              </a:spcAft>
            </a:pPr>
            <a:endParaRPr lang="en-US" dirty="0"/>
          </a:p>
        </p:txBody>
      </p:sp>
      <p:pic>
        <p:nvPicPr>
          <p:cNvPr id="5" name="Picture 4">
            <a:extLst>
              <a:ext uri="{FF2B5EF4-FFF2-40B4-BE49-F238E27FC236}">
                <a16:creationId xmlns:a16="http://schemas.microsoft.com/office/drawing/2014/main" id="{A6C398BC-DE48-4379-8248-9150A8E312E2}"/>
              </a:ext>
            </a:extLst>
          </p:cNvPr>
          <p:cNvPicPr>
            <a:picLocks noChangeAspect="1"/>
          </p:cNvPicPr>
          <p:nvPr/>
        </p:nvPicPr>
        <p:blipFill rotWithShape="1">
          <a:blip r:embed="rId2"/>
          <a:srcRect r="541"/>
          <a:stretch/>
        </p:blipFill>
        <p:spPr>
          <a:xfrm>
            <a:off x="4876800" y="152400"/>
            <a:ext cx="4267200" cy="5052498"/>
          </a:xfrm>
          <a:prstGeom prst="rect">
            <a:avLst/>
          </a:prstGeom>
        </p:spPr>
      </p:pic>
    </p:spTree>
    <p:extLst>
      <p:ext uri="{BB962C8B-B14F-4D97-AF65-F5344CB8AC3E}">
        <p14:creationId xmlns:p14="http://schemas.microsoft.com/office/powerpoint/2010/main" val="3011522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3C8679-7800-407E-A09F-02020D7E286B}"/>
              </a:ext>
            </a:extLst>
          </p:cNvPr>
          <p:cNvSpPr txBox="1"/>
          <p:nvPr/>
        </p:nvSpPr>
        <p:spPr>
          <a:xfrm>
            <a:off x="29497" y="381000"/>
            <a:ext cx="4648200" cy="1477328"/>
          </a:xfrm>
          <a:prstGeom prst="rect">
            <a:avLst/>
          </a:prstGeom>
          <a:noFill/>
        </p:spPr>
        <p:txBody>
          <a:bodyPr wrap="square">
            <a:spAutoFit/>
          </a:bodyPr>
          <a:lstStyle/>
          <a:p>
            <a:pPr algn="just" rtl="0">
              <a:spcBef>
                <a:spcPts val="0"/>
              </a:spcBef>
              <a:spcAft>
                <a:spcPts val="0"/>
              </a:spcAft>
            </a:pPr>
            <a:r>
              <a:rPr lang="en-US" sz="1800" b="1" i="0" u="none" strike="noStrike" dirty="0">
                <a:solidFill>
                  <a:srgbClr val="000000"/>
                </a:solidFill>
                <a:effectLst/>
                <a:latin typeface="Arial" panose="020B0604020202020204" pitchFamily="34" charset="0"/>
              </a:rPr>
              <a:t>3. Explain how two of the organisms in your food web would be affected if the bullhead population were to decrease by 50%. (One + and one -)</a:t>
            </a:r>
            <a:endParaRPr lang="en-US" b="0" dirty="0">
              <a:effectLst/>
            </a:endParaRPr>
          </a:p>
          <a:p>
            <a:pPr algn="just" rtl="0">
              <a:spcBef>
                <a:spcPts val="0"/>
              </a:spcBef>
              <a:spcAft>
                <a:spcPts val="0"/>
              </a:spcAft>
            </a:pPr>
            <a:r>
              <a:rPr lang="en-US" sz="1800" b="1" i="0" u="none" strike="noStrike" dirty="0">
                <a:solidFill>
                  <a:srgbClr val="FF0000"/>
                </a:solidFill>
                <a:effectLst/>
                <a:latin typeface="Arial" panose="020B0604020202020204" pitchFamily="34" charset="0"/>
              </a:rPr>
              <a:t> </a:t>
            </a:r>
            <a:endParaRPr lang="en-US" b="0" dirty="0">
              <a:effectLst/>
            </a:endParaRPr>
          </a:p>
        </p:txBody>
      </p:sp>
      <p:pic>
        <p:nvPicPr>
          <p:cNvPr id="5" name="Picture 4">
            <a:extLst>
              <a:ext uri="{FF2B5EF4-FFF2-40B4-BE49-F238E27FC236}">
                <a16:creationId xmlns:a16="http://schemas.microsoft.com/office/drawing/2014/main" id="{A6C398BC-DE48-4379-8248-9150A8E312E2}"/>
              </a:ext>
            </a:extLst>
          </p:cNvPr>
          <p:cNvPicPr>
            <a:picLocks noChangeAspect="1"/>
          </p:cNvPicPr>
          <p:nvPr/>
        </p:nvPicPr>
        <p:blipFill rotWithShape="1">
          <a:blip r:embed="rId2"/>
          <a:srcRect r="541"/>
          <a:stretch/>
        </p:blipFill>
        <p:spPr>
          <a:xfrm>
            <a:off x="4876800" y="152400"/>
            <a:ext cx="4267200" cy="5052498"/>
          </a:xfrm>
          <a:prstGeom prst="rect">
            <a:avLst/>
          </a:prstGeom>
        </p:spPr>
      </p:pic>
    </p:spTree>
    <p:extLst>
      <p:ext uri="{BB962C8B-B14F-4D97-AF65-F5344CB8AC3E}">
        <p14:creationId xmlns:p14="http://schemas.microsoft.com/office/powerpoint/2010/main" val="596023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3C8679-7800-407E-A09F-02020D7E286B}"/>
              </a:ext>
            </a:extLst>
          </p:cNvPr>
          <p:cNvSpPr txBox="1"/>
          <p:nvPr/>
        </p:nvSpPr>
        <p:spPr>
          <a:xfrm>
            <a:off x="152400" y="381000"/>
            <a:ext cx="4419600" cy="2308324"/>
          </a:xfrm>
          <a:prstGeom prst="rect">
            <a:avLst/>
          </a:prstGeom>
          <a:noFill/>
        </p:spPr>
        <p:txBody>
          <a:bodyPr wrap="square">
            <a:spAutoFit/>
          </a:bodyPr>
          <a:lstStyle/>
          <a:p>
            <a:pPr algn="just" rtl="0">
              <a:spcBef>
                <a:spcPts val="0"/>
              </a:spcBef>
              <a:spcAft>
                <a:spcPts val="0"/>
              </a:spcAft>
            </a:pPr>
            <a:r>
              <a:rPr lang="en-US" sz="1800" b="1" i="0" u="none" strike="noStrike" dirty="0">
                <a:solidFill>
                  <a:srgbClr val="000000"/>
                </a:solidFill>
                <a:effectLst/>
                <a:latin typeface="Arial" panose="020B0604020202020204" pitchFamily="34" charset="0"/>
              </a:rPr>
              <a:t>4. Asian carp consume zooplankton, which many fishes typically feed on in their juvenile stages, and have no known predators. How would the introduction of an Asian carp affect your food web?</a:t>
            </a:r>
            <a:endParaRPr lang="en-US" b="0" dirty="0">
              <a:effectLst/>
            </a:endParaRPr>
          </a:p>
          <a:p>
            <a:br>
              <a:rPr lang="en-US" b="0" dirty="0">
                <a:effectLst/>
              </a:rPr>
            </a:br>
            <a:endParaRPr lang="en-US" dirty="0"/>
          </a:p>
        </p:txBody>
      </p:sp>
      <p:pic>
        <p:nvPicPr>
          <p:cNvPr id="5" name="Picture 4">
            <a:extLst>
              <a:ext uri="{FF2B5EF4-FFF2-40B4-BE49-F238E27FC236}">
                <a16:creationId xmlns:a16="http://schemas.microsoft.com/office/drawing/2014/main" id="{A6C398BC-DE48-4379-8248-9150A8E312E2}"/>
              </a:ext>
            </a:extLst>
          </p:cNvPr>
          <p:cNvPicPr>
            <a:picLocks noChangeAspect="1"/>
          </p:cNvPicPr>
          <p:nvPr/>
        </p:nvPicPr>
        <p:blipFill rotWithShape="1">
          <a:blip r:embed="rId2"/>
          <a:srcRect r="541"/>
          <a:stretch/>
        </p:blipFill>
        <p:spPr>
          <a:xfrm>
            <a:off x="4879258" y="163075"/>
            <a:ext cx="4267200" cy="5052498"/>
          </a:xfrm>
          <a:prstGeom prst="rect">
            <a:avLst/>
          </a:prstGeom>
        </p:spPr>
      </p:pic>
    </p:spTree>
    <p:extLst>
      <p:ext uri="{BB962C8B-B14F-4D97-AF65-F5344CB8AC3E}">
        <p14:creationId xmlns:p14="http://schemas.microsoft.com/office/powerpoint/2010/main" val="2951993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A75EAE1D-A023-4643-A729-0867DCDDCA6A}"/>
              </a:ext>
            </a:extLst>
          </p:cNvPr>
          <p:cNvSpPr txBox="1">
            <a:spLocks noChangeArrowheads="1"/>
          </p:cNvSpPr>
          <p:nvPr/>
        </p:nvSpPr>
        <p:spPr bwMode="auto">
          <a:xfrm>
            <a:off x="0" y="612199"/>
            <a:ext cx="9119419"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latin typeface="Times New Roman" panose="02020603050405020304" pitchFamily="18" charset="0"/>
                <a:cs typeface="Times New Roman" panose="02020603050405020304" pitchFamily="18" charset="0"/>
              </a:rPr>
              <a:t>1) DDT was a chemical pesticide used to kill:</a:t>
            </a:r>
            <a:br>
              <a:rPr lang="en-US" altLang="en-US" sz="2400" b="1"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A.  weeds.	B.  pests.	C. both weeds &amp; pests.</a:t>
            </a:r>
            <a:br>
              <a:rPr lang="en-US" altLang="en-US" sz="2400" dirty="0">
                <a:latin typeface="Times New Roman" panose="02020603050405020304" pitchFamily="18" charset="0"/>
                <a:cs typeface="Times New Roman" panose="02020603050405020304" pitchFamily="18" charset="0"/>
              </a:rPr>
            </a:br>
            <a:br>
              <a:rPr lang="en-US" altLang="en-US" sz="1600" dirty="0">
                <a:latin typeface="Times New Roman" panose="02020603050405020304" pitchFamily="18" charset="0"/>
                <a:cs typeface="Times New Roman" panose="02020603050405020304" pitchFamily="18" charset="0"/>
              </a:rPr>
            </a:br>
            <a:r>
              <a:rPr lang="en-US" altLang="en-US" sz="2400" b="1" dirty="0">
                <a:latin typeface="Times New Roman" panose="02020603050405020304" pitchFamily="18" charset="0"/>
                <a:cs typeface="Times New Roman" panose="02020603050405020304" pitchFamily="18" charset="0"/>
              </a:rPr>
              <a:t>2)  Which consumer would be higher in a food pyramid?</a:t>
            </a:r>
            <a:br>
              <a:rPr lang="en-US" altLang="en-US" sz="2400" b="1"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A. Primary consumer	   B.  Secondary consumer    C.  Tertiary consumer</a:t>
            </a:r>
          </a:p>
          <a:p>
            <a:pPr eaLnBrk="1" hangingPunct="1">
              <a:spcBef>
                <a:spcPct val="50000"/>
              </a:spcBef>
            </a:pPr>
            <a:br>
              <a:rPr lang="en-US" altLang="en-US" sz="1400" dirty="0">
                <a:latin typeface="Times New Roman" panose="02020603050405020304" pitchFamily="18" charset="0"/>
                <a:cs typeface="Times New Roman" panose="02020603050405020304" pitchFamily="18" charset="0"/>
              </a:rPr>
            </a:br>
            <a:r>
              <a:rPr lang="en-US" altLang="en-US" sz="2400" b="1" dirty="0">
                <a:latin typeface="Times New Roman" panose="02020603050405020304" pitchFamily="18" charset="0"/>
                <a:cs typeface="Times New Roman" panose="02020603050405020304" pitchFamily="18" charset="0"/>
              </a:rPr>
              <a:t>3)   How would bald eagles be classified?</a:t>
            </a:r>
            <a:br>
              <a:rPr lang="en-US" altLang="en-US" sz="2400" b="1"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A. Primary consumer	   B.  Secondary consumer    C.  Tertiary consumer</a:t>
            </a:r>
            <a:br>
              <a:rPr lang="en-US" altLang="en-US" sz="2400" dirty="0">
                <a:latin typeface="Times New Roman" panose="02020603050405020304" pitchFamily="18" charset="0"/>
                <a:cs typeface="Times New Roman" panose="02020603050405020304" pitchFamily="18" charset="0"/>
              </a:rPr>
            </a:br>
            <a:br>
              <a:rPr lang="en-US" altLang="en-US" sz="20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4</a:t>
            </a:r>
            <a:r>
              <a:rPr lang="en-US" altLang="en-US" sz="2400" b="1" dirty="0">
                <a:latin typeface="Times New Roman" panose="02020603050405020304" pitchFamily="18" charset="0"/>
                <a:cs typeface="Times New Roman" panose="02020603050405020304" pitchFamily="18" charset="0"/>
              </a:rPr>
              <a:t>) What other issues do bald eagles face?</a:t>
            </a:r>
          </a:p>
        </p:txBody>
      </p:sp>
      <p:sp>
        <p:nvSpPr>
          <p:cNvPr id="6147" name="Text Box 5">
            <a:extLst>
              <a:ext uri="{FF2B5EF4-FFF2-40B4-BE49-F238E27FC236}">
                <a16:creationId xmlns:a16="http://schemas.microsoft.com/office/drawing/2014/main" id="{263DDF5B-EF86-4611-8B40-9B830C7B26D7}"/>
              </a:ext>
            </a:extLst>
          </p:cNvPr>
          <p:cNvSpPr txBox="1">
            <a:spLocks noChangeArrowheads="1"/>
          </p:cNvSpPr>
          <p:nvPr/>
        </p:nvSpPr>
        <p:spPr bwMode="auto">
          <a:xfrm>
            <a:off x="0" y="0"/>
            <a:ext cx="9144000" cy="457200"/>
          </a:xfrm>
          <a:prstGeom prst="rect">
            <a:avLst/>
          </a:prstGeom>
          <a:solidFill>
            <a:srgbClr val="92D050"/>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latin typeface="Times New Roman" panose="02020603050405020304" pitchFamily="18" charset="0"/>
                <a:sym typeface="Wingdings" panose="05000000000000000000" pitchFamily="2" charset="2"/>
              </a:rPr>
              <a:t>Answer these questions after you watch the video.</a:t>
            </a:r>
            <a:endParaRPr lang="en-US" altLang="en-US" sz="2400" b="1" dirty="0">
              <a:latin typeface="Times New Roman" panose="02020603050405020304" pitchFamily="18" charset="0"/>
            </a:endParaRPr>
          </a:p>
        </p:txBody>
      </p:sp>
      <p:pic>
        <p:nvPicPr>
          <p:cNvPr id="5126" name="Graphic 13">
            <a:hlinkClick r:id="rId2"/>
            <a:extLst>
              <a:ext uri="{FF2B5EF4-FFF2-40B4-BE49-F238E27FC236}">
                <a16:creationId xmlns:a16="http://schemas.microsoft.com/office/drawing/2014/main" id="{A88B812F-ED02-4BE7-BCE5-9D9E1A2BF9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02220"/>
            <a:ext cx="1340224" cy="134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00F12E3B-5CD8-40F8-BDBF-B84DECF38FC7}"/>
              </a:ext>
            </a:extLst>
          </p:cNvPr>
          <p:cNvGrpSpPr/>
          <p:nvPr/>
        </p:nvGrpSpPr>
        <p:grpSpPr>
          <a:xfrm>
            <a:off x="22123" y="5407261"/>
            <a:ext cx="9144000" cy="1287463"/>
            <a:chOff x="22123" y="5407261"/>
            <a:chExt cx="9144000" cy="1287463"/>
          </a:xfrm>
        </p:grpSpPr>
        <p:sp>
          <p:nvSpPr>
            <p:cNvPr id="8" name="Text Box 2">
              <a:extLst>
                <a:ext uri="{FF2B5EF4-FFF2-40B4-BE49-F238E27FC236}">
                  <a16:creationId xmlns:a16="http://schemas.microsoft.com/office/drawing/2014/main" id="{37FE17E0-642E-4D03-9C2A-F7EEC404366D}"/>
                </a:ext>
              </a:extLst>
            </p:cNvPr>
            <p:cNvSpPr txBox="1">
              <a:spLocks noChangeArrowheads="1"/>
            </p:cNvSpPr>
            <p:nvPr/>
          </p:nvSpPr>
          <p:spPr bwMode="auto">
            <a:xfrm>
              <a:off x="67290" y="5864461"/>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b="1" dirty="0"/>
                <a:t>Biomagnification: The concentration of toxins in organisms at higher levels in a food chain/web. </a:t>
              </a:r>
              <a:endParaRPr lang="en-US" altLang="en-US" sz="2400" b="1" dirty="0">
                <a:latin typeface="Times New Roman" panose="02020603050405020304" pitchFamily="18" charset="0"/>
              </a:endParaRPr>
            </a:p>
          </p:txBody>
        </p:sp>
        <p:sp>
          <p:nvSpPr>
            <p:cNvPr id="9" name="Text Box 5">
              <a:extLst>
                <a:ext uri="{FF2B5EF4-FFF2-40B4-BE49-F238E27FC236}">
                  <a16:creationId xmlns:a16="http://schemas.microsoft.com/office/drawing/2014/main" id="{F5876518-ED55-45A6-BB80-DD97C3978F19}"/>
                </a:ext>
              </a:extLst>
            </p:cNvPr>
            <p:cNvSpPr txBox="1">
              <a:spLocks noChangeArrowheads="1"/>
            </p:cNvSpPr>
            <p:nvPr/>
          </p:nvSpPr>
          <p:spPr bwMode="auto">
            <a:xfrm>
              <a:off x="22123" y="5407261"/>
              <a:ext cx="9144000" cy="457200"/>
            </a:xfrm>
            <a:prstGeom prst="rect">
              <a:avLst/>
            </a:prstGeom>
            <a:solidFill>
              <a:srgbClr val="92D050"/>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latin typeface="Times New Roman" panose="02020603050405020304" pitchFamily="18" charset="0"/>
                  <a:sym typeface="Wingdings" panose="05000000000000000000" pitchFamily="2" charset="2"/>
                </a:rPr>
                <a:t>Add this definition to your vocabulary page</a:t>
              </a:r>
              <a:endParaRPr lang="en-US" altLang="en-US" sz="2400" b="1" dirty="0">
                <a:latin typeface="Times New Roman" panose="02020603050405020304" pitchFamily="18" charset="0"/>
              </a:endParaRPr>
            </a:p>
          </p:txBody>
        </p:sp>
      </p:grpSp>
      <p:sp>
        <p:nvSpPr>
          <p:cNvPr id="3" name="Rectangle 2">
            <a:extLst>
              <a:ext uri="{FF2B5EF4-FFF2-40B4-BE49-F238E27FC236}">
                <a16:creationId xmlns:a16="http://schemas.microsoft.com/office/drawing/2014/main" id="{76A1BB31-7FCF-431F-B8D7-17D75F099A6D}"/>
              </a:ext>
            </a:extLst>
          </p:cNvPr>
          <p:cNvSpPr/>
          <p:nvPr/>
        </p:nvSpPr>
        <p:spPr>
          <a:xfrm>
            <a:off x="1783976" y="993539"/>
            <a:ext cx="1340224" cy="45720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57A201-0D27-40C0-B37F-5851E18C8EA3}"/>
              </a:ext>
            </a:extLst>
          </p:cNvPr>
          <p:cNvSpPr/>
          <p:nvPr/>
        </p:nvSpPr>
        <p:spPr>
          <a:xfrm>
            <a:off x="6279775" y="1999644"/>
            <a:ext cx="2839643" cy="45720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090C63-72B5-40B7-A1FE-6E7E0E7DCDD5}"/>
              </a:ext>
            </a:extLst>
          </p:cNvPr>
          <p:cNvSpPr/>
          <p:nvPr/>
        </p:nvSpPr>
        <p:spPr>
          <a:xfrm>
            <a:off x="6282233" y="3057530"/>
            <a:ext cx="2839643" cy="45720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5">
            <a:extLst>
              <a:ext uri="{FF2B5EF4-FFF2-40B4-BE49-F238E27FC236}">
                <a16:creationId xmlns:a16="http://schemas.microsoft.com/office/drawing/2014/main" id="{F2F41837-95FC-447B-B6C2-780295A4B012}"/>
              </a:ext>
            </a:extLst>
          </p:cNvPr>
          <p:cNvSpPr txBox="1">
            <a:spLocks noChangeArrowheads="1"/>
          </p:cNvSpPr>
          <p:nvPr/>
        </p:nvSpPr>
        <p:spPr bwMode="auto">
          <a:xfrm>
            <a:off x="1905000" y="4293308"/>
            <a:ext cx="5574122" cy="461665"/>
          </a:xfrm>
          <a:prstGeom prst="rect">
            <a:avLst/>
          </a:prstGeom>
          <a:noFill/>
          <a:ln w="38100">
            <a:solidFill>
              <a:srgbClr val="92D050"/>
            </a:solid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latin typeface="Times New Roman" panose="02020603050405020304" pitchFamily="18" charset="0"/>
              </a:rPr>
              <a:t>Habitat Destruction &amp; Poaching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69E997A-EF7B-4F61-A6BF-36C8065D87D2}"/>
              </a:ext>
            </a:extLst>
          </p:cNvPr>
          <p:cNvGrpSpPr/>
          <p:nvPr/>
        </p:nvGrpSpPr>
        <p:grpSpPr>
          <a:xfrm>
            <a:off x="102671" y="1124846"/>
            <a:ext cx="9032063" cy="4267200"/>
            <a:chOff x="124227" y="1105186"/>
            <a:chExt cx="9032063" cy="4267200"/>
          </a:xfrm>
        </p:grpSpPr>
        <p:pic>
          <p:nvPicPr>
            <p:cNvPr id="2" name="Picture 1">
              <a:extLst>
                <a:ext uri="{FF2B5EF4-FFF2-40B4-BE49-F238E27FC236}">
                  <a16:creationId xmlns:a16="http://schemas.microsoft.com/office/drawing/2014/main" id="{BA8BB803-79FE-4ADD-B9A0-196E1B08DD9D}"/>
                </a:ext>
              </a:extLst>
            </p:cNvPr>
            <p:cNvPicPr>
              <a:picLocks noChangeAspect="1"/>
            </p:cNvPicPr>
            <p:nvPr/>
          </p:nvPicPr>
          <p:blipFill>
            <a:blip r:embed="rId2" cstate="print"/>
            <a:stretch>
              <a:fillRect/>
            </a:stretch>
          </p:blipFill>
          <p:spPr>
            <a:xfrm>
              <a:off x="124227" y="1105186"/>
              <a:ext cx="9032063" cy="4267200"/>
            </a:xfrm>
            <a:prstGeom prst="rect">
              <a:avLst/>
            </a:prstGeom>
          </p:spPr>
        </p:pic>
        <p:sp>
          <p:nvSpPr>
            <p:cNvPr id="4" name="Rectangle 3">
              <a:extLst>
                <a:ext uri="{FF2B5EF4-FFF2-40B4-BE49-F238E27FC236}">
                  <a16:creationId xmlns:a16="http://schemas.microsoft.com/office/drawing/2014/main" id="{4FBB985D-94B1-4AE2-948E-F29585833C4A}"/>
                </a:ext>
              </a:extLst>
            </p:cNvPr>
            <p:cNvSpPr/>
            <p:nvPr/>
          </p:nvSpPr>
          <p:spPr>
            <a:xfrm>
              <a:off x="124227" y="1371600"/>
              <a:ext cx="6352773" cy="809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09BC4902-FB80-43A6-AFBC-875060CEA9B2}"/>
              </a:ext>
            </a:extLst>
          </p:cNvPr>
          <p:cNvSpPr/>
          <p:nvPr/>
        </p:nvSpPr>
        <p:spPr>
          <a:xfrm>
            <a:off x="1571625" y="6532026"/>
            <a:ext cx="6858000" cy="253916"/>
          </a:xfrm>
          <a:prstGeom prst="rect">
            <a:avLst/>
          </a:prstGeom>
        </p:spPr>
        <p:txBody>
          <a:bodyPr>
            <a:spAutoFit/>
          </a:bodyPr>
          <a:lstStyle/>
          <a:p>
            <a:pPr algn="ctr">
              <a:defRPr/>
            </a:pPr>
            <a:r>
              <a:rPr lang="en-US" sz="1050" dirty="0">
                <a:hlinkClick r:id="rId3"/>
              </a:rPr>
              <a:t>https://ib.bioninja.com.au/options/untitled/b3-environmental-protection/biomagnification.html</a:t>
            </a:r>
            <a:endParaRPr lang="en-US" sz="1050" dirty="0">
              <a:latin typeface="Arial" charset="0"/>
            </a:endParaRPr>
          </a:p>
        </p:txBody>
      </p:sp>
      <p:sp>
        <p:nvSpPr>
          <p:cNvPr id="8" name="TextBox 7">
            <a:extLst>
              <a:ext uri="{FF2B5EF4-FFF2-40B4-BE49-F238E27FC236}">
                <a16:creationId xmlns:a16="http://schemas.microsoft.com/office/drawing/2014/main" id="{79E6D733-B600-45B3-A151-68A1FB833070}"/>
              </a:ext>
            </a:extLst>
          </p:cNvPr>
          <p:cNvSpPr txBox="1"/>
          <p:nvPr/>
        </p:nvSpPr>
        <p:spPr>
          <a:xfrm>
            <a:off x="601755" y="4774098"/>
            <a:ext cx="1371600" cy="587574"/>
          </a:xfrm>
          <a:prstGeom prst="rect">
            <a:avLst/>
          </a:prstGeom>
          <a:solidFill>
            <a:schemeClr val="bg1"/>
          </a:solidFill>
        </p:spPr>
        <p:txBody>
          <a:bodyPr wrap="square">
            <a:spAutoFit/>
          </a:bodyPr>
          <a:lstStyle/>
          <a:p>
            <a:pPr algn="ctr"/>
            <a:r>
              <a:rPr lang="en-US" altLang="en-US" sz="1800" b="1" dirty="0">
                <a:latin typeface="Times New Roman" panose="02020603050405020304" pitchFamily="18" charset="0"/>
                <a:cs typeface="Times New Roman" panose="02020603050405020304" pitchFamily="18" charset="0"/>
              </a:rPr>
              <a:t>1</a:t>
            </a:r>
            <a:r>
              <a:rPr lang="en-US" altLang="en-US" sz="1800" b="1" baseline="30000" dirty="0">
                <a:latin typeface="Times New Roman" panose="02020603050405020304" pitchFamily="18" charset="0"/>
                <a:cs typeface="Times New Roman" panose="02020603050405020304" pitchFamily="18" charset="0"/>
              </a:rPr>
              <a:t>st</a:t>
            </a:r>
            <a:r>
              <a:rPr lang="en-US" altLang="en-US" sz="1800" b="1" dirty="0">
                <a:latin typeface="Times New Roman" panose="02020603050405020304" pitchFamily="18" charset="0"/>
                <a:cs typeface="Times New Roman" panose="02020603050405020304" pitchFamily="18" charset="0"/>
              </a:rPr>
              <a:t> Level Consumer</a:t>
            </a:r>
            <a:endParaRPr lang="en-US" b="1" dirty="0"/>
          </a:p>
        </p:txBody>
      </p:sp>
      <p:sp>
        <p:nvSpPr>
          <p:cNvPr id="9" name="TextBox 8">
            <a:extLst>
              <a:ext uri="{FF2B5EF4-FFF2-40B4-BE49-F238E27FC236}">
                <a16:creationId xmlns:a16="http://schemas.microsoft.com/office/drawing/2014/main" id="{EB448AC8-92BC-41FB-A9CA-9916AB06F366}"/>
              </a:ext>
            </a:extLst>
          </p:cNvPr>
          <p:cNvSpPr txBox="1"/>
          <p:nvPr/>
        </p:nvSpPr>
        <p:spPr>
          <a:xfrm>
            <a:off x="3086099" y="4813252"/>
            <a:ext cx="1371600" cy="587574"/>
          </a:xfrm>
          <a:prstGeom prst="rect">
            <a:avLst/>
          </a:prstGeom>
          <a:solidFill>
            <a:schemeClr val="bg1"/>
          </a:solidFill>
        </p:spPr>
        <p:txBody>
          <a:bodyPr wrap="square">
            <a:spAutoFit/>
          </a:bodyPr>
          <a:lstStyle/>
          <a:p>
            <a:pPr algn="ctr"/>
            <a:r>
              <a:rPr lang="en-US" altLang="en-US" sz="1800" b="1" dirty="0">
                <a:latin typeface="Times New Roman" panose="02020603050405020304" pitchFamily="18" charset="0"/>
                <a:cs typeface="Times New Roman" panose="02020603050405020304" pitchFamily="18" charset="0"/>
              </a:rPr>
              <a:t>2</a:t>
            </a:r>
            <a:r>
              <a:rPr lang="en-US" altLang="en-US" sz="1800" b="1" baseline="30000" dirty="0">
                <a:latin typeface="Times New Roman" panose="02020603050405020304" pitchFamily="18" charset="0"/>
                <a:cs typeface="Times New Roman" panose="02020603050405020304" pitchFamily="18" charset="0"/>
              </a:rPr>
              <a:t>nd</a:t>
            </a:r>
            <a:r>
              <a:rPr lang="en-US" altLang="en-US" sz="1800" b="1" dirty="0">
                <a:latin typeface="Times New Roman" panose="02020603050405020304" pitchFamily="18" charset="0"/>
                <a:cs typeface="Times New Roman" panose="02020603050405020304" pitchFamily="18" charset="0"/>
              </a:rPr>
              <a:t> Level Consumer</a:t>
            </a:r>
            <a:endParaRPr lang="en-US" b="1" dirty="0"/>
          </a:p>
        </p:txBody>
      </p:sp>
      <p:sp>
        <p:nvSpPr>
          <p:cNvPr id="10" name="TextBox 9">
            <a:extLst>
              <a:ext uri="{FF2B5EF4-FFF2-40B4-BE49-F238E27FC236}">
                <a16:creationId xmlns:a16="http://schemas.microsoft.com/office/drawing/2014/main" id="{8CE8C1BD-C034-46B4-A1CA-69A5D5FBF9E1}"/>
              </a:ext>
            </a:extLst>
          </p:cNvPr>
          <p:cNvSpPr txBox="1"/>
          <p:nvPr/>
        </p:nvSpPr>
        <p:spPr>
          <a:xfrm>
            <a:off x="5478079" y="4796715"/>
            <a:ext cx="1371600" cy="587574"/>
          </a:xfrm>
          <a:prstGeom prst="rect">
            <a:avLst/>
          </a:prstGeom>
          <a:solidFill>
            <a:schemeClr val="bg1"/>
          </a:solidFill>
        </p:spPr>
        <p:txBody>
          <a:bodyPr wrap="square">
            <a:spAutoFit/>
          </a:bodyPr>
          <a:lstStyle/>
          <a:p>
            <a:pPr algn="ctr"/>
            <a:r>
              <a:rPr lang="en-US" altLang="en-US" sz="1800" b="1" dirty="0">
                <a:latin typeface="Times New Roman" panose="02020603050405020304" pitchFamily="18" charset="0"/>
                <a:cs typeface="Times New Roman" panose="02020603050405020304" pitchFamily="18" charset="0"/>
              </a:rPr>
              <a:t>3</a:t>
            </a:r>
            <a:r>
              <a:rPr lang="en-US" altLang="en-US" sz="1800" b="1" baseline="30000" dirty="0">
                <a:latin typeface="Times New Roman" panose="02020603050405020304" pitchFamily="18" charset="0"/>
                <a:cs typeface="Times New Roman" panose="02020603050405020304" pitchFamily="18" charset="0"/>
              </a:rPr>
              <a:t>rd</a:t>
            </a:r>
            <a:r>
              <a:rPr lang="en-US" altLang="en-US" sz="1800" b="1" dirty="0">
                <a:latin typeface="Times New Roman" panose="02020603050405020304" pitchFamily="18" charset="0"/>
                <a:cs typeface="Times New Roman" panose="02020603050405020304" pitchFamily="18" charset="0"/>
              </a:rPr>
              <a:t> Level Consumer</a:t>
            </a:r>
            <a:endParaRPr lang="en-US" b="1" dirty="0"/>
          </a:p>
        </p:txBody>
      </p:sp>
      <p:sp>
        <p:nvSpPr>
          <p:cNvPr id="11" name="TextBox 10">
            <a:extLst>
              <a:ext uri="{FF2B5EF4-FFF2-40B4-BE49-F238E27FC236}">
                <a16:creationId xmlns:a16="http://schemas.microsoft.com/office/drawing/2014/main" id="{666FC1E2-4905-4B99-8BD2-49C59C62F988}"/>
              </a:ext>
            </a:extLst>
          </p:cNvPr>
          <p:cNvSpPr txBox="1"/>
          <p:nvPr/>
        </p:nvSpPr>
        <p:spPr>
          <a:xfrm>
            <a:off x="7660464" y="4763610"/>
            <a:ext cx="1371600" cy="587574"/>
          </a:xfrm>
          <a:prstGeom prst="rect">
            <a:avLst/>
          </a:prstGeom>
          <a:solidFill>
            <a:schemeClr val="bg1"/>
          </a:solidFill>
        </p:spPr>
        <p:txBody>
          <a:bodyPr wrap="square">
            <a:spAutoFit/>
          </a:bodyPr>
          <a:lstStyle/>
          <a:p>
            <a:pPr algn="ctr"/>
            <a:r>
              <a:rPr lang="en-US" altLang="en-US" sz="1800" b="1" dirty="0">
                <a:latin typeface="Times New Roman" panose="02020603050405020304" pitchFamily="18" charset="0"/>
                <a:cs typeface="Times New Roman" panose="02020603050405020304" pitchFamily="18" charset="0"/>
              </a:rPr>
              <a:t>4</a:t>
            </a:r>
            <a:r>
              <a:rPr lang="en-US" altLang="en-US" sz="1800" b="1" baseline="30000" dirty="0">
                <a:latin typeface="Times New Roman" panose="02020603050405020304" pitchFamily="18" charset="0"/>
                <a:cs typeface="Times New Roman" panose="02020603050405020304" pitchFamily="18" charset="0"/>
              </a:rPr>
              <a:t>th</a:t>
            </a:r>
            <a:r>
              <a:rPr lang="en-US" altLang="en-US" sz="1800" b="1" dirty="0">
                <a:latin typeface="Times New Roman" panose="02020603050405020304" pitchFamily="18" charset="0"/>
                <a:cs typeface="Times New Roman" panose="02020603050405020304" pitchFamily="18" charset="0"/>
              </a:rPr>
              <a:t> Level Consumer</a:t>
            </a:r>
            <a:endParaRPr lang="en-US" b="1" dirty="0"/>
          </a:p>
        </p:txBody>
      </p:sp>
      <p:sp>
        <p:nvSpPr>
          <p:cNvPr id="12" name="Text Box 5">
            <a:extLst>
              <a:ext uri="{FF2B5EF4-FFF2-40B4-BE49-F238E27FC236}">
                <a16:creationId xmlns:a16="http://schemas.microsoft.com/office/drawing/2014/main" id="{59993053-A1DB-440B-99A0-92A4543D66D1}"/>
              </a:ext>
            </a:extLst>
          </p:cNvPr>
          <p:cNvSpPr txBox="1">
            <a:spLocks noChangeArrowheads="1"/>
          </p:cNvSpPr>
          <p:nvPr/>
        </p:nvSpPr>
        <p:spPr bwMode="auto">
          <a:xfrm>
            <a:off x="794220" y="5719952"/>
            <a:ext cx="1079841" cy="523220"/>
          </a:xfrm>
          <a:prstGeom prst="rect">
            <a:avLst/>
          </a:prstGeom>
          <a:solidFill>
            <a:srgbClr val="FFFF0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a:solidFill>
                  <a:srgbClr val="FF0000"/>
                </a:solidFill>
                <a:latin typeface="Times New Roman" panose="02020603050405020304" pitchFamily="18" charset="0"/>
              </a:rPr>
              <a:t>+2</a:t>
            </a:r>
          </a:p>
        </p:txBody>
      </p:sp>
      <p:sp>
        <p:nvSpPr>
          <p:cNvPr id="13" name="Text Box 5">
            <a:extLst>
              <a:ext uri="{FF2B5EF4-FFF2-40B4-BE49-F238E27FC236}">
                <a16:creationId xmlns:a16="http://schemas.microsoft.com/office/drawing/2014/main" id="{9818D30B-50CB-44A4-A269-A0DE69D5742C}"/>
              </a:ext>
            </a:extLst>
          </p:cNvPr>
          <p:cNvSpPr txBox="1">
            <a:spLocks noChangeArrowheads="1"/>
          </p:cNvSpPr>
          <p:nvPr/>
        </p:nvSpPr>
        <p:spPr bwMode="auto">
          <a:xfrm>
            <a:off x="-4916" y="0"/>
            <a:ext cx="2584943" cy="1015663"/>
          </a:xfrm>
          <a:prstGeom prst="rect">
            <a:avLst/>
          </a:prstGeom>
          <a:solidFill>
            <a:srgbClr val="FFFF0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dirty="0">
                <a:latin typeface="Times New Roman" panose="02020603050405020304" pitchFamily="18" charset="0"/>
              </a:rPr>
              <a:t>On average, each mayfly larva contains </a:t>
            </a:r>
            <a:br>
              <a:rPr lang="en-US" altLang="en-US" sz="2000" b="1" dirty="0">
                <a:latin typeface="Times New Roman" panose="02020603050405020304" pitchFamily="18" charset="0"/>
              </a:rPr>
            </a:br>
            <a:r>
              <a:rPr lang="en-US" altLang="en-US" sz="2000" b="1" dirty="0">
                <a:latin typeface="Times New Roman" panose="02020603050405020304" pitchFamily="18" charset="0"/>
              </a:rPr>
              <a:t>2 poison units.</a:t>
            </a:r>
          </a:p>
        </p:txBody>
      </p:sp>
      <p:sp>
        <p:nvSpPr>
          <p:cNvPr id="14" name="Text Box 5">
            <a:extLst>
              <a:ext uri="{FF2B5EF4-FFF2-40B4-BE49-F238E27FC236}">
                <a16:creationId xmlns:a16="http://schemas.microsoft.com/office/drawing/2014/main" id="{2DDE3237-1431-4412-9D17-2927D3727C46}"/>
              </a:ext>
            </a:extLst>
          </p:cNvPr>
          <p:cNvSpPr txBox="1">
            <a:spLocks noChangeArrowheads="1"/>
          </p:cNvSpPr>
          <p:nvPr/>
        </p:nvSpPr>
        <p:spPr bwMode="auto">
          <a:xfrm>
            <a:off x="1833330" y="1131200"/>
            <a:ext cx="2505538" cy="1015663"/>
          </a:xfrm>
          <a:prstGeom prst="rect">
            <a:avLst/>
          </a:prstGeom>
          <a:solidFill>
            <a:srgbClr val="FFFF0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dirty="0">
                <a:latin typeface="Times New Roman" panose="02020603050405020304" pitchFamily="18" charset="0"/>
              </a:rPr>
              <a:t>If each bluegill ate 5 mayflies, how many units would it have?</a:t>
            </a:r>
          </a:p>
        </p:txBody>
      </p:sp>
      <p:sp>
        <p:nvSpPr>
          <p:cNvPr id="15" name="Text Box 5">
            <a:extLst>
              <a:ext uri="{FF2B5EF4-FFF2-40B4-BE49-F238E27FC236}">
                <a16:creationId xmlns:a16="http://schemas.microsoft.com/office/drawing/2014/main" id="{1B926A73-DD94-4293-9B23-DA7DD14838EB}"/>
              </a:ext>
            </a:extLst>
          </p:cNvPr>
          <p:cNvSpPr txBox="1">
            <a:spLocks noChangeArrowheads="1"/>
          </p:cNvSpPr>
          <p:nvPr/>
        </p:nvSpPr>
        <p:spPr bwMode="auto">
          <a:xfrm>
            <a:off x="3231979" y="5744357"/>
            <a:ext cx="1079841" cy="523220"/>
          </a:xfrm>
          <a:prstGeom prst="rect">
            <a:avLst/>
          </a:prstGeom>
          <a:solidFill>
            <a:srgbClr val="FFFF0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a:solidFill>
                  <a:srgbClr val="FF0000"/>
                </a:solidFill>
                <a:latin typeface="Times New Roman" panose="02020603050405020304" pitchFamily="18" charset="0"/>
              </a:rPr>
              <a:t>+10</a:t>
            </a:r>
          </a:p>
        </p:txBody>
      </p:sp>
      <p:sp>
        <p:nvSpPr>
          <p:cNvPr id="16" name="Text Box 5">
            <a:extLst>
              <a:ext uri="{FF2B5EF4-FFF2-40B4-BE49-F238E27FC236}">
                <a16:creationId xmlns:a16="http://schemas.microsoft.com/office/drawing/2014/main" id="{71FC11B5-FD2A-48BA-B49E-2498AABA01AB}"/>
              </a:ext>
            </a:extLst>
          </p:cNvPr>
          <p:cNvSpPr txBox="1">
            <a:spLocks noChangeArrowheads="1"/>
          </p:cNvSpPr>
          <p:nvPr/>
        </p:nvSpPr>
        <p:spPr bwMode="auto">
          <a:xfrm>
            <a:off x="4457699" y="1553453"/>
            <a:ext cx="2584943" cy="1015663"/>
          </a:xfrm>
          <a:prstGeom prst="rect">
            <a:avLst/>
          </a:prstGeom>
          <a:solidFill>
            <a:srgbClr val="FFFF0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dirty="0">
                <a:latin typeface="Times New Roman" panose="02020603050405020304" pitchFamily="18" charset="0"/>
              </a:rPr>
              <a:t>If each bass ate 5 bluegill, how many units would it have?</a:t>
            </a:r>
          </a:p>
        </p:txBody>
      </p:sp>
      <p:sp>
        <p:nvSpPr>
          <p:cNvPr id="17" name="Text Box 5">
            <a:extLst>
              <a:ext uri="{FF2B5EF4-FFF2-40B4-BE49-F238E27FC236}">
                <a16:creationId xmlns:a16="http://schemas.microsoft.com/office/drawing/2014/main" id="{AEC78EB0-E0EE-4760-82F6-DCD1E07F4648}"/>
              </a:ext>
            </a:extLst>
          </p:cNvPr>
          <p:cNvSpPr txBox="1">
            <a:spLocks noChangeArrowheads="1"/>
          </p:cNvSpPr>
          <p:nvPr/>
        </p:nvSpPr>
        <p:spPr bwMode="auto">
          <a:xfrm>
            <a:off x="5623959" y="5754251"/>
            <a:ext cx="1079841" cy="523220"/>
          </a:xfrm>
          <a:prstGeom prst="rect">
            <a:avLst/>
          </a:prstGeom>
          <a:solidFill>
            <a:srgbClr val="FFFF0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a:solidFill>
                  <a:srgbClr val="FF0000"/>
                </a:solidFill>
                <a:latin typeface="Times New Roman" panose="02020603050405020304" pitchFamily="18" charset="0"/>
              </a:rPr>
              <a:t>+50</a:t>
            </a:r>
          </a:p>
        </p:txBody>
      </p:sp>
      <p:sp>
        <p:nvSpPr>
          <p:cNvPr id="18" name="Text Box 5">
            <a:extLst>
              <a:ext uri="{FF2B5EF4-FFF2-40B4-BE49-F238E27FC236}">
                <a16:creationId xmlns:a16="http://schemas.microsoft.com/office/drawing/2014/main" id="{43671380-EDCC-4119-AB3C-41A1FB75518C}"/>
              </a:ext>
            </a:extLst>
          </p:cNvPr>
          <p:cNvSpPr txBox="1">
            <a:spLocks noChangeArrowheads="1"/>
          </p:cNvSpPr>
          <p:nvPr/>
        </p:nvSpPr>
        <p:spPr bwMode="auto">
          <a:xfrm>
            <a:off x="7844441" y="5778656"/>
            <a:ext cx="1079841" cy="523220"/>
          </a:xfrm>
          <a:prstGeom prst="rect">
            <a:avLst/>
          </a:prstGeom>
          <a:solidFill>
            <a:srgbClr val="FFFF0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a:solidFill>
                  <a:srgbClr val="FF0000"/>
                </a:solidFill>
                <a:latin typeface="Times New Roman" panose="02020603050405020304" pitchFamily="18" charset="0"/>
              </a:rPr>
              <a:t>+50</a:t>
            </a:r>
          </a:p>
        </p:txBody>
      </p:sp>
      <p:sp>
        <p:nvSpPr>
          <p:cNvPr id="19" name="Text Box 5">
            <a:extLst>
              <a:ext uri="{FF2B5EF4-FFF2-40B4-BE49-F238E27FC236}">
                <a16:creationId xmlns:a16="http://schemas.microsoft.com/office/drawing/2014/main" id="{A53E888A-0B03-4D91-8953-CA93BB7777D5}"/>
              </a:ext>
            </a:extLst>
          </p:cNvPr>
          <p:cNvSpPr txBox="1">
            <a:spLocks noChangeArrowheads="1"/>
          </p:cNvSpPr>
          <p:nvPr/>
        </p:nvSpPr>
        <p:spPr bwMode="auto">
          <a:xfrm>
            <a:off x="5623959" y="161394"/>
            <a:ext cx="3284542" cy="1015663"/>
          </a:xfrm>
          <a:prstGeom prst="rect">
            <a:avLst/>
          </a:prstGeom>
          <a:solidFill>
            <a:srgbClr val="FFFF0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dirty="0">
                <a:latin typeface="Times New Roman" panose="02020603050405020304" pitchFamily="18" charset="0"/>
              </a:rPr>
              <a:t>If a human ate two bass, how many poison units would it have?</a:t>
            </a:r>
          </a:p>
        </p:txBody>
      </p:sp>
    </p:spTree>
    <p:extLst>
      <p:ext uri="{BB962C8B-B14F-4D97-AF65-F5344CB8AC3E}">
        <p14:creationId xmlns:p14="http://schemas.microsoft.com/office/powerpoint/2010/main" val="10437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p:cNvPicPr>
            <a:picLocks noChangeAspect="1" noChangeArrowheads="1"/>
          </p:cNvPicPr>
          <p:nvPr/>
        </p:nvPicPr>
        <p:blipFill>
          <a:blip r:embed="rId3" cstate="print"/>
          <a:srcRect/>
          <a:stretch>
            <a:fillRect/>
          </a:stretch>
        </p:blipFill>
        <p:spPr bwMode="auto">
          <a:xfrm>
            <a:off x="2992582" y="1582733"/>
            <a:ext cx="3158836" cy="2370142"/>
          </a:xfrm>
          <a:prstGeom prst="rect">
            <a:avLst/>
          </a:prstGeom>
          <a:noFill/>
          <a:ln w="28575">
            <a:solidFill>
              <a:schemeClr val="tx1"/>
            </a:solidFill>
            <a:miter lim="800000"/>
            <a:headEnd/>
            <a:tailEnd/>
          </a:ln>
        </p:spPr>
      </p:pic>
      <p:sp>
        <p:nvSpPr>
          <p:cNvPr id="2051" name="WordArt 5"/>
          <p:cNvSpPr>
            <a:spLocks noChangeArrowheads="1" noChangeShapeType="1" noTextEdit="1"/>
          </p:cNvSpPr>
          <p:nvPr/>
        </p:nvSpPr>
        <p:spPr bwMode="auto">
          <a:xfrm>
            <a:off x="277091" y="71438"/>
            <a:ext cx="8589818" cy="2428875"/>
          </a:xfrm>
          <a:prstGeom prst="rect">
            <a:avLst/>
          </a:prstGeom>
        </p:spPr>
        <p:txBody>
          <a:bodyPr wrap="none" lIns="84216" tIns="42108" rIns="84216" bIns="42108" fromWordArt="1">
            <a:prstTxWarp prst="textCanUp">
              <a:avLst>
                <a:gd name="adj" fmla="val 70472"/>
              </a:avLst>
            </a:prstTxWarp>
          </a:bodyPr>
          <a:lstStyle/>
          <a:p>
            <a:pPr algn="ctr"/>
            <a:r>
              <a:rPr lang="en-US" sz="3300" kern="10" dirty="0">
                <a:ln w="38100">
                  <a:solidFill>
                    <a:srgbClr val="000000"/>
                  </a:solidFill>
                  <a:round/>
                  <a:headEnd/>
                  <a:tailEnd/>
                </a:ln>
                <a:solidFill>
                  <a:srgbClr val="009900"/>
                </a:solidFill>
                <a:latin typeface="Cooper Black"/>
              </a:rPr>
              <a:t>What's for dinner?</a:t>
            </a:r>
          </a:p>
        </p:txBody>
      </p:sp>
      <p:sp>
        <p:nvSpPr>
          <p:cNvPr id="2052" name="Text Box 9"/>
          <p:cNvSpPr txBox="1">
            <a:spLocks noChangeArrowheads="1"/>
          </p:cNvSpPr>
          <p:nvPr/>
        </p:nvSpPr>
        <p:spPr bwMode="auto">
          <a:xfrm>
            <a:off x="838200" y="4366252"/>
            <a:ext cx="7467600" cy="823702"/>
          </a:xfrm>
          <a:prstGeom prst="rect">
            <a:avLst/>
          </a:prstGeom>
          <a:solidFill>
            <a:srgbClr val="009900"/>
          </a:solidFill>
          <a:ln w="9525">
            <a:noFill/>
            <a:miter lim="800000"/>
            <a:headEnd/>
            <a:tailEnd/>
          </a:ln>
        </p:spPr>
        <p:txBody>
          <a:bodyPr wrap="square" lIns="84216" tIns="42108" rIns="84216" bIns="42108">
            <a:spAutoFit/>
          </a:bodyPr>
          <a:lstStyle/>
          <a:p>
            <a:pPr algn="ctr" defTabSz="913805">
              <a:spcBef>
                <a:spcPct val="50000"/>
              </a:spcBef>
            </a:pPr>
            <a:r>
              <a:rPr lang="en-US" sz="4800" dirty="0">
                <a:latin typeface="Cooper Black" pitchFamily="18" charset="0"/>
              </a:rPr>
              <a:t>Food Chains &amp; Webs</a:t>
            </a:r>
          </a:p>
        </p:txBody>
      </p:sp>
      <p:sp>
        <p:nvSpPr>
          <p:cNvPr id="2053" name="Text Box 10"/>
          <p:cNvSpPr txBox="1">
            <a:spLocks noChangeArrowheads="1"/>
          </p:cNvSpPr>
          <p:nvPr/>
        </p:nvSpPr>
        <p:spPr bwMode="auto">
          <a:xfrm>
            <a:off x="0" y="6643687"/>
            <a:ext cx="2978727" cy="214313"/>
          </a:xfrm>
          <a:prstGeom prst="rect">
            <a:avLst/>
          </a:prstGeom>
          <a:noFill/>
          <a:ln w="9525">
            <a:noFill/>
            <a:miter lim="800000"/>
            <a:headEnd/>
            <a:tailEnd/>
          </a:ln>
        </p:spPr>
        <p:txBody>
          <a:bodyPr lIns="84216" tIns="42108" rIns="84216" bIns="42108">
            <a:spAutoFit/>
          </a:bodyPr>
          <a:lstStyle/>
          <a:p>
            <a:pPr defTabSz="913805">
              <a:spcBef>
                <a:spcPct val="50000"/>
              </a:spcBef>
            </a:pPr>
            <a:r>
              <a:rPr lang="en-US" sz="800" dirty="0"/>
              <a:t>http://www.cod.edu/people/faculty/fancher/FoodChain.htm</a:t>
            </a:r>
          </a:p>
        </p:txBody>
      </p:sp>
      <p:sp>
        <p:nvSpPr>
          <p:cNvPr id="6" name="TextBox 5">
            <a:extLst>
              <a:ext uri="{FF2B5EF4-FFF2-40B4-BE49-F238E27FC236}">
                <a16:creationId xmlns:a16="http://schemas.microsoft.com/office/drawing/2014/main" id="{7B028880-6186-41E9-8C8D-F2AE8554320B}"/>
              </a:ext>
            </a:extLst>
          </p:cNvPr>
          <p:cNvSpPr txBox="1"/>
          <p:nvPr/>
        </p:nvSpPr>
        <p:spPr>
          <a:xfrm>
            <a:off x="0" y="5439767"/>
            <a:ext cx="9144000" cy="954107"/>
          </a:xfrm>
          <a:prstGeom prst="rect">
            <a:avLst/>
          </a:prstGeom>
          <a:solidFill>
            <a:srgbClr val="FFFF00"/>
          </a:solidFill>
        </p:spPr>
        <p:txBody>
          <a:bodyPr wrap="square" rtlCol="0">
            <a:spAutoFit/>
          </a:bodyPr>
          <a:lstStyle/>
          <a:p>
            <a:pPr algn="ctr"/>
            <a:r>
              <a:rPr lang="en-US" sz="2800" b="1" dirty="0"/>
              <a:t>Additional Lessons:  </a:t>
            </a:r>
            <a:r>
              <a:rPr lang="en-US" sz="2800" b="1" dirty="0">
                <a:hlinkClick r:id="rId4" action="ppaction://hlinksldjump"/>
              </a:rPr>
              <a:t>Food Web Challenge</a:t>
            </a:r>
            <a:r>
              <a:rPr lang="en-US" sz="2800" b="1" dirty="0"/>
              <a:t>, </a:t>
            </a:r>
            <a:br>
              <a:rPr lang="en-US" sz="2800" b="1" dirty="0"/>
            </a:br>
            <a:r>
              <a:rPr lang="en-US" sz="2800" b="1" dirty="0">
                <a:hlinkClick r:id="rId5" action="ppaction://hlinksldjump"/>
              </a:rPr>
              <a:t>Pond Water Webs</a:t>
            </a:r>
            <a:r>
              <a:rPr lang="en-US" sz="2800" b="1" dirty="0"/>
              <a:t>, &amp; </a:t>
            </a:r>
            <a:r>
              <a:rPr lang="en-US" sz="2800" b="1" dirty="0">
                <a:hlinkClick r:id="rId6" action="ppaction://hlinksldjump"/>
              </a:rPr>
              <a:t>Food Fight Game</a:t>
            </a:r>
            <a:endParaRPr lang="en-US" sz="28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2DB2D2A-D71F-4A6A-8495-85B48FD7BB2D}"/>
              </a:ext>
            </a:extLst>
          </p:cNvPr>
          <p:cNvPicPr>
            <a:picLocks noChangeAspect="1"/>
          </p:cNvPicPr>
          <p:nvPr/>
        </p:nvPicPr>
        <p:blipFill>
          <a:blip r:embed="rId2"/>
          <a:stretch>
            <a:fillRect/>
          </a:stretch>
        </p:blipFill>
        <p:spPr>
          <a:xfrm>
            <a:off x="849442" y="1921956"/>
            <a:ext cx="7711042" cy="4026365"/>
          </a:xfrm>
          <a:prstGeom prst="rect">
            <a:avLst/>
          </a:prstGeom>
          <a:ln>
            <a:noFill/>
          </a:ln>
          <a:effectLst>
            <a:outerShdw blurRad="292100" dist="139700" dir="2700000" algn="tl" rotWithShape="0">
              <a:srgbClr val="333333">
                <a:alpha val="65000"/>
              </a:srgbClr>
            </a:outerShdw>
          </a:effectLst>
        </p:spPr>
      </p:pic>
      <p:sp>
        <p:nvSpPr>
          <p:cNvPr id="6" name="Text Box 6">
            <a:extLst>
              <a:ext uri="{FF2B5EF4-FFF2-40B4-BE49-F238E27FC236}">
                <a16:creationId xmlns:a16="http://schemas.microsoft.com/office/drawing/2014/main" id="{357E8282-7F98-4718-9752-BAA22657AEE8}"/>
              </a:ext>
            </a:extLst>
          </p:cNvPr>
          <p:cNvSpPr txBox="1">
            <a:spLocks noChangeArrowheads="1"/>
          </p:cNvSpPr>
          <p:nvPr/>
        </p:nvSpPr>
        <p:spPr bwMode="auto">
          <a:xfrm>
            <a:off x="114300" y="228600"/>
            <a:ext cx="6972300" cy="1569660"/>
          </a:xfrm>
          <a:prstGeom prst="rect">
            <a:avLst/>
          </a:prstGeom>
          <a:noFill/>
          <a:ln w="9525">
            <a:noFill/>
            <a:miter lim="800000"/>
            <a:headEnd/>
            <a:tailEnd/>
          </a:ln>
        </p:spPr>
        <p:txBody>
          <a:bodyPr wrap="square">
            <a:spAutoFit/>
          </a:bodyPr>
          <a:lstStyle/>
          <a:p>
            <a:r>
              <a:rPr lang="en-US" sz="2400" b="1" dirty="0">
                <a:latin typeface="Times New Roman" panose="02020603050405020304" pitchFamily="18" charset="0"/>
                <a:cs typeface="Times New Roman" panose="02020603050405020304" pitchFamily="18" charset="0"/>
              </a:rPr>
              <a:t>Vocabulary Time</a:t>
            </a:r>
          </a:p>
          <a:p>
            <a:r>
              <a:rPr lang="en-US" sz="2400" i="1" dirty="0">
                <a:latin typeface="Times New Roman" panose="02020603050405020304" pitchFamily="18" charset="0"/>
                <a:cs typeface="Times New Roman" panose="02020603050405020304" pitchFamily="18" charset="0"/>
              </a:rPr>
              <a:t>Which terms were discussed in Lesson 1 &amp; 2?  Use the bucket tool to shade in the boxes with those terms and then write a definition for each one.  </a:t>
            </a:r>
            <a:endParaRPr lang="en-US" altLang="en-US" sz="2400" i="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51BF6F4-7479-4A42-9FB0-4EE24871FDBE}"/>
              </a:ext>
            </a:extLst>
          </p:cNvPr>
          <p:cNvSpPr txBox="1"/>
          <p:nvPr/>
        </p:nvSpPr>
        <p:spPr>
          <a:xfrm>
            <a:off x="244141" y="6027003"/>
            <a:ext cx="8785559" cy="830997"/>
          </a:xfrm>
          <a:prstGeom prst="rect">
            <a:avLst/>
          </a:prstGeom>
          <a:noFill/>
        </p:spPr>
        <p:txBody>
          <a:bodyPr wrap="square">
            <a:spAutoFit/>
          </a:bodyPr>
          <a:lstStyle/>
          <a:p>
            <a:r>
              <a:rPr lang="en-US" sz="2400" i="1" dirty="0">
                <a:latin typeface="Times New Roman" panose="02020603050405020304" pitchFamily="18" charset="0"/>
                <a:cs typeface="Times New Roman" panose="02020603050405020304" pitchFamily="18" charset="0"/>
              </a:rPr>
              <a:t>You do not have to write definitions for all terms – just those you shaded that were in our first two lessons.</a:t>
            </a:r>
          </a:p>
        </p:txBody>
      </p:sp>
      <p:sp>
        <p:nvSpPr>
          <p:cNvPr id="13" name="TextBox 12">
            <a:extLst>
              <a:ext uri="{FF2B5EF4-FFF2-40B4-BE49-F238E27FC236}">
                <a16:creationId xmlns:a16="http://schemas.microsoft.com/office/drawing/2014/main" id="{454CE3ED-AEE1-4E73-945A-8E1C6DDC770D}"/>
              </a:ext>
            </a:extLst>
          </p:cNvPr>
          <p:cNvSpPr txBox="1"/>
          <p:nvPr/>
        </p:nvSpPr>
        <p:spPr>
          <a:xfrm>
            <a:off x="4756860" y="5195037"/>
            <a:ext cx="4087979" cy="646331"/>
          </a:xfrm>
          <a:prstGeom prst="rect">
            <a:avLst/>
          </a:prstGeom>
          <a:solidFill>
            <a:srgbClr val="FFFF00"/>
          </a:solidFill>
        </p:spPr>
        <p:txBody>
          <a:bodyPr wrap="square">
            <a:spAutoFit/>
          </a:bodyPr>
          <a:lstStyle/>
          <a:p>
            <a:r>
              <a:rPr lang="en-US" dirty="0">
                <a:hlinkClick r:id="rId3"/>
              </a:rPr>
              <a:t>https://quizlet.com/28845277/ecology-unit-vocabulary-all-terms-flash-cards/</a:t>
            </a:r>
            <a:r>
              <a:rPr lang="en-US" dirty="0"/>
              <a:t> </a:t>
            </a:r>
          </a:p>
        </p:txBody>
      </p:sp>
      <p:sp>
        <p:nvSpPr>
          <p:cNvPr id="8" name="Arrow: Down 7">
            <a:extLst>
              <a:ext uri="{FF2B5EF4-FFF2-40B4-BE49-F238E27FC236}">
                <a16:creationId xmlns:a16="http://schemas.microsoft.com/office/drawing/2014/main" id="{349A7FE6-293E-44D0-B01E-67C237C9038C}"/>
              </a:ext>
            </a:extLst>
          </p:cNvPr>
          <p:cNvSpPr/>
          <p:nvPr/>
        </p:nvSpPr>
        <p:spPr>
          <a:xfrm flipV="1">
            <a:off x="7620000" y="4496103"/>
            <a:ext cx="533400"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9D5F463-229E-400C-BE04-0B6BA5227FDF}"/>
              </a:ext>
            </a:extLst>
          </p:cNvPr>
          <p:cNvPicPr>
            <a:picLocks noChangeAspect="1"/>
          </p:cNvPicPr>
          <p:nvPr/>
        </p:nvPicPr>
        <p:blipFill>
          <a:blip r:embed="rId4"/>
          <a:stretch>
            <a:fillRect/>
          </a:stretch>
        </p:blipFill>
        <p:spPr>
          <a:xfrm>
            <a:off x="7086600" y="178116"/>
            <a:ext cx="1916242" cy="1537451"/>
          </a:xfrm>
          <a:prstGeom prst="rect">
            <a:avLst/>
          </a:prstGeom>
        </p:spPr>
      </p:pic>
      <p:sp>
        <p:nvSpPr>
          <p:cNvPr id="17" name="Rectangle 16">
            <a:extLst>
              <a:ext uri="{FF2B5EF4-FFF2-40B4-BE49-F238E27FC236}">
                <a16:creationId xmlns:a16="http://schemas.microsoft.com/office/drawing/2014/main" id="{9864DF40-693B-42C7-BBA3-CD9F408FC030}"/>
              </a:ext>
            </a:extLst>
          </p:cNvPr>
          <p:cNvSpPr/>
          <p:nvPr/>
        </p:nvSpPr>
        <p:spPr>
          <a:xfrm>
            <a:off x="7543800" y="762000"/>
            <a:ext cx="762000" cy="9743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C25332B-12E0-4ACF-8359-DEA5488AA01E}"/>
              </a:ext>
            </a:extLst>
          </p:cNvPr>
          <p:cNvSpPr/>
          <p:nvPr/>
        </p:nvSpPr>
        <p:spPr>
          <a:xfrm>
            <a:off x="7239000" y="3199281"/>
            <a:ext cx="1219200" cy="3330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729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6200" y="7500"/>
            <a:ext cx="868680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400" b="1" dirty="0">
                <a:latin typeface="Times New Roman" pitchFamily="18" charset="0"/>
                <a:cs typeface="Times New Roman" pitchFamily="18" charset="0"/>
              </a:rPr>
              <a:t>Time for a Food Fight…</a:t>
            </a:r>
            <a:endParaRPr lang="en-US" sz="2400" dirty="0">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640AA750-239A-65DC-A75A-0A363C1FFED5}"/>
              </a:ext>
            </a:extLst>
          </p:cNvPr>
          <p:cNvPicPr>
            <a:picLocks noChangeAspect="1"/>
          </p:cNvPicPr>
          <p:nvPr/>
        </p:nvPicPr>
        <p:blipFill>
          <a:blip r:embed="rId4"/>
          <a:stretch>
            <a:fillRect/>
          </a:stretch>
        </p:blipFill>
        <p:spPr>
          <a:xfrm>
            <a:off x="914400" y="1240273"/>
            <a:ext cx="7315200" cy="5168254"/>
          </a:xfrm>
          <a:prstGeom prst="rect">
            <a:avLst/>
          </a:prstGeom>
          <a:ln>
            <a:noFill/>
          </a:ln>
          <a:effectLst>
            <a:outerShdw blurRad="292100" dist="139700" dir="2700000" algn="tl" rotWithShape="0">
              <a:srgbClr val="333333">
                <a:alpha val="65000"/>
              </a:srgbClr>
            </a:outerShdw>
          </a:effectLst>
        </p:spPr>
      </p:pic>
      <p:sp>
        <p:nvSpPr>
          <p:cNvPr id="7" name="SMARTInkShape-1428"/>
          <p:cNvSpPr/>
          <p:nvPr>
            <p:custDataLst>
              <p:tags r:id="rId1"/>
            </p:custDataLst>
          </p:nvPr>
        </p:nvSpPr>
        <p:spPr>
          <a:xfrm>
            <a:off x="5411391" y="1875234"/>
            <a:ext cx="1" cy="8931"/>
          </a:xfrm>
          <a:custGeom>
            <a:avLst/>
            <a:gdLst/>
            <a:ahLst/>
            <a:cxnLst/>
            <a:rect l="0" t="0" r="0" b="0"/>
            <a:pathLst>
              <a:path w="1" h="8931">
                <a:moveTo>
                  <a:pt x="0" y="8930"/>
                </a:moveTo>
                <a:lnTo>
                  <a:pt x="0" y="893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435"/>
          <p:cNvSpPr/>
          <p:nvPr>
            <p:custDataLst>
              <p:tags r:id="rId2"/>
            </p:custDataLst>
          </p:nvPr>
        </p:nvSpPr>
        <p:spPr>
          <a:xfrm>
            <a:off x="5045273" y="2437805"/>
            <a:ext cx="1" cy="8930"/>
          </a:xfrm>
          <a:custGeom>
            <a:avLst/>
            <a:gdLst/>
            <a:ahLst/>
            <a:cxnLst/>
            <a:rect l="0" t="0" r="0" b="0"/>
            <a:pathLst>
              <a:path w="1" h="8930">
                <a:moveTo>
                  <a:pt x="0" y="8929"/>
                </a:moveTo>
                <a:lnTo>
                  <a:pt x="0" y="8929"/>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1">
            <a:extLst>
              <a:ext uri="{FF2B5EF4-FFF2-40B4-BE49-F238E27FC236}">
                <a16:creationId xmlns:a16="http://schemas.microsoft.com/office/drawing/2014/main" id="{7F422101-244F-48FC-91A3-7E793EB4B09D}"/>
              </a:ext>
            </a:extLst>
          </p:cNvPr>
          <p:cNvSpPr>
            <a:spLocks noChangeArrowheads="1"/>
          </p:cNvSpPr>
          <p:nvPr/>
        </p:nvSpPr>
        <p:spPr bwMode="auto">
          <a:xfrm>
            <a:off x="228600" y="469165"/>
            <a:ext cx="853440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400" b="1" dirty="0">
                <a:latin typeface="Times New Roman" pitchFamily="18" charset="0"/>
                <a:cs typeface="Times New Roman" pitchFamily="18" charset="0"/>
              </a:rPr>
              <a:t>Fill in the blanks in Part A as we review the directions.</a:t>
            </a:r>
            <a:endParaRPr lang="en-US" sz="2400" dirty="0">
              <a:latin typeface="Times New Roman" pitchFamily="18" charset="0"/>
              <a:cs typeface="Times New Roman" pitchFamily="18" charset="0"/>
            </a:endParaRPr>
          </a:p>
        </p:txBody>
      </p:sp>
      <p:sp>
        <p:nvSpPr>
          <p:cNvPr id="6" name="Arrow: Right 5">
            <a:extLst>
              <a:ext uri="{FF2B5EF4-FFF2-40B4-BE49-F238E27FC236}">
                <a16:creationId xmlns:a16="http://schemas.microsoft.com/office/drawing/2014/main" id="{76A5B2E6-009E-40D9-ABBB-6D5E708975E6}"/>
              </a:ext>
            </a:extLst>
          </p:cNvPr>
          <p:cNvSpPr/>
          <p:nvPr/>
        </p:nvSpPr>
        <p:spPr>
          <a:xfrm rot="8958413">
            <a:off x="6969473" y="895037"/>
            <a:ext cx="803986" cy="657420"/>
          </a:xfrm>
          <a:prstGeom prst="rightArrow">
            <a:avLst>
              <a:gd name="adj1" fmla="val 50000"/>
              <a:gd name="adj2" fmla="val 49361"/>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con&#10;&#10;Description automatically generated">
            <a:hlinkClick r:id="rId5"/>
            <a:extLst>
              <a:ext uri="{FF2B5EF4-FFF2-40B4-BE49-F238E27FC236}">
                <a16:creationId xmlns:a16="http://schemas.microsoft.com/office/drawing/2014/main" id="{6ACF4ACE-3BA8-458D-803F-1A82B386D91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914" t="6313" r="9884" b="17495"/>
          <a:stretch/>
        </p:blipFill>
        <p:spPr>
          <a:xfrm>
            <a:off x="7572055" y="111153"/>
            <a:ext cx="1462354" cy="1096069"/>
          </a:xfrm>
          <a:prstGeom prst="rect">
            <a:avLst/>
          </a:prstGeom>
        </p:spPr>
      </p:pic>
    </p:spTree>
    <p:extLst>
      <p:ext uri="{BB962C8B-B14F-4D97-AF65-F5344CB8AC3E}">
        <p14:creationId xmlns:p14="http://schemas.microsoft.com/office/powerpoint/2010/main" val="1764645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MARTInkShape-1428"/>
          <p:cNvSpPr/>
          <p:nvPr>
            <p:custDataLst>
              <p:tags r:id="rId1"/>
            </p:custDataLst>
          </p:nvPr>
        </p:nvSpPr>
        <p:spPr>
          <a:xfrm>
            <a:off x="5411391" y="1875234"/>
            <a:ext cx="1" cy="8931"/>
          </a:xfrm>
          <a:custGeom>
            <a:avLst/>
            <a:gdLst/>
            <a:ahLst/>
            <a:cxnLst/>
            <a:rect l="0" t="0" r="0" b="0"/>
            <a:pathLst>
              <a:path w="1" h="8931">
                <a:moveTo>
                  <a:pt x="0" y="8930"/>
                </a:moveTo>
                <a:lnTo>
                  <a:pt x="0" y="893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435"/>
          <p:cNvSpPr/>
          <p:nvPr>
            <p:custDataLst>
              <p:tags r:id="rId2"/>
            </p:custDataLst>
          </p:nvPr>
        </p:nvSpPr>
        <p:spPr>
          <a:xfrm>
            <a:off x="5045273" y="2437805"/>
            <a:ext cx="1" cy="8930"/>
          </a:xfrm>
          <a:custGeom>
            <a:avLst/>
            <a:gdLst/>
            <a:ahLst/>
            <a:cxnLst/>
            <a:rect l="0" t="0" r="0" b="0"/>
            <a:pathLst>
              <a:path w="1" h="8930">
                <a:moveTo>
                  <a:pt x="0" y="8929"/>
                </a:moveTo>
                <a:lnTo>
                  <a:pt x="0" y="8929"/>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3CD29D63-DADE-42DA-B95D-80C76E49B1A1}"/>
              </a:ext>
            </a:extLst>
          </p:cNvPr>
          <p:cNvSpPr/>
          <p:nvPr/>
        </p:nvSpPr>
        <p:spPr>
          <a:xfrm>
            <a:off x="56029" y="31538"/>
            <a:ext cx="9067799" cy="1200329"/>
          </a:xfrm>
          <a:prstGeom prst="rect">
            <a:avLst/>
          </a:prstGeom>
        </p:spPr>
        <p:txBody>
          <a:bodyPr wrap="square">
            <a:spAutoFit/>
          </a:bodyPr>
          <a:lstStyle/>
          <a:p>
            <a:r>
              <a:rPr lang="en-US" sz="2400" b="1" dirty="0">
                <a:latin typeface="Times New Roman" pitchFamily="18" charset="0"/>
                <a:cs typeface="Times New Roman" pitchFamily="18" charset="0"/>
              </a:rPr>
              <a:t>REMEMBER … During the game, you will be playing as one animal against another student with a different animal. Use what you know about food webs to help your animal win the “food fight.”</a:t>
            </a:r>
          </a:p>
        </p:txBody>
      </p:sp>
      <p:pic>
        <p:nvPicPr>
          <p:cNvPr id="12" name="Picture 11">
            <a:extLst>
              <a:ext uri="{FF2B5EF4-FFF2-40B4-BE49-F238E27FC236}">
                <a16:creationId xmlns:a16="http://schemas.microsoft.com/office/drawing/2014/main" id="{2182B224-658E-4825-A6E2-60B7C772E93F}"/>
              </a:ext>
            </a:extLst>
          </p:cNvPr>
          <p:cNvPicPr>
            <a:picLocks noChangeAspect="1"/>
          </p:cNvPicPr>
          <p:nvPr/>
        </p:nvPicPr>
        <p:blipFill rotWithShape="1">
          <a:blip r:embed="rId4" cstate="print"/>
          <a:srcRect l="25000" t="22822" r="25833" b="11462"/>
          <a:stretch/>
        </p:blipFill>
        <p:spPr>
          <a:xfrm>
            <a:off x="2209800" y="1600200"/>
            <a:ext cx="6709162" cy="5041691"/>
          </a:xfrm>
          <a:prstGeom prst="rect">
            <a:avLst/>
          </a:prstGeom>
        </p:spPr>
      </p:pic>
      <p:grpSp>
        <p:nvGrpSpPr>
          <p:cNvPr id="14" name="Group 13">
            <a:extLst>
              <a:ext uri="{FF2B5EF4-FFF2-40B4-BE49-F238E27FC236}">
                <a16:creationId xmlns:a16="http://schemas.microsoft.com/office/drawing/2014/main" id="{A7040D3B-6B9D-4257-861B-E10F9FF94102}"/>
              </a:ext>
            </a:extLst>
          </p:cNvPr>
          <p:cNvGrpSpPr/>
          <p:nvPr/>
        </p:nvGrpSpPr>
        <p:grpSpPr>
          <a:xfrm>
            <a:off x="3980329" y="2295619"/>
            <a:ext cx="3505200" cy="1361981"/>
            <a:chOff x="3027829" y="937242"/>
            <a:chExt cx="3505200" cy="1361981"/>
          </a:xfrm>
        </p:grpSpPr>
        <p:cxnSp>
          <p:nvCxnSpPr>
            <p:cNvPr id="17" name="Straight Arrow Connector 16">
              <a:extLst>
                <a:ext uri="{FF2B5EF4-FFF2-40B4-BE49-F238E27FC236}">
                  <a16:creationId xmlns:a16="http://schemas.microsoft.com/office/drawing/2014/main" id="{9C98FA5D-F47C-41BF-A551-15C65ADCE0D2}"/>
                </a:ext>
              </a:extLst>
            </p:cNvPr>
            <p:cNvCxnSpPr>
              <a:cxnSpLocks/>
              <a:stCxn id="15" idx="0"/>
            </p:cNvCxnSpPr>
            <p:nvPr/>
          </p:nvCxnSpPr>
          <p:spPr>
            <a:xfrm flipH="1" flipV="1">
              <a:off x="3637429" y="937242"/>
              <a:ext cx="1143000" cy="53098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36133FE-40D4-4930-98F5-6D1825719A87}"/>
                </a:ext>
              </a:extLst>
            </p:cNvPr>
            <p:cNvCxnSpPr>
              <a:cxnSpLocks/>
              <a:stCxn id="15" idx="0"/>
            </p:cNvCxnSpPr>
            <p:nvPr/>
          </p:nvCxnSpPr>
          <p:spPr>
            <a:xfrm flipV="1">
              <a:off x="4780429" y="1087919"/>
              <a:ext cx="1752600" cy="3803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
              <a:extLst>
                <a:ext uri="{FF2B5EF4-FFF2-40B4-BE49-F238E27FC236}">
                  <a16:creationId xmlns:a16="http://schemas.microsoft.com/office/drawing/2014/main" id="{15423FB8-C621-4604-B57B-894952FDDF14}"/>
                </a:ext>
              </a:extLst>
            </p:cNvPr>
            <p:cNvSpPr>
              <a:spLocks noChangeArrowheads="1"/>
            </p:cNvSpPr>
            <p:nvPr/>
          </p:nvSpPr>
          <p:spPr bwMode="auto">
            <a:xfrm>
              <a:off x="3027829" y="1468226"/>
              <a:ext cx="3505200" cy="830997"/>
            </a:xfrm>
            <a:prstGeom prst="rect">
              <a:avLst/>
            </a:prstGeom>
            <a:solidFill>
              <a:srgbClr val="FFFF00"/>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a:r>
                <a:rPr lang="en-US" sz="2400" b="1" dirty="0"/>
                <a:t>No points until your animal is in the food web!</a:t>
              </a:r>
            </a:p>
          </p:txBody>
        </p:sp>
      </p:grpSp>
      <p:sp>
        <p:nvSpPr>
          <p:cNvPr id="11" name="Rectangle 1">
            <a:extLst>
              <a:ext uri="{FF2B5EF4-FFF2-40B4-BE49-F238E27FC236}">
                <a16:creationId xmlns:a16="http://schemas.microsoft.com/office/drawing/2014/main" id="{58199C8B-6C3B-446B-A759-0E2B4289D40C}"/>
              </a:ext>
            </a:extLst>
          </p:cNvPr>
          <p:cNvSpPr>
            <a:spLocks noChangeArrowheads="1"/>
          </p:cNvSpPr>
          <p:nvPr/>
        </p:nvSpPr>
        <p:spPr bwMode="auto">
          <a:xfrm>
            <a:off x="225038" y="1721623"/>
            <a:ext cx="2437951" cy="830997"/>
          </a:xfrm>
          <a:prstGeom prst="rect">
            <a:avLst/>
          </a:prstGeom>
          <a:solidFill>
            <a:srgbClr val="FFFF00"/>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a:r>
              <a:rPr lang="en-US" sz="2400" b="1" dirty="0"/>
              <a:t>What will you have to add first?</a:t>
            </a:r>
          </a:p>
        </p:txBody>
      </p:sp>
      <p:grpSp>
        <p:nvGrpSpPr>
          <p:cNvPr id="10" name="Group 9">
            <a:extLst>
              <a:ext uri="{FF2B5EF4-FFF2-40B4-BE49-F238E27FC236}">
                <a16:creationId xmlns:a16="http://schemas.microsoft.com/office/drawing/2014/main" id="{3A03D51E-5F4E-4862-B3FA-80073C5BE426}"/>
              </a:ext>
            </a:extLst>
          </p:cNvPr>
          <p:cNvGrpSpPr/>
          <p:nvPr/>
        </p:nvGrpSpPr>
        <p:grpSpPr>
          <a:xfrm>
            <a:off x="6934200" y="4004129"/>
            <a:ext cx="2209800" cy="1253671"/>
            <a:chOff x="6934200" y="4004129"/>
            <a:chExt cx="2209800" cy="1253671"/>
          </a:xfrm>
        </p:grpSpPr>
        <p:sp>
          <p:nvSpPr>
            <p:cNvPr id="19" name="Rectangle 1">
              <a:extLst>
                <a:ext uri="{FF2B5EF4-FFF2-40B4-BE49-F238E27FC236}">
                  <a16:creationId xmlns:a16="http://schemas.microsoft.com/office/drawing/2014/main" id="{FBD2BDA1-4B8F-498C-8FDF-217901A21E8B}"/>
                </a:ext>
              </a:extLst>
            </p:cNvPr>
            <p:cNvSpPr>
              <a:spLocks noChangeArrowheads="1"/>
            </p:cNvSpPr>
            <p:nvPr/>
          </p:nvSpPr>
          <p:spPr bwMode="auto">
            <a:xfrm>
              <a:off x="6934200" y="4004129"/>
              <a:ext cx="2209800" cy="830997"/>
            </a:xfrm>
            <a:prstGeom prst="rect">
              <a:avLst/>
            </a:prstGeom>
            <a:solidFill>
              <a:srgbClr val="FFFF00"/>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a:r>
                <a:rPr lang="en-US" sz="2400" b="1" dirty="0"/>
                <a:t>Wild Cards </a:t>
              </a:r>
              <a:br>
                <a:rPr lang="en-US" sz="2400" b="1" dirty="0"/>
              </a:br>
              <a:r>
                <a:rPr lang="en-US" sz="2400" b="1" dirty="0"/>
                <a:t>Good &amp; Bad</a:t>
              </a:r>
            </a:p>
          </p:txBody>
        </p:sp>
        <p:cxnSp>
          <p:nvCxnSpPr>
            <p:cNvPr id="20" name="Straight Arrow Connector 19">
              <a:extLst>
                <a:ext uri="{FF2B5EF4-FFF2-40B4-BE49-F238E27FC236}">
                  <a16:creationId xmlns:a16="http://schemas.microsoft.com/office/drawing/2014/main" id="{DDA45182-0741-4338-A09A-6220070AFF6E}"/>
                </a:ext>
              </a:extLst>
            </p:cNvPr>
            <p:cNvCxnSpPr>
              <a:cxnSpLocks/>
              <a:stCxn id="19" idx="2"/>
            </p:cNvCxnSpPr>
            <p:nvPr/>
          </p:nvCxnSpPr>
          <p:spPr>
            <a:xfrm>
              <a:off x="8039100" y="4835126"/>
              <a:ext cx="342900" cy="42267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D7C77A63-25FC-4CE7-B532-61A951F40E6E}"/>
              </a:ext>
            </a:extLst>
          </p:cNvPr>
          <p:cNvGrpSpPr/>
          <p:nvPr/>
        </p:nvGrpSpPr>
        <p:grpSpPr>
          <a:xfrm>
            <a:off x="229049" y="3962400"/>
            <a:ext cx="3428551" cy="2209800"/>
            <a:chOff x="229049" y="3962400"/>
            <a:chExt cx="3428551" cy="2209800"/>
          </a:xfrm>
        </p:grpSpPr>
        <p:sp>
          <p:nvSpPr>
            <p:cNvPr id="13" name="Rectangle 1">
              <a:extLst>
                <a:ext uri="{FF2B5EF4-FFF2-40B4-BE49-F238E27FC236}">
                  <a16:creationId xmlns:a16="http://schemas.microsoft.com/office/drawing/2014/main" id="{A37F47A8-A734-4395-BCA6-F6562CAFED3F}"/>
                </a:ext>
              </a:extLst>
            </p:cNvPr>
            <p:cNvSpPr>
              <a:spLocks noChangeArrowheads="1"/>
            </p:cNvSpPr>
            <p:nvPr/>
          </p:nvSpPr>
          <p:spPr bwMode="auto">
            <a:xfrm>
              <a:off x="229049" y="3962400"/>
              <a:ext cx="3428551" cy="1569660"/>
            </a:xfrm>
            <a:prstGeom prst="rect">
              <a:avLst/>
            </a:prstGeom>
            <a:solidFill>
              <a:srgbClr val="FFFF00"/>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a:r>
                <a:rPr lang="en-US" sz="2400" b="1" dirty="0"/>
                <a:t>Roll over the organisms to see prey and predators </a:t>
              </a:r>
              <a:br>
                <a:rPr lang="en-US" sz="2400" b="1" dirty="0"/>
              </a:br>
              <a:r>
                <a:rPr lang="en-US" sz="2400" b="1" dirty="0"/>
                <a:t>to help you decide what you need to add.</a:t>
              </a:r>
            </a:p>
          </p:txBody>
        </p:sp>
        <p:cxnSp>
          <p:nvCxnSpPr>
            <p:cNvPr id="21" name="Straight Arrow Connector 20">
              <a:extLst>
                <a:ext uri="{FF2B5EF4-FFF2-40B4-BE49-F238E27FC236}">
                  <a16:creationId xmlns:a16="http://schemas.microsoft.com/office/drawing/2014/main" id="{D59C4CBA-9246-4EB2-B760-6B55091D748D}"/>
                </a:ext>
              </a:extLst>
            </p:cNvPr>
            <p:cNvCxnSpPr>
              <a:cxnSpLocks/>
              <a:stCxn id="13" idx="2"/>
            </p:cNvCxnSpPr>
            <p:nvPr/>
          </p:nvCxnSpPr>
          <p:spPr>
            <a:xfrm>
              <a:off x="1943325" y="5532060"/>
              <a:ext cx="503545" cy="6401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Rectangle 1">
            <a:extLst>
              <a:ext uri="{FF2B5EF4-FFF2-40B4-BE49-F238E27FC236}">
                <a16:creationId xmlns:a16="http://schemas.microsoft.com/office/drawing/2014/main" id="{BA324740-0506-4BE8-BBB6-D9E11B1E41A2}"/>
              </a:ext>
            </a:extLst>
          </p:cNvPr>
          <p:cNvSpPr>
            <a:spLocks noChangeArrowheads="1"/>
          </p:cNvSpPr>
          <p:nvPr/>
        </p:nvSpPr>
        <p:spPr bwMode="auto">
          <a:xfrm>
            <a:off x="6469" y="2616861"/>
            <a:ext cx="2437951"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a:r>
              <a:rPr lang="en-US" sz="2400" b="1" dirty="0">
                <a:solidFill>
                  <a:srgbClr val="00B050"/>
                </a:solidFill>
              </a:rPr>
              <a:t>PRODUCERS</a:t>
            </a:r>
          </a:p>
        </p:txBody>
      </p:sp>
    </p:spTree>
    <p:extLst>
      <p:ext uri="{BB962C8B-B14F-4D97-AF65-F5344CB8AC3E}">
        <p14:creationId xmlns:p14="http://schemas.microsoft.com/office/powerpoint/2010/main" val="209810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5252112"/>
            <a:ext cx="4245077" cy="8309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a:r>
              <a:rPr lang="en-US" sz="2400" b="1" dirty="0">
                <a:latin typeface="Times New Roman" pitchFamily="18" charset="0"/>
                <a:cs typeface="Times New Roman" pitchFamily="18" charset="0"/>
              </a:rPr>
              <a:t>Complete 4 rounds and record the results in the chart.</a:t>
            </a:r>
            <a:endParaRPr lang="en-US" sz="2400" dirty="0">
              <a:latin typeface="Times New Roman" pitchFamily="18" charset="0"/>
              <a:cs typeface="Times New Roman" pitchFamily="18" charset="0"/>
            </a:endParaRPr>
          </a:p>
        </p:txBody>
      </p:sp>
      <p:sp>
        <p:nvSpPr>
          <p:cNvPr id="7" name="SMARTInkShape-1428"/>
          <p:cNvSpPr/>
          <p:nvPr>
            <p:custDataLst>
              <p:tags r:id="rId1"/>
            </p:custDataLst>
          </p:nvPr>
        </p:nvSpPr>
        <p:spPr>
          <a:xfrm>
            <a:off x="5411391" y="2492037"/>
            <a:ext cx="1" cy="8931"/>
          </a:xfrm>
          <a:custGeom>
            <a:avLst/>
            <a:gdLst/>
            <a:ahLst/>
            <a:cxnLst/>
            <a:rect l="0" t="0" r="0" b="0"/>
            <a:pathLst>
              <a:path w="1" h="8931">
                <a:moveTo>
                  <a:pt x="0" y="8930"/>
                </a:moveTo>
                <a:lnTo>
                  <a:pt x="0" y="893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435"/>
          <p:cNvSpPr/>
          <p:nvPr>
            <p:custDataLst>
              <p:tags r:id="rId2"/>
            </p:custDataLst>
          </p:nvPr>
        </p:nvSpPr>
        <p:spPr>
          <a:xfrm>
            <a:off x="5045273" y="3054608"/>
            <a:ext cx="1" cy="8930"/>
          </a:xfrm>
          <a:custGeom>
            <a:avLst/>
            <a:gdLst/>
            <a:ahLst/>
            <a:cxnLst/>
            <a:rect l="0" t="0" r="0" b="0"/>
            <a:pathLst>
              <a:path w="1" h="8930">
                <a:moveTo>
                  <a:pt x="0" y="8929"/>
                </a:moveTo>
                <a:lnTo>
                  <a:pt x="0" y="8929"/>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a:extLst>
              <a:ext uri="{FF2B5EF4-FFF2-40B4-BE49-F238E27FC236}">
                <a16:creationId xmlns:a16="http://schemas.microsoft.com/office/drawing/2014/main" id="{FCE347F7-5959-0AD8-C6FE-D3F3E6992EC4}"/>
              </a:ext>
            </a:extLst>
          </p:cNvPr>
          <p:cNvPicPr>
            <a:picLocks noChangeAspect="1"/>
          </p:cNvPicPr>
          <p:nvPr/>
        </p:nvPicPr>
        <p:blipFill>
          <a:blip r:embed="rId4"/>
          <a:stretch>
            <a:fillRect/>
          </a:stretch>
        </p:blipFill>
        <p:spPr>
          <a:xfrm>
            <a:off x="252862" y="914400"/>
            <a:ext cx="8638275" cy="3759404"/>
          </a:xfrm>
          <a:prstGeom prst="rect">
            <a:avLst/>
          </a:prstGeom>
          <a:ln>
            <a:noFill/>
          </a:ln>
          <a:effectLst>
            <a:outerShdw blurRad="292100" dist="139700" dir="2700000" algn="tl" rotWithShape="0">
              <a:srgbClr val="333333">
                <a:alpha val="65000"/>
              </a:srgbClr>
            </a:outerShdw>
          </a:effectLst>
        </p:spPr>
      </p:pic>
      <p:sp>
        <p:nvSpPr>
          <p:cNvPr id="9" name="Rectangle 1">
            <a:extLst>
              <a:ext uri="{FF2B5EF4-FFF2-40B4-BE49-F238E27FC236}">
                <a16:creationId xmlns:a16="http://schemas.microsoft.com/office/drawing/2014/main" id="{7F422101-244F-48FC-91A3-7E793EB4B09D}"/>
              </a:ext>
            </a:extLst>
          </p:cNvPr>
          <p:cNvSpPr>
            <a:spLocks noChangeArrowheads="1"/>
          </p:cNvSpPr>
          <p:nvPr/>
        </p:nvSpPr>
        <p:spPr bwMode="auto">
          <a:xfrm>
            <a:off x="4876800" y="5252112"/>
            <a:ext cx="3736258" cy="8309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a:r>
              <a:rPr lang="en-US" sz="2400" b="1" dirty="0">
                <a:latin typeface="Times New Roman" pitchFamily="18" charset="0"/>
                <a:cs typeface="Times New Roman" pitchFamily="18" charset="0"/>
              </a:rPr>
              <a:t>Fill in the blanks in Part C based on your results.</a:t>
            </a:r>
            <a:endParaRPr lang="en-US" sz="2400" dirty="0">
              <a:latin typeface="Times New Roman" pitchFamily="18" charset="0"/>
              <a:cs typeface="Times New Roman" pitchFamily="18" charset="0"/>
            </a:endParaRPr>
          </a:p>
        </p:txBody>
      </p:sp>
      <p:sp>
        <p:nvSpPr>
          <p:cNvPr id="10" name="Arrow: Right 9">
            <a:extLst>
              <a:ext uri="{FF2B5EF4-FFF2-40B4-BE49-F238E27FC236}">
                <a16:creationId xmlns:a16="http://schemas.microsoft.com/office/drawing/2014/main" id="{962B0E3C-1392-4FA5-8EDA-7A3983C548E3}"/>
              </a:ext>
            </a:extLst>
          </p:cNvPr>
          <p:cNvSpPr/>
          <p:nvPr/>
        </p:nvSpPr>
        <p:spPr>
          <a:xfrm rot="16200000">
            <a:off x="2523659" y="4282460"/>
            <a:ext cx="1083775" cy="1033712"/>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71C00C51-8E7C-47C6-99A4-143A26351FEA}"/>
              </a:ext>
            </a:extLst>
          </p:cNvPr>
          <p:cNvSpPr/>
          <p:nvPr/>
        </p:nvSpPr>
        <p:spPr>
          <a:xfrm rot="16200000">
            <a:off x="6147169" y="4231040"/>
            <a:ext cx="1083775" cy="1033712"/>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A9BD90-FF2B-4BCA-AB35-6E5D2E62317C}"/>
              </a:ext>
            </a:extLst>
          </p:cNvPr>
          <p:cNvSpPr txBox="1"/>
          <p:nvPr/>
        </p:nvSpPr>
        <p:spPr>
          <a:xfrm>
            <a:off x="108156" y="71344"/>
            <a:ext cx="4572000" cy="584775"/>
          </a:xfrm>
          <a:prstGeom prst="rect">
            <a:avLst/>
          </a:prstGeom>
          <a:noFill/>
        </p:spPr>
        <p:txBody>
          <a:bodyPr wrap="square">
            <a:spAutoFit/>
          </a:bodyPr>
          <a:lstStyle/>
          <a:p>
            <a:r>
              <a:rPr lang="en-US" sz="3200" b="1" dirty="0">
                <a:latin typeface="Times New Roman" pitchFamily="18" charset="0"/>
                <a:cs typeface="Times New Roman" pitchFamily="18" charset="0"/>
              </a:rPr>
              <a:t>Your Assignment</a:t>
            </a:r>
            <a:endParaRPr lang="en-US" dirty="0"/>
          </a:p>
        </p:txBody>
      </p:sp>
    </p:spTree>
    <p:extLst>
      <p:ext uri="{BB962C8B-B14F-4D97-AF65-F5344CB8AC3E}">
        <p14:creationId xmlns:p14="http://schemas.microsoft.com/office/powerpoint/2010/main" val="3227737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152400" y="152400"/>
            <a:ext cx="8839200" cy="4350230"/>
          </a:xfrm>
          <a:prstGeom prst="rect">
            <a:avLst/>
          </a:prstGeom>
          <a:noFill/>
          <a:ln w="9525">
            <a:noFill/>
            <a:miter lim="800000"/>
            <a:headEnd/>
            <a:tailEnd/>
          </a:ln>
        </p:spPr>
        <p:txBody>
          <a:bodyPr>
            <a:spAutoFit/>
          </a:bodyPr>
          <a:lstStyle/>
          <a:p>
            <a:r>
              <a:rPr lang="en-US" sz="2400" b="1" dirty="0">
                <a:latin typeface="Times New Roman" pitchFamily="18" charset="0"/>
                <a:cs typeface="Times New Roman" pitchFamily="18" charset="0"/>
              </a:rPr>
              <a:t>BrainPOP Food Fight – Part B</a:t>
            </a:r>
          </a:p>
          <a:p>
            <a:endParaRPr lang="en-US" sz="2000" dirty="0">
              <a:latin typeface="Times New Roman" pitchFamily="18" charset="0"/>
              <a:cs typeface="Times New Roman" pitchFamily="18" charset="0"/>
            </a:endParaRPr>
          </a:p>
          <a:p>
            <a:pPr>
              <a:lnSpc>
                <a:spcPct val="200000"/>
              </a:lnSpc>
            </a:pPr>
            <a:r>
              <a:rPr lang="en-US" sz="2400" b="1" dirty="0">
                <a:solidFill>
                  <a:srgbClr val="C00000"/>
                </a:solidFill>
                <a:latin typeface="Times New Roman" pitchFamily="18" charset="0"/>
                <a:cs typeface="Times New Roman" pitchFamily="18" charset="0"/>
              </a:rPr>
              <a:t>Did you fill out the chart by:</a:t>
            </a:r>
          </a:p>
          <a:p>
            <a:pPr>
              <a:lnSpc>
                <a:spcPct val="200000"/>
              </a:lnSpc>
            </a:pPr>
            <a:r>
              <a:rPr lang="en-US" sz="2400" b="1" dirty="0">
                <a:solidFill>
                  <a:srgbClr val="C00000"/>
                </a:solidFill>
                <a:latin typeface="Times New Roman" pitchFamily="18" charset="0"/>
                <a:cs typeface="Times New Roman" pitchFamily="18" charset="0"/>
              </a:rPr>
              <a:t>(1) highlighting your animals?</a:t>
            </a:r>
          </a:p>
          <a:p>
            <a:pPr>
              <a:lnSpc>
                <a:spcPct val="200000"/>
              </a:lnSpc>
            </a:pPr>
            <a:r>
              <a:rPr lang="en-US" sz="2400" b="1" dirty="0">
                <a:solidFill>
                  <a:srgbClr val="C00000"/>
                </a:solidFill>
                <a:latin typeface="Times New Roman" pitchFamily="18" charset="0"/>
                <a:cs typeface="Times New Roman" pitchFamily="18" charset="0"/>
              </a:rPr>
              <a:t>(2) underlining the winners?</a:t>
            </a:r>
          </a:p>
          <a:p>
            <a:pPr>
              <a:lnSpc>
                <a:spcPct val="200000"/>
              </a:lnSpc>
            </a:pPr>
            <a:r>
              <a:rPr lang="en-US" sz="2400" b="1" dirty="0">
                <a:solidFill>
                  <a:srgbClr val="C00000"/>
                </a:solidFill>
                <a:latin typeface="Times New Roman" pitchFamily="18" charset="0"/>
                <a:cs typeface="Times New Roman" pitchFamily="18" charset="0"/>
              </a:rPr>
              <a:t>(3) entering the scores?</a:t>
            </a:r>
            <a:br>
              <a:rPr lang="en-US" sz="2400" b="1" dirty="0">
                <a:solidFill>
                  <a:srgbClr val="C00000"/>
                </a:solidFill>
                <a:latin typeface="Times New Roman" pitchFamily="18" charset="0"/>
                <a:cs typeface="Times New Roman" pitchFamily="18" charset="0"/>
              </a:rPr>
            </a:br>
            <a:r>
              <a:rPr lang="en-US" sz="2400" b="1" dirty="0">
                <a:solidFill>
                  <a:srgbClr val="C00000"/>
                </a:solidFill>
                <a:latin typeface="Times New Roman" pitchFamily="18" charset="0"/>
                <a:cs typeface="Times New Roman" pitchFamily="18" charset="0"/>
              </a:rPr>
              <a:t>(4) writing observations?</a:t>
            </a:r>
          </a:p>
        </p:txBody>
      </p:sp>
      <p:pic>
        <p:nvPicPr>
          <p:cNvPr id="2" name="Picture 1">
            <a:extLst>
              <a:ext uri="{FF2B5EF4-FFF2-40B4-BE49-F238E27FC236}">
                <a16:creationId xmlns:a16="http://schemas.microsoft.com/office/drawing/2014/main" id="{E5F2F7F1-2380-88C0-797D-D2EB97ABDF57}"/>
              </a:ext>
            </a:extLst>
          </p:cNvPr>
          <p:cNvPicPr>
            <a:picLocks noChangeAspect="1"/>
          </p:cNvPicPr>
          <p:nvPr/>
        </p:nvPicPr>
        <p:blipFill rotWithShape="1">
          <a:blip r:embed="rId2"/>
          <a:srcRect l="23536" t="42565" r="42943" b="4735"/>
          <a:stretch/>
        </p:blipFill>
        <p:spPr>
          <a:xfrm>
            <a:off x="4343400" y="1219200"/>
            <a:ext cx="4454373" cy="304772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152400" y="152400"/>
            <a:ext cx="8839200" cy="3600986"/>
          </a:xfrm>
          <a:prstGeom prst="rect">
            <a:avLst/>
          </a:prstGeom>
          <a:noFill/>
          <a:ln w="9525">
            <a:noFill/>
            <a:miter lim="800000"/>
            <a:headEnd/>
            <a:tailEnd/>
          </a:ln>
        </p:spPr>
        <p:txBody>
          <a:bodyPr>
            <a:spAutoFit/>
          </a:bodyPr>
          <a:lstStyle/>
          <a:p>
            <a:r>
              <a:rPr lang="en-US" sz="2400" b="1" dirty="0">
                <a:latin typeface="Times New Roman" pitchFamily="18" charset="0"/>
                <a:cs typeface="Times New Roman" pitchFamily="18" charset="0"/>
              </a:rPr>
              <a:t>BrainPOP Food Fight – Part C</a:t>
            </a:r>
            <a:endParaRPr lang="en-US" sz="2000" b="1" i="1" u="sng" dirty="0">
              <a:solidFill>
                <a:srgbClr val="FF0000"/>
              </a:solidFill>
              <a:latin typeface="Times New Roman" pitchFamily="18" charset="0"/>
              <a:cs typeface="Times New Roman" pitchFamily="18" charset="0"/>
            </a:endParaRPr>
          </a:p>
          <a:p>
            <a:r>
              <a:rPr lang="en-US" sz="2400" dirty="0">
                <a:latin typeface="Times New Roman" pitchFamily="18" charset="0"/>
                <a:cs typeface="Times New Roman" pitchFamily="18" charset="0"/>
              </a:rPr>
              <a:t>(1) Which </a:t>
            </a:r>
            <a:r>
              <a:rPr lang="en-US" sz="2400" u="sng" dirty="0">
                <a:latin typeface="Times New Roman" pitchFamily="18" charset="0"/>
                <a:cs typeface="Times New Roman" pitchFamily="18" charset="0"/>
              </a:rPr>
              <a:t>TYPE</a:t>
            </a:r>
            <a:r>
              <a:rPr lang="en-US" sz="2400" dirty="0">
                <a:latin typeface="Times New Roman" pitchFamily="18" charset="0"/>
                <a:cs typeface="Times New Roman" pitchFamily="18" charset="0"/>
              </a:rPr>
              <a:t> of organisms did you have to add first? Why?</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r>
              <a:rPr lang="en-US" sz="2400" dirty="0">
                <a:latin typeface="Times New Roman" pitchFamily="18" charset="0"/>
                <a:cs typeface="Times New Roman" pitchFamily="18" charset="0"/>
              </a:rPr>
              <a:t>(2) Which animal is the hardest one to keep alive? </a:t>
            </a:r>
            <a:r>
              <a:rPr lang="en-US" sz="2400" u="sng" dirty="0">
                <a:latin typeface="Times New Roman" pitchFamily="18" charset="0"/>
                <a:cs typeface="Times New Roman" pitchFamily="18" charset="0"/>
              </a:rPr>
              <a:t>Explain</a:t>
            </a:r>
            <a:r>
              <a:rPr lang="en-US" sz="2400" dirty="0">
                <a:latin typeface="Times New Roman" pitchFamily="18" charset="0"/>
                <a:cs typeface="Times New Roman" pitchFamily="18" charset="0"/>
              </a:rPr>
              <a:t> your choice using </a:t>
            </a:r>
            <a:r>
              <a:rPr lang="en-US" sz="2400" u="sng" dirty="0">
                <a:latin typeface="Times New Roman" pitchFamily="18" charset="0"/>
                <a:cs typeface="Times New Roman" pitchFamily="18" charset="0"/>
              </a:rPr>
              <a:t>specific examples</a:t>
            </a:r>
            <a:r>
              <a:rPr lang="en-US" sz="2400" dirty="0">
                <a:latin typeface="Times New Roman" pitchFamily="18" charset="0"/>
                <a:cs typeface="Times New Roman" pitchFamily="18" charset="0"/>
              </a:rPr>
              <a:t>.  </a:t>
            </a:r>
          </a:p>
          <a:p>
            <a:endParaRPr lang="en-US" sz="20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C22668F4-41FC-4C64-A060-B8C5DAE78875}"/>
              </a:ext>
            </a:extLst>
          </p:cNvPr>
          <p:cNvSpPr txBox="1"/>
          <p:nvPr/>
        </p:nvSpPr>
        <p:spPr>
          <a:xfrm>
            <a:off x="381000" y="1053491"/>
            <a:ext cx="8229600" cy="1200329"/>
          </a:xfrm>
          <a:prstGeom prst="rect">
            <a:avLst/>
          </a:prstGeom>
          <a:noFill/>
        </p:spPr>
        <p:txBody>
          <a:bodyPr wrap="square">
            <a:spAutoFit/>
          </a:bodyPr>
          <a:lstStyle/>
          <a:p>
            <a:r>
              <a:rPr lang="en-US" sz="2400" b="1" dirty="0">
                <a:solidFill>
                  <a:srgbClr val="C00000"/>
                </a:solidFill>
                <a:latin typeface="Times New Roman" pitchFamily="18" charset="0"/>
                <a:cs typeface="Times New Roman" pitchFamily="18" charset="0"/>
              </a:rPr>
              <a:t>PRODUCERS  (or plants, grasses, trees)  </a:t>
            </a:r>
            <a:r>
              <a:rPr lang="en-US" sz="2400" b="1" dirty="0">
                <a:solidFill>
                  <a:srgbClr val="C00000"/>
                </a:solidFill>
                <a:latin typeface="Times New Roman" pitchFamily="18" charset="0"/>
                <a:cs typeface="Times New Roman" pitchFamily="18" charset="0"/>
                <a:sym typeface="Wingdings" panose="05000000000000000000" pitchFamily="2" charset="2"/>
              </a:rPr>
              <a:t> Herbivores needed food to eat to support the other animals in the community</a:t>
            </a:r>
            <a:endParaRPr lang="en-US" sz="2400" dirty="0">
              <a:solidFill>
                <a:srgbClr val="C0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47A05B6C-6847-9371-9189-D454F175029E}"/>
              </a:ext>
            </a:extLst>
          </p:cNvPr>
          <p:cNvSpPr txBox="1"/>
          <p:nvPr/>
        </p:nvSpPr>
        <p:spPr>
          <a:xfrm>
            <a:off x="228600" y="3753386"/>
            <a:ext cx="8121721" cy="2246769"/>
          </a:xfrm>
          <a:prstGeom prst="rect">
            <a:avLst/>
          </a:prstGeom>
          <a:noFill/>
        </p:spPr>
        <p:txBody>
          <a:bodyPr wrap="square">
            <a:spAutoFit/>
          </a:bodyPr>
          <a:lstStyle/>
          <a:p>
            <a:pPr rtl="0">
              <a:spcBef>
                <a:spcPts val="0"/>
              </a:spcBef>
              <a:spcAft>
                <a:spcPts val="0"/>
              </a:spcAft>
            </a:pPr>
            <a:r>
              <a:rPr lang="en-US" sz="2400" b="1" i="1" u="none" strike="noStrike" dirty="0">
                <a:solidFill>
                  <a:srgbClr val="C00000"/>
                </a:solidFill>
                <a:effectLst/>
                <a:latin typeface="Arial" panose="020B0604020202020204" pitchFamily="34" charset="0"/>
              </a:rPr>
              <a:t>The hardest </a:t>
            </a:r>
            <a:r>
              <a:rPr lang="en-US" sz="2400" b="1" i="1" dirty="0">
                <a:solidFill>
                  <a:srgbClr val="C00000"/>
                </a:solidFill>
                <a:latin typeface="Arial" panose="020B0604020202020204" pitchFamily="34" charset="0"/>
              </a:rPr>
              <a:t>(</a:t>
            </a:r>
            <a:r>
              <a:rPr lang="en-US" sz="2400" b="1" i="1" u="none" strike="noStrike" dirty="0">
                <a:solidFill>
                  <a:srgbClr val="C00000"/>
                </a:solidFill>
                <a:effectLst/>
                <a:latin typeface="Arial" panose="020B0604020202020204" pitchFamily="34" charset="0"/>
              </a:rPr>
              <a:t>animal) to keep alive was the  </a:t>
            </a:r>
            <a:endParaRPr lang="en-US" sz="2400" b="1" dirty="0">
              <a:solidFill>
                <a:srgbClr val="C00000"/>
              </a:solidFill>
              <a:effectLst/>
            </a:endParaRPr>
          </a:p>
          <a:p>
            <a:br>
              <a:rPr lang="en-US" sz="2400" b="1" dirty="0">
                <a:solidFill>
                  <a:srgbClr val="C00000"/>
                </a:solidFill>
              </a:rPr>
            </a:br>
            <a:endParaRPr lang="en-US" sz="2400" b="1" i="1" dirty="0">
              <a:solidFill>
                <a:srgbClr val="C00000"/>
              </a:solidFill>
              <a:latin typeface="Times New Roman" pitchFamily="18" charset="0"/>
              <a:cs typeface="Times New Roman" pitchFamily="18" charset="0"/>
            </a:endParaRPr>
          </a:p>
          <a:p>
            <a:pPr rtl="0">
              <a:spcBef>
                <a:spcPts val="0"/>
              </a:spcBef>
              <a:spcAft>
                <a:spcPts val="0"/>
              </a:spcAft>
            </a:pPr>
            <a:r>
              <a:rPr lang="en-US" sz="2400" b="1" i="1" u="none" strike="noStrike" dirty="0">
                <a:solidFill>
                  <a:srgbClr val="C00000"/>
                </a:solidFill>
                <a:effectLst/>
                <a:latin typeface="Arial" panose="020B0604020202020204" pitchFamily="34" charset="0"/>
              </a:rPr>
              <a:t>The easiest </a:t>
            </a:r>
            <a:r>
              <a:rPr lang="en-US" sz="2400" b="1" i="1" dirty="0">
                <a:solidFill>
                  <a:srgbClr val="C00000"/>
                </a:solidFill>
                <a:latin typeface="Arial" panose="020B0604020202020204" pitchFamily="34" charset="0"/>
              </a:rPr>
              <a:t>(</a:t>
            </a:r>
            <a:r>
              <a:rPr lang="en-US" sz="2400" b="1" i="1" u="none" strike="noStrike" dirty="0">
                <a:solidFill>
                  <a:srgbClr val="C00000"/>
                </a:solidFill>
                <a:effectLst/>
                <a:latin typeface="Arial" panose="020B0604020202020204" pitchFamily="34" charset="0"/>
              </a:rPr>
              <a:t>animal) to keep alive was the  </a:t>
            </a:r>
            <a:endParaRPr lang="en-US" sz="2400" b="1" dirty="0">
              <a:solidFill>
                <a:srgbClr val="C00000"/>
              </a:solidFill>
              <a:effectLst/>
            </a:endParaRPr>
          </a:p>
          <a:p>
            <a:br>
              <a:rPr lang="en-US" sz="2400" b="1" dirty="0">
                <a:solidFill>
                  <a:srgbClr val="C00000"/>
                </a:solidFill>
              </a:rPr>
            </a:br>
            <a:endParaRPr lang="en-US" sz="2000" b="1" dirty="0">
              <a:solidFill>
                <a:srgbClr val="C00000"/>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766FDB2F-C133-1C96-7874-8801E7FB1372}"/>
              </a:ext>
            </a:extLst>
          </p:cNvPr>
          <p:cNvSpPr txBox="1"/>
          <p:nvPr/>
        </p:nvSpPr>
        <p:spPr>
          <a:xfrm>
            <a:off x="6781800" y="3753386"/>
            <a:ext cx="2133600" cy="1569660"/>
          </a:xfrm>
          <a:prstGeom prst="rect">
            <a:avLst/>
          </a:prstGeom>
          <a:noFill/>
        </p:spPr>
        <p:txBody>
          <a:bodyPr wrap="square">
            <a:spAutoFit/>
          </a:bodyPr>
          <a:lstStyle/>
          <a:p>
            <a:pPr algn="ctr"/>
            <a:r>
              <a:rPr lang="en-US" sz="2400" b="1" i="1" dirty="0">
                <a:solidFill>
                  <a:srgbClr val="C00000"/>
                </a:solidFill>
                <a:highlight>
                  <a:srgbClr val="FFFF00"/>
                </a:highlight>
                <a:latin typeface="Times New Roman" pitchFamily="18" charset="0"/>
                <a:cs typeface="Times New Roman" pitchFamily="18" charset="0"/>
              </a:rPr>
              <a:t>Finish each sentence based on your observations!</a:t>
            </a:r>
            <a:endParaRPr lang="en-US" sz="2400" i="1" dirty="0">
              <a:solidFill>
                <a:srgbClr val="C00000"/>
              </a:solidFill>
              <a:highlight>
                <a:srgbClr val="FFFF00"/>
              </a:highlight>
              <a:latin typeface="Times New Roman" pitchFamily="18" charset="0"/>
              <a:cs typeface="Times New Roman" pitchFamily="18" charset="0"/>
            </a:endParaRPr>
          </a:p>
        </p:txBody>
      </p:sp>
    </p:spTree>
    <p:extLst>
      <p:ext uri="{BB962C8B-B14F-4D97-AF65-F5344CB8AC3E}">
        <p14:creationId xmlns:p14="http://schemas.microsoft.com/office/powerpoint/2010/main" val="402072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A34D5A-16B7-EEDF-44EF-8305D81EADBB}"/>
              </a:ext>
            </a:extLst>
          </p:cNvPr>
          <p:cNvPicPr>
            <a:picLocks noChangeAspect="1"/>
          </p:cNvPicPr>
          <p:nvPr/>
        </p:nvPicPr>
        <p:blipFill rotWithShape="1">
          <a:blip r:embed="rId2"/>
          <a:srcRect l="57438" t="41424" r="10707" b="9100"/>
          <a:stretch/>
        </p:blipFill>
        <p:spPr>
          <a:xfrm>
            <a:off x="231169" y="76200"/>
            <a:ext cx="7543800" cy="5099191"/>
          </a:xfrm>
          <a:prstGeom prst="rect">
            <a:avLst/>
          </a:prstGeom>
          <a:ln>
            <a:noFill/>
          </a:ln>
          <a:effectLst>
            <a:outerShdw blurRad="292100" dist="139700" dir="2700000" algn="tl" rotWithShape="0">
              <a:srgbClr val="333333">
                <a:alpha val="65000"/>
              </a:srgbClr>
            </a:outerShdw>
          </a:effectLst>
        </p:spPr>
      </p:pic>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2819400" y="915943"/>
            <a:ext cx="1536842" cy="461665"/>
          </a:xfrm>
          <a:prstGeom prst="rect">
            <a:avLst/>
          </a:prstGeom>
          <a:solidFill>
            <a:schemeClr val="bg1"/>
          </a:solidFill>
          <a:ln w="19050">
            <a:solidFill>
              <a:srgbClr val="C00000"/>
            </a:solidFill>
          </a:ln>
        </p:spPr>
        <p:txBody>
          <a:bodyPr wrap="square" rtlCol="0">
            <a:spAutoFit/>
          </a:bodyPr>
          <a:lstStyle/>
          <a:p>
            <a:pPr algn="ctr"/>
            <a:r>
              <a:rPr lang="en-US" sz="2400" b="1" spc="-100" dirty="0">
                <a:solidFill>
                  <a:srgbClr val="C00000"/>
                </a:solidFill>
                <a:latin typeface="Arial Narrow" panose="020B0606020202030204" pitchFamily="34" charset="0"/>
              </a:rPr>
              <a:t>PRODUCER</a:t>
            </a:r>
          </a:p>
        </p:txBody>
      </p:sp>
      <p:sp>
        <p:nvSpPr>
          <p:cNvPr id="10" name="TextBox 9"/>
          <p:cNvSpPr txBox="1"/>
          <p:nvPr/>
        </p:nvSpPr>
        <p:spPr>
          <a:xfrm>
            <a:off x="1524000" y="1410994"/>
            <a:ext cx="1752600" cy="461665"/>
          </a:xfrm>
          <a:prstGeom prst="rect">
            <a:avLst/>
          </a:prstGeom>
          <a:solidFill>
            <a:schemeClr val="bg1"/>
          </a:solidFill>
          <a:ln w="19050">
            <a:solidFill>
              <a:srgbClr val="C00000"/>
            </a:solidFill>
          </a:ln>
        </p:spPr>
        <p:txBody>
          <a:bodyPr wrap="square" rtlCol="0">
            <a:spAutoFit/>
          </a:bodyPr>
          <a:lstStyle/>
          <a:p>
            <a:pPr algn="ctr"/>
            <a:r>
              <a:rPr lang="en-US" sz="2400" b="1" spc="-100" dirty="0">
                <a:solidFill>
                  <a:srgbClr val="C00000"/>
                </a:solidFill>
                <a:latin typeface="Arial Narrow" panose="020B0606020202030204" pitchFamily="34" charset="0"/>
              </a:rPr>
              <a:t>CONSUMERS</a:t>
            </a:r>
          </a:p>
        </p:txBody>
      </p:sp>
      <p:sp>
        <p:nvSpPr>
          <p:cNvPr id="11" name="TextBox 10"/>
          <p:cNvSpPr txBox="1"/>
          <p:nvPr/>
        </p:nvSpPr>
        <p:spPr>
          <a:xfrm>
            <a:off x="2971800" y="2440340"/>
            <a:ext cx="1828800" cy="461665"/>
          </a:xfrm>
          <a:prstGeom prst="rect">
            <a:avLst/>
          </a:prstGeom>
          <a:solidFill>
            <a:schemeClr val="bg1"/>
          </a:solidFill>
          <a:ln w="19050">
            <a:solidFill>
              <a:srgbClr val="C00000"/>
            </a:solidFill>
          </a:ln>
        </p:spPr>
        <p:txBody>
          <a:bodyPr wrap="square" rtlCol="0">
            <a:spAutoFit/>
          </a:bodyPr>
          <a:lstStyle/>
          <a:p>
            <a:pPr algn="ctr"/>
            <a:r>
              <a:rPr lang="en-US" sz="2400" b="1" spc="-100" dirty="0">
                <a:solidFill>
                  <a:srgbClr val="C00000"/>
                </a:solidFill>
                <a:latin typeface="Arial Narrow" panose="020B0606020202030204" pitchFamily="34" charset="0"/>
              </a:rPr>
              <a:t>OMNIVORES</a:t>
            </a:r>
          </a:p>
        </p:txBody>
      </p:sp>
      <p:sp>
        <p:nvSpPr>
          <p:cNvPr id="12" name="TextBox 11"/>
          <p:cNvSpPr txBox="1"/>
          <p:nvPr/>
        </p:nvSpPr>
        <p:spPr>
          <a:xfrm>
            <a:off x="2363056" y="2971800"/>
            <a:ext cx="1904144" cy="461665"/>
          </a:xfrm>
          <a:prstGeom prst="rect">
            <a:avLst/>
          </a:prstGeom>
          <a:solidFill>
            <a:schemeClr val="bg1"/>
          </a:solidFill>
          <a:ln w="19050">
            <a:solidFill>
              <a:srgbClr val="C00000"/>
            </a:solidFill>
          </a:ln>
        </p:spPr>
        <p:txBody>
          <a:bodyPr wrap="square" rtlCol="0">
            <a:spAutoFit/>
          </a:bodyPr>
          <a:lstStyle/>
          <a:p>
            <a:pPr algn="ctr"/>
            <a:r>
              <a:rPr lang="en-US" sz="2400" b="1" spc="-100" dirty="0">
                <a:solidFill>
                  <a:srgbClr val="C00000"/>
                </a:solidFill>
                <a:latin typeface="Arial Narrow" panose="020B0606020202030204" pitchFamily="34" charset="0"/>
              </a:rPr>
              <a:t>CARNIVORES</a:t>
            </a:r>
          </a:p>
        </p:txBody>
      </p:sp>
      <p:sp>
        <p:nvSpPr>
          <p:cNvPr id="13" name="TextBox 12"/>
          <p:cNvSpPr txBox="1"/>
          <p:nvPr/>
        </p:nvSpPr>
        <p:spPr>
          <a:xfrm>
            <a:off x="4356242" y="3449548"/>
            <a:ext cx="1008580" cy="461665"/>
          </a:xfrm>
          <a:prstGeom prst="rect">
            <a:avLst/>
          </a:prstGeom>
          <a:solidFill>
            <a:schemeClr val="bg1"/>
          </a:solidFill>
          <a:ln w="19050">
            <a:solidFill>
              <a:srgbClr val="C00000"/>
            </a:solidFill>
          </a:ln>
        </p:spPr>
        <p:txBody>
          <a:bodyPr wrap="square" rtlCol="0">
            <a:spAutoFit/>
          </a:bodyPr>
          <a:lstStyle/>
          <a:p>
            <a:pPr algn="ctr"/>
            <a:r>
              <a:rPr lang="en-US" sz="2400" b="1" spc="-100" dirty="0">
                <a:solidFill>
                  <a:srgbClr val="C00000"/>
                </a:solidFill>
                <a:latin typeface="Arial Narrow" panose="020B0606020202030204" pitchFamily="34" charset="0"/>
              </a:rPr>
              <a:t>APEX</a:t>
            </a:r>
          </a:p>
        </p:txBody>
      </p:sp>
      <p:sp>
        <p:nvSpPr>
          <p:cNvPr id="14" name="TextBox 13"/>
          <p:cNvSpPr txBox="1"/>
          <p:nvPr/>
        </p:nvSpPr>
        <p:spPr>
          <a:xfrm>
            <a:off x="1828800" y="4543078"/>
            <a:ext cx="1828800" cy="461665"/>
          </a:xfrm>
          <a:prstGeom prst="rect">
            <a:avLst/>
          </a:prstGeom>
          <a:solidFill>
            <a:schemeClr val="bg1"/>
          </a:solidFill>
          <a:ln w="19050">
            <a:solidFill>
              <a:srgbClr val="C00000"/>
            </a:solidFill>
          </a:ln>
        </p:spPr>
        <p:txBody>
          <a:bodyPr wrap="square" rtlCol="0">
            <a:spAutoFit/>
          </a:bodyPr>
          <a:lstStyle/>
          <a:p>
            <a:pPr algn="ctr"/>
            <a:r>
              <a:rPr lang="en-US" sz="2400" b="1" spc="-100" dirty="0">
                <a:solidFill>
                  <a:srgbClr val="C00000"/>
                </a:solidFill>
                <a:latin typeface="Arial Narrow" panose="020B0606020202030204" pitchFamily="34" charset="0"/>
              </a:rPr>
              <a:t>FOOD  WEB</a:t>
            </a:r>
          </a:p>
        </p:txBody>
      </p:sp>
      <p:sp>
        <p:nvSpPr>
          <p:cNvPr id="15" name="TextBox 14"/>
          <p:cNvSpPr txBox="1"/>
          <p:nvPr/>
        </p:nvSpPr>
        <p:spPr>
          <a:xfrm>
            <a:off x="5679041" y="1362197"/>
            <a:ext cx="1828800" cy="461665"/>
          </a:xfrm>
          <a:prstGeom prst="rect">
            <a:avLst/>
          </a:prstGeom>
          <a:solidFill>
            <a:schemeClr val="bg1"/>
          </a:solidFill>
          <a:ln w="19050">
            <a:solidFill>
              <a:srgbClr val="C00000"/>
            </a:solidFill>
          </a:ln>
        </p:spPr>
        <p:txBody>
          <a:bodyPr wrap="square" rtlCol="0">
            <a:spAutoFit/>
          </a:bodyPr>
          <a:lstStyle/>
          <a:p>
            <a:pPr algn="ctr"/>
            <a:r>
              <a:rPr lang="en-US" sz="2400" b="1" spc="-100" dirty="0">
                <a:solidFill>
                  <a:srgbClr val="C00000"/>
                </a:solidFill>
                <a:latin typeface="Arial Narrow" panose="020B0606020202030204" pitchFamily="34" charset="0"/>
              </a:rPr>
              <a:t>HERBIVORES</a:t>
            </a:r>
          </a:p>
        </p:txBody>
      </p:sp>
      <p:sp>
        <p:nvSpPr>
          <p:cNvPr id="16" name="TextBox 15"/>
          <p:cNvSpPr txBox="1"/>
          <p:nvPr/>
        </p:nvSpPr>
        <p:spPr>
          <a:xfrm>
            <a:off x="5943600" y="4024467"/>
            <a:ext cx="1828800" cy="461665"/>
          </a:xfrm>
          <a:prstGeom prst="rect">
            <a:avLst/>
          </a:prstGeom>
          <a:solidFill>
            <a:schemeClr val="bg1"/>
          </a:solidFill>
          <a:ln w="19050">
            <a:solidFill>
              <a:srgbClr val="C00000"/>
            </a:solidFill>
          </a:ln>
        </p:spPr>
        <p:txBody>
          <a:bodyPr wrap="square" rtlCol="0">
            <a:spAutoFit/>
          </a:bodyPr>
          <a:lstStyle/>
          <a:p>
            <a:pPr algn="ctr"/>
            <a:r>
              <a:rPr lang="en-US" sz="2400" b="1" spc="-100" dirty="0">
                <a:solidFill>
                  <a:srgbClr val="C00000"/>
                </a:solidFill>
                <a:latin typeface="Arial Narrow" panose="020B0606020202030204" pitchFamily="34" charset="0"/>
              </a:rPr>
              <a:t>POPULATION</a:t>
            </a:r>
          </a:p>
        </p:txBody>
      </p:sp>
      <p:sp>
        <p:nvSpPr>
          <p:cNvPr id="19" name="TextBox 18">
            <a:extLst>
              <a:ext uri="{FF2B5EF4-FFF2-40B4-BE49-F238E27FC236}">
                <a16:creationId xmlns:a16="http://schemas.microsoft.com/office/drawing/2014/main" id="{C62B7468-0136-4F00-867C-BD0C6E56C7E7}"/>
              </a:ext>
            </a:extLst>
          </p:cNvPr>
          <p:cNvSpPr txBox="1"/>
          <p:nvPr/>
        </p:nvSpPr>
        <p:spPr>
          <a:xfrm>
            <a:off x="5318588" y="1868858"/>
            <a:ext cx="1752599" cy="461665"/>
          </a:xfrm>
          <a:prstGeom prst="rect">
            <a:avLst/>
          </a:prstGeom>
          <a:solidFill>
            <a:schemeClr val="bg1"/>
          </a:solidFill>
          <a:ln w="19050">
            <a:solidFill>
              <a:srgbClr val="C00000"/>
            </a:solidFill>
          </a:ln>
        </p:spPr>
        <p:txBody>
          <a:bodyPr wrap="square" rtlCol="0">
            <a:spAutoFit/>
          </a:bodyPr>
          <a:lstStyle/>
          <a:p>
            <a:pPr algn="ctr"/>
            <a:r>
              <a:rPr lang="en-US" sz="2400" b="1" spc="-100" dirty="0">
                <a:solidFill>
                  <a:srgbClr val="C00000"/>
                </a:solidFill>
                <a:latin typeface="Arial Narrow" panose="020B0606020202030204" pitchFamily="34" charset="0"/>
              </a:rPr>
              <a:t>COMMUNITY</a:t>
            </a:r>
          </a:p>
        </p:txBody>
      </p:sp>
      <p:sp>
        <p:nvSpPr>
          <p:cNvPr id="20" name="TextBox 19">
            <a:extLst>
              <a:ext uri="{FF2B5EF4-FFF2-40B4-BE49-F238E27FC236}">
                <a16:creationId xmlns:a16="http://schemas.microsoft.com/office/drawing/2014/main" id="{DBF31CBC-D15D-48E5-8A5E-06C3B0D22A64}"/>
              </a:ext>
            </a:extLst>
          </p:cNvPr>
          <p:cNvSpPr txBox="1"/>
          <p:nvPr/>
        </p:nvSpPr>
        <p:spPr>
          <a:xfrm>
            <a:off x="340760" y="4018052"/>
            <a:ext cx="1488040" cy="461665"/>
          </a:xfrm>
          <a:prstGeom prst="rect">
            <a:avLst/>
          </a:prstGeom>
          <a:solidFill>
            <a:schemeClr val="bg1"/>
          </a:solidFill>
          <a:ln w="19050">
            <a:solidFill>
              <a:srgbClr val="C00000"/>
            </a:solidFill>
          </a:ln>
        </p:spPr>
        <p:txBody>
          <a:bodyPr wrap="square" rtlCol="0">
            <a:spAutoFit/>
          </a:bodyPr>
          <a:lstStyle/>
          <a:p>
            <a:pPr algn="ctr"/>
            <a:r>
              <a:rPr lang="en-US" sz="2400" b="1" spc="-100" dirty="0">
                <a:solidFill>
                  <a:srgbClr val="C00000"/>
                </a:solidFill>
                <a:latin typeface="Arial Narrow" panose="020B0606020202030204" pitchFamily="34" charset="0"/>
              </a:rPr>
              <a:t>PREY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35926E-8D99-42C2-6068-9A19421CF69D}"/>
              </a:ext>
            </a:extLst>
          </p:cNvPr>
          <p:cNvPicPr>
            <a:picLocks noChangeAspect="1"/>
          </p:cNvPicPr>
          <p:nvPr/>
        </p:nvPicPr>
        <p:blipFill>
          <a:blip r:embed="rId3"/>
          <a:stretch>
            <a:fillRect/>
          </a:stretch>
        </p:blipFill>
        <p:spPr>
          <a:xfrm>
            <a:off x="152400" y="1486286"/>
            <a:ext cx="8686800" cy="3659304"/>
          </a:xfrm>
          <a:prstGeom prst="rect">
            <a:avLst/>
          </a:prstGeom>
        </p:spPr>
      </p:pic>
      <p:sp>
        <p:nvSpPr>
          <p:cNvPr id="2" name="Rectangle 1">
            <a:extLst>
              <a:ext uri="{FF2B5EF4-FFF2-40B4-BE49-F238E27FC236}">
                <a16:creationId xmlns:a16="http://schemas.microsoft.com/office/drawing/2014/main" id="{FA993C47-A43E-49FB-B09B-4F439D55341B}"/>
              </a:ext>
            </a:extLst>
          </p:cNvPr>
          <p:cNvSpPr/>
          <p:nvPr/>
        </p:nvSpPr>
        <p:spPr>
          <a:xfrm>
            <a:off x="0" y="0"/>
            <a:ext cx="6629400" cy="1200329"/>
          </a:xfrm>
          <a:prstGeom prst="rect">
            <a:avLst/>
          </a:prstGeom>
          <a:solidFill>
            <a:srgbClr val="FFFF00"/>
          </a:solidFill>
        </p:spPr>
        <p:txBody>
          <a:bodyPr wrap="square">
            <a:spAutoFit/>
          </a:bodyPr>
          <a:lstStyle/>
          <a:p>
            <a:r>
              <a:rPr lang="en-US" sz="2400" b="1" dirty="0"/>
              <a:t>Directions: Copy and paste the terms from the word list as you watch the </a:t>
            </a:r>
            <a:r>
              <a:rPr lang="en-US" sz="2400" b="1" dirty="0" err="1"/>
              <a:t>EDPuzzle</a:t>
            </a:r>
            <a:r>
              <a:rPr lang="en-US" sz="2400" b="1" dirty="0"/>
              <a:t> video. Due at the start of class tomorrow</a:t>
            </a:r>
            <a:endParaRPr lang="en-US" sz="2400" dirty="0"/>
          </a:p>
        </p:txBody>
      </p:sp>
      <p:sp>
        <p:nvSpPr>
          <p:cNvPr id="7" name="Rectangle 6">
            <a:extLst>
              <a:ext uri="{FF2B5EF4-FFF2-40B4-BE49-F238E27FC236}">
                <a16:creationId xmlns:a16="http://schemas.microsoft.com/office/drawing/2014/main" id="{C62758BE-6512-5B23-C777-D0D435954D12}"/>
              </a:ext>
            </a:extLst>
          </p:cNvPr>
          <p:cNvSpPr/>
          <p:nvPr/>
        </p:nvSpPr>
        <p:spPr>
          <a:xfrm>
            <a:off x="5595724" y="5250789"/>
            <a:ext cx="3395876" cy="1200329"/>
          </a:xfrm>
          <a:prstGeom prst="rect">
            <a:avLst/>
          </a:prstGeom>
          <a:solidFill>
            <a:srgbClr val="FFFF00"/>
          </a:solidFill>
          <a:ln w="28575">
            <a:solidFill>
              <a:schemeClr val="tx1"/>
            </a:solidFill>
          </a:ln>
        </p:spPr>
        <p:txBody>
          <a:bodyPr wrap="square">
            <a:spAutoFit/>
          </a:bodyPr>
          <a:lstStyle/>
          <a:p>
            <a:pPr algn="ctr"/>
            <a:r>
              <a:rPr lang="en-US" sz="2400" b="1" dirty="0"/>
              <a:t>We will do the pyramid with and add these items together in class.</a:t>
            </a:r>
            <a:endParaRPr lang="en-US" sz="2400" dirty="0"/>
          </a:p>
        </p:txBody>
      </p:sp>
      <p:sp>
        <p:nvSpPr>
          <p:cNvPr id="12" name="Arrow: Down 11">
            <a:extLst>
              <a:ext uri="{FF2B5EF4-FFF2-40B4-BE49-F238E27FC236}">
                <a16:creationId xmlns:a16="http://schemas.microsoft.com/office/drawing/2014/main" id="{59B2977A-BD77-B2DE-F814-96285BCDA05C}"/>
              </a:ext>
            </a:extLst>
          </p:cNvPr>
          <p:cNvSpPr/>
          <p:nvPr/>
        </p:nvSpPr>
        <p:spPr>
          <a:xfrm flipH="1" flipV="1">
            <a:off x="1143371" y="4876799"/>
            <a:ext cx="609600" cy="461261"/>
          </a:xfrm>
          <a:prstGeom prst="downArrow">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8EBFC118-ABA6-4CA1-F5DA-24ADE0CFD7ED}"/>
              </a:ext>
            </a:extLst>
          </p:cNvPr>
          <p:cNvSpPr/>
          <p:nvPr/>
        </p:nvSpPr>
        <p:spPr>
          <a:xfrm flipH="1" flipV="1">
            <a:off x="7924800" y="4564989"/>
            <a:ext cx="609600" cy="685800"/>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2D518E-864D-4354-56EE-3C92F0CA1005}"/>
              </a:ext>
            </a:extLst>
          </p:cNvPr>
          <p:cNvSpPr/>
          <p:nvPr/>
        </p:nvSpPr>
        <p:spPr>
          <a:xfrm>
            <a:off x="393331" y="5250789"/>
            <a:ext cx="4865914" cy="830997"/>
          </a:xfrm>
          <a:prstGeom prst="rect">
            <a:avLst/>
          </a:prstGeom>
          <a:solidFill>
            <a:srgbClr val="00FF00"/>
          </a:solidFill>
          <a:ln w="28575">
            <a:solidFill>
              <a:schemeClr val="tx1"/>
            </a:solidFill>
          </a:ln>
        </p:spPr>
        <p:txBody>
          <a:bodyPr wrap="square">
            <a:spAutoFit/>
          </a:bodyPr>
          <a:lstStyle/>
          <a:p>
            <a:r>
              <a:rPr lang="en-US" sz="2400" b="1" dirty="0"/>
              <a:t>Use COPY/PASTE to move the words from the list to the textboxes</a:t>
            </a:r>
            <a:endParaRPr lang="en-US" sz="2400" dirty="0"/>
          </a:p>
        </p:txBody>
      </p:sp>
      <p:sp>
        <p:nvSpPr>
          <p:cNvPr id="3" name="Rectangle 2">
            <a:extLst>
              <a:ext uri="{FF2B5EF4-FFF2-40B4-BE49-F238E27FC236}">
                <a16:creationId xmlns:a16="http://schemas.microsoft.com/office/drawing/2014/main" id="{6D4F9060-2FB8-A1F6-FA3A-CC9F03065B2B}"/>
              </a:ext>
            </a:extLst>
          </p:cNvPr>
          <p:cNvSpPr/>
          <p:nvPr/>
        </p:nvSpPr>
        <p:spPr>
          <a:xfrm>
            <a:off x="228600" y="6324453"/>
            <a:ext cx="5334001" cy="400110"/>
          </a:xfrm>
          <a:prstGeom prst="rect">
            <a:avLst/>
          </a:prstGeom>
          <a:solidFill>
            <a:srgbClr val="FFFF00"/>
          </a:solidFill>
        </p:spPr>
        <p:txBody>
          <a:bodyPr wrap="square">
            <a:spAutoFit/>
          </a:bodyPr>
          <a:lstStyle/>
          <a:p>
            <a:r>
              <a:rPr lang="en-US" sz="2000" dirty="0">
                <a:hlinkClick r:id="rId4"/>
              </a:rPr>
              <a:t>Food Webs &amp; Energy Pyramids (Amoeba Sisters)</a:t>
            </a:r>
            <a:endParaRPr lang="en-US" sz="2000" dirty="0"/>
          </a:p>
        </p:txBody>
      </p:sp>
      <p:pic>
        <p:nvPicPr>
          <p:cNvPr id="4" name="Picture 3">
            <a:hlinkClick r:id="rId4"/>
            <a:extLst>
              <a:ext uri="{FF2B5EF4-FFF2-40B4-BE49-F238E27FC236}">
                <a16:creationId xmlns:a16="http://schemas.microsoft.com/office/drawing/2014/main" id="{5EB2BE87-1D0F-0A36-9BF3-5C56944829F0}"/>
              </a:ext>
            </a:extLst>
          </p:cNvPr>
          <p:cNvPicPr>
            <a:picLocks noChangeAspect="1"/>
          </p:cNvPicPr>
          <p:nvPr/>
        </p:nvPicPr>
        <p:blipFill>
          <a:blip r:embed="rId5"/>
          <a:stretch>
            <a:fillRect/>
          </a:stretch>
        </p:blipFill>
        <p:spPr>
          <a:xfrm>
            <a:off x="6714954" y="110247"/>
            <a:ext cx="2295482" cy="132343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91D4B7-AB73-B2AF-B201-E626AB0BD72C}"/>
              </a:ext>
            </a:extLst>
          </p:cNvPr>
          <p:cNvPicPr>
            <a:picLocks noChangeAspect="1"/>
          </p:cNvPicPr>
          <p:nvPr/>
        </p:nvPicPr>
        <p:blipFill rotWithShape="1">
          <a:blip r:embed="rId2"/>
          <a:srcRect l="26346" t="2469" r="52281" b="66521"/>
          <a:stretch/>
        </p:blipFill>
        <p:spPr>
          <a:xfrm>
            <a:off x="76200" y="0"/>
            <a:ext cx="6442364" cy="3703413"/>
          </a:xfrm>
          <a:prstGeom prst="rect">
            <a:avLst/>
          </a:prstGeom>
        </p:spPr>
      </p:pic>
      <p:grpSp>
        <p:nvGrpSpPr>
          <p:cNvPr id="3" name="Group 2">
            <a:extLst>
              <a:ext uri="{FF2B5EF4-FFF2-40B4-BE49-F238E27FC236}">
                <a16:creationId xmlns:a16="http://schemas.microsoft.com/office/drawing/2014/main" id="{F5947966-F04B-3262-51BE-016F9F98EB13}"/>
              </a:ext>
            </a:extLst>
          </p:cNvPr>
          <p:cNvGrpSpPr/>
          <p:nvPr/>
        </p:nvGrpSpPr>
        <p:grpSpPr>
          <a:xfrm>
            <a:off x="243224" y="127456"/>
            <a:ext cx="4862176" cy="954107"/>
            <a:chOff x="402349" y="432404"/>
            <a:chExt cx="3268066" cy="954107"/>
          </a:xfrm>
        </p:grpSpPr>
        <p:sp>
          <p:nvSpPr>
            <p:cNvPr id="4" name="TextBox 3">
              <a:extLst>
                <a:ext uri="{FF2B5EF4-FFF2-40B4-BE49-F238E27FC236}">
                  <a16:creationId xmlns:a16="http://schemas.microsoft.com/office/drawing/2014/main" id="{E83286E4-CF35-6A92-A65B-5D02464FA244}"/>
                </a:ext>
              </a:extLst>
            </p:cNvPr>
            <p:cNvSpPr txBox="1"/>
            <p:nvPr/>
          </p:nvSpPr>
          <p:spPr>
            <a:xfrm>
              <a:off x="402349" y="432404"/>
              <a:ext cx="1600200" cy="954107"/>
            </a:xfrm>
            <a:prstGeom prst="rect">
              <a:avLst/>
            </a:prstGeom>
            <a:noFill/>
          </p:spPr>
          <p:txBody>
            <a:bodyPr wrap="square" rtlCol="0">
              <a:spAutoFit/>
            </a:bodyPr>
            <a:lstStyle/>
            <a:p>
              <a:pPr algn="ctr"/>
              <a:r>
                <a:rPr lang="en-US" sz="2800" b="1" dirty="0" err="1">
                  <a:solidFill>
                    <a:srgbClr val="FF0000"/>
                  </a:solidFill>
                  <a:latin typeface="Arial Narrow" pitchFamily="34" charset="0"/>
                </a:rPr>
                <a:t>AUTOTROPHS</a:t>
              </a:r>
              <a:endParaRPr lang="en-US" sz="2800" b="1" dirty="0">
                <a:solidFill>
                  <a:srgbClr val="FF0000"/>
                </a:solidFill>
                <a:latin typeface="Arial Narrow" pitchFamily="34" charset="0"/>
              </a:endParaRPr>
            </a:p>
          </p:txBody>
        </p:sp>
        <p:sp>
          <p:nvSpPr>
            <p:cNvPr id="5" name="TextBox 4">
              <a:extLst>
                <a:ext uri="{FF2B5EF4-FFF2-40B4-BE49-F238E27FC236}">
                  <a16:creationId xmlns:a16="http://schemas.microsoft.com/office/drawing/2014/main" id="{601A6BDB-38E7-32D9-23A6-7789C0CEE4EC}"/>
                </a:ext>
              </a:extLst>
            </p:cNvPr>
            <p:cNvSpPr txBox="1"/>
            <p:nvPr/>
          </p:nvSpPr>
          <p:spPr>
            <a:xfrm>
              <a:off x="2321383" y="817126"/>
              <a:ext cx="1349032" cy="523220"/>
            </a:xfrm>
            <a:prstGeom prst="rect">
              <a:avLst/>
            </a:prstGeom>
            <a:noFill/>
          </p:spPr>
          <p:txBody>
            <a:bodyPr wrap="square" rtlCol="0">
              <a:spAutoFit/>
            </a:bodyPr>
            <a:lstStyle/>
            <a:p>
              <a:pPr algn="ctr"/>
              <a:r>
                <a:rPr lang="en-US" sz="2800" b="1" dirty="0">
                  <a:solidFill>
                    <a:srgbClr val="FF0000"/>
                  </a:solidFill>
                  <a:latin typeface="Arial Narrow" pitchFamily="34" charset="0"/>
                </a:rPr>
                <a:t>SUNLIGHT</a:t>
              </a:r>
            </a:p>
          </p:txBody>
        </p:sp>
      </p:grpSp>
      <p:sp>
        <p:nvSpPr>
          <p:cNvPr id="6" name="TextBox 5">
            <a:extLst>
              <a:ext uri="{FF2B5EF4-FFF2-40B4-BE49-F238E27FC236}">
                <a16:creationId xmlns:a16="http://schemas.microsoft.com/office/drawing/2014/main" id="{F1EDD115-025B-1DA6-BECB-92444D3A2F2E}"/>
              </a:ext>
            </a:extLst>
          </p:cNvPr>
          <p:cNvSpPr txBox="1"/>
          <p:nvPr/>
        </p:nvSpPr>
        <p:spPr>
          <a:xfrm>
            <a:off x="2641955" y="2514784"/>
            <a:ext cx="1674749" cy="523220"/>
          </a:xfrm>
          <a:prstGeom prst="rect">
            <a:avLst/>
          </a:prstGeom>
          <a:noFill/>
        </p:spPr>
        <p:txBody>
          <a:bodyPr wrap="square" rtlCol="0">
            <a:spAutoFit/>
          </a:bodyPr>
          <a:lstStyle/>
          <a:p>
            <a:pPr algn="ctr"/>
            <a:r>
              <a:rPr lang="en-US" sz="2800" b="1" dirty="0">
                <a:solidFill>
                  <a:srgbClr val="FF0000"/>
                </a:solidFill>
                <a:latin typeface="Arial Narrow" pitchFamily="34" charset="0"/>
              </a:rPr>
              <a:t>ARROWS</a:t>
            </a:r>
          </a:p>
        </p:txBody>
      </p:sp>
      <p:sp>
        <p:nvSpPr>
          <p:cNvPr id="7" name="TextBox 6">
            <a:extLst>
              <a:ext uri="{FF2B5EF4-FFF2-40B4-BE49-F238E27FC236}">
                <a16:creationId xmlns:a16="http://schemas.microsoft.com/office/drawing/2014/main" id="{F79387ED-25BA-9031-BFB3-84029EB14901}"/>
              </a:ext>
            </a:extLst>
          </p:cNvPr>
          <p:cNvSpPr txBox="1"/>
          <p:nvPr/>
        </p:nvSpPr>
        <p:spPr>
          <a:xfrm>
            <a:off x="1897061" y="1450898"/>
            <a:ext cx="2171339" cy="523220"/>
          </a:xfrm>
          <a:prstGeom prst="rect">
            <a:avLst/>
          </a:prstGeom>
          <a:noFill/>
        </p:spPr>
        <p:txBody>
          <a:bodyPr wrap="square" rtlCol="0">
            <a:spAutoFit/>
          </a:bodyPr>
          <a:lstStyle/>
          <a:p>
            <a:pPr algn="ctr"/>
            <a:r>
              <a:rPr lang="en-US" sz="2800" b="1" dirty="0">
                <a:solidFill>
                  <a:srgbClr val="FF0000"/>
                </a:solidFill>
                <a:latin typeface="Arial Narrow" pitchFamily="34" charset="0"/>
              </a:rPr>
              <a:t>PRODUCER</a:t>
            </a:r>
            <a:endParaRPr lang="en-US" sz="2800" b="1" dirty="0">
              <a:solidFill>
                <a:srgbClr val="FF0000"/>
              </a:solidFill>
              <a:highlight>
                <a:srgbClr val="FFFF00"/>
              </a:highlight>
              <a:latin typeface="Arial Narrow" pitchFamily="34" charset="0"/>
            </a:endParaRPr>
          </a:p>
        </p:txBody>
      </p:sp>
      <p:sp>
        <p:nvSpPr>
          <p:cNvPr id="8" name="TextBox 7">
            <a:extLst>
              <a:ext uri="{FF2B5EF4-FFF2-40B4-BE49-F238E27FC236}">
                <a16:creationId xmlns:a16="http://schemas.microsoft.com/office/drawing/2014/main" id="{2656A3DC-C805-EC7D-1F5E-A593DC36252D}"/>
              </a:ext>
            </a:extLst>
          </p:cNvPr>
          <p:cNvSpPr txBox="1"/>
          <p:nvPr/>
        </p:nvSpPr>
        <p:spPr>
          <a:xfrm>
            <a:off x="1930731" y="1840521"/>
            <a:ext cx="2002413" cy="523220"/>
          </a:xfrm>
          <a:prstGeom prst="rect">
            <a:avLst/>
          </a:prstGeom>
          <a:noFill/>
        </p:spPr>
        <p:txBody>
          <a:bodyPr wrap="square" rtlCol="0">
            <a:spAutoFit/>
          </a:bodyPr>
          <a:lstStyle/>
          <a:p>
            <a:pPr algn="ctr"/>
            <a:r>
              <a:rPr lang="en-US" sz="2800" b="1" dirty="0">
                <a:solidFill>
                  <a:srgbClr val="FF0000"/>
                </a:solidFill>
                <a:highlight>
                  <a:srgbClr val="FFFF00"/>
                </a:highlight>
                <a:latin typeface="Arial Narrow" pitchFamily="34" charset="0"/>
              </a:rPr>
              <a:t>Always 1st</a:t>
            </a:r>
          </a:p>
        </p:txBody>
      </p:sp>
      <p:sp>
        <p:nvSpPr>
          <p:cNvPr id="9" name="TextBox 8">
            <a:extLst>
              <a:ext uri="{FF2B5EF4-FFF2-40B4-BE49-F238E27FC236}">
                <a16:creationId xmlns:a16="http://schemas.microsoft.com/office/drawing/2014/main" id="{0065CE3C-8DCA-1D83-3589-63724D76B955}"/>
              </a:ext>
            </a:extLst>
          </p:cNvPr>
          <p:cNvSpPr txBox="1"/>
          <p:nvPr/>
        </p:nvSpPr>
        <p:spPr>
          <a:xfrm>
            <a:off x="1472547" y="3655530"/>
            <a:ext cx="2338816" cy="954107"/>
          </a:xfrm>
          <a:prstGeom prst="rect">
            <a:avLst/>
          </a:prstGeom>
          <a:noFill/>
        </p:spPr>
        <p:txBody>
          <a:bodyPr wrap="square" rtlCol="0">
            <a:spAutoFit/>
          </a:bodyPr>
          <a:lstStyle/>
          <a:p>
            <a:pPr algn="ctr"/>
            <a:r>
              <a:rPr lang="en-US" sz="2800" b="1" dirty="0">
                <a:solidFill>
                  <a:srgbClr val="FF0000"/>
                </a:solidFill>
                <a:highlight>
                  <a:srgbClr val="FFFF00"/>
                </a:highlight>
                <a:latin typeface="Arial Narrow" pitchFamily="34" charset="0"/>
              </a:rPr>
              <a:t>Points to what does the eating</a:t>
            </a:r>
          </a:p>
        </p:txBody>
      </p:sp>
      <p:sp>
        <p:nvSpPr>
          <p:cNvPr id="10" name="Rectangle 9">
            <a:extLst>
              <a:ext uri="{FF2B5EF4-FFF2-40B4-BE49-F238E27FC236}">
                <a16:creationId xmlns:a16="http://schemas.microsoft.com/office/drawing/2014/main" id="{12899141-E296-F944-FD20-75F2D854F9E3}"/>
              </a:ext>
            </a:extLst>
          </p:cNvPr>
          <p:cNvSpPr/>
          <p:nvPr/>
        </p:nvSpPr>
        <p:spPr>
          <a:xfrm>
            <a:off x="5076152" y="1089101"/>
            <a:ext cx="1574332" cy="2590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A8F4A0D-014B-53C2-DE02-863DF16A7E6D}"/>
              </a:ext>
            </a:extLst>
          </p:cNvPr>
          <p:cNvSpPr txBox="1"/>
          <p:nvPr/>
        </p:nvSpPr>
        <p:spPr>
          <a:xfrm>
            <a:off x="5604602" y="483660"/>
            <a:ext cx="3403132" cy="954107"/>
          </a:xfrm>
          <a:prstGeom prst="rect">
            <a:avLst/>
          </a:prstGeom>
          <a:noFill/>
        </p:spPr>
        <p:txBody>
          <a:bodyPr wrap="square" rtlCol="0">
            <a:spAutoFit/>
          </a:bodyPr>
          <a:lstStyle/>
          <a:p>
            <a:pPr algn="ctr"/>
            <a:r>
              <a:rPr lang="en-US" sz="2800" b="1" dirty="0">
                <a:solidFill>
                  <a:srgbClr val="FF0000"/>
                </a:solidFill>
                <a:highlight>
                  <a:srgbClr val="FFFF00"/>
                </a:highlight>
                <a:latin typeface="Arial Narrow" pitchFamily="34" charset="0"/>
              </a:rPr>
              <a:t>ADD INFO IN YELLOW TO YOUR SLIDE</a:t>
            </a:r>
          </a:p>
        </p:txBody>
      </p:sp>
      <p:sp>
        <p:nvSpPr>
          <p:cNvPr id="14" name="TextBox 13">
            <a:extLst>
              <a:ext uri="{FF2B5EF4-FFF2-40B4-BE49-F238E27FC236}">
                <a16:creationId xmlns:a16="http://schemas.microsoft.com/office/drawing/2014/main" id="{C609E918-FBA1-5FE4-1D84-D4E28AEF45BC}"/>
              </a:ext>
            </a:extLst>
          </p:cNvPr>
          <p:cNvSpPr txBox="1"/>
          <p:nvPr/>
        </p:nvSpPr>
        <p:spPr>
          <a:xfrm>
            <a:off x="-5404" y="4855465"/>
            <a:ext cx="4876800" cy="954107"/>
          </a:xfrm>
          <a:prstGeom prst="rect">
            <a:avLst/>
          </a:prstGeom>
          <a:noFill/>
        </p:spPr>
        <p:txBody>
          <a:bodyPr wrap="square" rtlCol="0">
            <a:spAutoFit/>
          </a:bodyPr>
          <a:lstStyle/>
          <a:p>
            <a:pPr algn="ctr"/>
            <a:r>
              <a:rPr lang="en-US" sz="2800" b="1" dirty="0">
                <a:solidFill>
                  <a:srgbClr val="0070C0"/>
                </a:solidFill>
                <a:latin typeface="Arial Narrow" pitchFamily="34" charset="0"/>
              </a:rPr>
              <a:t>What resources do producers need to create glucose?</a:t>
            </a:r>
          </a:p>
        </p:txBody>
      </p:sp>
      <p:sp>
        <p:nvSpPr>
          <p:cNvPr id="15" name="TextBox 14">
            <a:extLst>
              <a:ext uri="{FF2B5EF4-FFF2-40B4-BE49-F238E27FC236}">
                <a16:creationId xmlns:a16="http://schemas.microsoft.com/office/drawing/2014/main" id="{DF56F3C7-A0D8-FB45-33E3-823B5ADB4062}"/>
              </a:ext>
            </a:extLst>
          </p:cNvPr>
          <p:cNvSpPr txBox="1"/>
          <p:nvPr/>
        </p:nvSpPr>
        <p:spPr>
          <a:xfrm>
            <a:off x="-64071" y="5822602"/>
            <a:ext cx="4876800" cy="523220"/>
          </a:xfrm>
          <a:prstGeom prst="rect">
            <a:avLst/>
          </a:prstGeom>
          <a:noFill/>
        </p:spPr>
        <p:txBody>
          <a:bodyPr wrap="square" rtlCol="0">
            <a:spAutoFit/>
          </a:bodyPr>
          <a:lstStyle/>
          <a:p>
            <a:pPr algn="ctr"/>
            <a:r>
              <a:rPr lang="en-US" sz="2800" b="1" dirty="0">
                <a:solidFill>
                  <a:srgbClr val="0070C0"/>
                </a:solidFill>
                <a:latin typeface="Arial Narrow" pitchFamily="34" charset="0"/>
              </a:rPr>
              <a:t>Sunlight, water, &amp; CO</a:t>
            </a:r>
            <a:r>
              <a:rPr lang="en-US" sz="2800" b="1" baseline="-25000" dirty="0">
                <a:solidFill>
                  <a:srgbClr val="0070C0"/>
                </a:solidFill>
                <a:latin typeface="Arial Narrow" pitchFamily="34" charset="0"/>
              </a:rPr>
              <a:t>2</a:t>
            </a:r>
          </a:p>
        </p:txBody>
      </p:sp>
      <p:grpSp>
        <p:nvGrpSpPr>
          <p:cNvPr id="17" name="Group 16">
            <a:extLst>
              <a:ext uri="{FF2B5EF4-FFF2-40B4-BE49-F238E27FC236}">
                <a16:creationId xmlns:a16="http://schemas.microsoft.com/office/drawing/2014/main" id="{2C60A534-010C-6BD1-9074-C0CFCD1CB504}"/>
              </a:ext>
            </a:extLst>
          </p:cNvPr>
          <p:cNvGrpSpPr/>
          <p:nvPr/>
        </p:nvGrpSpPr>
        <p:grpSpPr>
          <a:xfrm>
            <a:off x="4463035" y="3359226"/>
            <a:ext cx="4876800" cy="3378656"/>
            <a:chOff x="4463035" y="3359226"/>
            <a:chExt cx="4876800" cy="3378656"/>
          </a:xfrm>
        </p:grpSpPr>
        <p:pic>
          <p:nvPicPr>
            <p:cNvPr id="13" name="Picture 12">
              <a:extLst>
                <a:ext uri="{FF2B5EF4-FFF2-40B4-BE49-F238E27FC236}">
                  <a16:creationId xmlns:a16="http://schemas.microsoft.com/office/drawing/2014/main" id="{0AB46496-3B71-2F5B-7735-CB114E0AA8D5}"/>
                </a:ext>
              </a:extLst>
            </p:cNvPr>
            <p:cNvPicPr>
              <a:picLocks noChangeAspect="1"/>
            </p:cNvPicPr>
            <p:nvPr/>
          </p:nvPicPr>
          <p:blipFill>
            <a:blip r:embed="rId3"/>
            <a:stretch>
              <a:fillRect/>
            </a:stretch>
          </p:blipFill>
          <p:spPr>
            <a:xfrm>
              <a:off x="4812729" y="3832333"/>
              <a:ext cx="4177413" cy="2905549"/>
            </a:xfrm>
            <a:prstGeom prst="rect">
              <a:avLst/>
            </a:prstGeom>
          </p:spPr>
        </p:pic>
        <p:sp>
          <p:nvSpPr>
            <p:cNvPr id="16" name="TextBox 15">
              <a:extLst>
                <a:ext uri="{FF2B5EF4-FFF2-40B4-BE49-F238E27FC236}">
                  <a16:creationId xmlns:a16="http://schemas.microsoft.com/office/drawing/2014/main" id="{D1759565-27CD-0C4F-587E-41BFCD922517}"/>
                </a:ext>
              </a:extLst>
            </p:cNvPr>
            <p:cNvSpPr txBox="1"/>
            <p:nvPr/>
          </p:nvSpPr>
          <p:spPr>
            <a:xfrm>
              <a:off x="4463035" y="3359226"/>
              <a:ext cx="4876800" cy="523220"/>
            </a:xfrm>
            <a:prstGeom prst="rect">
              <a:avLst/>
            </a:prstGeom>
            <a:noFill/>
          </p:spPr>
          <p:txBody>
            <a:bodyPr wrap="square" rtlCol="0">
              <a:spAutoFit/>
            </a:bodyPr>
            <a:lstStyle/>
            <a:p>
              <a:pPr algn="ctr"/>
              <a:r>
                <a:rPr lang="en-US" sz="2800" b="1" dirty="0">
                  <a:solidFill>
                    <a:srgbClr val="0070C0"/>
                  </a:solidFill>
                  <a:latin typeface="Arial Narrow" pitchFamily="34" charset="0"/>
                </a:rPr>
                <a:t>PHOTOSYNTHESIS</a:t>
              </a:r>
              <a:endParaRPr lang="en-US" sz="2800" b="1" baseline="-25000" dirty="0">
                <a:solidFill>
                  <a:srgbClr val="0070C0"/>
                </a:solidFill>
                <a:latin typeface="Arial Narrow" pitchFamily="34" charset="0"/>
              </a:endParaRPr>
            </a:p>
          </p:txBody>
        </p:sp>
      </p:grpSp>
      <p:sp>
        <p:nvSpPr>
          <p:cNvPr id="12" name="TextBox 11">
            <a:extLst>
              <a:ext uri="{FF2B5EF4-FFF2-40B4-BE49-F238E27FC236}">
                <a16:creationId xmlns:a16="http://schemas.microsoft.com/office/drawing/2014/main" id="{73089D47-A433-7A9C-9018-9525FC0F7697}"/>
              </a:ext>
            </a:extLst>
          </p:cNvPr>
          <p:cNvSpPr txBox="1"/>
          <p:nvPr/>
        </p:nvSpPr>
        <p:spPr>
          <a:xfrm>
            <a:off x="4572000" y="2290756"/>
            <a:ext cx="4876800" cy="954107"/>
          </a:xfrm>
          <a:prstGeom prst="rect">
            <a:avLst/>
          </a:prstGeom>
          <a:noFill/>
        </p:spPr>
        <p:txBody>
          <a:bodyPr wrap="square" rtlCol="0">
            <a:spAutoFit/>
          </a:bodyPr>
          <a:lstStyle/>
          <a:p>
            <a:pPr algn="ctr"/>
            <a:r>
              <a:rPr lang="en-US" sz="2800" b="1" dirty="0">
                <a:solidFill>
                  <a:srgbClr val="0070C0"/>
                </a:solidFill>
                <a:latin typeface="Arial Narrow" pitchFamily="34" charset="0"/>
              </a:rPr>
              <a:t>What is the process used by producers to make energy?</a:t>
            </a:r>
          </a:p>
        </p:txBody>
      </p:sp>
    </p:spTree>
    <p:extLst>
      <p:ext uri="{BB962C8B-B14F-4D97-AF65-F5344CB8AC3E}">
        <p14:creationId xmlns:p14="http://schemas.microsoft.com/office/powerpoint/2010/main" val="378835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4" grpId="0"/>
      <p:bldP spid="15"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91D4B7-AB73-B2AF-B201-E626AB0BD72C}"/>
              </a:ext>
            </a:extLst>
          </p:cNvPr>
          <p:cNvPicPr>
            <a:picLocks noChangeAspect="1"/>
          </p:cNvPicPr>
          <p:nvPr/>
        </p:nvPicPr>
        <p:blipFill rotWithShape="1">
          <a:blip r:embed="rId2"/>
          <a:srcRect l="42163" t="2468" r="22192" b="46489"/>
          <a:stretch/>
        </p:blipFill>
        <p:spPr>
          <a:xfrm>
            <a:off x="457200" y="73157"/>
            <a:ext cx="8686800" cy="5617578"/>
          </a:xfrm>
          <a:prstGeom prst="rect">
            <a:avLst/>
          </a:prstGeom>
        </p:spPr>
      </p:pic>
      <p:sp>
        <p:nvSpPr>
          <p:cNvPr id="4" name="TextBox 3">
            <a:extLst>
              <a:ext uri="{FF2B5EF4-FFF2-40B4-BE49-F238E27FC236}">
                <a16:creationId xmlns:a16="http://schemas.microsoft.com/office/drawing/2014/main" id="{E83286E4-CF35-6A92-A65B-5D02464FA244}"/>
              </a:ext>
            </a:extLst>
          </p:cNvPr>
          <p:cNvSpPr txBox="1"/>
          <p:nvPr/>
        </p:nvSpPr>
        <p:spPr>
          <a:xfrm>
            <a:off x="1557269" y="181128"/>
            <a:ext cx="2731002" cy="523220"/>
          </a:xfrm>
          <a:prstGeom prst="rect">
            <a:avLst/>
          </a:prstGeom>
          <a:solidFill>
            <a:schemeClr val="bg1"/>
          </a:solidFill>
          <a:ln w="28575">
            <a:solidFill>
              <a:srgbClr val="FFC000"/>
            </a:solidFill>
          </a:ln>
        </p:spPr>
        <p:txBody>
          <a:bodyPr wrap="square" rtlCol="0">
            <a:spAutoFit/>
          </a:bodyPr>
          <a:lstStyle/>
          <a:p>
            <a:pPr algn="ctr"/>
            <a:r>
              <a:rPr lang="en-US" sz="2800" b="1" dirty="0">
                <a:solidFill>
                  <a:srgbClr val="FF0000"/>
                </a:solidFill>
                <a:latin typeface="Arial Narrow" pitchFamily="34" charset="0"/>
              </a:rPr>
              <a:t>HETEROTROPHS</a:t>
            </a:r>
          </a:p>
        </p:txBody>
      </p:sp>
      <p:sp>
        <p:nvSpPr>
          <p:cNvPr id="10" name="Rectangle 9">
            <a:extLst>
              <a:ext uri="{FF2B5EF4-FFF2-40B4-BE49-F238E27FC236}">
                <a16:creationId xmlns:a16="http://schemas.microsoft.com/office/drawing/2014/main" id="{12899141-E296-F944-FD20-75F2D854F9E3}"/>
              </a:ext>
            </a:extLst>
          </p:cNvPr>
          <p:cNvSpPr/>
          <p:nvPr/>
        </p:nvSpPr>
        <p:spPr>
          <a:xfrm>
            <a:off x="5744729" y="2246494"/>
            <a:ext cx="3399271" cy="38713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D58E23D-8A55-6C87-F74D-04FCF8AFC3ED}"/>
              </a:ext>
            </a:extLst>
          </p:cNvPr>
          <p:cNvSpPr/>
          <p:nvPr/>
        </p:nvSpPr>
        <p:spPr>
          <a:xfrm>
            <a:off x="169832" y="0"/>
            <a:ext cx="674351" cy="10025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6A147E9-875B-6961-E047-FD16D8EB54C4}"/>
              </a:ext>
            </a:extLst>
          </p:cNvPr>
          <p:cNvSpPr txBox="1"/>
          <p:nvPr/>
        </p:nvSpPr>
        <p:spPr>
          <a:xfrm>
            <a:off x="5419724" y="175685"/>
            <a:ext cx="1910795" cy="523220"/>
          </a:xfrm>
          <a:prstGeom prst="rect">
            <a:avLst/>
          </a:prstGeom>
          <a:solidFill>
            <a:schemeClr val="bg1"/>
          </a:solidFill>
          <a:ln w="28575">
            <a:solidFill>
              <a:srgbClr val="FFC000"/>
            </a:solidFill>
          </a:ln>
        </p:spPr>
        <p:txBody>
          <a:bodyPr wrap="square" rtlCol="0">
            <a:spAutoFit/>
          </a:bodyPr>
          <a:lstStyle/>
          <a:p>
            <a:pPr algn="ctr"/>
            <a:r>
              <a:rPr lang="en-US" sz="2800" b="1" spc="-100" dirty="0">
                <a:solidFill>
                  <a:srgbClr val="FF0000"/>
                </a:solidFill>
                <a:latin typeface="Arial Narrow" pitchFamily="34" charset="0"/>
              </a:rPr>
              <a:t>ORGANISMS</a:t>
            </a:r>
          </a:p>
        </p:txBody>
      </p:sp>
      <p:sp>
        <p:nvSpPr>
          <p:cNvPr id="13" name="TextBox 12">
            <a:extLst>
              <a:ext uri="{FF2B5EF4-FFF2-40B4-BE49-F238E27FC236}">
                <a16:creationId xmlns:a16="http://schemas.microsoft.com/office/drawing/2014/main" id="{39565F10-83C1-304A-F9C0-1A4F09E7EC62}"/>
              </a:ext>
            </a:extLst>
          </p:cNvPr>
          <p:cNvSpPr txBox="1"/>
          <p:nvPr/>
        </p:nvSpPr>
        <p:spPr>
          <a:xfrm>
            <a:off x="7696200" y="177904"/>
            <a:ext cx="1447800" cy="523220"/>
          </a:xfrm>
          <a:prstGeom prst="rect">
            <a:avLst/>
          </a:prstGeom>
          <a:solidFill>
            <a:schemeClr val="bg1"/>
          </a:solidFill>
          <a:ln w="28575">
            <a:solidFill>
              <a:srgbClr val="FFC000"/>
            </a:solidFill>
          </a:ln>
        </p:spPr>
        <p:txBody>
          <a:bodyPr wrap="square" rtlCol="0">
            <a:spAutoFit/>
          </a:bodyPr>
          <a:lstStyle/>
          <a:p>
            <a:pPr algn="ctr"/>
            <a:r>
              <a:rPr lang="en-US" sz="2800" b="1" spc="-100" dirty="0">
                <a:solidFill>
                  <a:srgbClr val="FF0000"/>
                </a:solidFill>
                <a:latin typeface="Arial Narrow" pitchFamily="34" charset="0"/>
              </a:rPr>
              <a:t>ENERGY</a:t>
            </a:r>
          </a:p>
        </p:txBody>
      </p:sp>
      <p:sp>
        <p:nvSpPr>
          <p:cNvPr id="14" name="TextBox 13">
            <a:extLst>
              <a:ext uri="{FF2B5EF4-FFF2-40B4-BE49-F238E27FC236}">
                <a16:creationId xmlns:a16="http://schemas.microsoft.com/office/drawing/2014/main" id="{BD22BC77-9BF1-FDEE-3D10-8ADFE7AB1D7D}"/>
              </a:ext>
            </a:extLst>
          </p:cNvPr>
          <p:cNvSpPr txBox="1"/>
          <p:nvPr/>
        </p:nvSpPr>
        <p:spPr>
          <a:xfrm>
            <a:off x="720974" y="1195435"/>
            <a:ext cx="2305379" cy="523220"/>
          </a:xfrm>
          <a:prstGeom prst="rect">
            <a:avLst/>
          </a:prstGeom>
          <a:solidFill>
            <a:schemeClr val="bg1"/>
          </a:solidFill>
          <a:ln w="28575">
            <a:solidFill>
              <a:srgbClr val="FFC000"/>
            </a:solidFill>
          </a:ln>
        </p:spPr>
        <p:txBody>
          <a:bodyPr wrap="square" rtlCol="0">
            <a:spAutoFit/>
          </a:bodyPr>
          <a:lstStyle/>
          <a:p>
            <a:pPr algn="ctr"/>
            <a:r>
              <a:rPr lang="en-US" sz="2800" b="1" dirty="0">
                <a:solidFill>
                  <a:srgbClr val="FF0000"/>
                </a:solidFill>
                <a:latin typeface="Arial Narrow" pitchFamily="34" charset="0"/>
              </a:rPr>
              <a:t>PRIMARY</a:t>
            </a:r>
          </a:p>
        </p:txBody>
      </p:sp>
      <p:sp>
        <p:nvSpPr>
          <p:cNvPr id="15" name="TextBox 14">
            <a:extLst>
              <a:ext uri="{FF2B5EF4-FFF2-40B4-BE49-F238E27FC236}">
                <a16:creationId xmlns:a16="http://schemas.microsoft.com/office/drawing/2014/main" id="{96437BD7-2BBC-37C0-5EE5-43E896DCFF45}"/>
              </a:ext>
            </a:extLst>
          </p:cNvPr>
          <p:cNvSpPr txBox="1"/>
          <p:nvPr/>
        </p:nvSpPr>
        <p:spPr>
          <a:xfrm>
            <a:off x="3698350" y="1164004"/>
            <a:ext cx="2305379" cy="523220"/>
          </a:xfrm>
          <a:prstGeom prst="rect">
            <a:avLst/>
          </a:prstGeom>
          <a:solidFill>
            <a:schemeClr val="bg1"/>
          </a:solidFill>
          <a:ln w="28575">
            <a:solidFill>
              <a:srgbClr val="FFC000"/>
            </a:solidFill>
          </a:ln>
        </p:spPr>
        <p:txBody>
          <a:bodyPr wrap="square" rtlCol="0">
            <a:spAutoFit/>
          </a:bodyPr>
          <a:lstStyle/>
          <a:p>
            <a:pPr algn="ctr"/>
            <a:r>
              <a:rPr lang="en-US" sz="2800" b="1" dirty="0">
                <a:solidFill>
                  <a:srgbClr val="FF0000"/>
                </a:solidFill>
                <a:latin typeface="Arial Narrow" pitchFamily="34" charset="0"/>
              </a:rPr>
              <a:t>SECONDARY</a:t>
            </a:r>
          </a:p>
        </p:txBody>
      </p:sp>
      <p:sp>
        <p:nvSpPr>
          <p:cNvPr id="16" name="TextBox 15">
            <a:extLst>
              <a:ext uri="{FF2B5EF4-FFF2-40B4-BE49-F238E27FC236}">
                <a16:creationId xmlns:a16="http://schemas.microsoft.com/office/drawing/2014/main" id="{A41313B3-0F2A-F534-534C-72EF48F24B6E}"/>
              </a:ext>
            </a:extLst>
          </p:cNvPr>
          <p:cNvSpPr txBox="1"/>
          <p:nvPr/>
        </p:nvSpPr>
        <p:spPr>
          <a:xfrm>
            <a:off x="6623257" y="1199051"/>
            <a:ext cx="2305379" cy="523220"/>
          </a:xfrm>
          <a:prstGeom prst="rect">
            <a:avLst/>
          </a:prstGeom>
          <a:solidFill>
            <a:schemeClr val="bg1"/>
          </a:solidFill>
          <a:ln w="28575">
            <a:solidFill>
              <a:srgbClr val="FFC000"/>
            </a:solidFill>
          </a:ln>
        </p:spPr>
        <p:txBody>
          <a:bodyPr wrap="square" rtlCol="0">
            <a:spAutoFit/>
          </a:bodyPr>
          <a:lstStyle/>
          <a:p>
            <a:pPr algn="ctr"/>
            <a:r>
              <a:rPr lang="en-US" sz="2800" b="1" dirty="0">
                <a:solidFill>
                  <a:srgbClr val="FF0000"/>
                </a:solidFill>
                <a:latin typeface="Arial Narrow" pitchFamily="34" charset="0"/>
              </a:rPr>
              <a:t>TERTIARY</a:t>
            </a:r>
          </a:p>
        </p:txBody>
      </p:sp>
      <p:sp>
        <p:nvSpPr>
          <p:cNvPr id="17" name="TextBox 16">
            <a:extLst>
              <a:ext uri="{FF2B5EF4-FFF2-40B4-BE49-F238E27FC236}">
                <a16:creationId xmlns:a16="http://schemas.microsoft.com/office/drawing/2014/main" id="{780587E9-0063-3A3F-0EB5-6F366332D75B}"/>
              </a:ext>
            </a:extLst>
          </p:cNvPr>
          <p:cNvSpPr txBox="1"/>
          <p:nvPr/>
        </p:nvSpPr>
        <p:spPr>
          <a:xfrm>
            <a:off x="742621" y="2747208"/>
            <a:ext cx="2305379" cy="523220"/>
          </a:xfrm>
          <a:prstGeom prst="rect">
            <a:avLst/>
          </a:prstGeom>
          <a:solidFill>
            <a:schemeClr val="bg1"/>
          </a:solidFill>
          <a:ln w="28575">
            <a:solidFill>
              <a:srgbClr val="FFC000"/>
            </a:solidFill>
          </a:ln>
        </p:spPr>
        <p:txBody>
          <a:bodyPr wrap="square" rtlCol="0">
            <a:spAutoFit/>
          </a:bodyPr>
          <a:lstStyle/>
          <a:p>
            <a:pPr algn="ctr"/>
            <a:r>
              <a:rPr lang="en-US" sz="2800" b="1" dirty="0">
                <a:solidFill>
                  <a:srgbClr val="FF0000"/>
                </a:solidFill>
                <a:latin typeface="Arial Narrow" pitchFamily="34" charset="0"/>
              </a:rPr>
              <a:t>HERBIVORE</a:t>
            </a:r>
          </a:p>
        </p:txBody>
      </p:sp>
      <p:sp>
        <p:nvSpPr>
          <p:cNvPr id="18" name="TextBox 17">
            <a:extLst>
              <a:ext uri="{FF2B5EF4-FFF2-40B4-BE49-F238E27FC236}">
                <a16:creationId xmlns:a16="http://schemas.microsoft.com/office/drawing/2014/main" id="{17122556-34F8-A20B-EF7D-04372097EDC5}"/>
              </a:ext>
            </a:extLst>
          </p:cNvPr>
          <p:cNvSpPr txBox="1"/>
          <p:nvPr/>
        </p:nvSpPr>
        <p:spPr>
          <a:xfrm>
            <a:off x="742621" y="3331611"/>
            <a:ext cx="2305379" cy="523220"/>
          </a:xfrm>
          <a:prstGeom prst="rect">
            <a:avLst/>
          </a:prstGeom>
          <a:solidFill>
            <a:schemeClr val="bg1"/>
          </a:solidFill>
          <a:ln w="28575">
            <a:solidFill>
              <a:srgbClr val="FFC000"/>
            </a:solidFill>
          </a:ln>
        </p:spPr>
        <p:txBody>
          <a:bodyPr wrap="square" rtlCol="0">
            <a:spAutoFit/>
          </a:bodyPr>
          <a:lstStyle/>
          <a:p>
            <a:pPr algn="ctr"/>
            <a:r>
              <a:rPr lang="en-US" sz="2800" b="1" dirty="0">
                <a:solidFill>
                  <a:srgbClr val="FF0000"/>
                </a:solidFill>
                <a:latin typeface="Arial Narrow" pitchFamily="34" charset="0"/>
              </a:rPr>
              <a:t>OMNIVORE</a:t>
            </a:r>
          </a:p>
        </p:txBody>
      </p:sp>
      <p:sp>
        <p:nvSpPr>
          <p:cNvPr id="19" name="TextBox 18">
            <a:extLst>
              <a:ext uri="{FF2B5EF4-FFF2-40B4-BE49-F238E27FC236}">
                <a16:creationId xmlns:a16="http://schemas.microsoft.com/office/drawing/2014/main" id="{B2642646-FE92-15B9-C192-19EB7F461C20}"/>
              </a:ext>
            </a:extLst>
          </p:cNvPr>
          <p:cNvSpPr txBox="1"/>
          <p:nvPr/>
        </p:nvSpPr>
        <p:spPr>
          <a:xfrm>
            <a:off x="742621" y="3916014"/>
            <a:ext cx="2305379" cy="523220"/>
          </a:xfrm>
          <a:prstGeom prst="rect">
            <a:avLst/>
          </a:prstGeom>
          <a:solidFill>
            <a:schemeClr val="bg1"/>
          </a:solidFill>
          <a:ln w="28575">
            <a:solidFill>
              <a:srgbClr val="FFC000"/>
            </a:solidFill>
          </a:ln>
        </p:spPr>
        <p:txBody>
          <a:bodyPr wrap="square" rtlCol="0">
            <a:spAutoFit/>
          </a:bodyPr>
          <a:lstStyle/>
          <a:p>
            <a:pPr algn="ctr"/>
            <a:r>
              <a:rPr lang="en-US" sz="2800" b="1" dirty="0">
                <a:solidFill>
                  <a:srgbClr val="FF0000"/>
                </a:solidFill>
                <a:latin typeface="Arial Narrow" pitchFamily="34" charset="0"/>
              </a:rPr>
              <a:t>CARNIVORE</a:t>
            </a:r>
          </a:p>
        </p:txBody>
      </p:sp>
      <p:sp>
        <p:nvSpPr>
          <p:cNvPr id="20" name="TextBox 19">
            <a:extLst>
              <a:ext uri="{FF2B5EF4-FFF2-40B4-BE49-F238E27FC236}">
                <a16:creationId xmlns:a16="http://schemas.microsoft.com/office/drawing/2014/main" id="{082C0674-3FC6-3E06-455E-AA57C4259E87}"/>
              </a:ext>
            </a:extLst>
          </p:cNvPr>
          <p:cNvSpPr txBox="1"/>
          <p:nvPr/>
        </p:nvSpPr>
        <p:spPr>
          <a:xfrm>
            <a:off x="742621" y="4491895"/>
            <a:ext cx="2305379" cy="523220"/>
          </a:xfrm>
          <a:prstGeom prst="rect">
            <a:avLst/>
          </a:prstGeom>
          <a:solidFill>
            <a:schemeClr val="bg1"/>
          </a:solidFill>
          <a:ln w="28575">
            <a:solidFill>
              <a:srgbClr val="FFC000"/>
            </a:solidFill>
          </a:ln>
        </p:spPr>
        <p:txBody>
          <a:bodyPr wrap="square" rtlCol="0">
            <a:spAutoFit/>
          </a:bodyPr>
          <a:lstStyle/>
          <a:p>
            <a:pPr algn="ctr"/>
            <a:r>
              <a:rPr lang="en-US" sz="2800" b="1" dirty="0">
                <a:solidFill>
                  <a:srgbClr val="FF0000"/>
                </a:solidFill>
                <a:latin typeface="Arial Narrow" pitchFamily="34" charset="0"/>
              </a:rPr>
              <a:t>INSECTIVORE</a:t>
            </a:r>
          </a:p>
        </p:txBody>
      </p:sp>
      <p:sp>
        <p:nvSpPr>
          <p:cNvPr id="21" name="TextBox 20">
            <a:extLst>
              <a:ext uri="{FF2B5EF4-FFF2-40B4-BE49-F238E27FC236}">
                <a16:creationId xmlns:a16="http://schemas.microsoft.com/office/drawing/2014/main" id="{F693622C-88CA-F087-CBDD-CF1AA706536A}"/>
              </a:ext>
            </a:extLst>
          </p:cNvPr>
          <p:cNvSpPr txBox="1"/>
          <p:nvPr/>
        </p:nvSpPr>
        <p:spPr>
          <a:xfrm>
            <a:off x="742621" y="5076296"/>
            <a:ext cx="2305379" cy="523220"/>
          </a:xfrm>
          <a:prstGeom prst="rect">
            <a:avLst/>
          </a:prstGeom>
          <a:solidFill>
            <a:schemeClr val="bg1"/>
          </a:solidFill>
          <a:ln w="28575">
            <a:solidFill>
              <a:srgbClr val="FFC000"/>
            </a:solidFill>
          </a:ln>
        </p:spPr>
        <p:txBody>
          <a:bodyPr wrap="square" rtlCol="0">
            <a:spAutoFit/>
          </a:bodyPr>
          <a:lstStyle/>
          <a:p>
            <a:pPr algn="ctr"/>
            <a:r>
              <a:rPr lang="en-US" sz="2800" b="1" dirty="0">
                <a:solidFill>
                  <a:srgbClr val="FF0000"/>
                </a:solidFill>
                <a:latin typeface="Arial Narrow" pitchFamily="34" charset="0"/>
              </a:rPr>
              <a:t>PLANKTIVORE</a:t>
            </a:r>
          </a:p>
        </p:txBody>
      </p:sp>
      <p:sp>
        <p:nvSpPr>
          <p:cNvPr id="22" name="Rectangle 21">
            <a:extLst>
              <a:ext uri="{FF2B5EF4-FFF2-40B4-BE49-F238E27FC236}">
                <a16:creationId xmlns:a16="http://schemas.microsoft.com/office/drawing/2014/main" id="{E572E748-7CA6-26B3-6D57-F50155315586}"/>
              </a:ext>
            </a:extLst>
          </p:cNvPr>
          <p:cNvSpPr/>
          <p:nvPr/>
        </p:nvSpPr>
        <p:spPr>
          <a:xfrm>
            <a:off x="102547" y="2845368"/>
            <a:ext cx="389915" cy="10025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7DDB702-E132-22DA-B134-AFAC46045E8C}"/>
              </a:ext>
            </a:extLst>
          </p:cNvPr>
          <p:cNvSpPr txBox="1"/>
          <p:nvPr/>
        </p:nvSpPr>
        <p:spPr>
          <a:xfrm>
            <a:off x="4014273" y="6809085"/>
            <a:ext cx="5518727" cy="369332"/>
          </a:xfrm>
          <a:prstGeom prst="rect">
            <a:avLst/>
          </a:prstGeom>
          <a:noFill/>
        </p:spPr>
        <p:txBody>
          <a:bodyPr wrap="square">
            <a:spAutoFit/>
          </a:bodyPr>
          <a:lstStyle/>
          <a:p>
            <a:r>
              <a:rPr lang="en-US" dirty="0"/>
              <a:t>https://www.youtube.com/watch?v=yS1Rk4CMpSE</a:t>
            </a:r>
          </a:p>
        </p:txBody>
      </p:sp>
      <p:pic>
        <p:nvPicPr>
          <p:cNvPr id="2050" name="Picture 2">
            <a:extLst>
              <a:ext uri="{FF2B5EF4-FFF2-40B4-BE49-F238E27FC236}">
                <a16:creationId xmlns:a16="http://schemas.microsoft.com/office/drawing/2014/main" id="{A8BC5114-69C1-4AF5-584B-5D6F2C62A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725" y="3289120"/>
            <a:ext cx="600075" cy="4381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390E4033-8066-A5E1-F388-C0EFE341F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745" y="5078540"/>
            <a:ext cx="600075" cy="438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0462BA1-49F2-EBDE-9FA2-9FAF41314F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4980" y="2669420"/>
            <a:ext cx="4476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AA47B05-64CF-0733-413A-E599B40F5E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1587" y="3916014"/>
            <a:ext cx="6381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a:extLst>
              <a:ext uri="{FF2B5EF4-FFF2-40B4-BE49-F238E27FC236}">
                <a16:creationId xmlns:a16="http://schemas.microsoft.com/office/drawing/2014/main" id="{2F68B4FF-F18A-E846-02B7-47D33F2EB8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3567" y="4556280"/>
            <a:ext cx="638175" cy="400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FC165B0-9E4D-16A0-BE32-C3702CB6E297}"/>
              </a:ext>
            </a:extLst>
          </p:cNvPr>
          <p:cNvSpPr/>
          <p:nvPr/>
        </p:nvSpPr>
        <p:spPr>
          <a:xfrm>
            <a:off x="1918146" y="812319"/>
            <a:ext cx="1198983"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highlight>
                  <a:srgbClr val="FFFF00"/>
                </a:highlight>
              </a:rPr>
              <a:t>1</a:t>
            </a:r>
            <a:r>
              <a:rPr lang="en-US" sz="2400" b="0" cap="none" spc="0" baseline="30000" dirty="0">
                <a:ln w="0"/>
                <a:solidFill>
                  <a:schemeClr val="tx1"/>
                </a:solidFill>
                <a:effectLst>
                  <a:outerShdw blurRad="38100" dist="19050" dir="2700000" algn="tl" rotWithShape="0">
                    <a:schemeClr val="dk1">
                      <a:alpha val="40000"/>
                    </a:schemeClr>
                  </a:outerShdw>
                </a:effectLst>
                <a:highlight>
                  <a:srgbClr val="FFFF00"/>
                </a:highlight>
              </a:rPr>
              <a:t>st</a:t>
            </a:r>
            <a:r>
              <a:rPr lang="en-US" sz="2400" b="0" cap="none" spc="0" dirty="0">
                <a:ln w="0"/>
                <a:solidFill>
                  <a:schemeClr val="tx1"/>
                </a:solidFill>
                <a:effectLst>
                  <a:outerShdw blurRad="38100" dist="19050" dir="2700000" algn="tl" rotWithShape="0">
                    <a:schemeClr val="dk1">
                      <a:alpha val="40000"/>
                    </a:schemeClr>
                  </a:outerShdw>
                </a:effectLst>
                <a:highlight>
                  <a:srgbClr val="FFFF00"/>
                </a:highlight>
              </a:rPr>
              <a:t> Level</a:t>
            </a:r>
          </a:p>
        </p:txBody>
      </p:sp>
      <p:sp>
        <p:nvSpPr>
          <p:cNvPr id="5" name="Rectangle 4">
            <a:extLst>
              <a:ext uri="{FF2B5EF4-FFF2-40B4-BE49-F238E27FC236}">
                <a16:creationId xmlns:a16="http://schemas.microsoft.com/office/drawing/2014/main" id="{82055FB9-768A-0B5B-BEFF-1EAC7A8C4F99}"/>
              </a:ext>
            </a:extLst>
          </p:cNvPr>
          <p:cNvSpPr/>
          <p:nvPr/>
        </p:nvSpPr>
        <p:spPr>
          <a:xfrm>
            <a:off x="4855708" y="825772"/>
            <a:ext cx="1267014"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highlight>
                  <a:srgbClr val="FFFF00"/>
                </a:highlight>
              </a:rPr>
              <a:t>2</a:t>
            </a:r>
            <a:r>
              <a:rPr lang="en-US" sz="2400" b="0" cap="none" spc="0" baseline="30000" dirty="0">
                <a:ln w="0"/>
                <a:solidFill>
                  <a:schemeClr val="tx1"/>
                </a:solidFill>
                <a:effectLst>
                  <a:outerShdw blurRad="38100" dist="19050" dir="2700000" algn="tl" rotWithShape="0">
                    <a:schemeClr val="dk1">
                      <a:alpha val="40000"/>
                    </a:schemeClr>
                  </a:outerShdw>
                </a:effectLst>
                <a:highlight>
                  <a:srgbClr val="FFFF00"/>
                </a:highlight>
              </a:rPr>
              <a:t>nd</a:t>
            </a:r>
            <a:r>
              <a:rPr lang="en-US" sz="2400" b="0" cap="none" spc="0" dirty="0">
                <a:ln w="0"/>
                <a:solidFill>
                  <a:schemeClr val="tx1"/>
                </a:solidFill>
                <a:effectLst>
                  <a:outerShdw blurRad="38100" dist="19050" dir="2700000" algn="tl" rotWithShape="0">
                    <a:schemeClr val="dk1">
                      <a:alpha val="40000"/>
                    </a:schemeClr>
                  </a:outerShdw>
                </a:effectLst>
                <a:highlight>
                  <a:srgbClr val="FFFF00"/>
                </a:highlight>
              </a:rPr>
              <a:t> Level</a:t>
            </a:r>
          </a:p>
        </p:txBody>
      </p:sp>
      <p:sp>
        <p:nvSpPr>
          <p:cNvPr id="6" name="Rectangle 5">
            <a:extLst>
              <a:ext uri="{FF2B5EF4-FFF2-40B4-BE49-F238E27FC236}">
                <a16:creationId xmlns:a16="http://schemas.microsoft.com/office/drawing/2014/main" id="{7F32FDAF-A69F-1916-98BA-ED6A8E9651FC}"/>
              </a:ext>
            </a:extLst>
          </p:cNvPr>
          <p:cNvSpPr/>
          <p:nvPr/>
        </p:nvSpPr>
        <p:spPr>
          <a:xfrm>
            <a:off x="8007391" y="830227"/>
            <a:ext cx="1228926"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highlight>
                  <a:srgbClr val="FFFF00"/>
                </a:highlight>
              </a:rPr>
              <a:t>3</a:t>
            </a:r>
            <a:r>
              <a:rPr lang="en-US" sz="2400" b="0" cap="none" spc="0" baseline="30000" dirty="0">
                <a:ln w="0"/>
                <a:solidFill>
                  <a:schemeClr val="tx1"/>
                </a:solidFill>
                <a:effectLst>
                  <a:outerShdw blurRad="38100" dist="19050" dir="2700000" algn="tl" rotWithShape="0">
                    <a:schemeClr val="dk1">
                      <a:alpha val="40000"/>
                    </a:schemeClr>
                  </a:outerShdw>
                </a:effectLst>
                <a:highlight>
                  <a:srgbClr val="FFFF00"/>
                </a:highlight>
              </a:rPr>
              <a:t>rd</a:t>
            </a:r>
            <a:r>
              <a:rPr lang="en-US" sz="2400" b="0" cap="none" spc="0" dirty="0">
                <a:ln w="0"/>
                <a:solidFill>
                  <a:schemeClr val="tx1"/>
                </a:solidFill>
                <a:effectLst>
                  <a:outerShdw blurRad="38100" dist="19050" dir="2700000" algn="tl" rotWithShape="0">
                    <a:schemeClr val="dk1">
                      <a:alpha val="40000"/>
                    </a:schemeClr>
                  </a:outerShdw>
                </a:effectLst>
                <a:highlight>
                  <a:srgbClr val="FFFF00"/>
                </a:highlight>
              </a:rPr>
              <a:t> Level</a:t>
            </a:r>
          </a:p>
        </p:txBody>
      </p:sp>
      <p:grpSp>
        <p:nvGrpSpPr>
          <p:cNvPr id="38" name="Group 37">
            <a:extLst>
              <a:ext uri="{FF2B5EF4-FFF2-40B4-BE49-F238E27FC236}">
                <a16:creationId xmlns:a16="http://schemas.microsoft.com/office/drawing/2014/main" id="{67418227-42ED-F40C-D237-C11540C969E7}"/>
              </a:ext>
            </a:extLst>
          </p:cNvPr>
          <p:cNvGrpSpPr/>
          <p:nvPr/>
        </p:nvGrpSpPr>
        <p:grpSpPr>
          <a:xfrm>
            <a:off x="4810401" y="4418498"/>
            <a:ext cx="3301474" cy="2268787"/>
            <a:chOff x="4650667" y="4472643"/>
            <a:chExt cx="3301474" cy="2268787"/>
          </a:xfrm>
        </p:grpSpPr>
        <p:sp>
          <p:nvSpPr>
            <p:cNvPr id="26" name="TextBox 25">
              <a:extLst>
                <a:ext uri="{FF2B5EF4-FFF2-40B4-BE49-F238E27FC236}">
                  <a16:creationId xmlns:a16="http://schemas.microsoft.com/office/drawing/2014/main" id="{941E86FB-C64E-6389-EA24-C8F7FF404C06}"/>
                </a:ext>
              </a:extLst>
            </p:cNvPr>
            <p:cNvSpPr txBox="1"/>
            <p:nvPr/>
          </p:nvSpPr>
          <p:spPr>
            <a:xfrm>
              <a:off x="4716387" y="5462230"/>
              <a:ext cx="3235754" cy="523220"/>
            </a:xfrm>
            <a:prstGeom prst="rect">
              <a:avLst/>
            </a:prstGeom>
            <a:noFill/>
          </p:spPr>
          <p:txBody>
            <a:bodyPr wrap="square" rtlCol="0">
              <a:spAutoFit/>
            </a:bodyPr>
            <a:lstStyle/>
            <a:p>
              <a:pPr algn="ctr"/>
              <a:r>
                <a:rPr lang="en-US" sz="2800" b="1" dirty="0">
                  <a:solidFill>
                    <a:srgbClr val="0070C0"/>
                  </a:solidFill>
                  <a:latin typeface="Arial Narrow" pitchFamily="34" charset="0"/>
                </a:rPr>
                <a:t>What is plankton?</a:t>
              </a:r>
            </a:p>
          </p:txBody>
        </p:sp>
        <p:pic>
          <p:nvPicPr>
            <p:cNvPr id="28" name="Picture 27" descr="A red and white play button&#10;&#10;Description automatically generated">
              <a:hlinkClick r:id="rId6"/>
              <a:extLst>
                <a:ext uri="{FF2B5EF4-FFF2-40B4-BE49-F238E27FC236}">
                  <a16:creationId xmlns:a16="http://schemas.microsoft.com/office/drawing/2014/main" id="{9E0DAE2A-336B-588B-82B5-1074DDB610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78492" y="4472643"/>
              <a:ext cx="1434308" cy="1052674"/>
            </a:xfrm>
            <a:prstGeom prst="rect">
              <a:avLst/>
            </a:prstGeom>
          </p:spPr>
        </p:pic>
        <p:sp>
          <p:nvSpPr>
            <p:cNvPr id="7" name="TextBox 6">
              <a:extLst>
                <a:ext uri="{FF2B5EF4-FFF2-40B4-BE49-F238E27FC236}">
                  <a16:creationId xmlns:a16="http://schemas.microsoft.com/office/drawing/2014/main" id="{55C9F7C4-3DF9-4ED8-41F6-DDCF19A1FF82}"/>
                </a:ext>
              </a:extLst>
            </p:cNvPr>
            <p:cNvSpPr txBox="1"/>
            <p:nvPr/>
          </p:nvSpPr>
          <p:spPr>
            <a:xfrm>
              <a:off x="4650667" y="5910433"/>
              <a:ext cx="3235754" cy="830997"/>
            </a:xfrm>
            <a:prstGeom prst="rect">
              <a:avLst/>
            </a:prstGeom>
            <a:noFill/>
          </p:spPr>
          <p:txBody>
            <a:bodyPr wrap="square" rtlCol="0">
              <a:spAutoFit/>
            </a:bodyPr>
            <a:lstStyle/>
            <a:p>
              <a:pPr algn="ctr"/>
              <a:r>
                <a:rPr lang="en-US" sz="2800" b="1" dirty="0">
                  <a:solidFill>
                    <a:srgbClr val="0070C0"/>
                  </a:solidFill>
                  <a:latin typeface="Arial Narrow" pitchFamily="34" charset="0"/>
                </a:rPr>
                <a:t>What are the 2 types?</a:t>
              </a:r>
            </a:p>
            <a:p>
              <a:pPr algn="ctr"/>
              <a:r>
                <a:rPr lang="en-US" sz="2000" b="1" i="1" dirty="0">
                  <a:solidFill>
                    <a:srgbClr val="0070C0"/>
                  </a:solidFill>
                  <a:latin typeface="Arial Narrow" pitchFamily="34" charset="0"/>
                </a:rPr>
                <a:t>(Answer in the video)</a:t>
              </a:r>
            </a:p>
          </p:txBody>
        </p:sp>
      </p:grpSp>
      <p:grpSp>
        <p:nvGrpSpPr>
          <p:cNvPr id="27" name="Group 26">
            <a:extLst>
              <a:ext uri="{FF2B5EF4-FFF2-40B4-BE49-F238E27FC236}">
                <a16:creationId xmlns:a16="http://schemas.microsoft.com/office/drawing/2014/main" id="{341F3572-AFD1-6A71-43F6-40B9E64A2981}"/>
              </a:ext>
            </a:extLst>
          </p:cNvPr>
          <p:cNvGrpSpPr/>
          <p:nvPr/>
        </p:nvGrpSpPr>
        <p:grpSpPr>
          <a:xfrm>
            <a:off x="4650667" y="2312207"/>
            <a:ext cx="4459765" cy="3476562"/>
            <a:chOff x="4505488" y="2269063"/>
            <a:chExt cx="4688365" cy="3476562"/>
          </a:xfrm>
        </p:grpSpPr>
        <p:grpSp>
          <p:nvGrpSpPr>
            <p:cNvPr id="37" name="Group 36">
              <a:extLst>
                <a:ext uri="{FF2B5EF4-FFF2-40B4-BE49-F238E27FC236}">
                  <a16:creationId xmlns:a16="http://schemas.microsoft.com/office/drawing/2014/main" id="{B73E742A-AE42-6178-FFC7-4FBF60867858}"/>
                </a:ext>
              </a:extLst>
            </p:cNvPr>
            <p:cNvGrpSpPr/>
            <p:nvPr/>
          </p:nvGrpSpPr>
          <p:grpSpPr>
            <a:xfrm>
              <a:off x="4505488" y="2269063"/>
              <a:ext cx="4688365" cy="1873147"/>
              <a:chOff x="4333361" y="2320611"/>
              <a:chExt cx="4688365" cy="1873147"/>
            </a:xfrm>
          </p:grpSpPr>
          <p:sp>
            <p:nvSpPr>
              <p:cNvPr id="31" name="TextBox 30">
                <a:extLst>
                  <a:ext uri="{FF2B5EF4-FFF2-40B4-BE49-F238E27FC236}">
                    <a16:creationId xmlns:a16="http://schemas.microsoft.com/office/drawing/2014/main" id="{7D24A7C5-2BD8-4D76-6FA4-4AAF82185357}"/>
                  </a:ext>
                </a:extLst>
              </p:cNvPr>
              <p:cNvSpPr txBox="1"/>
              <p:nvPr/>
            </p:nvSpPr>
            <p:spPr>
              <a:xfrm>
                <a:off x="4724400" y="2320611"/>
                <a:ext cx="4297326" cy="830997"/>
              </a:xfrm>
              <a:prstGeom prst="rect">
                <a:avLst/>
              </a:prstGeom>
              <a:solidFill>
                <a:schemeClr val="bg1"/>
              </a:solidFill>
              <a:ln w="28575">
                <a:noFill/>
              </a:ln>
            </p:spPr>
            <p:txBody>
              <a:bodyPr wrap="square" rtlCol="0">
                <a:spAutoFit/>
              </a:bodyPr>
              <a:lstStyle/>
              <a:p>
                <a:pPr algn="ctr"/>
                <a:r>
                  <a:rPr lang="en-US" sz="2400" b="1" dirty="0">
                    <a:solidFill>
                      <a:srgbClr val="0070C0"/>
                    </a:solidFill>
                    <a:latin typeface="Arial Narrow" pitchFamily="34" charset="0"/>
                  </a:rPr>
                  <a:t>What level is each one:</a:t>
                </a:r>
                <a:br>
                  <a:rPr lang="en-US" sz="2400" b="1" dirty="0">
                    <a:solidFill>
                      <a:srgbClr val="0070C0"/>
                    </a:solidFill>
                    <a:latin typeface="Arial Narrow" pitchFamily="34" charset="0"/>
                  </a:rPr>
                </a:br>
                <a:r>
                  <a:rPr lang="en-US" sz="2400" b="1" dirty="0">
                    <a:solidFill>
                      <a:srgbClr val="0070C0"/>
                    </a:solidFill>
                    <a:latin typeface="Arial Narrow" pitchFamily="34" charset="0"/>
                  </a:rPr>
                  <a:t>Primary, Secondary, Tertiary?</a:t>
                </a:r>
              </a:p>
            </p:txBody>
          </p:sp>
          <p:cxnSp>
            <p:nvCxnSpPr>
              <p:cNvPr id="33" name="Straight Arrow Connector 32">
                <a:extLst>
                  <a:ext uri="{FF2B5EF4-FFF2-40B4-BE49-F238E27FC236}">
                    <a16:creationId xmlns:a16="http://schemas.microsoft.com/office/drawing/2014/main" id="{BBB3B19A-7EA7-A8F9-09C5-8BB07BA527C9}"/>
                  </a:ext>
                </a:extLst>
              </p:cNvPr>
              <p:cNvCxnSpPr>
                <a:cxnSpLocks/>
              </p:cNvCxnSpPr>
              <p:nvPr/>
            </p:nvCxnSpPr>
            <p:spPr>
              <a:xfrm flipH="1">
                <a:off x="4333361" y="2566148"/>
                <a:ext cx="1105018" cy="2315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ECE5F65-511A-7FD9-FDB5-22B06CAAD05C}"/>
                  </a:ext>
                </a:extLst>
              </p:cNvPr>
              <p:cNvSpPr txBox="1"/>
              <p:nvPr/>
            </p:nvSpPr>
            <p:spPr>
              <a:xfrm>
                <a:off x="5830089" y="3270428"/>
                <a:ext cx="3152057" cy="923330"/>
              </a:xfrm>
              <a:prstGeom prst="rect">
                <a:avLst/>
              </a:prstGeom>
              <a:noFill/>
            </p:spPr>
            <p:txBody>
              <a:bodyPr wrap="square" rtlCol="0">
                <a:spAutoFit/>
              </a:bodyPr>
              <a:lstStyle/>
              <a:p>
                <a:pPr algn="ctr"/>
                <a:r>
                  <a:rPr lang="en-US" b="1" i="1" dirty="0">
                    <a:solidFill>
                      <a:srgbClr val="0070C0"/>
                    </a:solidFill>
                    <a:latin typeface="Arial Narrow" pitchFamily="34" charset="0"/>
                  </a:rPr>
                  <a:t>Drag the letters from the right side of your slide.  Use Copy/Paste to make more.</a:t>
                </a:r>
              </a:p>
            </p:txBody>
          </p:sp>
        </p:grpSp>
        <p:pic>
          <p:nvPicPr>
            <p:cNvPr id="23" name="Picture 22">
              <a:extLst>
                <a:ext uri="{FF2B5EF4-FFF2-40B4-BE49-F238E27FC236}">
                  <a16:creationId xmlns:a16="http://schemas.microsoft.com/office/drawing/2014/main" id="{6E69B814-0199-3AD9-4366-4036B8D96F23}"/>
                </a:ext>
              </a:extLst>
            </p:cNvPr>
            <p:cNvPicPr>
              <a:picLocks noChangeAspect="1"/>
            </p:cNvPicPr>
            <p:nvPr/>
          </p:nvPicPr>
          <p:blipFill rotWithShape="1">
            <a:blip r:embed="rId8"/>
            <a:srcRect t="76011" r="74371"/>
            <a:stretch/>
          </p:blipFill>
          <p:spPr>
            <a:xfrm>
              <a:off x="7845508" y="4142210"/>
              <a:ext cx="907314" cy="1603415"/>
            </a:xfrm>
            <a:prstGeom prst="rect">
              <a:avLst/>
            </a:prstGeom>
          </p:spPr>
        </p:pic>
      </p:grpSp>
      <p:sp>
        <p:nvSpPr>
          <p:cNvPr id="32" name="TextBox 31">
            <a:extLst>
              <a:ext uri="{FF2B5EF4-FFF2-40B4-BE49-F238E27FC236}">
                <a16:creationId xmlns:a16="http://schemas.microsoft.com/office/drawing/2014/main" id="{17C10D94-5D6F-3C91-91BD-EC6888387A22}"/>
              </a:ext>
            </a:extLst>
          </p:cNvPr>
          <p:cNvSpPr txBox="1"/>
          <p:nvPr/>
        </p:nvSpPr>
        <p:spPr>
          <a:xfrm rot="16200000">
            <a:off x="-622142" y="1348317"/>
            <a:ext cx="1698933" cy="400110"/>
          </a:xfrm>
          <a:prstGeom prst="rect">
            <a:avLst/>
          </a:prstGeom>
          <a:solidFill>
            <a:srgbClr val="00FF00"/>
          </a:solidFill>
        </p:spPr>
        <p:txBody>
          <a:bodyPr wrap="square" rtlCol="0">
            <a:spAutoFit/>
          </a:bodyPr>
          <a:lstStyle/>
          <a:p>
            <a:pPr algn="ctr"/>
            <a:r>
              <a:rPr lang="en-US" sz="2000" b="1" dirty="0">
                <a:latin typeface="Arial Narrow" pitchFamily="34" charset="0"/>
              </a:rPr>
              <a:t>PRODUCER</a:t>
            </a:r>
            <a:endParaRPr lang="en-US" sz="2000" b="1" dirty="0">
              <a:highlight>
                <a:srgbClr val="FFFF00"/>
              </a:highlight>
              <a:latin typeface="Arial Narrow" pitchFamily="34" charset="0"/>
            </a:endParaRPr>
          </a:p>
        </p:txBody>
      </p:sp>
      <p:grpSp>
        <p:nvGrpSpPr>
          <p:cNvPr id="39" name="Group 38">
            <a:extLst>
              <a:ext uri="{FF2B5EF4-FFF2-40B4-BE49-F238E27FC236}">
                <a16:creationId xmlns:a16="http://schemas.microsoft.com/office/drawing/2014/main" id="{BC730DD7-9AC4-D6D9-E7FD-31E71FD4A49A}"/>
              </a:ext>
            </a:extLst>
          </p:cNvPr>
          <p:cNvGrpSpPr/>
          <p:nvPr/>
        </p:nvGrpSpPr>
        <p:grpSpPr>
          <a:xfrm>
            <a:off x="507007" y="5651963"/>
            <a:ext cx="4261954" cy="954107"/>
            <a:chOff x="507007" y="5651963"/>
            <a:chExt cx="4261954" cy="954107"/>
          </a:xfrm>
        </p:grpSpPr>
        <p:sp>
          <p:nvSpPr>
            <p:cNvPr id="25" name="TextBox 24">
              <a:extLst>
                <a:ext uri="{FF2B5EF4-FFF2-40B4-BE49-F238E27FC236}">
                  <a16:creationId xmlns:a16="http://schemas.microsoft.com/office/drawing/2014/main" id="{026D730E-EF0B-183F-5CB9-2B33CB46B337}"/>
                </a:ext>
              </a:extLst>
            </p:cNvPr>
            <p:cNvSpPr txBox="1"/>
            <p:nvPr/>
          </p:nvSpPr>
          <p:spPr>
            <a:xfrm>
              <a:off x="507007" y="5651963"/>
              <a:ext cx="2593567" cy="954107"/>
            </a:xfrm>
            <a:prstGeom prst="rect">
              <a:avLst/>
            </a:prstGeom>
            <a:noFill/>
          </p:spPr>
          <p:txBody>
            <a:bodyPr wrap="square" rtlCol="0">
              <a:spAutoFit/>
            </a:bodyPr>
            <a:lstStyle/>
            <a:p>
              <a:pPr algn="ctr"/>
              <a:r>
                <a:rPr lang="en-US" sz="2800" b="1" dirty="0">
                  <a:solidFill>
                    <a:srgbClr val="FF0000"/>
                  </a:solidFill>
                  <a:highlight>
                    <a:srgbClr val="FFFF00"/>
                  </a:highlight>
                  <a:latin typeface="Arial Narrow" pitchFamily="34" charset="0"/>
                </a:rPr>
                <a:t>PHYTO = Plant</a:t>
              </a:r>
            </a:p>
            <a:p>
              <a:pPr algn="ctr"/>
              <a:r>
                <a:rPr lang="en-US" sz="2800" b="1" dirty="0">
                  <a:solidFill>
                    <a:srgbClr val="FF0000"/>
                  </a:solidFill>
                  <a:highlight>
                    <a:srgbClr val="FFFF00"/>
                  </a:highlight>
                  <a:latin typeface="Arial Narrow" pitchFamily="34" charset="0"/>
                </a:rPr>
                <a:t>ZOO = Animal</a:t>
              </a:r>
            </a:p>
          </p:txBody>
        </p:sp>
        <p:cxnSp>
          <p:nvCxnSpPr>
            <p:cNvPr id="34" name="Straight Arrow Connector 33">
              <a:extLst>
                <a:ext uri="{FF2B5EF4-FFF2-40B4-BE49-F238E27FC236}">
                  <a16:creationId xmlns:a16="http://schemas.microsoft.com/office/drawing/2014/main" id="{39DD2CFB-B151-06F9-4392-0CC5A659E0D9}"/>
                </a:ext>
              </a:extLst>
            </p:cNvPr>
            <p:cNvCxnSpPr>
              <a:cxnSpLocks/>
            </p:cNvCxnSpPr>
            <p:nvPr/>
          </p:nvCxnSpPr>
          <p:spPr>
            <a:xfrm flipH="1" flipV="1">
              <a:off x="2935574" y="6120605"/>
              <a:ext cx="1833387" cy="297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774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5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91D4B7-AB73-B2AF-B201-E626AB0BD72C}"/>
              </a:ext>
            </a:extLst>
          </p:cNvPr>
          <p:cNvPicPr>
            <a:picLocks noChangeAspect="1"/>
          </p:cNvPicPr>
          <p:nvPr/>
        </p:nvPicPr>
        <p:blipFill rotWithShape="1">
          <a:blip r:embed="rId2"/>
          <a:srcRect l="63555" t="22286" r="17026" b="50146"/>
          <a:stretch/>
        </p:blipFill>
        <p:spPr>
          <a:xfrm>
            <a:off x="0" y="0"/>
            <a:ext cx="5229859" cy="3080806"/>
          </a:xfrm>
          <a:prstGeom prst="rect">
            <a:avLst/>
          </a:prstGeom>
        </p:spPr>
      </p:pic>
      <p:sp>
        <p:nvSpPr>
          <p:cNvPr id="14" name="TextBox 13">
            <a:extLst>
              <a:ext uri="{FF2B5EF4-FFF2-40B4-BE49-F238E27FC236}">
                <a16:creationId xmlns:a16="http://schemas.microsoft.com/office/drawing/2014/main" id="{BD22BC77-9BF1-FDEE-3D10-8ADFE7AB1D7D}"/>
              </a:ext>
            </a:extLst>
          </p:cNvPr>
          <p:cNvSpPr txBox="1"/>
          <p:nvPr/>
        </p:nvSpPr>
        <p:spPr>
          <a:xfrm>
            <a:off x="973545" y="966702"/>
            <a:ext cx="1219200" cy="475655"/>
          </a:xfrm>
          <a:prstGeom prst="rect">
            <a:avLst/>
          </a:prstGeom>
          <a:solidFill>
            <a:schemeClr val="bg1"/>
          </a:solidFill>
          <a:ln w="28575">
            <a:solidFill>
              <a:schemeClr val="bg2">
                <a:lumMod val="50000"/>
              </a:schemeClr>
            </a:solidFill>
          </a:ln>
        </p:spPr>
        <p:txBody>
          <a:bodyPr wrap="square" rtlCol="0">
            <a:spAutoFit/>
          </a:bodyPr>
          <a:lstStyle/>
          <a:p>
            <a:pPr algn="ctr"/>
            <a:r>
              <a:rPr lang="en-US" sz="2800" b="1" dirty="0">
                <a:solidFill>
                  <a:srgbClr val="FF0000"/>
                </a:solidFill>
                <a:latin typeface="Arial Narrow" pitchFamily="34" charset="0"/>
              </a:rPr>
              <a:t>DEAD</a:t>
            </a:r>
          </a:p>
        </p:txBody>
      </p:sp>
      <p:sp>
        <p:nvSpPr>
          <p:cNvPr id="24" name="TextBox 23">
            <a:extLst>
              <a:ext uri="{FF2B5EF4-FFF2-40B4-BE49-F238E27FC236}">
                <a16:creationId xmlns:a16="http://schemas.microsoft.com/office/drawing/2014/main" id="{27DDB702-E132-22DA-B134-AFAC46045E8C}"/>
              </a:ext>
            </a:extLst>
          </p:cNvPr>
          <p:cNvSpPr txBox="1"/>
          <p:nvPr/>
        </p:nvSpPr>
        <p:spPr>
          <a:xfrm>
            <a:off x="2527763" y="6934200"/>
            <a:ext cx="6204527" cy="369332"/>
          </a:xfrm>
          <a:prstGeom prst="rect">
            <a:avLst/>
          </a:prstGeom>
          <a:noFill/>
        </p:spPr>
        <p:txBody>
          <a:bodyPr wrap="square">
            <a:spAutoFit/>
          </a:bodyPr>
          <a:lstStyle/>
          <a:p>
            <a:r>
              <a:rPr lang="en-US" dirty="0"/>
              <a:t>https://www.youtube.com/watch?v=IMWOmCcxUjw&amp;t=18s</a:t>
            </a:r>
          </a:p>
        </p:txBody>
      </p:sp>
      <p:sp>
        <p:nvSpPr>
          <p:cNvPr id="26" name="TextBox 25">
            <a:extLst>
              <a:ext uri="{FF2B5EF4-FFF2-40B4-BE49-F238E27FC236}">
                <a16:creationId xmlns:a16="http://schemas.microsoft.com/office/drawing/2014/main" id="{941E86FB-C64E-6389-EA24-C8F7FF404C06}"/>
              </a:ext>
            </a:extLst>
          </p:cNvPr>
          <p:cNvSpPr txBox="1"/>
          <p:nvPr/>
        </p:nvSpPr>
        <p:spPr>
          <a:xfrm>
            <a:off x="9261046" y="399066"/>
            <a:ext cx="3235754" cy="523220"/>
          </a:xfrm>
          <a:prstGeom prst="rect">
            <a:avLst/>
          </a:prstGeom>
          <a:noFill/>
        </p:spPr>
        <p:txBody>
          <a:bodyPr wrap="square" rtlCol="0">
            <a:spAutoFit/>
          </a:bodyPr>
          <a:lstStyle/>
          <a:p>
            <a:pPr algn="ctr"/>
            <a:r>
              <a:rPr lang="en-US" sz="2800" b="1" dirty="0">
                <a:latin typeface="Arial Narrow" pitchFamily="34" charset="0"/>
              </a:rPr>
              <a:t>What are fungi?</a:t>
            </a:r>
          </a:p>
        </p:txBody>
      </p:sp>
      <p:pic>
        <p:nvPicPr>
          <p:cNvPr id="28" name="Picture 27" descr="A red and white play button&#10;&#10;Description automatically generated">
            <a:hlinkClick r:id="rId3"/>
            <a:extLst>
              <a:ext uri="{FF2B5EF4-FFF2-40B4-BE49-F238E27FC236}">
                <a16:creationId xmlns:a16="http://schemas.microsoft.com/office/drawing/2014/main" id="{9E0DAE2A-336B-588B-82B5-1074DDB61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3600" y="979113"/>
            <a:ext cx="2071688" cy="1520463"/>
          </a:xfrm>
          <a:prstGeom prst="rect">
            <a:avLst/>
          </a:prstGeom>
        </p:spPr>
      </p:pic>
      <p:sp>
        <p:nvSpPr>
          <p:cNvPr id="3" name="TextBox 2">
            <a:extLst>
              <a:ext uri="{FF2B5EF4-FFF2-40B4-BE49-F238E27FC236}">
                <a16:creationId xmlns:a16="http://schemas.microsoft.com/office/drawing/2014/main" id="{0A510995-BBA9-4D7A-CE7B-B93A154A818D}"/>
              </a:ext>
            </a:extLst>
          </p:cNvPr>
          <p:cNvSpPr txBox="1"/>
          <p:nvPr/>
        </p:nvSpPr>
        <p:spPr>
          <a:xfrm>
            <a:off x="592545" y="1467095"/>
            <a:ext cx="1295400" cy="475655"/>
          </a:xfrm>
          <a:prstGeom prst="rect">
            <a:avLst/>
          </a:prstGeom>
          <a:solidFill>
            <a:schemeClr val="bg1"/>
          </a:solidFill>
          <a:ln w="28575">
            <a:solidFill>
              <a:schemeClr val="bg2">
                <a:lumMod val="50000"/>
              </a:schemeClr>
            </a:solidFill>
          </a:ln>
        </p:spPr>
        <p:txBody>
          <a:bodyPr wrap="square" rtlCol="0">
            <a:spAutoFit/>
          </a:bodyPr>
          <a:lstStyle/>
          <a:p>
            <a:pPr algn="ctr"/>
            <a:r>
              <a:rPr lang="en-US" sz="2800" b="1" dirty="0">
                <a:solidFill>
                  <a:srgbClr val="FF0000"/>
                </a:solidFill>
                <a:latin typeface="Arial Narrow" pitchFamily="34" charset="0"/>
              </a:rPr>
              <a:t>FUNGI</a:t>
            </a:r>
          </a:p>
        </p:txBody>
      </p:sp>
      <p:sp>
        <p:nvSpPr>
          <p:cNvPr id="5" name="TextBox 4">
            <a:extLst>
              <a:ext uri="{FF2B5EF4-FFF2-40B4-BE49-F238E27FC236}">
                <a16:creationId xmlns:a16="http://schemas.microsoft.com/office/drawing/2014/main" id="{DE25AC1A-729A-F72D-7240-DD6597843EE8}"/>
              </a:ext>
            </a:extLst>
          </p:cNvPr>
          <p:cNvSpPr txBox="1"/>
          <p:nvPr/>
        </p:nvSpPr>
        <p:spPr>
          <a:xfrm>
            <a:off x="2345145" y="1463896"/>
            <a:ext cx="1828800" cy="475655"/>
          </a:xfrm>
          <a:prstGeom prst="rect">
            <a:avLst/>
          </a:prstGeom>
          <a:solidFill>
            <a:schemeClr val="bg1"/>
          </a:solidFill>
          <a:ln w="28575">
            <a:solidFill>
              <a:schemeClr val="bg2">
                <a:lumMod val="50000"/>
              </a:schemeClr>
            </a:solidFill>
          </a:ln>
        </p:spPr>
        <p:txBody>
          <a:bodyPr wrap="square" rtlCol="0">
            <a:spAutoFit/>
          </a:bodyPr>
          <a:lstStyle/>
          <a:p>
            <a:pPr algn="ctr"/>
            <a:r>
              <a:rPr lang="en-US" sz="2800" b="1" dirty="0">
                <a:solidFill>
                  <a:srgbClr val="FF0000"/>
                </a:solidFill>
                <a:latin typeface="Arial Narrow" pitchFamily="34" charset="0"/>
              </a:rPr>
              <a:t>BACTERIA</a:t>
            </a:r>
          </a:p>
        </p:txBody>
      </p:sp>
      <p:sp>
        <p:nvSpPr>
          <p:cNvPr id="6" name="TextBox 5">
            <a:extLst>
              <a:ext uri="{FF2B5EF4-FFF2-40B4-BE49-F238E27FC236}">
                <a16:creationId xmlns:a16="http://schemas.microsoft.com/office/drawing/2014/main" id="{40DC6769-3E47-D916-7A58-397B3C8287DD}"/>
              </a:ext>
            </a:extLst>
          </p:cNvPr>
          <p:cNvSpPr txBox="1"/>
          <p:nvPr/>
        </p:nvSpPr>
        <p:spPr>
          <a:xfrm>
            <a:off x="576215" y="1987116"/>
            <a:ext cx="1464130" cy="475655"/>
          </a:xfrm>
          <a:prstGeom prst="rect">
            <a:avLst/>
          </a:prstGeom>
          <a:solidFill>
            <a:schemeClr val="bg1"/>
          </a:solidFill>
          <a:ln w="28575">
            <a:solidFill>
              <a:schemeClr val="bg2">
                <a:lumMod val="50000"/>
              </a:schemeClr>
            </a:solidFill>
          </a:ln>
        </p:spPr>
        <p:txBody>
          <a:bodyPr wrap="square" rtlCol="0">
            <a:spAutoFit/>
          </a:bodyPr>
          <a:lstStyle/>
          <a:p>
            <a:pPr algn="ctr"/>
            <a:r>
              <a:rPr lang="en-US" sz="2800" b="1" dirty="0">
                <a:solidFill>
                  <a:srgbClr val="FF0000"/>
                </a:solidFill>
                <a:latin typeface="Arial Narrow" pitchFamily="34" charset="0"/>
              </a:rPr>
              <a:t>LAST</a:t>
            </a:r>
          </a:p>
        </p:txBody>
      </p:sp>
      <p:sp>
        <p:nvSpPr>
          <p:cNvPr id="7" name="TextBox 6">
            <a:extLst>
              <a:ext uri="{FF2B5EF4-FFF2-40B4-BE49-F238E27FC236}">
                <a16:creationId xmlns:a16="http://schemas.microsoft.com/office/drawing/2014/main" id="{4AAF969E-482F-2C29-700E-74CC5AB961AB}"/>
              </a:ext>
            </a:extLst>
          </p:cNvPr>
          <p:cNvSpPr txBox="1"/>
          <p:nvPr/>
        </p:nvSpPr>
        <p:spPr>
          <a:xfrm>
            <a:off x="1365405" y="2499576"/>
            <a:ext cx="1992111" cy="475655"/>
          </a:xfrm>
          <a:prstGeom prst="rect">
            <a:avLst/>
          </a:prstGeom>
          <a:solidFill>
            <a:schemeClr val="bg1"/>
          </a:solidFill>
          <a:ln w="28575">
            <a:solidFill>
              <a:schemeClr val="bg2">
                <a:lumMod val="50000"/>
              </a:schemeClr>
            </a:solidFill>
          </a:ln>
        </p:spPr>
        <p:txBody>
          <a:bodyPr wrap="square" rtlCol="0">
            <a:spAutoFit/>
          </a:bodyPr>
          <a:lstStyle/>
          <a:p>
            <a:pPr algn="ctr"/>
            <a:r>
              <a:rPr lang="en-US" sz="2800" b="1" dirty="0">
                <a:solidFill>
                  <a:srgbClr val="FF0000"/>
                </a:solidFill>
                <a:latin typeface="Arial Narrow" pitchFamily="34" charset="0"/>
              </a:rPr>
              <a:t>NUTRIENTS</a:t>
            </a:r>
          </a:p>
        </p:txBody>
      </p:sp>
      <p:pic>
        <p:nvPicPr>
          <p:cNvPr id="1026" name="Picture 2" descr="Decomposer Definition and Examples - Biology Online Dictionary">
            <a:extLst>
              <a:ext uri="{FF2B5EF4-FFF2-40B4-BE49-F238E27FC236}">
                <a16:creationId xmlns:a16="http://schemas.microsoft.com/office/drawing/2014/main" id="{03B6A290-3221-4B46-253D-7DC97DE4032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043"/>
          <a:stretch/>
        </p:blipFill>
        <p:spPr bwMode="auto">
          <a:xfrm>
            <a:off x="838200" y="3094408"/>
            <a:ext cx="7467600" cy="33854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6374304-5434-2FB6-0408-25ECF0FF27E5}"/>
              </a:ext>
            </a:extLst>
          </p:cNvPr>
          <p:cNvSpPr txBox="1"/>
          <p:nvPr/>
        </p:nvSpPr>
        <p:spPr>
          <a:xfrm>
            <a:off x="1600200" y="6553161"/>
            <a:ext cx="6021372" cy="307777"/>
          </a:xfrm>
          <a:prstGeom prst="rect">
            <a:avLst/>
          </a:prstGeom>
          <a:noFill/>
        </p:spPr>
        <p:txBody>
          <a:bodyPr wrap="square">
            <a:spAutoFit/>
          </a:bodyPr>
          <a:lstStyle/>
          <a:p>
            <a:pPr algn="ctr"/>
            <a:r>
              <a:rPr lang="en-US" sz="1400" i="1" dirty="0">
                <a:hlinkClick r:id="rId6"/>
              </a:rPr>
              <a:t>https://www.biologyonline.com/dictionary/decomposer</a:t>
            </a:r>
            <a:r>
              <a:rPr lang="en-US" sz="1400" i="1" dirty="0"/>
              <a:t> </a:t>
            </a:r>
          </a:p>
        </p:txBody>
      </p:sp>
      <p:sp>
        <p:nvSpPr>
          <p:cNvPr id="4" name="TextBox 3">
            <a:extLst>
              <a:ext uri="{FF2B5EF4-FFF2-40B4-BE49-F238E27FC236}">
                <a16:creationId xmlns:a16="http://schemas.microsoft.com/office/drawing/2014/main" id="{03F2E5EE-2E90-A96C-E5FA-5CD1DE8EDAB8}"/>
              </a:ext>
            </a:extLst>
          </p:cNvPr>
          <p:cNvSpPr txBox="1"/>
          <p:nvPr/>
        </p:nvSpPr>
        <p:spPr>
          <a:xfrm>
            <a:off x="4987468" y="863731"/>
            <a:ext cx="3632732" cy="1200329"/>
          </a:xfrm>
          <a:prstGeom prst="rect">
            <a:avLst/>
          </a:prstGeom>
          <a:solidFill>
            <a:schemeClr val="bg1"/>
          </a:solidFill>
          <a:ln w="28575">
            <a:noFill/>
          </a:ln>
        </p:spPr>
        <p:txBody>
          <a:bodyPr wrap="square" rtlCol="0">
            <a:spAutoFit/>
          </a:bodyPr>
          <a:lstStyle/>
          <a:p>
            <a:pPr algn="ctr"/>
            <a:r>
              <a:rPr lang="en-US" sz="2400" b="1" i="1" dirty="0">
                <a:solidFill>
                  <a:srgbClr val="0070C0"/>
                </a:solidFill>
                <a:latin typeface="Arial Narrow" pitchFamily="34" charset="0"/>
              </a:rPr>
              <a:t>A real food web would have all arrows pointing to the decomposers.</a:t>
            </a:r>
          </a:p>
        </p:txBody>
      </p:sp>
    </p:spTree>
    <p:extLst>
      <p:ext uri="{BB962C8B-B14F-4D97-AF65-F5344CB8AC3E}">
        <p14:creationId xmlns:p14="http://schemas.microsoft.com/office/powerpoint/2010/main" val="313026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0912BAB-510C-B7FD-D835-3F2B5362EE73}"/>
              </a:ext>
            </a:extLst>
          </p:cNvPr>
          <p:cNvGrpSpPr/>
          <p:nvPr/>
        </p:nvGrpSpPr>
        <p:grpSpPr>
          <a:xfrm>
            <a:off x="210000" y="3391890"/>
            <a:ext cx="8839200" cy="3434480"/>
            <a:chOff x="13705" y="-91053"/>
            <a:chExt cx="8839200" cy="3434480"/>
          </a:xfrm>
        </p:grpSpPr>
        <p:sp>
          <p:nvSpPr>
            <p:cNvPr id="14" name="TextBox 13">
              <a:extLst>
                <a:ext uri="{FF2B5EF4-FFF2-40B4-BE49-F238E27FC236}">
                  <a16:creationId xmlns:a16="http://schemas.microsoft.com/office/drawing/2014/main" id="{BD22BC77-9BF1-FDEE-3D10-8ADFE7AB1D7D}"/>
                </a:ext>
              </a:extLst>
            </p:cNvPr>
            <p:cNvSpPr txBox="1"/>
            <p:nvPr/>
          </p:nvSpPr>
          <p:spPr>
            <a:xfrm>
              <a:off x="744945" y="896479"/>
              <a:ext cx="1219200" cy="475655"/>
            </a:xfrm>
            <a:prstGeom prst="rect">
              <a:avLst/>
            </a:prstGeom>
            <a:solidFill>
              <a:schemeClr val="bg1"/>
            </a:solidFill>
            <a:ln w="28575">
              <a:solidFill>
                <a:schemeClr val="bg2">
                  <a:lumMod val="50000"/>
                </a:schemeClr>
              </a:solidFill>
            </a:ln>
          </p:spPr>
          <p:txBody>
            <a:bodyPr wrap="square" rtlCol="0">
              <a:spAutoFit/>
            </a:bodyPr>
            <a:lstStyle/>
            <a:p>
              <a:pPr algn="ctr"/>
              <a:r>
                <a:rPr lang="en-US" sz="2800" b="1" dirty="0">
                  <a:solidFill>
                    <a:srgbClr val="FF0000"/>
                  </a:solidFill>
                  <a:latin typeface="Arial Narrow" pitchFamily="34" charset="0"/>
                </a:rPr>
                <a:t>DEAD</a:t>
              </a:r>
            </a:p>
          </p:txBody>
        </p:sp>
        <p:sp>
          <p:nvSpPr>
            <p:cNvPr id="3" name="TextBox 2">
              <a:extLst>
                <a:ext uri="{FF2B5EF4-FFF2-40B4-BE49-F238E27FC236}">
                  <a16:creationId xmlns:a16="http://schemas.microsoft.com/office/drawing/2014/main" id="{0A510995-BBA9-4D7A-CE7B-B93A154A818D}"/>
                </a:ext>
              </a:extLst>
            </p:cNvPr>
            <p:cNvSpPr txBox="1"/>
            <p:nvPr/>
          </p:nvSpPr>
          <p:spPr>
            <a:xfrm>
              <a:off x="363945" y="1396872"/>
              <a:ext cx="1295400" cy="475655"/>
            </a:xfrm>
            <a:prstGeom prst="rect">
              <a:avLst/>
            </a:prstGeom>
            <a:solidFill>
              <a:schemeClr val="bg1"/>
            </a:solidFill>
            <a:ln w="28575">
              <a:solidFill>
                <a:schemeClr val="bg2">
                  <a:lumMod val="50000"/>
                </a:schemeClr>
              </a:solidFill>
            </a:ln>
          </p:spPr>
          <p:txBody>
            <a:bodyPr wrap="square" rtlCol="0">
              <a:spAutoFit/>
            </a:bodyPr>
            <a:lstStyle/>
            <a:p>
              <a:pPr algn="ctr"/>
              <a:r>
                <a:rPr lang="en-US" sz="2800" b="1" dirty="0">
                  <a:solidFill>
                    <a:srgbClr val="FF0000"/>
                  </a:solidFill>
                  <a:latin typeface="Arial Narrow" pitchFamily="34" charset="0"/>
                </a:rPr>
                <a:t>FUNGI</a:t>
              </a:r>
            </a:p>
          </p:txBody>
        </p:sp>
        <p:grpSp>
          <p:nvGrpSpPr>
            <p:cNvPr id="10" name="Group 9">
              <a:extLst>
                <a:ext uri="{FF2B5EF4-FFF2-40B4-BE49-F238E27FC236}">
                  <a16:creationId xmlns:a16="http://schemas.microsoft.com/office/drawing/2014/main" id="{FEBB525B-0A4D-C9AA-489B-B6C24E99E9A4}"/>
                </a:ext>
              </a:extLst>
            </p:cNvPr>
            <p:cNvGrpSpPr/>
            <p:nvPr/>
          </p:nvGrpSpPr>
          <p:grpSpPr>
            <a:xfrm>
              <a:off x="13705" y="-91053"/>
              <a:ext cx="8839200" cy="3434480"/>
              <a:chOff x="228600" y="-25759"/>
              <a:chExt cx="8839200" cy="3682237"/>
            </a:xfrm>
          </p:grpSpPr>
          <p:pic>
            <p:nvPicPr>
              <p:cNvPr id="2" name="Picture 1">
                <a:extLst>
                  <a:ext uri="{FF2B5EF4-FFF2-40B4-BE49-F238E27FC236}">
                    <a16:creationId xmlns:a16="http://schemas.microsoft.com/office/drawing/2014/main" id="{B091D4B7-AB73-B2AF-B201-E626AB0BD72C}"/>
                  </a:ext>
                </a:extLst>
              </p:cNvPr>
              <p:cNvPicPr>
                <a:picLocks noChangeAspect="1"/>
              </p:cNvPicPr>
              <p:nvPr/>
            </p:nvPicPr>
            <p:blipFill rotWithShape="1">
              <a:blip r:embed="rId2"/>
              <a:srcRect l="26018" t="46372" r="44940" b="25189"/>
              <a:stretch/>
            </p:blipFill>
            <p:spPr>
              <a:xfrm>
                <a:off x="228600" y="185225"/>
                <a:ext cx="8543000" cy="3471253"/>
              </a:xfrm>
              <a:prstGeom prst="rect">
                <a:avLst/>
              </a:prstGeom>
            </p:spPr>
          </p:pic>
          <p:sp>
            <p:nvSpPr>
              <p:cNvPr id="8" name="Rectangle 7">
                <a:extLst>
                  <a:ext uri="{FF2B5EF4-FFF2-40B4-BE49-F238E27FC236}">
                    <a16:creationId xmlns:a16="http://schemas.microsoft.com/office/drawing/2014/main" id="{1E168147-DA66-55E6-DD88-C7AD2CD5769B}"/>
                  </a:ext>
                </a:extLst>
              </p:cNvPr>
              <p:cNvSpPr/>
              <p:nvPr/>
            </p:nvSpPr>
            <p:spPr>
              <a:xfrm>
                <a:off x="5435068" y="-25759"/>
                <a:ext cx="3632732" cy="10025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DE25AC1A-729A-F72D-7240-DD6597843EE8}"/>
                </a:ext>
              </a:extLst>
            </p:cNvPr>
            <p:cNvSpPr txBox="1"/>
            <p:nvPr/>
          </p:nvSpPr>
          <p:spPr>
            <a:xfrm>
              <a:off x="887601" y="1393406"/>
              <a:ext cx="2916956" cy="523221"/>
            </a:xfrm>
            <a:prstGeom prst="rect">
              <a:avLst/>
            </a:prstGeom>
            <a:solidFill>
              <a:schemeClr val="bg1"/>
            </a:solidFill>
            <a:ln w="28575">
              <a:solidFill>
                <a:schemeClr val="tx1"/>
              </a:solidFill>
            </a:ln>
          </p:spPr>
          <p:txBody>
            <a:bodyPr wrap="square" rtlCol="0">
              <a:spAutoFit/>
            </a:bodyPr>
            <a:lstStyle/>
            <a:p>
              <a:pPr algn="ctr"/>
              <a:r>
                <a:rPr lang="en-US" sz="2800" b="1" dirty="0">
                  <a:solidFill>
                    <a:srgbClr val="FF0000"/>
                  </a:solidFill>
                  <a:latin typeface="Arial Narrow" pitchFamily="34" charset="0"/>
                </a:rPr>
                <a:t>INTERCONNECTED</a:t>
              </a:r>
            </a:p>
          </p:txBody>
        </p:sp>
        <p:sp>
          <p:nvSpPr>
            <p:cNvPr id="11" name="TextBox 10">
              <a:extLst>
                <a:ext uri="{FF2B5EF4-FFF2-40B4-BE49-F238E27FC236}">
                  <a16:creationId xmlns:a16="http://schemas.microsoft.com/office/drawing/2014/main" id="{6BDAAC4A-13EC-537D-DCB7-A81F2B60C565}"/>
                </a:ext>
              </a:extLst>
            </p:cNvPr>
            <p:cNvSpPr txBox="1"/>
            <p:nvPr/>
          </p:nvSpPr>
          <p:spPr>
            <a:xfrm>
              <a:off x="3517981" y="1967204"/>
              <a:ext cx="1598305" cy="475655"/>
            </a:xfrm>
            <a:prstGeom prst="rect">
              <a:avLst/>
            </a:prstGeom>
            <a:solidFill>
              <a:schemeClr val="bg1"/>
            </a:solidFill>
            <a:ln w="28575">
              <a:solidFill>
                <a:schemeClr val="tx1"/>
              </a:solidFill>
            </a:ln>
          </p:spPr>
          <p:txBody>
            <a:bodyPr wrap="square" rtlCol="0">
              <a:spAutoFit/>
            </a:bodyPr>
            <a:lstStyle/>
            <a:p>
              <a:pPr algn="ctr"/>
              <a:r>
                <a:rPr lang="en-US" sz="2800" b="1" dirty="0">
                  <a:solidFill>
                    <a:srgbClr val="FF0000"/>
                  </a:solidFill>
                  <a:latin typeface="Arial Narrow" pitchFamily="34" charset="0"/>
                </a:rPr>
                <a:t>LINKED</a:t>
              </a:r>
            </a:p>
          </p:txBody>
        </p:sp>
        <p:sp>
          <p:nvSpPr>
            <p:cNvPr id="12" name="TextBox 11">
              <a:extLst>
                <a:ext uri="{FF2B5EF4-FFF2-40B4-BE49-F238E27FC236}">
                  <a16:creationId xmlns:a16="http://schemas.microsoft.com/office/drawing/2014/main" id="{496BBE4C-CC98-C814-3B69-BBB1EB9E2B36}"/>
                </a:ext>
              </a:extLst>
            </p:cNvPr>
            <p:cNvSpPr txBox="1"/>
            <p:nvPr/>
          </p:nvSpPr>
          <p:spPr>
            <a:xfrm>
              <a:off x="1752600" y="2576889"/>
              <a:ext cx="2362200" cy="523221"/>
            </a:xfrm>
            <a:prstGeom prst="rect">
              <a:avLst/>
            </a:prstGeom>
            <a:solidFill>
              <a:schemeClr val="bg1"/>
            </a:solidFill>
            <a:ln w="28575">
              <a:solidFill>
                <a:schemeClr val="tx1"/>
              </a:solidFill>
            </a:ln>
          </p:spPr>
          <p:txBody>
            <a:bodyPr wrap="square" rtlCol="0">
              <a:spAutoFit/>
            </a:bodyPr>
            <a:lstStyle/>
            <a:p>
              <a:pPr algn="ctr"/>
              <a:r>
                <a:rPr lang="en-US" sz="2800" b="1" dirty="0">
                  <a:solidFill>
                    <a:srgbClr val="FF0000"/>
                  </a:solidFill>
                  <a:latin typeface="Arial Narrow" pitchFamily="34" charset="0"/>
                </a:rPr>
                <a:t>BIODIVERSITY</a:t>
              </a:r>
            </a:p>
          </p:txBody>
        </p:sp>
      </p:grpSp>
      <p:sp>
        <p:nvSpPr>
          <p:cNvPr id="24" name="TextBox 23">
            <a:extLst>
              <a:ext uri="{FF2B5EF4-FFF2-40B4-BE49-F238E27FC236}">
                <a16:creationId xmlns:a16="http://schemas.microsoft.com/office/drawing/2014/main" id="{27DDB702-E132-22DA-B134-AFAC46045E8C}"/>
              </a:ext>
            </a:extLst>
          </p:cNvPr>
          <p:cNvSpPr txBox="1"/>
          <p:nvPr/>
        </p:nvSpPr>
        <p:spPr>
          <a:xfrm>
            <a:off x="2527763" y="6934200"/>
            <a:ext cx="6204527" cy="369332"/>
          </a:xfrm>
          <a:prstGeom prst="rect">
            <a:avLst/>
          </a:prstGeom>
          <a:noFill/>
        </p:spPr>
        <p:txBody>
          <a:bodyPr wrap="square">
            <a:spAutoFit/>
          </a:bodyPr>
          <a:lstStyle/>
          <a:p>
            <a:r>
              <a:rPr lang="en-US" dirty="0"/>
              <a:t>https://www.youtube.com/watch?v=IMWOmCcxUjw&amp;t=18s</a:t>
            </a:r>
          </a:p>
        </p:txBody>
      </p:sp>
      <p:sp>
        <p:nvSpPr>
          <p:cNvPr id="4" name="Rectangle 3">
            <a:extLst>
              <a:ext uri="{FF2B5EF4-FFF2-40B4-BE49-F238E27FC236}">
                <a16:creationId xmlns:a16="http://schemas.microsoft.com/office/drawing/2014/main" id="{D897E579-31A1-BCA6-C2AB-F4CF4F88F347}"/>
              </a:ext>
            </a:extLst>
          </p:cNvPr>
          <p:cNvSpPr/>
          <p:nvPr/>
        </p:nvSpPr>
        <p:spPr>
          <a:xfrm>
            <a:off x="457200" y="4876800"/>
            <a:ext cx="389915" cy="10025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75942B4-C53E-E4E4-006D-EE3CC3CFCE32}"/>
              </a:ext>
            </a:extLst>
          </p:cNvPr>
          <p:cNvGrpSpPr/>
          <p:nvPr/>
        </p:nvGrpSpPr>
        <p:grpSpPr>
          <a:xfrm>
            <a:off x="1416179" y="290425"/>
            <a:ext cx="7575421" cy="2695486"/>
            <a:chOff x="1234044" y="3871086"/>
            <a:chExt cx="7575421" cy="2695486"/>
          </a:xfrm>
        </p:grpSpPr>
        <p:pic>
          <p:nvPicPr>
            <p:cNvPr id="15" name="Picture 14">
              <a:extLst>
                <a:ext uri="{FF2B5EF4-FFF2-40B4-BE49-F238E27FC236}">
                  <a16:creationId xmlns:a16="http://schemas.microsoft.com/office/drawing/2014/main" id="{6E04D880-466E-07A9-62CC-2F56D287DA38}"/>
                </a:ext>
              </a:extLst>
            </p:cNvPr>
            <p:cNvPicPr>
              <a:picLocks noChangeAspect="1"/>
            </p:cNvPicPr>
            <p:nvPr/>
          </p:nvPicPr>
          <p:blipFill rotWithShape="1">
            <a:blip r:embed="rId3" cstate="print"/>
            <a:srcRect b="20573"/>
            <a:stretch/>
          </p:blipFill>
          <p:spPr>
            <a:xfrm>
              <a:off x="1234044" y="3871086"/>
              <a:ext cx="7376721" cy="2338091"/>
            </a:xfrm>
            <a:prstGeom prst="rect">
              <a:avLst/>
            </a:prstGeom>
          </p:spPr>
        </p:pic>
        <p:sp>
          <p:nvSpPr>
            <p:cNvPr id="17" name="TextBox 16">
              <a:extLst>
                <a:ext uri="{FF2B5EF4-FFF2-40B4-BE49-F238E27FC236}">
                  <a16:creationId xmlns:a16="http://schemas.microsoft.com/office/drawing/2014/main" id="{F5741ABD-8EC3-1C9B-0E6C-424205FA3EF5}"/>
                </a:ext>
              </a:extLst>
            </p:cNvPr>
            <p:cNvSpPr txBox="1"/>
            <p:nvPr/>
          </p:nvSpPr>
          <p:spPr>
            <a:xfrm>
              <a:off x="1359127" y="6042940"/>
              <a:ext cx="1606578" cy="369332"/>
            </a:xfrm>
            <a:prstGeom prst="rect">
              <a:avLst/>
            </a:prstGeom>
            <a:solidFill>
              <a:schemeClr val="bg1"/>
            </a:solidFill>
            <a:ln w="28575">
              <a:noFill/>
            </a:ln>
          </p:spPr>
          <p:txBody>
            <a:bodyPr wrap="square" rtlCol="0">
              <a:spAutoFit/>
            </a:bodyPr>
            <a:lstStyle/>
            <a:p>
              <a:pPr algn="ctr"/>
              <a:r>
                <a:rPr lang="en-US" b="1" dirty="0">
                  <a:latin typeface="Arial Narrow" pitchFamily="34" charset="0"/>
                </a:rPr>
                <a:t>MAYFLY LARVA</a:t>
              </a:r>
            </a:p>
          </p:txBody>
        </p:sp>
        <p:sp>
          <p:nvSpPr>
            <p:cNvPr id="18" name="TextBox 17">
              <a:extLst>
                <a:ext uri="{FF2B5EF4-FFF2-40B4-BE49-F238E27FC236}">
                  <a16:creationId xmlns:a16="http://schemas.microsoft.com/office/drawing/2014/main" id="{31FC1CBE-A565-D9F0-CB80-3BB82FCF7007}"/>
                </a:ext>
              </a:extLst>
            </p:cNvPr>
            <p:cNvSpPr txBox="1"/>
            <p:nvPr/>
          </p:nvSpPr>
          <p:spPr>
            <a:xfrm>
              <a:off x="3431505" y="6132404"/>
              <a:ext cx="1606578" cy="369332"/>
            </a:xfrm>
            <a:prstGeom prst="rect">
              <a:avLst/>
            </a:prstGeom>
            <a:solidFill>
              <a:schemeClr val="bg1"/>
            </a:solidFill>
            <a:ln w="28575">
              <a:noFill/>
            </a:ln>
          </p:spPr>
          <p:txBody>
            <a:bodyPr wrap="square" rtlCol="0">
              <a:spAutoFit/>
            </a:bodyPr>
            <a:lstStyle/>
            <a:p>
              <a:pPr algn="ctr"/>
              <a:r>
                <a:rPr lang="en-US" b="1" dirty="0">
                  <a:latin typeface="Arial Narrow" pitchFamily="34" charset="0"/>
                </a:rPr>
                <a:t>BLUEGILL</a:t>
              </a:r>
            </a:p>
          </p:txBody>
        </p:sp>
        <p:sp>
          <p:nvSpPr>
            <p:cNvPr id="16" name="Rectangle 15">
              <a:extLst>
                <a:ext uri="{FF2B5EF4-FFF2-40B4-BE49-F238E27FC236}">
                  <a16:creationId xmlns:a16="http://schemas.microsoft.com/office/drawing/2014/main" id="{E1FC657B-43EE-7367-67B1-7C71A19C2766}"/>
                </a:ext>
              </a:extLst>
            </p:cNvPr>
            <p:cNvSpPr/>
            <p:nvPr/>
          </p:nvSpPr>
          <p:spPr>
            <a:xfrm>
              <a:off x="1737544" y="3961357"/>
              <a:ext cx="4633521" cy="667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E7778F4-6C4C-541E-A0D5-586D3F0EE801}"/>
                </a:ext>
              </a:extLst>
            </p:cNvPr>
            <p:cNvSpPr txBox="1"/>
            <p:nvPr/>
          </p:nvSpPr>
          <p:spPr>
            <a:xfrm>
              <a:off x="5317196" y="6181439"/>
              <a:ext cx="1606578" cy="369332"/>
            </a:xfrm>
            <a:prstGeom prst="rect">
              <a:avLst/>
            </a:prstGeom>
            <a:solidFill>
              <a:schemeClr val="bg1"/>
            </a:solidFill>
            <a:ln w="28575">
              <a:noFill/>
            </a:ln>
          </p:spPr>
          <p:txBody>
            <a:bodyPr wrap="square" rtlCol="0">
              <a:spAutoFit/>
            </a:bodyPr>
            <a:lstStyle/>
            <a:p>
              <a:pPr algn="ctr"/>
              <a:r>
                <a:rPr lang="en-US" b="1" dirty="0">
                  <a:latin typeface="Arial Narrow" pitchFamily="34" charset="0"/>
                </a:rPr>
                <a:t>BASS</a:t>
              </a:r>
            </a:p>
          </p:txBody>
        </p:sp>
        <p:sp>
          <p:nvSpPr>
            <p:cNvPr id="20" name="TextBox 19">
              <a:extLst>
                <a:ext uri="{FF2B5EF4-FFF2-40B4-BE49-F238E27FC236}">
                  <a16:creationId xmlns:a16="http://schemas.microsoft.com/office/drawing/2014/main" id="{38B3BBC9-6666-6BBF-6196-038A71701B62}"/>
                </a:ext>
              </a:extLst>
            </p:cNvPr>
            <p:cNvSpPr txBox="1"/>
            <p:nvPr/>
          </p:nvSpPr>
          <p:spPr>
            <a:xfrm>
              <a:off x="7202887" y="6197240"/>
              <a:ext cx="1606578" cy="369332"/>
            </a:xfrm>
            <a:prstGeom prst="rect">
              <a:avLst/>
            </a:prstGeom>
            <a:solidFill>
              <a:schemeClr val="bg1"/>
            </a:solidFill>
            <a:ln w="28575">
              <a:noFill/>
            </a:ln>
          </p:spPr>
          <p:txBody>
            <a:bodyPr wrap="square" rtlCol="0">
              <a:spAutoFit/>
            </a:bodyPr>
            <a:lstStyle/>
            <a:p>
              <a:pPr algn="ctr"/>
              <a:r>
                <a:rPr lang="en-US" b="1" dirty="0">
                  <a:latin typeface="Arial Narrow" pitchFamily="34" charset="0"/>
                </a:rPr>
                <a:t>HUMAN</a:t>
              </a:r>
            </a:p>
          </p:txBody>
        </p:sp>
      </p:grpSp>
      <p:sp>
        <p:nvSpPr>
          <p:cNvPr id="21" name="TextBox 20">
            <a:extLst>
              <a:ext uri="{FF2B5EF4-FFF2-40B4-BE49-F238E27FC236}">
                <a16:creationId xmlns:a16="http://schemas.microsoft.com/office/drawing/2014/main" id="{548AFD98-3EBB-DB41-E787-071115574CE5}"/>
              </a:ext>
            </a:extLst>
          </p:cNvPr>
          <p:cNvSpPr txBox="1"/>
          <p:nvPr/>
        </p:nvSpPr>
        <p:spPr>
          <a:xfrm>
            <a:off x="0" y="-14936"/>
            <a:ext cx="9143999" cy="461665"/>
          </a:xfrm>
          <a:prstGeom prst="rect">
            <a:avLst/>
          </a:prstGeom>
          <a:solidFill>
            <a:schemeClr val="bg1"/>
          </a:solidFill>
          <a:ln w="28575">
            <a:solidFill>
              <a:schemeClr val="tx1"/>
            </a:solidFill>
          </a:ln>
        </p:spPr>
        <p:txBody>
          <a:bodyPr wrap="square" rtlCol="0">
            <a:spAutoFit/>
          </a:bodyPr>
          <a:lstStyle/>
          <a:p>
            <a:pPr algn="ctr"/>
            <a:r>
              <a:rPr lang="en-US" sz="2400" b="1" dirty="0">
                <a:latin typeface="Arial Narrow" pitchFamily="34" charset="0"/>
              </a:rPr>
              <a:t>How would other organisms be connected to this food chain?</a:t>
            </a:r>
          </a:p>
        </p:txBody>
      </p:sp>
      <p:pic>
        <p:nvPicPr>
          <p:cNvPr id="4098" name="Picture 2">
            <a:extLst>
              <a:ext uri="{FF2B5EF4-FFF2-40B4-BE49-F238E27FC236}">
                <a16:creationId xmlns:a16="http://schemas.microsoft.com/office/drawing/2014/main" id="{E0045536-A0F3-368D-C901-28BBCF05B3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2402" y="511872"/>
            <a:ext cx="1097016" cy="10970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661DC9A-AF12-C876-F798-89C9BC864F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615179"/>
            <a:ext cx="885833" cy="76004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A6C9238E-5151-920B-A255-ACF1C4FF9B0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6943"/>
          <a:stretch/>
        </p:blipFill>
        <p:spPr bwMode="auto">
          <a:xfrm>
            <a:off x="1034583" y="704966"/>
            <a:ext cx="1104707" cy="710828"/>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D8BC30DA-BEE6-635D-55F8-CBFBCC47DD5D}"/>
              </a:ext>
            </a:extLst>
          </p:cNvPr>
          <p:cNvSpPr txBox="1"/>
          <p:nvPr/>
        </p:nvSpPr>
        <p:spPr>
          <a:xfrm>
            <a:off x="58426" y="1983853"/>
            <a:ext cx="922779" cy="400110"/>
          </a:xfrm>
          <a:prstGeom prst="rect">
            <a:avLst/>
          </a:prstGeom>
          <a:solidFill>
            <a:schemeClr val="bg1"/>
          </a:solidFill>
          <a:ln w="28575">
            <a:noFill/>
          </a:ln>
        </p:spPr>
        <p:txBody>
          <a:bodyPr wrap="square" rtlCol="0">
            <a:spAutoFit/>
          </a:bodyPr>
          <a:lstStyle/>
          <a:p>
            <a:pPr algn="ctr"/>
            <a:r>
              <a:rPr lang="en-US" sz="2000" b="1" dirty="0">
                <a:latin typeface="Arial Narrow" pitchFamily="34" charset="0"/>
              </a:rPr>
              <a:t>ALGAE</a:t>
            </a:r>
          </a:p>
        </p:txBody>
      </p:sp>
      <p:pic>
        <p:nvPicPr>
          <p:cNvPr id="34" name="Picture 33">
            <a:extLst>
              <a:ext uri="{FF2B5EF4-FFF2-40B4-BE49-F238E27FC236}">
                <a16:creationId xmlns:a16="http://schemas.microsoft.com/office/drawing/2014/main" id="{D04237CA-952A-1425-2967-EAA7AD074CB0}"/>
              </a:ext>
            </a:extLst>
          </p:cNvPr>
          <p:cNvPicPr>
            <a:picLocks noChangeAspect="1"/>
          </p:cNvPicPr>
          <p:nvPr/>
        </p:nvPicPr>
        <p:blipFill>
          <a:blip r:embed="rId7"/>
          <a:stretch>
            <a:fillRect/>
          </a:stretch>
        </p:blipFill>
        <p:spPr>
          <a:xfrm>
            <a:off x="941360" y="2016117"/>
            <a:ext cx="401884" cy="439561"/>
          </a:xfrm>
          <a:prstGeom prst="rect">
            <a:avLst/>
          </a:prstGeom>
        </p:spPr>
      </p:pic>
      <p:cxnSp>
        <p:nvCxnSpPr>
          <p:cNvPr id="45" name="Straight Arrow Connector 44">
            <a:extLst>
              <a:ext uri="{FF2B5EF4-FFF2-40B4-BE49-F238E27FC236}">
                <a16:creationId xmlns:a16="http://schemas.microsoft.com/office/drawing/2014/main" id="{69A084D2-4731-8509-A7E5-D43C6AFE5544}"/>
              </a:ext>
            </a:extLst>
          </p:cNvPr>
          <p:cNvCxnSpPr/>
          <p:nvPr/>
        </p:nvCxnSpPr>
        <p:spPr>
          <a:xfrm flipH="1" flipV="1">
            <a:off x="1676400" y="1138482"/>
            <a:ext cx="171326" cy="6144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12609E0-F24D-CAE9-E745-3224A2712E7E}"/>
              </a:ext>
            </a:extLst>
          </p:cNvPr>
          <p:cNvCxnSpPr>
            <a:cxnSpLocks/>
            <a:stCxn id="4106" idx="3"/>
          </p:cNvCxnSpPr>
          <p:nvPr/>
        </p:nvCxnSpPr>
        <p:spPr>
          <a:xfrm>
            <a:off x="2139290" y="1060380"/>
            <a:ext cx="1820128" cy="6679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5F70221-A553-7B31-5718-B5297D105C4F}"/>
              </a:ext>
            </a:extLst>
          </p:cNvPr>
          <p:cNvCxnSpPr>
            <a:cxnSpLocks/>
          </p:cNvCxnSpPr>
          <p:nvPr/>
        </p:nvCxnSpPr>
        <p:spPr>
          <a:xfrm flipH="1" flipV="1">
            <a:off x="3657600" y="981727"/>
            <a:ext cx="578839" cy="6094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0F05319-7B90-88CD-479E-6373FB7BBD82}"/>
              </a:ext>
            </a:extLst>
          </p:cNvPr>
          <p:cNvCxnSpPr>
            <a:cxnSpLocks/>
          </p:cNvCxnSpPr>
          <p:nvPr/>
        </p:nvCxnSpPr>
        <p:spPr>
          <a:xfrm flipH="1" flipV="1">
            <a:off x="3769349" y="914271"/>
            <a:ext cx="2071810" cy="9221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30BD0AD-EE78-8B55-291A-09F5EA18E14B}"/>
              </a:ext>
            </a:extLst>
          </p:cNvPr>
          <p:cNvCxnSpPr>
            <a:cxnSpLocks/>
          </p:cNvCxnSpPr>
          <p:nvPr/>
        </p:nvCxnSpPr>
        <p:spPr>
          <a:xfrm flipH="1">
            <a:off x="3880628" y="778632"/>
            <a:ext cx="1262758" cy="269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1C00864-369E-7448-9F30-6D7739B16777}"/>
              </a:ext>
            </a:extLst>
          </p:cNvPr>
          <p:cNvCxnSpPr>
            <a:cxnSpLocks/>
            <a:endCxn id="4100" idx="1"/>
          </p:cNvCxnSpPr>
          <p:nvPr/>
        </p:nvCxnSpPr>
        <p:spPr>
          <a:xfrm flipV="1">
            <a:off x="4512007" y="995201"/>
            <a:ext cx="440993" cy="6083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323412A-24CC-0455-8962-E8B3DE4BB794}"/>
              </a:ext>
            </a:extLst>
          </p:cNvPr>
          <p:cNvCxnSpPr>
            <a:cxnSpLocks/>
          </p:cNvCxnSpPr>
          <p:nvPr/>
        </p:nvCxnSpPr>
        <p:spPr>
          <a:xfrm>
            <a:off x="5769001" y="971098"/>
            <a:ext cx="1683552" cy="24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4101" name="Group 4100">
            <a:extLst>
              <a:ext uri="{FF2B5EF4-FFF2-40B4-BE49-F238E27FC236}">
                <a16:creationId xmlns:a16="http://schemas.microsoft.com/office/drawing/2014/main" id="{C57AD8A3-B870-64C3-A78B-796CD654C73B}"/>
              </a:ext>
            </a:extLst>
          </p:cNvPr>
          <p:cNvGrpSpPr/>
          <p:nvPr/>
        </p:nvGrpSpPr>
        <p:grpSpPr>
          <a:xfrm>
            <a:off x="4890623" y="2199059"/>
            <a:ext cx="2729377" cy="1019002"/>
            <a:chOff x="4890623" y="2199059"/>
            <a:chExt cx="2729377" cy="1019002"/>
          </a:xfrm>
        </p:grpSpPr>
        <p:cxnSp>
          <p:nvCxnSpPr>
            <p:cNvPr id="62" name="Straight Arrow Connector 61">
              <a:extLst>
                <a:ext uri="{FF2B5EF4-FFF2-40B4-BE49-F238E27FC236}">
                  <a16:creationId xmlns:a16="http://schemas.microsoft.com/office/drawing/2014/main" id="{29D1D439-2D17-61CE-67BD-CEF0298FF910}"/>
                </a:ext>
              </a:extLst>
            </p:cNvPr>
            <p:cNvCxnSpPr>
              <a:cxnSpLocks/>
            </p:cNvCxnSpPr>
            <p:nvPr/>
          </p:nvCxnSpPr>
          <p:spPr>
            <a:xfrm flipV="1">
              <a:off x="6354882" y="2199059"/>
              <a:ext cx="1265118" cy="10190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97" name="Straight Arrow Connector 4096">
              <a:extLst>
                <a:ext uri="{FF2B5EF4-FFF2-40B4-BE49-F238E27FC236}">
                  <a16:creationId xmlns:a16="http://schemas.microsoft.com/office/drawing/2014/main" id="{43ADEF59-E51D-0C05-9B60-E957506F6327}"/>
                </a:ext>
              </a:extLst>
            </p:cNvPr>
            <p:cNvCxnSpPr>
              <a:cxnSpLocks/>
            </p:cNvCxnSpPr>
            <p:nvPr/>
          </p:nvCxnSpPr>
          <p:spPr>
            <a:xfrm flipH="1" flipV="1">
              <a:off x="4890623" y="2531232"/>
              <a:ext cx="1510177" cy="676547"/>
            </a:xfrm>
            <a:prstGeom prst="straightConnector1">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102" name="TextBox 4101">
            <a:extLst>
              <a:ext uri="{FF2B5EF4-FFF2-40B4-BE49-F238E27FC236}">
                <a16:creationId xmlns:a16="http://schemas.microsoft.com/office/drawing/2014/main" id="{57A01C08-F229-259E-7120-2B6307FA46D1}"/>
              </a:ext>
            </a:extLst>
          </p:cNvPr>
          <p:cNvSpPr txBox="1"/>
          <p:nvPr/>
        </p:nvSpPr>
        <p:spPr>
          <a:xfrm>
            <a:off x="5443682" y="3413058"/>
            <a:ext cx="3632732" cy="1938992"/>
          </a:xfrm>
          <a:prstGeom prst="rect">
            <a:avLst/>
          </a:prstGeom>
          <a:solidFill>
            <a:schemeClr val="bg1"/>
          </a:solidFill>
          <a:ln w="28575">
            <a:noFill/>
          </a:ln>
        </p:spPr>
        <p:txBody>
          <a:bodyPr wrap="square" rtlCol="0">
            <a:spAutoFit/>
          </a:bodyPr>
          <a:lstStyle/>
          <a:p>
            <a:pPr algn="ctr"/>
            <a:r>
              <a:rPr lang="en-US" sz="2400" b="1" i="1" dirty="0">
                <a:solidFill>
                  <a:srgbClr val="0070C0"/>
                </a:solidFill>
                <a:latin typeface="Arial Narrow" pitchFamily="34" charset="0"/>
              </a:rPr>
              <a:t>A food chain shows a limited number of organisms.  A food web is a better representation of how many organisms are connected.</a:t>
            </a:r>
          </a:p>
        </p:txBody>
      </p:sp>
      <p:grpSp>
        <p:nvGrpSpPr>
          <p:cNvPr id="4107" name="Group 4106">
            <a:extLst>
              <a:ext uri="{FF2B5EF4-FFF2-40B4-BE49-F238E27FC236}">
                <a16:creationId xmlns:a16="http://schemas.microsoft.com/office/drawing/2014/main" id="{D98D0B09-F174-57BF-D18D-635EC29977C5}"/>
              </a:ext>
            </a:extLst>
          </p:cNvPr>
          <p:cNvGrpSpPr/>
          <p:nvPr/>
        </p:nvGrpSpPr>
        <p:grpSpPr>
          <a:xfrm>
            <a:off x="323952" y="2874563"/>
            <a:ext cx="2985334" cy="890659"/>
            <a:chOff x="323952" y="2874563"/>
            <a:chExt cx="2985334" cy="890659"/>
          </a:xfrm>
        </p:grpSpPr>
        <p:sp>
          <p:nvSpPr>
            <p:cNvPr id="4103" name="Arrow: Down 4102">
              <a:extLst>
                <a:ext uri="{FF2B5EF4-FFF2-40B4-BE49-F238E27FC236}">
                  <a16:creationId xmlns:a16="http://schemas.microsoft.com/office/drawing/2014/main" id="{24594984-AB9B-C275-A4D4-0007A38AE9C2}"/>
                </a:ext>
              </a:extLst>
            </p:cNvPr>
            <p:cNvSpPr/>
            <p:nvPr/>
          </p:nvSpPr>
          <p:spPr>
            <a:xfrm rot="10800000" flipH="1" flipV="1">
              <a:off x="419540" y="3289567"/>
              <a:ext cx="609600" cy="475655"/>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5" name="TextBox 4104">
              <a:extLst>
                <a:ext uri="{FF2B5EF4-FFF2-40B4-BE49-F238E27FC236}">
                  <a16:creationId xmlns:a16="http://schemas.microsoft.com/office/drawing/2014/main" id="{F290B29B-0648-38B8-8AA9-015902CA29AB}"/>
                </a:ext>
              </a:extLst>
            </p:cNvPr>
            <p:cNvSpPr txBox="1"/>
            <p:nvPr/>
          </p:nvSpPr>
          <p:spPr>
            <a:xfrm>
              <a:off x="323952" y="2874563"/>
              <a:ext cx="2985334" cy="461665"/>
            </a:xfrm>
            <a:prstGeom prst="rect">
              <a:avLst/>
            </a:prstGeom>
            <a:solidFill>
              <a:schemeClr val="bg1"/>
            </a:solidFill>
            <a:ln w="28575">
              <a:solidFill>
                <a:schemeClr val="tx1"/>
              </a:solidFill>
            </a:ln>
          </p:spPr>
          <p:txBody>
            <a:bodyPr wrap="square" rtlCol="0">
              <a:spAutoFit/>
            </a:bodyPr>
            <a:lstStyle/>
            <a:p>
              <a:pPr algn="ctr"/>
              <a:r>
                <a:rPr lang="en-US" sz="2400" b="1" i="1" dirty="0">
                  <a:latin typeface="Arial Narrow" pitchFamily="34" charset="0"/>
                </a:rPr>
                <a:t>What did we create?</a:t>
              </a:r>
            </a:p>
          </p:txBody>
        </p:sp>
      </p:grpSp>
    </p:spTree>
    <p:extLst>
      <p:ext uri="{BB962C8B-B14F-4D97-AF65-F5344CB8AC3E}">
        <p14:creationId xmlns:p14="http://schemas.microsoft.com/office/powerpoint/2010/main" val="395041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0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0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0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D22BC77-9BF1-FDEE-3D10-8ADFE7AB1D7D}"/>
              </a:ext>
            </a:extLst>
          </p:cNvPr>
          <p:cNvSpPr txBox="1"/>
          <p:nvPr/>
        </p:nvSpPr>
        <p:spPr>
          <a:xfrm>
            <a:off x="744945" y="896479"/>
            <a:ext cx="1219200" cy="475655"/>
          </a:xfrm>
          <a:prstGeom prst="rect">
            <a:avLst/>
          </a:prstGeom>
          <a:solidFill>
            <a:schemeClr val="bg1"/>
          </a:solidFill>
          <a:ln w="28575">
            <a:solidFill>
              <a:schemeClr val="bg2">
                <a:lumMod val="50000"/>
              </a:schemeClr>
            </a:solidFill>
          </a:ln>
        </p:spPr>
        <p:txBody>
          <a:bodyPr wrap="square" rtlCol="0">
            <a:spAutoFit/>
          </a:bodyPr>
          <a:lstStyle/>
          <a:p>
            <a:pPr algn="ctr"/>
            <a:r>
              <a:rPr lang="en-US" sz="2800" b="1" dirty="0">
                <a:solidFill>
                  <a:srgbClr val="FF0000"/>
                </a:solidFill>
                <a:latin typeface="Arial Narrow" pitchFamily="34" charset="0"/>
              </a:rPr>
              <a:t>DEAD</a:t>
            </a:r>
          </a:p>
        </p:txBody>
      </p:sp>
      <p:sp>
        <p:nvSpPr>
          <p:cNvPr id="24" name="TextBox 23">
            <a:extLst>
              <a:ext uri="{FF2B5EF4-FFF2-40B4-BE49-F238E27FC236}">
                <a16:creationId xmlns:a16="http://schemas.microsoft.com/office/drawing/2014/main" id="{27DDB702-E132-22DA-B134-AFAC46045E8C}"/>
              </a:ext>
            </a:extLst>
          </p:cNvPr>
          <p:cNvSpPr txBox="1"/>
          <p:nvPr/>
        </p:nvSpPr>
        <p:spPr>
          <a:xfrm>
            <a:off x="2527763" y="6934200"/>
            <a:ext cx="6204527" cy="369332"/>
          </a:xfrm>
          <a:prstGeom prst="rect">
            <a:avLst/>
          </a:prstGeom>
          <a:noFill/>
        </p:spPr>
        <p:txBody>
          <a:bodyPr wrap="square">
            <a:spAutoFit/>
          </a:bodyPr>
          <a:lstStyle/>
          <a:p>
            <a:r>
              <a:rPr lang="en-US" dirty="0"/>
              <a:t>https://www.youtube.com/watch?v=IMWOmCcxUjw&amp;t=18s</a:t>
            </a:r>
          </a:p>
        </p:txBody>
      </p:sp>
      <p:sp>
        <p:nvSpPr>
          <p:cNvPr id="3" name="TextBox 2">
            <a:extLst>
              <a:ext uri="{FF2B5EF4-FFF2-40B4-BE49-F238E27FC236}">
                <a16:creationId xmlns:a16="http://schemas.microsoft.com/office/drawing/2014/main" id="{0A510995-BBA9-4D7A-CE7B-B93A154A818D}"/>
              </a:ext>
            </a:extLst>
          </p:cNvPr>
          <p:cNvSpPr txBox="1"/>
          <p:nvPr/>
        </p:nvSpPr>
        <p:spPr>
          <a:xfrm>
            <a:off x="363945" y="1396872"/>
            <a:ext cx="1295400" cy="475655"/>
          </a:xfrm>
          <a:prstGeom prst="rect">
            <a:avLst/>
          </a:prstGeom>
          <a:solidFill>
            <a:schemeClr val="bg1"/>
          </a:solidFill>
          <a:ln w="28575">
            <a:solidFill>
              <a:schemeClr val="bg2">
                <a:lumMod val="50000"/>
              </a:schemeClr>
            </a:solidFill>
          </a:ln>
        </p:spPr>
        <p:txBody>
          <a:bodyPr wrap="square" rtlCol="0">
            <a:spAutoFit/>
          </a:bodyPr>
          <a:lstStyle/>
          <a:p>
            <a:pPr algn="ctr"/>
            <a:r>
              <a:rPr lang="en-US" sz="2800" b="1" dirty="0">
                <a:solidFill>
                  <a:srgbClr val="FF0000"/>
                </a:solidFill>
                <a:latin typeface="Arial Narrow" pitchFamily="34" charset="0"/>
              </a:rPr>
              <a:t>FUNGI</a:t>
            </a:r>
          </a:p>
        </p:txBody>
      </p:sp>
      <p:pic>
        <p:nvPicPr>
          <p:cNvPr id="2" name="Picture 1">
            <a:extLst>
              <a:ext uri="{FF2B5EF4-FFF2-40B4-BE49-F238E27FC236}">
                <a16:creationId xmlns:a16="http://schemas.microsoft.com/office/drawing/2014/main" id="{B091D4B7-AB73-B2AF-B201-E626AB0BD72C}"/>
              </a:ext>
            </a:extLst>
          </p:cNvPr>
          <p:cNvPicPr>
            <a:picLocks noChangeAspect="1"/>
          </p:cNvPicPr>
          <p:nvPr/>
        </p:nvPicPr>
        <p:blipFill rotWithShape="1">
          <a:blip r:embed="rId2"/>
          <a:srcRect l="27378" t="74827" r="44910" b="6950"/>
          <a:stretch/>
        </p:blipFill>
        <p:spPr>
          <a:xfrm>
            <a:off x="96616" y="89415"/>
            <a:ext cx="8950768" cy="2007628"/>
          </a:xfrm>
          <a:prstGeom prst="rect">
            <a:avLst/>
          </a:prstGeom>
        </p:spPr>
      </p:pic>
      <p:sp>
        <p:nvSpPr>
          <p:cNvPr id="5" name="TextBox 4">
            <a:extLst>
              <a:ext uri="{FF2B5EF4-FFF2-40B4-BE49-F238E27FC236}">
                <a16:creationId xmlns:a16="http://schemas.microsoft.com/office/drawing/2014/main" id="{DE25AC1A-729A-F72D-7240-DD6597843EE8}"/>
              </a:ext>
            </a:extLst>
          </p:cNvPr>
          <p:cNvSpPr txBox="1"/>
          <p:nvPr/>
        </p:nvSpPr>
        <p:spPr>
          <a:xfrm>
            <a:off x="3657600" y="990600"/>
            <a:ext cx="2286000" cy="475655"/>
          </a:xfrm>
          <a:prstGeom prst="rect">
            <a:avLst/>
          </a:prstGeom>
          <a:solidFill>
            <a:schemeClr val="bg1"/>
          </a:solidFill>
          <a:ln w="28575">
            <a:solidFill>
              <a:srgbClr val="0070C0"/>
            </a:solidFill>
          </a:ln>
        </p:spPr>
        <p:txBody>
          <a:bodyPr wrap="square" rtlCol="0">
            <a:spAutoFit/>
          </a:bodyPr>
          <a:lstStyle/>
          <a:p>
            <a:pPr algn="ctr"/>
            <a:r>
              <a:rPr lang="en-US" sz="2800" b="1" dirty="0">
                <a:solidFill>
                  <a:srgbClr val="FF0000"/>
                </a:solidFill>
                <a:latin typeface="Arial Narrow" pitchFamily="34" charset="0"/>
              </a:rPr>
              <a:t>DECREASES</a:t>
            </a:r>
          </a:p>
        </p:txBody>
      </p:sp>
      <p:sp>
        <p:nvSpPr>
          <p:cNvPr id="4" name="Rectangle 3">
            <a:extLst>
              <a:ext uri="{FF2B5EF4-FFF2-40B4-BE49-F238E27FC236}">
                <a16:creationId xmlns:a16="http://schemas.microsoft.com/office/drawing/2014/main" id="{D897E579-31A1-BCA6-C2AB-F4CF4F88F347}"/>
              </a:ext>
            </a:extLst>
          </p:cNvPr>
          <p:cNvSpPr/>
          <p:nvPr/>
        </p:nvSpPr>
        <p:spPr>
          <a:xfrm>
            <a:off x="457200" y="4876800"/>
            <a:ext cx="389915" cy="10025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02C93E4-1AA2-B818-6A3A-66D25198DE30}"/>
              </a:ext>
            </a:extLst>
          </p:cNvPr>
          <p:cNvGrpSpPr/>
          <p:nvPr/>
        </p:nvGrpSpPr>
        <p:grpSpPr>
          <a:xfrm>
            <a:off x="1521922" y="1871998"/>
            <a:ext cx="7387410" cy="4054993"/>
            <a:chOff x="384990" y="2184719"/>
            <a:chExt cx="7387410" cy="4054993"/>
          </a:xfrm>
        </p:grpSpPr>
        <p:pic>
          <p:nvPicPr>
            <p:cNvPr id="6" name="Picture 5">
              <a:extLst>
                <a:ext uri="{FF2B5EF4-FFF2-40B4-BE49-F238E27FC236}">
                  <a16:creationId xmlns:a16="http://schemas.microsoft.com/office/drawing/2014/main" id="{BCC3A5AB-DFFE-454A-8CAB-9820C23F73A3}"/>
                </a:ext>
              </a:extLst>
            </p:cNvPr>
            <p:cNvPicPr>
              <a:picLocks noChangeAspect="1"/>
            </p:cNvPicPr>
            <p:nvPr/>
          </p:nvPicPr>
          <p:blipFill rotWithShape="1">
            <a:blip r:embed="rId2"/>
            <a:srcRect l="54912" t="49855" r="19721" b="5227"/>
            <a:stretch/>
          </p:blipFill>
          <p:spPr>
            <a:xfrm>
              <a:off x="1371600" y="2367440"/>
              <a:ext cx="6400800" cy="3865891"/>
            </a:xfrm>
            <a:prstGeom prst="rect">
              <a:avLst/>
            </a:prstGeom>
          </p:spPr>
        </p:pic>
        <p:sp>
          <p:nvSpPr>
            <p:cNvPr id="8" name="Rectangle 7">
              <a:extLst>
                <a:ext uri="{FF2B5EF4-FFF2-40B4-BE49-F238E27FC236}">
                  <a16:creationId xmlns:a16="http://schemas.microsoft.com/office/drawing/2014/main" id="{1E168147-DA66-55E6-DD88-C7AD2CD5769B}"/>
                </a:ext>
              </a:extLst>
            </p:cNvPr>
            <p:cNvSpPr/>
            <p:nvPr/>
          </p:nvSpPr>
          <p:spPr>
            <a:xfrm>
              <a:off x="384990" y="2184719"/>
              <a:ext cx="2411382" cy="5470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DAAC4A-13EC-537D-DCB7-A81F2B60C565}"/>
                </a:ext>
              </a:extLst>
            </p:cNvPr>
            <p:cNvSpPr txBox="1"/>
            <p:nvPr/>
          </p:nvSpPr>
          <p:spPr>
            <a:xfrm>
              <a:off x="5002181" y="5731881"/>
              <a:ext cx="1474819" cy="507831"/>
            </a:xfrm>
            <a:prstGeom prst="rect">
              <a:avLst/>
            </a:prstGeom>
            <a:solidFill>
              <a:schemeClr val="bg1"/>
            </a:solidFill>
            <a:ln w="28575">
              <a:solidFill>
                <a:srgbClr val="0070C0"/>
              </a:solidFill>
            </a:ln>
          </p:spPr>
          <p:txBody>
            <a:bodyPr wrap="square" rtlCol="0">
              <a:spAutoFit/>
            </a:bodyPr>
            <a:lstStyle/>
            <a:p>
              <a:pPr algn="ctr"/>
              <a:r>
                <a:rPr lang="en-US" sz="2700" b="1" dirty="0">
                  <a:solidFill>
                    <a:srgbClr val="FF0000"/>
                  </a:solidFill>
                  <a:latin typeface="Arial Narrow" pitchFamily="34" charset="0"/>
                </a:rPr>
                <a:t>FEEDING</a:t>
              </a:r>
            </a:p>
          </p:txBody>
        </p:sp>
        <p:sp>
          <p:nvSpPr>
            <p:cNvPr id="12" name="TextBox 11">
              <a:extLst>
                <a:ext uri="{FF2B5EF4-FFF2-40B4-BE49-F238E27FC236}">
                  <a16:creationId xmlns:a16="http://schemas.microsoft.com/office/drawing/2014/main" id="{496BBE4C-CC98-C814-3B69-BBB1EB9E2B36}"/>
                </a:ext>
              </a:extLst>
            </p:cNvPr>
            <p:cNvSpPr txBox="1"/>
            <p:nvPr/>
          </p:nvSpPr>
          <p:spPr>
            <a:xfrm>
              <a:off x="1996802" y="5710110"/>
              <a:ext cx="1746222" cy="523221"/>
            </a:xfrm>
            <a:prstGeom prst="rect">
              <a:avLst/>
            </a:prstGeom>
            <a:solidFill>
              <a:schemeClr val="bg1"/>
            </a:solidFill>
            <a:ln w="28575">
              <a:solidFill>
                <a:srgbClr val="0070C0"/>
              </a:solidFill>
            </a:ln>
          </p:spPr>
          <p:txBody>
            <a:bodyPr wrap="square" rtlCol="0">
              <a:spAutoFit/>
            </a:bodyPr>
            <a:lstStyle/>
            <a:p>
              <a:pPr algn="ctr"/>
              <a:r>
                <a:rPr lang="en-US" sz="2800" b="1" dirty="0">
                  <a:solidFill>
                    <a:srgbClr val="FF0000"/>
                  </a:solidFill>
                  <a:latin typeface="Arial Narrow" pitchFamily="34" charset="0"/>
                </a:rPr>
                <a:t>TROPHIC</a:t>
              </a:r>
            </a:p>
          </p:txBody>
        </p:sp>
      </p:grpSp>
      <p:sp>
        <p:nvSpPr>
          <p:cNvPr id="7" name="TextBox 6">
            <a:extLst>
              <a:ext uri="{FF2B5EF4-FFF2-40B4-BE49-F238E27FC236}">
                <a16:creationId xmlns:a16="http://schemas.microsoft.com/office/drawing/2014/main" id="{E508B3DC-5C67-F8BF-A50E-247EC4B73638}"/>
              </a:ext>
            </a:extLst>
          </p:cNvPr>
          <p:cNvSpPr txBox="1"/>
          <p:nvPr/>
        </p:nvSpPr>
        <p:spPr>
          <a:xfrm>
            <a:off x="4732583" y="1478330"/>
            <a:ext cx="966088" cy="475655"/>
          </a:xfrm>
          <a:prstGeom prst="rect">
            <a:avLst/>
          </a:prstGeom>
          <a:solidFill>
            <a:schemeClr val="bg1"/>
          </a:solidFill>
          <a:ln w="28575">
            <a:solidFill>
              <a:srgbClr val="0070C0"/>
            </a:solidFill>
          </a:ln>
        </p:spPr>
        <p:txBody>
          <a:bodyPr wrap="square" rtlCol="0">
            <a:spAutoFit/>
          </a:bodyPr>
          <a:lstStyle/>
          <a:p>
            <a:pPr algn="ctr"/>
            <a:r>
              <a:rPr lang="en-US" sz="2800" b="1" dirty="0">
                <a:solidFill>
                  <a:srgbClr val="FF0000"/>
                </a:solidFill>
                <a:latin typeface="Arial Narrow" pitchFamily="34" charset="0"/>
              </a:rPr>
              <a:t>10%</a:t>
            </a:r>
          </a:p>
        </p:txBody>
      </p:sp>
      <p:sp>
        <p:nvSpPr>
          <p:cNvPr id="13" name="Rectangle 12">
            <a:extLst>
              <a:ext uri="{FF2B5EF4-FFF2-40B4-BE49-F238E27FC236}">
                <a16:creationId xmlns:a16="http://schemas.microsoft.com/office/drawing/2014/main" id="{594C4843-9D0C-CE72-F214-4FFE6B5F0CC6}"/>
              </a:ext>
            </a:extLst>
          </p:cNvPr>
          <p:cNvSpPr/>
          <p:nvPr/>
        </p:nvSpPr>
        <p:spPr>
          <a:xfrm>
            <a:off x="7772399" y="228600"/>
            <a:ext cx="1205691" cy="5470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0BC6F9D-9DDD-7585-D8C6-938D410F33AC}"/>
              </a:ext>
            </a:extLst>
          </p:cNvPr>
          <p:cNvSpPr txBox="1"/>
          <p:nvPr/>
        </p:nvSpPr>
        <p:spPr>
          <a:xfrm>
            <a:off x="3581400" y="4450343"/>
            <a:ext cx="4482637" cy="523220"/>
          </a:xfrm>
          <a:prstGeom prst="rect">
            <a:avLst/>
          </a:prstGeom>
          <a:solidFill>
            <a:srgbClr val="00FF00"/>
          </a:solidFill>
          <a:ln w="28575">
            <a:noFill/>
          </a:ln>
        </p:spPr>
        <p:txBody>
          <a:bodyPr wrap="square" rtlCol="0">
            <a:spAutoFit/>
          </a:bodyPr>
          <a:lstStyle/>
          <a:p>
            <a:pPr algn="ctr"/>
            <a:r>
              <a:rPr lang="en-US" sz="2800" b="1" dirty="0"/>
              <a:t>Time to fill in the pyramid</a:t>
            </a:r>
          </a:p>
        </p:txBody>
      </p:sp>
      <p:grpSp>
        <p:nvGrpSpPr>
          <p:cNvPr id="19" name="Group 18">
            <a:extLst>
              <a:ext uri="{FF2B5EF4-FFF2-40B4-BE49-F238E27FC236}">
                <a16:creationId xmlns:a16="http://schemas.microsoft.com/office/drawing/2014/main" id="{7D96897A-047A-5197-341E-65799F029A8B}"/>
              </a:ext>
            </a:extLst>
          </p:cNvPr>
          <p:cNvGrpSpPr/>
          <p:nvPr/>
        </p:nvGrpSpPr>
        <p:grpSpPr>
          <a:xfrm>
            <a:off x="248592" y="1705646"/>
            <a:ext cx="4499993" cy="1417147"/>
            <a:chOff x="232590" y="1716158"/>
            <a:chExt cx="4499993" cy="1417147"/>
          </a:xfrm>
        </p:grpSpPr>
        <p:sp>
          <p:nvSpPr>
            <p:cNvPr id="16" name="TextBox 15">
              <a:extLst>
                <a:ext uri="{FF2B5EF4-FFF2-40B4-BE49-F238E27FC236}">
                  <a16:creationId xmlns:a16="http://schemas.microsoft.com/office/drawing/2014/main" id="{AAB9D8AC-24FD-5C58-9044-91346AFE66F9}"/>
                </a:ext>
              </a:extLst>
            </p:cNvPr>
            <p:cNvSpPr txBox="1"/>
            <p:nvPr/>
          </p:nvSpPr>
          <p:spPr>
            <a:xfrm>
              <a:off x="232590" y="2179198"/>
              <a:ext cx="3154580" cy="954107"/>
            </a:xfrm>
            <a:prstGeom prst="rect">
              <a:avLst/>
            </a:prstGeom>
            <a:noFill/>
            <a:ln w="28575">
              <a:noFill/>
            </a:ln>
          </p:spPr>
          <p:txBody>
            <a:bodyPr wrap="square" rtlCol="0">
              <a:spAutoFit/>
            </a:bodyPr>
            <a:lstStyle/>
            <a:p>
              <a:pPr algn="ctr"/>
              <a:r>
                <a:rPr lang="en-US" sz="2800" b="1" dirty="0">
                  <a:solidFill>
                    <a:srgbClr val="0070C0"/>
                  </a:solidFill>
                </a:rPr>
                <a:t>Where does the other 90% go?</a:t>
              </a:r>
            </a:p>
          </p:txBody>
        </p:sp>
        <p:cxnSp>
          <p:nvCxnSpPr>
            <p:cNvPr id="18" name="Straight Arrow Connector 17">
              <a:extLst>
                <a:ext uri="{FF2B5EF4-FFF2-40B4-BE49-F238E27FC236}">
                  <a16:creationId xmlns:a16="http://schemas.microsoft.com/office/drawing/2014/main" id="{67D37962-E124-960B-8649-64F0BFFD3159}"/>
                </a:ext>
              </a:extLst>
            </p:cNvPr>
            <p:cNvCxnSpPr>
              <a:endCxn id="7" idx="1"/>
            </p:cNvCxnSpPr>
            <p:nvPr/>
          </p:nvCxnSpPr>
          <p:spPr>
            <a:xfrm flipV="1">
              <a:off x="3133734" y="1716158"/>
              <a:ext cx="1598849" cy="7594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2017B2F4-5C53-1DAE-941D-4CFC0917885E}"/>
              </a:ext>
            </a:extLst>
          </p:cNvPr>
          <p:cNvSpPr txBox="1"/>
          <p:nvPr/>
        </p:nvSpPr>
        <p:spPr>
          <a:xfrm>
            <a:off x="-336822" y="6934200"/>
            <a:ext cx="5670822" cy="369332"/>
          </a:xfrm>
          <a:prstGeom prst="rect">
            <a:avLst/>
          </a:prstGeom>
          <a:noFill/>
        </p:spPr>
        <p:txBody>
          <a:bodyPr wrap="square">
            <a:spAutoFit/>
          </a:bodyPr>
          <a:lstStyle/>
          <a:p>
            <a:r>
              <a:rPr lang="en-US" dirty="0">
                <a:hlinkClick r:id="rId3"/>
              </a:rPr>
              <a:t>https://www.youtube.com/watch?v=LnPRHcp5_vo</a:t>
            </a:r>
            <a:r>
              <a:rPr lang="en-US" dirty="0"/>
              <a:t> </a:t>
            </a:r>
          </a:p>
        </p:txBody>
      </p:sp>
      <p:sp>
        <p:nvSpPr>
          <p:cNvPr id="23" name="TextBox 22">
            <a:extLst>
              <a:ext uri="{FF2B5EF4-FFF2-40B4-BE49-F238E27FC236}">
                <a16:creationId xmlns:a16="http://schemas.microsoft.com/office/drawing/2014/main" id="{86BDF6D9-6144-68A1-0D0B-5AB48516463C}"/>
              </a:ext>
            </a:extLst>
          </p:cNvPr>
          <p:cNvSpPr txBox="1"/>
          <p:nvPr/>
        </p:nvSpPr>
        <p:spPr>
          <a:xfrm>
            <a:off x="249469" y="3173171"/>
            <a:ext cx="2900267" cy="954107"/>
          </a:xfrm>
          <a:prstGeom prst="rect">
            <a:avLst/>
          </a:prstGeom>
          <a:noFill/>
          <a:ln w="28575">
            <a:noFill/>
          </a:ln>
        </p:spPr>
        <p:txBody>
          <a:bodyPr wrap="square" rtlCol="0">
            <a:spAutoFit/>
          </a:bodyPr>
          <a:lstStyle/>
          <a:p>
            <a:pPr algn="ctr"/>
            <a:r>
              <a:rPr lang="en-US" sz="2800" b="1" dirty="0">
                <a:solidFill>
                  <a:srgbClr val="0070C0"/>
                </a:solidFill>
              </a:rPr>
              <a:t>Used by organisms to live</a:t>
            </a:r>
          </a:p>
        </p:txBody>
      </p:sp>
      <p:sp>
        <p:nvSpPr>
          <p:cNvPr id="10" name="TextBox 9">
            <a:extLst>
              <a:ext uri="{FF2B5EF4-FFF2-40B4-BE49-F238E27FC236}">
                <a16:creationId xmlns:a16="http://schemas.microsoft.com/office/drawing/2014/main" id="{68D5DE61-9DD7-72B4-D7B5-FC97729DE1EA}"/>
              </a:ext>
            </a:extLst>
          </p:cNvPr>
          <p:cNvSpPr txBox="1"/>
          <p:nvPr/>
        </p:nvSpPr>
        <p:spPr>
          <a:xfrm>
            <a:off x="428789" y="4876800"/>
            <a:ext cx="2168511" cy="1384995"/>
          </a:xfrm>
          <a:prstGeom prst="rect">
            <a:avLst/>
          </a:prstGeom>
          <a:solidFill>
            <a:schemeClr val="bg1"/>
          </a:solidFill>
          <a:ln w="28575">
            <a:noFill/>
          </a:ln>
        </p:spPr>
        <p:txBody>
          <a:bodyPr wrap="square" rtlCol="0">
            <a:spAutoFit/>
          </a:bodyPr>
          <a:lstStyle/>
          <a:p>
            <a:pPr algn="ctr"/>
            <a:r>
              <a:rPr lang="en-US" sz="2800" b="1" i="1" dirty="0">
                <a:solidFill>
                  <a:srgbClr val="0070C0"/>
                </a:solidFill>
                <a:latin typeface="Arial Narrow" pitchFamily="34" charset="0"/>
              </a:rPr>
              <a:t>Think of a trophy for </a:t>
            </a:r>
            <a:br>
              <a:rPr lang="en-US" sz="2800" b="1" i="1" dirty="0">
                <a:solidFill>
                  <a:srgbClr val="0070C0"/>
                </a:solidFill>
                <a:latin typeface="Arial Narrow" pitchFamily="34" charset="0"/>
              </a:rPr>
            </a:br>
            <a:r>
              <a:rPr lang="en-US" sz="2800" b="1" i="1" dirty="0">
                <a:solidFill>
                  <a:srgbClr val="0070C0"/>
                </a:solidFill>
                <a:latin typeface="Arial Narrow" pitchFamily="34" charset="0"/>
              </a:rPr>
              <a:t>1</a:t>
            </a:r>
            <a:r>
              <a:rPr lang="en-US" sz="2800" b="1" i="1" baseline="30000" dirty="0">
                <a:solidFill>
                  <a:srgbClr val="0070C0"/>
                </a:solidFill>
                <a:latin typeface="Arial Narrow" pitchFamily="34" charset="0"/>
              </a:rPr>
              <a:t>st</a:t>
            </a:r>
            <a:r>
              <a:rPr lang="en-US" sz="2800" b="1" i="1" dirty="0">
                <a:solidFill>
                  <a:srgbClr val="0070C0"/>
                </a:solidFill>
                <a:latin typeface="Arial Narrow" pitchFamily="34" charset="0"/>
              </a:rPr>
              <a:t>, 2</a:t>
            </a:r>
            <a:r>
              <a:rPr lang="en-US" sz="2800" b="1" i="1" baseline="30000" dirty="0">
                <a:solidFill>
                  <a:srgbClr val="0070C0"/>
                </a:solidFill>
                <a:latin typeface="Arial Narrow" pitchFamily="34" charset="0"/>
              </a:rPr>
              <a:t>nd</a:t>
            </a:r>
            <a:r>
              <a:rPr lang="en-US" sz="2800" b="1" i="1" dirty="0">
                <a:solidFill>
                  <a:srgbClr val="0070C0"/>
                </a:solidFill>
                <a:latin typeface="Arial Narrow" pitchFamily="34" charset="0"/>
              </a:rPr>
              <a:t>, &amp; 3</a:t>
            </a:r>
            <a:r>
              <a:rPr lang="en-US" sz="2800" b="1" i="1" baseline="30000" dirty="0">
                <a:solidFill>
                  <a:srgbClr val="0070C0"/>
                </a:solidFill>
                <a:latin typeface="Arial Narrow" pitchFamily="34" charset="0"/>
              </a:rPr>
              <a:t>rd</a:t>
            </a:r>
            <a:r>
              <a:rPr lang="en-US" sz="2800" b="1" i="1" dirty="0">
                <a:solidFill>
                  <a:srgbClr val="0070C0"/>
                </a:solidFill>
                <a:latin typeface="Arial Narrow" pitchFamily="34" charset="0"/>
              </a:rPr>
              <a:t>.</a:t>
            </a:r>
          </a:p>
        </p:txBody>
      </p:sp>
      <p:cxnSp>
        <p:nvCxnSpPr>
          <p:cNvPr id="17" name="Straight Arrow Connector 16">
            <a:extLst>
              <a:ext uri="{FF2B5EF4-FFF2-40B4-BE49-F238E27FC236}">
                <a16:creationId xmlns:a16="http://schemas.microsoft.com/office/drawing/2014/main" id="{1C288CE6-3110-0EF7-77D5-BA8E74A3173D}"/>
              </a:ext>
            </a:extLst>
          </p:cNvPr>
          <p:cNvCxnSpPr>
            <a:cxnSpLocks/>
          </p:cNvCxnSpPr>
          <p:nvPr/>
        </p:nvCxnSpPr>
        <p:spPr>
          <a:xfrm flipV="1">
            <a:off x="2465554" y="5645968"/>
            <a:ext cx="937618" cy="3467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94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10562</TotalTime>
  <Words>2575</Words>
  <Application>Microsoft Office PowerPoint</Application>
  <PresentationFormat>On-screen Show (4:3)</PresentationFormat>
  <Paragraphs>314</Paragraphs>
  <Slides>36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Amasis MT Pro Black</vt:lpstr>
      <vt:lpstr>Aptos Black</vt:lpstr>
      <vt:lpstr>Aptos Narrow</vt:lpstr>
      <vt:lpstr>Arial</vt:lpstr>
      <vt:lpstr>Arial Black</vt:lpstr>
      <vt:lpstr>Arial Narrow</vt:lpstr>
      <vt:lpstr>Calibri</vt:lpstr>
      <vt:lpstr>Cooper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126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Tomm PC</dc:creator>
  <cp:lastModifiedBy>Tracy Tomm</cp:lastModifiedBy>
  <cp:revision>435</cp:revision>
  <cp:lastPrinted>2017-09-08T13:46:17Z</cp:lastPrinted>
  <dcterms:created xsi:type="dcterms:W3CDTF">2015-10-08T21:50:49Z</dcterms:created>
  <dcterms:modified xsi:type="dcterms:W3CDTF">2023-10-15T20:59:26Z</dcterms:modified>
</cp:coreProperties>
</file>