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645" r:id="rId2"/>
    <p:sldId id="647" r:id="rId3"/>
    <p:sldId id="397" r:id="rId4"/>
    <p:sldId id="285" r:id="rId5"/>
    <p:sldId id="371" r:id="rId6"/>
    <p:sldId id="370" r:id="rId7"/>
    <p:sldId id="373" r:id="rId8"/>
    <p:sldId id="601" r:id="rId9"/>
    <p:sldId id="602" r:id="rId10"/>
    <p:sldId id="39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varScale="1">
        <p:scale>
          <a:sx n="60" d="100"/>
          <a:sy n="60" d="100"/>
        </p:scale>
        <p:origin x="1536"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2/5/2022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5CoXAsd1zWZDy5RCGS37CKUXmfl9M2WAk58-qgwMRjE/edit?usp=sharing" TargetMode="External"/><Relationship Id="rId2" Type="http://schemas.openxmlformats.org/officeDocument/2006/relationships/hyperlink" Target="https://sciencespot.net/Pages/classbio.html#EcoBasic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dpuzzle.com/media/59bbf0a5b2218235ababbb1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s://video.link/w/UR1O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5"/>
            <a:ext cx="3593433" cy="38955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b="1" dirty="0">
                <a:solidFill>
                  <a:schemeClr val="tx1"/>
                </a:solidFill>
                <a:highlight>
                  <a:srgbClr val="FFFF00"/>
                </a:highlight>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(Coming Soon)</a:t>
            </a:r>
          </a:p>
          <a:p>
            <a:pPr algn="l"/>
            <a:endParaRPr lang="en-US" sz="1000" dirty="0">
              <a:solidFill>
                <a:schemeClr val="tx1"/>
              </a:solidFill>
              <a:latin typeface="Times New Roman" pitchFamily="18" charset="0"/>
            </a:endParaRPr>
          </a:p>
          <a:p>
            <a:pPr algn="l"/>
            <a:r>
              <a:rPr lang="en-US" sz="1800">
                <a:solidFill>
                  <a:schemeClr val="tx1"/>
                </a:solidFill>
                <a:latin typeface="Times New Roman" pitchFamily="18" charset="0"/>
              </a:rPr>
              <a:t>* </a:t>
            </a:r>
            <a:r>
              <a:rPr lang="en-US" sz="1800" dirty="0">
                <a:solidFill>
                  <a:schemeClr val="tx1"/>
                </a:solidFill>
                <a:latin typeface="Times New Roman" pitchFamily="18" charset="0"/>
              </a:rPr>
              <a:t>= Explore Learning Gizmos activity</a:t>
            </a:r>
          </a:p>
        </p:txBody>
      </p:sp>
      <p:sp>
        <p:nvSpPr>
          <p:cNvPr id="10" name="Rectangle 9">
            <a:extLst>
              <a:ext uri="{FF2B5EF4-FFF2-40B4-BE49-F238E27FC236}">
                <a16:creationId xmlns:a16="http://schemas.microsoft.com/office/drawing/2014/main" id="{814B931D-74E9-4BAC-BEC5-6FD182800AE3}"/>
              </a:ext>
            </a:extLst>
          </p:cNvPr>
          <p:cNvSpPr/>
          <p:nvPr/>
        </p:nvSpPr>
        <p:spPr>
          <a:xfrm>
            <a:off x="152400" y="114300"/>
            <a:ext cx="8686801"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11" name="Rectangle 10">
            <a:extLst>
              <a:ext uri="{FF2B5EF4-FFF2-40B4-BE49-F238E27FC236}">
                <a16:creationId xmlns:a16="http://schemas.microsoft.com/office/drawing/2014/main" id="{08CDE6A2-4AC2-4E4A-8DFF-42409E3F51B5}"/>
              </a:ext>
            </a:extLst>
          </p:cNvPr>
          <p:cNvSpPr>
            <a:spLocks noChangeArrowheads="1"/>
          </p:cNvSpPr>
          <p:nvPr/>
        </p:nvSpPr>
        <p:spPr bwMode="auto">
          <a:xfrm>
            <a:off x="76199" y="5803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2"/>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2" name="TextBox 6">
            <a:extLst>
              <a:ext uri="{FF2B5EF4-FFF2-40B4-BE49-F238E27FC236}">
                <a16:creationId xmlns:a16="http://schemas.microsoft.com/office/drawing/2014/main" id="{535DA3CB-DA09-442A-A866-603007020E35}"/>
              </a:ext>
            </a:extLst>
          </p:cNvPr>
          <p:cNvSpPr txBox="1"/>
          <p:nvPr/>
        </p:nvSpPr>
        <p:spPr>
          <a:xfrm>
            <a:off x="1981201" y="64051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2021   https://sciencespot.net/</a:t>
            </a:r>
          </a:p>
        </p:txBody>
      </p:sp>
      <p:sp>
        <p:nvSpPr>
          <p:cNvPr id="13" name="TextBox 8">
            <a:extLst>
              <a:ext uri="{FF2B5EF4-FFF2-40B4-BE49-F238E27FC236}">
                <a16:creationId xmlns:a16="http://schemas.microsoft.com/office/drawing/2014/main" id="{CBDB3258-911D-4C19-B2AC-A2B767DCB8A9}"/>
              </a:ext>
            </a:extLst>
          </p:cNvPr>
          <p:cNvSpPr txBox="1"/>
          <p:nvPr/>
        </p:nvSpPr>
        <p:spPr>
          <a:xfrm>
            <a:off x="76200" y="44954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DB2D2A-D71F-4A6A-8495-85B48FD7BB2D}"/>
              </a:ext>
            </a:extLst>
          </p:cNvPr>
          <p:cNvPicPr>
            <a:picLocks noChangeAspect="1"/>
          </p:cNvPicPr>
          <p:nvPr/>
        </p:nvPicPr>
        <p:blipFill>
          <a:blip r:embed="rId2"/>
          <a:stretch>
            <a:fillRect/>
          </a:stretch>
        </p:blipFill>
        <p:spPr>
          <a:xfrm>
            <a:off x="849442" y="1921956"/>
            <a:ext cx="7711042" cy="4026365"/>
          </a:xfrm>
          <a:prstGeom prst="rect">
            <a:avLst/>
          </a:prstGeom>
          <a:ln>
            <a:noFill/>
          </a:ln>
          <a:effectLst>
            <a:outerShdw blurRad="292100" dist="139700" dir="2700000" algn="tl" rotWithShape="0">
              <a:srgbClr val="333333">
                <a:alpha val="65000"/>
              </a:srgbClr>
            </a:outerShdw>
          </a:effectLst>
        </p:spPr>
      </p:pic>
      <p:sp>
        <p:nvSpPr>
          <p:cNvPr id="6" name="Text Box 6">
            <a:extLst>
              <a:ext uri="{FF2B5EF4-FFF2-40B4-BE49-F238E27FC236}">
                <a16:creationId xmlns:a16="http://schemas.microsoft.com/office/drawing/2014/main" id="{357E8282-7F98-4718-9752-BAA22657AEE8}"/>
              </a:ext>
            </a:extLst>
          </p:cNvPr>
          <p:cNvSpPr txBox="1">
            <a:spLocks noChangeArrowheads="1"/>
          </p:cNvSpPr>
          <p:nvPr/>
        </p:nvSpPr>
        <p:spPr bwMode="auto">
          <a:xfrm>
            <a:off x="114300" y="228600"/>
            <a:ext cx="6972300" cy="1569660"/>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Vocabulary Time</a:t>
            </a:r>
          </a:p>
          <a:p>
            <a:r>
              <a:rPr lang="en-US" sz="2400" i="1" dirty="0">
                <a:latin typeface="Times New Roman" panose="02020603050405020304" pitchFamily="18" charset="0"/>
                <a:cs typeface="Times New Roman" panose="02020603050405020304" pitchFamily="18" charset="0"/>
              </a:rPr>
              <a:t>Which terms were discussed in this lesson?  Use the bucket tool to shade in the boxes with those terms and then write a definition for each one.  </a:t>
            </a:r>
            <a:endParaRPr lang="en-US" altLang="en-US" sz="2400"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1BF6F4-7479-4A42-9FB0-4EE24871FDBE}"/>
              </a:ext>
            </a:extLst>
          </p:cNvPr>
          <p:cNvSpPr txBox="1"/>
          <p:nvPr/>
        </p:nvSpPr>
        <p:spPr>
          <a:xfrm>
            <a:off x="244141" y="6027003"/>
            <a:ext cx="8785559" cy="830997"/>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You do not have to write definitions for all terms – just those you shaded that were in our first two lessons.</a:t>
            </a:r>
          </a:p>
        </p:txBody>
      </p:sp>
      <p:sp>
        <p:nvSpPr>
          <p:cNvPr id="13" name="TextBox 12">
            <a:extLst>
              <a:ext uri="{FF2B5EF4-FFF2-40B4-BE49-F238E27FC236}">
                <a16:creationId xmlns:a16="http://schemas.microsoft.com/office/drawing/2014/main" id="{454CE3ED-AEE1-4E73-945A-8E1C6DDC770D}"/>
              </a:ext>
            </a:extLst>
          </p:cNvPr>
          <p:cNvSpPr txBox="1"/>
          <p:nvPr/>
        </p:nvSpPr>
        <p:spPr>
          <a:xfrm>
            <a:off x="4756860" y="519503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8" name="Arrow: Down 7">
            <a:extLst>
              <a:ext uri="{FF2B5EF4-FFF2-40B4-BE49-F238E27FC236}">
                <a16:creationId xmlns:a16="http://schemas.microsoft.com/office/drawing/2014/main" id="{349A7FE6-293E-44D0-B01E-67C237C9038C}"/>
              </a:ext>
            </a:extLst>
          </p:cNvPr>
          <p:cNvSpPr/>
          <p:nvPr/>
        </p:nvSpPr>
        <p:spPr>
          <a:xfrm flipV="1">
            <a:off x="7620000" y="4496103"/>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D5F463-229E-400C-BE04-0B6BA5227FDF}"/>
              </a:ext>
            </a:extLst>
          </p:cNvPr>
          <p:cNvPicPr>
            <a:picLocks noChangeAspect="1"/>
          </p:cNvPicPr>
          <p:nvPr/>
        </p:nvPicPr>
        <p:blipFill>
          <a:blip r:embed="rId4"/>
          <a:stretch>
            <a:fillRect/>
          </a:stretch>
        </p:blipFill>
        <p:spPr>
          <a:xfrm>
            <a:off x="7086600" y="178116"/>
            <a:ext cx="1916242" cy="1537451"/>
          </a:xfrm>
          <a:prstGeom prst="rect">
            <a:avLst/>
          </a:prstGeom>
        </p:spPr>
      </p:pic>
      <p:sp>
        <p:nvSpPr>
          <p:cNvPr id="17" name="Rectangle 16">
            <a:extLst>
              <a:ext uri="{FF2B5EF4-FFF2-40B4-BE49-F238E27FC236}">
                <a16:creationId xmlns:a16="http://schemas.microsoft.com/office/drawing/2014/main" id="{9864DF40-693B-42C7-BBA3-CD9F408FC030}"/>
              </a:ext>
            </a:extLst>
          </p:cNvPr>
          <p:cNvSpPr/>
          <p:nvPr/>
        </p:nvSpPr>
        <p:spPr>
          <a:xfrm>
            <a:off x="7543800" y="762000"/>
            <a:ext cx="762000" cy="97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5C40C-A254-4EC2-9D46-7660141696A5}"/>
              </a:ext>
            </a:extLst>
          </p:cNvPr>
          <p:cNvSpPr/>
          <p:nvPr/>
        </p:nvSpPr>
        <p:spPr>
          <a:xfrm>
            <a:off x="7258050" y="3733800"/>
            <a:ext cx="1257300" cy="262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2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579276" y="4038600"/>
            <a:ext cx="5412323" cy="1676400"/>
          </a:xfrm>
        </p:spPr>
        <p:txBody>
          <a:bodyPr>
            <a:normAutofit/>
          </a:bodyPr>
          <a:lstStyle/>
          <a:p>
            <a:pPr eaLnBrk="1" hangingPunct="1"/>
            <a:r>
              <a:rPr lang="en-US" b="1" dirty="0">
                <a:solidFill>
                  <a:schemeClr val="tx1"/>
                </a:solidFill>
                <a:latin typeface="Times New Roman" pitchFamily="18" charset="0"/>
              </a:rPr>
              <a:t>Lesson 7– </a:t>
            </a:r>
          </a:p>
          <a:p>
            <a:pPr eaLnBrk="1" hangingPunct="1"/>
            <a:r>
              <a:rPr lang="en-US" b="1" dirty="0">
                <a:solidFill>
                  <a:schemeClr val="tx1"/>
                </a:solidFill>
                <a:latin typeface="Times New Roman" pitchFamily="18" charset="0"/>
              </a:rPr>
              <a:t>Ecological Succession</a:t>
            </a:r>
          </a:p>
        </p:txBody>
      </p:sp>
      <p:sp>
        <p:nvSpPr>
          <p:cNvPr id="7" name="Rectangle 6">
            <a:extLst>
              <a:ext uri="{FF2B5EF4-FFF2-40B4-BE49-F238E27FC236}">
                <a16:creationId xmlns:a16="http://schemas.microsoft.com/office/drawing/2014/main" id="{4A5CEA5F-65B1-4B32-BBD6-6E0C8178BE12}"/>
              </a:ext>
            </a:extLst>
          </p:cNvPr>
          <p:cNvSpPr/>
          <p:nvPr/>
        </p:nvSpPr>
        <p:spPr>
          <a:xfrm>
            <a:off x="762000" y="257735"/>
            <a:ext cx="7862663" cy="3046988"/>
          </a:xfrm>
          <a:prstGeom prst="rect">
            <a:avLst/>
          </a:prstGeom>
          <a:noFill/>
        </p:spPr>
        <p:txBody>
          <a:bodyPr wrap="square" lIns="91440" tIns="45720" rIns="91440" bIns="45720">
            <a:spAutoFit/>
          </a:bodyPr>
          <a:lstStyle/>
          <a:p>
            <a:pPr algn="ctr"/>
            <a:r>
              <a:rPr lang="en-US" sz="9600" b="1"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BASICS</a:t>
            </a:r>
          </a:p>
        </p:txBody>
      </p:sp>
      <p:pic>
        <p:nvPicPr>
          <p:cNvPr id="4" name="Picture 3" descr="A picture containing text, ceramic ware, vector graphics, porcelain&#10;&#10;Description automatically generated">
            <a:extLst>
              <a:ext uri="{FF2B5EF4-FFF2-40B4-BE49-F238E27FC236}">
                <a16:creationId xmlns:a16="http://schemas.microsoft.com/office/drawing/2014/main" id="{FC98E0B9-4DC6-4C03-BBDD-84B201D99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3335"/>
            <a:ext cx="3446930" cy="3446930"/>
          </a:xfrm>
          <a:prstGeom prst="rect">
            <a:avLst/>
          </a:prstGeom>
          <a:ln>
            <a:noFill/>
          </a:ln>
          <a:effectLst>
            <a:softEdge rad="112500"/>
          </a:effectLst>
        </p:spPr>
      </p:pic>
      <p:sp>
        <p:nvSpPr>
          <p:cNvPr id="5" name="TextBox 4">
            <a:extLst>
              <a:ext uri="{FF2B5EF4-FFF2-40B4-BE49-F238E27FC236}">
                <a16:creationId xmlns:a16="http://schemas.microsoft.com/office/drawing/2014/main" id="{AB52100F-4491-474C-95CB-ADF55FD85ED1}"/>
              </a:ext>
            </a:extLst>
          </p:cNvPr>
          <p:cNvSpPr txBox="1"/>
          <p:nvPr/>
        </p:nvSpPr>
        <p:spPr>
          <a:xfrm>
            <a:off x="152400" y="6477000"/>
            <a:ext cx="8991600" cy="381000"/>
          </a:xfrm>
          <a:prstGeom prst="rect">
            <a:avLst/>
          </a:prstGeom>
          <a:noFill/>
        </p:spPr>
        <p:txBody>
          <a:bodyPr wrap="square" rtlCol="0">
            <a:spAutoFit/>
          </a:bodyPr>
          <a:lstStyle/>
          <a:p>
            <a:pPr algn="ctr"/>
            <a:r>
              <a:rPr lang="en-US" b="1" dirty="0"/>
              <a:t>T. Tomm Updated 2021   https://sciencespot.net/</a:t>
            </a:r>
          </a:p>
        </p:txBody>
      </p:sp>
    </p:spTree>
    <p:extLst>
      <p:ext uri="{BB962C8B-B14F-4D97-AF65-F5344CB8AC3E}">
        <p14:creationId xmlns:p14="http://schemas.microsoft.com/office/powerpoint/2010/main" val="271622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20518"/>
            <a:ext cx="9144000" cy="523220"/>
          </a:xfrm>
          <a:prstGeom prst="rect">
            <a:avLst/>
          </a:prstGeom>
          <a:solidFill>
            <a:srgbClr val="FFFF00"/>
          </a:solidFill>
          <a:ln w="9525">
            <a:noFill/>
            <a:miter lim="800000"/>
            <a:headEnd/>
            <a:tailEnd/>
          </a:ln>
        </p:spPr>
        <p:txBody>
          <a:bodyPr wrap="square">
            <a:spAutoFit/>
          </a:bodyPr>
          <a:lstStyle/>
          <a:p>
            <a:r>
              <a:rPr lang="en-US" sz="2800" b="1" dirty="0">
                <a:latin typeface="Times New Roman" pitchFamily="18" charset="0"/>
                <a:cs typeface="Times New Roman" pitchFamily="18" charset="0"/>
              </a:rPr>
              <a:t>ED Puzzle – Ecological Succession Video Notes</a:t>
            </a:r>
            <a:endParaRPr lang="en-US" sz="2800" dirty="0">
              <a:latin typeface="Times New Roman" pitchFamily="18" charset="0"/>
              <a:cs typeface="Times New Roman" pitchFamily="18" charset="0"/>
            </a:endParaRPr>
          </a:p>
        </p:txBody>
      </p:sp>
      <p:sp>
        <p:nvSpPr>
          <p:cNvPr id="4" name="Text Box 4">
            <a:extLst>
              <a:ext uri="{FF2B5EF4-FFF2-40B4-BE49-F238E27FC236}">
                <a16:creationId xmlns:a16="http://schemas.microsoft.com/office/drawing/2014/main" id="{EF00ACE4-F280-498C-AE3F-9DAFFABC8150}"/>
              </a:ext>
            </a:extLst>
          </p:cNvPr>
          <p:cNvSpPr txBox="1">
            <a:spLocks noChangeArrowheads="1"/>
          </p:cNvSpPr>
          <p:nvPr/>
        </p:nvSpPr>
        <p:spPr bwMode="auto">
          <a:xfrm>
            <a:off x="208547" y="789713"/>
            <a:ext cx="8686799" cy="830997"/>
          </a:xfrm>
          <a:prstGeom prst="rect">
            <a:avLst/>
          </a:prstGeom>
          <a:noFill/>
          <a:ln w="9525">
            <a:noFill/>
            <a:miter lim="800000"/>
            <a:headEnd/>
            <a:tailEnd/>
          </a:ln>
        </p:spPr>
        <p:txBody>
          <a:bodyPr wrap="square">
            <a:spAutoFit/>
          </a:bodyPr>
          <a:lstStyle/>
          <a:p>
            <a:r>
              <a:rPr lang="en-US" sz="2400" b="1" dirty="0">
                <a:latin typeface="Times New Roman" pitchFamily="18" charset="0"/>
                <a:cs typeface="Times New Roman" pitchFamily="18" charset="0"/>
              </a:rPr>
              <a:t>Watch the EDPuzzle video to fill in the blanks for Part A.  We will complete Parts B &amp; C together in class. </a:t>
            </a: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8270B4E3-0CDF-4EEE-A462-9A9D546DE2A1}"/>
              </a:ext>
            </a:extLst>
          </p:cNvPr>
          <p:cNvPicPr>
            <a:picLocks noChangeAspect="1"/>
          </p:cNvPicPr>
          <p:nvPr/>
        </p:nvPicPr>
        <p:blipFill>
          <a:blip r:embed="rId2"/>
          <a:stretch>
            <a:fillRect/>
          </a:stretch>
        </p:blipFill>
        <p:spPr>
          <a:xfrm>
            <a:off x="228600" y="1828800"/>
            <a:ext cx="8686800" cy="357373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410C849-759D-43A4-A097-121E65A6FB47}"/>
              </a:ext>
            </a:extLst>
          </p:cNvPr>
          <p:cNvSpPr txBox="1"/>
          <p:nvPr/>
        </p:nvSpPr>
        <p:spPr>
          <a:xfrm>
            <a:off x="212558" y="5745121"/>
            <a:ext cx="2835442" cy="1200329"/>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hlinkClick r:id="rId3"/>
              </a:rPr>
              <a:t>https://edpuzzle.com/media/59bbf0a5b2218235ababbb17</a:t>
            </a:r>
            <a:endParaRPr lang="en-US" sz="1800" b="0" i="0" u="none" strike="noStrike" dirty="0">
              <a:solidFill>
                <a:srgbClr val="000000"/>
              </a:solidFill>
              <a:effectLst/>
              <a:latin typeface="Arial" panose="020B0604020202020204" pitchFamily="34" charset="0"/>
            </a:endParaRPr>
          </a:p>
          <a:p>
            <a:endParaRPr lang="en-US" dirty="0"/>
          </a:p>
        </p:txBody>
      </p:sp>
      <p:cxnSp>
        <p:nvCxnSpPr>
          <p:cNvPr id="10" name="Straight Arrow Connector 9">
            <a:extLst>
              <a:ext uri="{FF2B5EF4-FFF2-40B4-BE49-F238E27FC236}">
                <a16:creationId xmlns:a16="http://schemas.microsoft.com/office/drawing/2014/main" id="{1727B083-932D-4487-B489-96D60CD4A5B5}"/>
              </a:ext>
            </a:extLst>
          </p:cNvPr>
          <p:cNvCxnSpPr/>
          <p:nvPr/>
        </p:nvCxnSpPr>
        <p:spPr>
          <a:xfrm flipV="1">
            <a:off x="685800" y="3048000"/>
            <a:ext cx="0" cy="26971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6B233-3597-4F49-A19E-F79489F84395}"/>
              </a:ext>
            </a:extLst>
          </p:cNvPr>
          <p:cNvSpPr txBox="1"/>
          <p:nvPr/>
        </p:nvSpPr>
        <p:spPr>
          <a:xfrm>
            <a:off x="59151" y="388764"/>
            <a:ext cx="6309043" cy="417422"/>
          </a:xfrm>
          <a:prstGeom prst="rect">
            <a:avLst/>
          </a:prstGeom>
          <a:noFill/>
        </p:spPr>
        <p:txBody>
          <a:bodyPr wrap="square" rtlCol="0">
            <a:spAutoFit/>
          </a:bodyPr>
          <a:lstStyle/>
          <a:p>
            <a:pPr marR="0">
              <a:lnSpc>
                <a:spcPct val="150000"/>
              </a:lnSpc>
              <a:spcBef>
                <a:spcPts val="600"/>
              </a:spcBef>
              <a:spcAft>
                <a:spcPts val="600"/>
              </a:spcAft>
            </a:pPr>
            <a:r>
              <a:rPr lang="en-US" sz="1600" b="1" dirty="0">
                <a:effectLst/>
                <a:latin typeface="Times New Roman" panose="02020603050405020304" pitchFamily="18" charset="0"/>
                <a:ea typeface="Calibri" panose="020F0502020204030204" pitchFamily="34" charset="0"/>
              </a:rPr>
              <a:t>Part A:  Watch the EDPuzzle video to complete these notes. </a:t>
            </a:r>
          </a:p>
        </p:txBody>
      </p:sp>
      <p:sp>
        <p:nvSpPr>
          <p:cNvPr id="3" name="TextBox 2">
            <a:extLst>
              <a:ext uri="{FF2B5EF4-FFF2-40B4-BE49-F238E27FC236}">
                <a16:creationId xmlns:a16="http://schemas.microsoft.com/office/drawing/2014/main" id="{8870A8DC-2A24-450F-8FC3-C3F37ED27A16}"/>
              </a:ext>
            </a:extLst>
          </p:cNvPr>
          <p:cNvSpPr txBox="1"/>
          <p:nvPr/>
        </p:nvSpPr>
        <p:spPr>
          <a:xfrm>
            <a:off x="119826" y="916125"/>
            <a:ext cx="9024174" cy="3730317"/>
          </a:xfrm>
          <a:prstGeom prst="rect">
            <a:avLst/>
          </a:prstGeom>
          <a:noFill/>
        </p:spPr>
        <p:txBody>
          <a:bodyPr wrap="square">
            <a:spAutoFit/>
          </a:bodyPr>
          <a:lstStyle/>
          <a:p>
            <a:pPr marL="0" marR="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1. Ecological                                is a series of                     by which                comes back to an area after a fire, human activity, or natural disaster</a:t>
            </a:r>
            <a:r>
              <a:rPr lang="en-US" sz="2000" dirty="0">
                <a:latin typeface="Times New Roman" panose="02020603050405020304" pitchFamily="18" charset="0"/>
                <a:ea typeface="Calibri" panose="020F0502020204030204" pitchFamily="34" charset="0"/>
              </a:rPr>
              <a:t>s.  It </a:t>
            </a:r>
            <a:r>
              <a:rPr lang="en-US" sz="2000" dirty="0">
                <a:effectLst/>
                <a:latin typeface="Times New Roman" panose="02020603050405020304" pitchFamily="18" charset="0"/>
                <a:ea typeface="Calibri" panose="020F0502020204030204" pitchFamily="34" charset="0"/>
              </a:rPr>
              <a:t>occurs at a predictable                   using predictable                     .   </a:t>
            </a:r>
            <a:endParaRPr lang="en-US" sz="2000" dirty="0">
              <a:latin typeface="Times New Roman" panose="02020603050405020304" pitchFamily="18" charset="0"/>
              <a:ea typeface="Calibri" panose="020F0502020204030204" pitchFamily="34" charset="0"/>
            </a:endParaRPr>
          </a:p>
          <a:p>
            <a:pPr marL="0" marR="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2.                          succession begins with                rock where a natural disaster, such as a                  flow or a volcanic eruption, has occurred.</a:t>
            </a:r>
          </a:p>
          <a:p>
            <a:pPr marL="0" marR="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3.                develops through erosion &amp; weathering (wind &amp; rain).  </a:t>
            </a:r>
          </a:p>
          <a:p>
            <a:pPr marL="0" marR="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4. The first organisms grow and die to add                                to the soil.</a:t>
            </a:r>
          </a:p>
        </p:txBody>
      </p:sp>
      <p:sp>
        <p:nvSpPr>
          <p:cNvPr id="4" name="TextBox 3">
            <a:extLst>
              <a:ext uri="{FF2B5EF4-FFF2-40B4-BE49-F238E27FC236}">
                <a16:creationId xmlns:a16="http://schemas.microsoft.com/office/drawing/2014/main" id="{F181F754-3FF8-4F43-9BAE-7DB5CBD7A9EB}"/>
              </a:ext>
            </a:extLst>
          </p:cNvPr>
          <p:cNvSpPr txBox="1"/>
          <p:nvPr/>
        </p:nvSpPr>
        <p:spPr>
          <a:xfrm>
            <a:off x="80984" y="12700"/>
            <a:ext cx="6265379" cy="584775"/>
          </a:xfrm>
          <a:prstGeom prst="rect">
            <a:avLst/>
          </a:prstGeom>
          <a:noFill/>
        </p:spPr>
        <p:txBody>
          <a:bodyPr wrap="square" rtlCol="0">
            <a:spAutoFit/>
          </a:bodyPr>
          <a:lstStyle/>
          <a:p>
            <a:r>
              <a:rPr lang="en-US" sz="3200" dirty="0">
                <a:solidFill>
                  <a:srgbClr val="000000"/>
                </a:solidFill>
                <a:latin typeface="Cooper Black" panose="0208090404030B020404" pitchFamily="18" charset="0"/>
                <a:ea typeface="Calibri" panose="020F0502020204030204" pitchFamily="34" charset="0"/>
                <a:cs typeface="Times New Roman" panose="02020603050405020304" pitchFamily="18" charset="0"/>
              </a:rPr>
              <a:t>ECOLOGICAL SUCCESSION</a:t>
            </a:r>
            <a:endParaRPr lang="en-US" alt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C83A9418-6337-4536-81ED-2D867C37F7EF}"/>
              </a:ext>
            </a:extLst>
          </p:cNvPr>
          <p:cNvGrpSpPr/>
          <p:nvPr/>
        </p:nvGrpSpPr>
        <p:grpSpPr>
          <a:xfrm>
            <a:off x="1260563" y="904716"/>
            <a:ext cx="6913880" cy="1467814"/>
            <a:chOff x="1260563" y="904716"/>
            <a:chExt cx="6913880" cy="1467814"/>
          </a:xfrm>
        </p:grpSpPr>
        <p:sp>
          <p:nvSpPr>
            <p:cNvPr id="5" name="TextBox 4">
              <a:extLst>
                <a:ext uri="{FF2B5EF4-FFF2-40B4-BE49-F238E27FC236}">
                  <a16:creationId xmlns:a16="http://schemas.microsoft.com/office/drawing/2014/main" id="{DBBE1D4B-A03A-4AC1-82C4-9C2BA07E5897}"/>
                </a:ext>
              </a:extLst>
            </p:cNvPr>
            <p:cNvSpPr txBox="1"/>
            <p:nvPr/>
          </p:nvSpPr>
          <p:spPr>
            <a:xfrm>
              <a:off x="1412963" y="945166"/>
              <a:ext cx="2438400" cy="523220"/>
            </a:xfrm>
            <a:prstGeom prst="rect">
              <a:avLst/>
            </a:prstGeom>
            <a:noFill/>
          </p:spPr>
          <p:txBody>
            <a:bodyPr wrap="square" rtlCol="0">
              <a:spAutoFit/>
            </a:bodyPr>
            <a:lstStyle/>
            <a:p>
              <a:pPr algn="ctr"/>
              <a:r>
                <a:rPr lang="en-US" sz="2800" b="1" dirty="0">
                  <a:solidFill>
                    <a:srgbClr val="FF0000"/>
                  </a:solidFill>
                </a:rPr>
                <a:t>SUCCESSION</a:t>
              </a:r>
              <a:endParaRPr lang="en-US" sz="2000" b="1" dirty="0">
                <a:solidFill>
                  <a:srgbClr val="FF0000"/>
                </a:solidFill>
              </a:endParaRPr>
            </a:p>
          </p:txBody>
        </p:sp>
        <p:sp>
          <p:nvSpPr>
            <p:cNvPr id="6" name="TextBox 5">
              <a:extLst>
                <a:ext uri="{FF2B5EF4-FFF2-40B4-BE49-F238E27FC236}">
                  <a16:creationId xmlns:a16="http://schemas.microsoft.com/office/drawing/2014/main" id="{31823E9D-C348-45B1-B362-9BB0269FB64E}"/>
                </a:ext>
              </a:extLst>
            </p:cNvPr>
            <p:cNvSpPr txBox="1"/>
            <p:nvPr/>
          </p:nvSpPr>
          <p:spPr>
            <a:xfrm>
              <a:off x="4743672" y="960672"/>
              <a:ext cx="1525443" cy="523220"/>
            </a:xfrm>
            <a:prstGeom prst="rect">
              <a:avLst/>
            </a:prstGeom>
            <a:noFill/>
          </p:spPr>
          <p:txBody>
            <a:bodyPr wrap="square" rtlCol="0">
              <a:spAutoFit/>
            </a:bodyPr>
            <a:lstStyle/>
            <a:p>
              <a:pPr algn="ctr"/>
              <a:r>
                <a:rPr lang="en-US" sz="2800" b="1" dirty="0">
                  <a:solidFill>
                    <a:srgbClr val="FF0000"/>
                  </a:solidFill>
                </a:rPr>
                <a:t>EVENTS</a:t>
              </a:r>
              <a:endParaRPr lang="en-US" sz="2000" b="1" dirty="0">
                <a:solidFill>
                  <a:srgbClr val="FF0000"/>
                </a:solidFill>
              </a:endParaRPr>
            </a:p>
          </p:txBody>
        </p:sp>
        <p:sp>
          <p:nvSpPr>
            <p:cNvPr id="7" name="TextBox 6">
              <a:extLst>
                <a:ext uri="{FF2B5EF4-FFF2-40B4-BE49-F238E27FC236}">
                  <a16:creationId xmlns:a16="http://schemas.microsoft.com/office/drawing/2014/main" id="{3AA32D94-74CE-4939-8B6B-7A6077A72A20}"/>
                </a:ext>
              </a:extLst>
            </p:cNvPr>
            <p:cNvSpPr txBox="1"/>
            <p:nvPr/>
          </p:nvSpPr>
          <p:spPr>
            <a:xfrm>
              <a:off x="6879043" y="904716"/>
              <a:ext cx="1295400" cy="523220"/>
            </a:xfrm>
            <a:prstGeom prst="rect">
              <a:avLst/>
            </a:prstGeom>
            <a:noFill/>
          </p:spPr>
          <p:txBody>
            <a:bodyPr wrap="square" rtlCol="0">
              <a:spAutoFit/>
            </a:bodyPr>
            <a:lstStyle/>
            <a:p>
              <a:pPr algn="ctr"/>
              <a:r>
                <a:rPr lang="en-US" sz="2800" b="1" dirty="0">
                  <a:solidFill>
                    <a:srgbClr val="FF0000"/>
                  </a:solidFill>
                </a:rPr>
                <a:t>LIFE</a:t>
              </a:r>
              <a:endParaRPr lang="en-US" sz="2000" b="1" dirty="0">
                <a:solidFill>
                  <a:srgbClr val="FF0000"/>
                </a:solidFill>
              </a:endParaRPr>
            </a:p>
          </p:txBody>
        </p:sp>
        <p:sp>
          <p:nvSpPr>
            <p:cNvPr id="8" name="TextBox 7">
              <a:extLst>
                <a:ext uri="{FF2B5EF4-FFF2-40B4-BE49-F238E27FC236}">
                  <a16:creationId xmlns:a16="http://schemas.microsoft.com/office/drawing/2014/main" id="{0407018B-8438-499C-BCCB-C1E474FC40D3}"/>
                </a:ext>
              </a:extLst>
            </p:cNvPr>
            <p:cNvSpPr txBox="1"/>
            <p:nvPr/>
          </p:nvSpPr>
          <p:spPr>
            <a:xfrm>
              <a:off x="1260563" y="1849310"/>
              <a:ext cx="1295400" cy="523220"/>
            </a:xfrm>
            <a:prstGeom prst="rect">
              <a:avLst/>
            </a:prstGeom>
            <a:noFill/>
          </p:spPr>
          <p:txBody>
            <a:bodyPr wrap="square" rtlCol="0">
              <a:spAutoFit/>
            </a:bodyPr>
            <a:lstStyle/>
            <a:p>
              <a:pPr algn="ctr"/>
              <a:r>
                <a:rPr lang="en-US" sz="2800" b="1" dirty="0">
                  <a:solidFill>
                    <a:srgbClr val="FF0000"/>
                  </a:solidFill>
                </a:rPr>
                <a:t>RATE</a:t>
              </a:r>
              <a:endParaRPr lang="en-US" sz="2000" b="1" dirty="0">
                <a:solidFill>
                  <a:srgbClr val="FF0000"/>
                </a:solidFill>
              </a:endParaRPr>
            </a:p>
          </p:txBody>
        </p:sp>
        <p:sp>
          <p:nvSpPr>
            <p:cNvPr id="9" name="TextBox 8">
              <a:extLst>
                <a:ext uri="{FF2B5EF4-FFF2-40B4-BE49-F238E27FC236}">
                  <a16:creationId xmlns:a16="http://schemas.microsoft.com/office/drawing/2014/main" id="{B884D93A-9781-4644-90F1-263C5625A9B8}"/>
                </a:ext>
              </a:extLst>
            </p:cNvPr>
            <p:cNvSpPr txBox="1"/>
            <p:nvPr/>
          </p:nvSpPr>
          <p:spPr>
            <a:xfrm>
              <a:off x="4234180" y="1808860"/>
              <a:ext cx="1526540" cy="523220"/>
            </a:xfrm>
            <a:prstGeom prst="rect">
              <a:avLst/>
            </a:prstGeom>
            <a:noFill/>
          </p:spPr>
          <p:txBody>
            <a:bodyPr wrap="square" rtlCol="0">
              <a:spAutoFit/>
            </a:bodyPr>
            <a:lstStyle/>
            <a:p>
              <a:pPr algn="ctr"/>
              <a:r>
                <a:rPr lang="en-US" sz="2800" b="1" dirty="0">
                  <a:solidFill>
                    <a:srgbClr val="FF0000"/>
                  </a:solidFill>
                </a:rPr>
                <a:t>SPECIES</a:t>
              </a:r>
              <a:endParaRPr lang="en-US" sz="2000" b="1" dirty="0">
                <a:solidFill>
                  <a:srgbClr val="FF0000"/>
                </a:solidFill>
              </a:endParaRPr>
            </a:p>
          </p:txBody>
        </p:sp>
      </p:grpSp>
      <p:grpSp>
        <p:nvGrpSpPr>
          <p:cNvPr id="11" name="Group 10">
            <a:extLst>
              <a:ext uri="{FF2B5EF4-FFF2-40B4-BE49-F238E27FC236}">
                <a16:creationId xmlns:a16="http://schemas.microsoft.com/office/drawing/2014/main" id="{129637A6-A381-489F-AA71-0871EE5D16EF}"/>
              </a:ext>
            </a:extLst>
          </p:cNvPr>
          <p:cNvGrpSpPr/>
          <p:nvPr/>
        </p:nvGrpSpPr>
        <p:grpSpPr>
          <a:xfrm>
            <a:off x="173443" y="2438972"/>
            <a:ext cx="5463177" cy="990028"/>
            <a:chOff x="1412963" y="935292"/>
            <a:chExt cx="5463177" cy="990028"/>
          </a:xfrm>
        </p:grpSpPr>
        <p:sp>
          <p:nvSpPr>
            <p:cNvPr id="12" name="TextBox 11">
              <a:extLst>
                <a:ext uri="{FF2B5EF4-FFF2-40B4-BE49-F238E27FC236}">
                  <a16:creationId xmlns:a16="http://schemas.microsoft.com/office/drawing/2014/main" id="{9AB3FF99-DD31-44FD-B30E-94897C973E44}"/>
                </a:ext>
              </a:extLst>
            </p:cNvPr>
            <p:cNvSpPr txBox="1"/>
            <p:nvPr/>
          </p:nvSpPr>
          <p:spPr>
            <a:xfrm>
              <a:off x="1412963" y="945166"/>
              <a:ext cx="2082077" cy="523220"/>
            </a:xfrm>
            <a:prstGeom prst="rect">
              <a:avLst/>
            </a:prstGeom>
            <a:noFill/>
          </p:spPr>
          <p:txBody>
            <a:bodyPr wrap="square" rtlCol="0">
              <a:spAutoFit/>
            </a:bodyPr>
            <a:lstStyle/>
            <a:p>
              <a:pPr algn="ctr"/>
              <a:r>
                <a:rPr lang="en-US" sz="2800" b="1" dirty="0">
                  <a:solidFill>
                    <a:srgbClr val="FF0000"/>
                  </a:solidFill>
                </a:rPr>
                <a:t>PRIMARY</a:t>
              </a:r>
              <a:endParaRPr lang="en-US" sz="2000" b="1" dirty="0">
                <a:solidFill>
                  <a:srgbClr val="FF0000"/>
                </a:solidFill>
              </a:endParaRPr>
            </a:p>
          </p:txBody>
        </p:sp>
        <p:sp>
          <p:nvSpPr>
            <p:cNvPr id="13" name="TextBox 12">
              <a:extLst>
                <a:ext uri="{FF2B5EF4-FFF2-40B4-BE49-F238E27FC236}">
                  <a16:creationId xmlns:a16="http://schemas.microsoft.com/office/drawing/2014/main" id="{90FAC080-3B06-4699-8470-64381D593D4A}"/>
                </a:ext>
              </a:extLst>
            </p:cNvPr>
            <p:cNvSpPr txBox="1"/>
            <p:nvPr/>
          </p:nvSpPr>
          <p:spPr>
            <a:xfrm>
              <a:off x="5350697" y="935292"/>
              <a:ext cx="1525443" cy="523220"/>
            </a:xfrm>
            <a:prstGeom prst="rect">
              <a:avLst/>
            </a:prstGeom>
            <a:noFill/>
          </p:spPr>
          <p:txBody>
            <a:bodyPr wrap="square" rtlCol="0">
              <a:spAutoFit/>
            </a:bodyPr>
            <a:lstStyle/>
            <a:p>
              <a:pPr algn="ctr"/>
              <a:r>
                <a:rPr lang="en-US" sz="2800" b="1" dirty="0">
                  <a:solidFill>
                    <a:srgbClr val="FF0000"/>
                  </a:solidFill>
                </a:rPr>
                <a:t>BARE</a:t>
              </a:r>
              <a:endParaRPr lang="en-US" sz="2000" b="1" dirty="0">
                <a:solidFill>
                  <a:srgbClr val="FF0000"/>
                </a:solidFill>
              </a:endParaRPr>
            </a:p>
          </p:txBody>
        </p:sp>
        <p:sp>
          <p:nvSpPr>
            <p:cNvPr id="14" name="TextBox 13">
              <a:extLst>
                <a:ext uri="{FF2B5EF4-FFF2-40B4-BE49-F238E27FC236}">
                  <a16:creationId xmlns:a16="http://schemas.microsoft.com/office/drawing/2014/main" id="{D6ADB533-EE61-4BFE-8DB0-AE46870568BD}"/>
                </a:ext>
              </a:extLst>
            </p:cNvPr>
            <p:cNvSpPr txBox="1"/>
            <p:nvPr/>
          </p:nvSpPr>
          <p:spPr>
            <a:xfrm>
              <a:off x="1806301" y="1402100"/>
              <a:ext cx="1295400" cy="523220"/>
            </a:xfrm>
            <a:prstGeom prst="rect">
              <a:avLst/>
            </a:prstGeom>
            <a:noFill/>
          </p:spPr>
          <p:txBody>
            <a:bodyPr wrap="square" rtlCol="0">
              <a:spAutoFit/>
            </a:bodyPr>
            <a:lstStyle/>
            <a:p>
              <a:pPr algn="ctr"/>
              <a:r>
                <a:rPr lang="en-US" sz="2800" b="1" dirty="0">
                  <a:solidFill>
                    <a:srgbClr val="FF0000"/>
                  </a:solidFill>
                </a:rPr>
                <a:t>LAVA</a:t>
              </a:r>
              <a:endParaRPr lang="en-US" sz="2000" b="1" dirty="0">
                <a:solidFill>
                  <a:srgbClr val="FF0000"/>
                </a:solidFill>
              </a:endParaRPr>
            </a:p>
          </p:txBody>
        </p:sp>
      </p:grpSp>
      <p:sp>
        <p:nvSpPr>
          <p:cNvPr id="17" name="TextBox 16">
            <a:extLst>
              <a:ext uri="{FF2B5EF4-FFF2-40B4-BE49-F238E27FC236}">
                <a16:creationId xmlns:a16="http://schemas.microsoft.com/office/drawing/2014/main" id="{72C77CE8-A858-45E5-8668-F1694B888CC4}"/>
              </a:ext>
            </a:extLst>
          </p:cNvPr>
          <p:cNvSpPr txBox="1"/>
          <p:nvPr/>
        </p:nvSpPr>
        <p:spPr>
          <a:xfrm>
            <a:off x="292461" y="3549448"/>
            <a:ext cx="1295400" cy="523220"/>
          </a:xfrm>
          <a:prstGeom prst="rect">
            <a:avLst/>
          </a:prstGeom>
          <a:noFill/>
        </p:spPr>
        <p:txBody>
          <a:bodyPr wrap="square" rtlCol="0">
            <a:spAutoFit/>
          </a:bodyPr>
          <a:lstStyle/>
          <a:p>
            <a:pPr algn="ctr"/>
            <a:r>
              <a:rPr lang="en-US" sz="2800" b="1" dirty="0">
                <a:solidFill>
                  <a:srgbClr val="FF0000"/>
                </a:solidFill>
              </a:rPr>
              <a:t>SOIL</a:t>
            </a:r>
            <a:endParaRPr lang="en-US" sz="2000" b="1" dirty="0">
              <a:solidFill>
                <a:srgbClr val="FF0000"/>
              </a:solidFill>
            </a:endParaRPr>
          </a:p>
        </p:txBody>
      </p:sp>
      <p:sp>
        <p:nvSpPr>
          <p:cNvPr id="18" name="TextBox 17">
            <a:extLst>
              <a:ext uri="{FF2B5EF4-FFF2-40B4-BE49-F238E27FC236}">
                <a16:creationId xmlns:a16="http://schemas.microsoft.com/office/drawing/2014/main" id="{1B21BFCF-7002-4971-99BA-1729CFCBD756}"/>
              </a:ext>
            </a:extLst>
          </p:cNvPr>
          <p:cNvSpPr txBox="1"/>
          <p:nvPr/>
        </p:nvSpPr>
        <p:spPr>
          <a:xfrm>
            <a:off x="4349750" y="4089778"/>
            <a:ext cx="2233930" cy="523220"/>
          </a:xfrm>
          <a:prstGeom prst="rect">
            <a:avLst/>
          </a:prstGeom>
          <a:noFill/>
        </p:spPr>
        <p:txBody>
          <a:bodyPr wrap="square" rtlCol="0">
            <a:spAutoFit/>
          </a:bodyPr>
          <a:lstStyle/>
          <a:p>
            <a:pPr algn="ctr"/>
            <a:r>
              <a:rPr lang="en-US" sz="2800" b="1" dirty="0">
                <a:solidFill>
                  <a:srgbClr val="FF0000"/>
                </a:solidFill>
              </a:rPr>
              <a:t>NUTRIENTS</a:t>
            </a:r>
            <a:endParaRPr lang="en-US" sz="2000" b="1" dirty="0">
              <a:solidFill>
                <a:srgbClr val="FF0000"/>
              </a:solidFill>
            </a:endParaRPr>
          </a:p>
        </p:txBody>
      </p:sp>
      <p:grpSp>
        <p:nvGrpSpPr>
          <p:cNvPr id="25" name="Group 24">
            <a:extLst>
              <a:ext uri="{FF2B5EF4-FFF2-40B4-BE49-F238E27FC236}">
                <a16:creationId xmlns:a16="http://schemas.microsoft.com/office/drawing/2014/main" id="{6A9B31BE-C04A-46C3-A29D-8A65FBD2427F}"/>
              </a:ext>
            </a:extLst>
          </p:cNvPr>
          <p:cNvGrpSpPr/>
          <p:nvPr/>
        </p:nvGrpSpPr>
        <p:grpSpPr>
          <a:xfrm>
            <a:off x="0" y="4760324"/>
            <a:ext cx="9143999" cy="2072331"/>
            <a:chOff x="0" y="4760324"/>
            <a:chExt cx="9143999" cy="2072331"/>
          </a:xfrm>
        </p:grpSpPr>
        <p:pic>
          <p:nvPicPr>
            <p:cNvPr id="20" name="Picture 19">
              <a:extLst>
                <a:ext uri="{FF2B5EF4-FFF2-40B4-BE49-F238E27FC236}">
                  <a16:creationId xmlns:a16="http://schemas.microsoft.com/office/drawing/2014/main" id="{0284316C-7DAA-4C9B-A092-3B23985B4583}"/>
                </a:ext>
              </a:extLst>
            </p:cNvPr>
            <p:cNvPicPr>
              <a:picLocks noChangeAspect="1"/>
            </p:cNvPicPr>
            <p:nvPr/>
          </p:nvPicPr>
          <p:blipFill rotWithShape="1">
            <a:blip r:embed="rId2"/>
            <a:srcRect l="13483"/>
            <a:stretch/>
          </p:blipFill>
          <p:spPr>
            <a:xfrm>
              <a:off x="0" y="4938322"/>
              <a:ext cx="3257234" cy="1716334"/>
            </a:xfrm>
            <a:prstGeom prst="rect">
              <a:avLst/>
            </a:prstGeom>
          </p:spPr>
        </p:pic>
        <p:pic>
          <p:nvPicPr>
            <p:cNvPr id="22" name="Picture 21">
              <a:extLst>
                <a:ext uri="{FF2B5EF4-FFF2-40B4-BE49-F238E27FC236}">
                  <a16:creationId xmlns:a16="http://schemas.microsoft.com/office/drawing/2014/main" id="{EF0F71FC-05C3-404E-A9D2-E7751F671EA1}"/>
                </a:ext>
              </a:extLst>
            </p:cNvPr>
            <p:cNvPicPr>
              <a:picLocks noChangeAspect="1"/>
            </p:cNvPicPr>
            <p:nvPr/>
          </p:nvPicPr>
          <p:blipFill>
            <a:blip r:embed="rId3"/>
            <a:stretch>
              <a:fillRect/>
            </a:stretch>
          </p:blipFill>
          <p:spPr>
            <a:xfrm>
              <a:off x="6007252" y="4938322"/>
              <a:ext cx="3136747" cy="1716334"/>
            </a:xfrm>
            <a:prstGeom prst="rect">
              <a:avLst/>
            </a:prstGeom>
          </p:spPr>
        </p:pic>
        <p:pic>
          <p:nvPicPr>
            <p:cNvPr id="24" name="Picture 23">
              <a:extLst>
                <a:ext uri="{FF2B5EF4-FFF2-40B4-BE49-F238E27FC236}">
                  <a16:creationId xmlns:a16="http://schemas.microsoft.com/office/drawing/2014/main" id="{30B9D406-109F-40BE-A598-18BCE10012A2}"/>
                </a:ext>
              </a:extLst>
            </p:cNvPr>
            <p:cNvPicPr>
              <a:picLocks noChangeAspect="1"/>
            </p:cNvPicPr>
            <p:nvPr/>
          </p:nvPicPr>
          <p:blipFill>
            <a:blip r:embed="rId4"/>
            <a:stretch>
              <a:fillRect/>
            </a:stretch>
          </p:blipFill>
          <p:spPr>
            <a:xfrm>
              <a:off x="3346874" y="4760324"/>
              <a:ext cx="2570739" cy="2072331"/>
            </a:xfrm>
            <a:prstGeom prst="rect">
              <a:avLst/>
            </a:prstGeom>
          </p:spPr>
        </p:pic>
      </p:grpSp>
    </p:spTree>
    <p:extLst>
      <p:ext uri="{BB962C8B-B14F-4D97-AF65-F5344CB8AC3E}">
        <p14:creationId xmlns:p14="http://schemas.microsoft.com/office/powerpoint/2010/main" val="32733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70A8DC-2A24-450F-8FC3-C3F37ED27A16}"/>
              </a:ext>
            </a:extLst>
          </p:cNvPr>
          <p:cNvSpPr txBox="1"/>
          <p:nvPr/>
        </p:nvSpPr>
        <p:spPr>
          <a:xfrm>
            <a:off x="59913" y="83005"/>
            <a:ext cx="9024174" cy="1575881"/>
          </a:xfrm>
          <a:prstGeom prst="rect">
            <a:avLst/>
          </a:prstGeom>
          <a:noFill/>
        </p:spPr>
        <p:txBody>
          <a:bodyPr wrap="square">
            <a:spAutoFit/>
          </a:bodyPr>
          <a:lstStyle/>
          <a:p>
            <a:pPr marR="0" lvl="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5. </a:t>
            </a:r>
            <a:r>
              <a:rPr lang="en-US" sz="2000" b="1"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succession</a:t>
            </a:r>
            <a:r>
              <a:rPr lang="en-US" sz="2000" dirty="0">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starts with          </a:t>
            </a:r>
            <a:r>
              <a:rPr lang="en-US" sz="2000" dirty="0">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that remains after a disturbance, such as a forest                   or other natural </a:t>
            </a:r>
          </a:p>
          <a:p>
            <a:pPr marR="0" lvl="0">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rPr>
              <a:t>6.                            species are the first organisms to grow in an area.</a:t>
            </a:r>
          </a:p>
        </p:txBody>
      </p:sp>
      <p:grpSp>
        <p:nvGrpSpPr>
          <p:cNvPr id="10" name="Group 9">
            <a:extLst>
              <a:ext uri="{FF2B5EF4-FFF2-40B4-BE49-F238E27FC236}">
                <a16:creationId xmlns:a16="http://schemas.microsoft.com/office/drawing/2014/main" id="{C83A9418-6337-4536-81ED-2D867C37F7EF}"/>
              </a:ext>
            </a:extLst>
          </p:cNvPr>
          <p:cNvGrpSpPr/>
          <p:nvPr/>
        </p:nvGrpSpPr>
        <p:grpSpPr>
          <a:xfrm>
            <a:off x="325843" y="103135"/>
            <a:ext cx="7340899" cy="987109"/>
            <a:chOff x="1412963" y="945166"/>
            <a:chExt cx="7340899" cy="987109"/>
          </a:xfrm>
        </p:grpSpPr>
        <p:sp>
          <p:nvSpPr>
            <p:cNvPr id="5" name="TextBox 4">
              <a:extLst>
                <a:ext uri="{FF2B5EF4-FFF2-40B4-BE49-F238E27FC236}">
                  <a16:creationId xmlns:a16="http://schemas.microsoft.com/office/drawing/2014/main" id="{DBBE1D4B-A03A-4AC1-82C4-9C2BA07E5897}"/>
                </a:ext>
              </a:extLst>
            </p:cNvPr>
            <p:cNvSpPr txBox="1"/>
            <p:nvPr/>
          </p:nvSpPr>
          <p:spPr>
            <a:xfrm>
              <a:off x="1412963" y="945166"/>
              <a:ext cx="2438400" cy="523220"/>
            </a:xfrm>
            <a:prstGeom prst="rect">
              <a:avLst/>
            </a:prstGeom>
            <a:noFill/>
          </p:spPr>
          <p:txBody>
            <a:bodyPr wrap="square" rtlCol="0">
              <a:spAutoFit/>
            </a:bodyPr>
            <a:lstStyle/>
            <a:p>
              <a:pPr algn="ctr"/>
              <a:r>
                <a:rPr lang="en-US" sz="2800" b="1" dirty="0">
                  <a:solidFill>
                    <a:srgbClr val="FF0000"/>
                  </a:solidFill>
                </a:rPr>
                <a:t>SECONDARY</a:t>
              </a:r>
              <a:endParaRPr lang="en-US" sz="2000" b="1" dirty="0">
                <a:solidFill>
                  <a:srgbClr val="FF0000"/>
                </a:solidFill>
              </a:endParaRPr>
            </a:p>
          </p:txBody>
        </p:sp>
        <p:sp>
          <p:nvSpPr>
            <p:cNvPr id="6" name="TextBox 5">
              <a:extLst>
                <a:ext uri="{FF2B5EF4-FFF2-40B4-BE49-F238E27FC236}">
                  <a16:creationId xmlns:a16="http://schemas.microsoft.com/office/drawing/2014/main" id="{31823E9D-C348-45B1-B362-9BB0269FB64E}"/>
                </a:ext>
              </a:extLst>
            </p:cNvPr>
            <p:cNvSpPr txBox="1"/>
            <p:nvPr/>
          </p:nvSpPr>
          <p:spPr>
            <a:xfrm>
              <a:off x="5609043" y="945166"/>
              <a:ext cx="1525443" cy="523220"/>
            </a:xfrm>
            <a:prstGeom prst="rect">
              <a:avLst/>
            </a:prstGeom>
            <a:noFill/>
          </p:spPr>
          <p:txBody>
            <a:bodyPr wrap="square" rtlCol="0">
              <a:spAutoFit/>
            </a:bodyPr>
            <a:lstStyle/>
            <a:p>
              <a:pPr algn="ctr"/>
              <a:r>
                <a:rPr lang="en-US" sz="2800" b="1" dirty="0">
                  <a:solidFill>
                    <a:srgbClr val="FF0000"/>
                  </a:solidFill>
                </a:rPr>
                <a:t>SOIL</a:t>
              </a:r>
              <a:endParaRPr lang="en-US" sz="2000" b="1" dirty="0">
                <a:solidFill>
                  <a:srgbClr val="FF0000"/>
                </a:solidFill>
              </a:endParaRPr>
            </a:p>
          </p:txBody>
        </p:sp>
        <p:sp>
          <p:nvSpPr>
            <p:cNvPr id="8" name="TextBox 7">
              <a:extLst>
                <a:ext uri="{FF2B5EF4-FFF2-40B4-BE49-F238E27FC236}">
                  <a16:creationId xmlns:a16="http://schemas.microsoft.com/office/drawing/2014/main" id="{0407018B-8438-499C-BCCB-C1E474FC40D3}"/>
                </a:ext>
              </a:extLst>
            </p:cNvPr>
            <p:cNvSpPr txBox="1"/>
            <p:nvPr/>
          </p:nvSpPr>
          <p:spPr>
            <a:xfrm>
              <a:off x="3952963" y="1377013"/>
              <a:ext cx="1295400" cy="523220"/>
            </a:xfrm>
            <a:prstGeom prst="rect">
              <a:avLst/>
            </a:prstGeom>
            <a:noFill/>
          </p:spPr>
          <p:txBody>
            <a:bodyPr wrap="square" rtlCol="0">
              <a:spAutoFit/>
            </a:bodyPr>
            <a:lstStyle/>
            <a:p>
              <a:pPr algn="ctr"/>
              <a:r>
                <a:rPr lang="en-US" sz="2800" b="1" dirty="0">
                  <a:solidFill>
                    <a:srgbClr val="FF0000"/>
                  </a:solidFill>
                </a:rPr>
                <a:t>FIRE</a:t>
              </a:r>
              <a:endParaRPr lang="en-US" sz="2000" b="1" dirty="0">
                <a:solidFill>
                  <a:srgbClr val="FF0000"/>
                </a:solidFill>
              </a:endParaRPr>
            </a:p>
          </p:txBody>
        </p:sp>
        <p:sp>
          <p:nvSpPr>
            <p:cNvPr id="9" name="TextBox 8">
              <a:extLst>
                <a:ext uri="{FF2B5EF4-FFF2-40B4-BE49-F238E27FC236}">
                  <a16:creationId xmlns:a16="http://schemas.microsoft.com/office/drawing/2014/main" id="{B884D93A-9781-4644-90F1-263C5625A9B8}"/>
                </a:ext>
              </a:extLst>
            </p:cNvPr>
            <p:cNvSpPr txBox="1"/>
            <p:nvPr/>
          </p:nvSpPr>
          <p:spPr>
            <a:xfrm>
              <a:off x="6686676" y="1409055"/>
              <a:ext cx="2067186" cy="523220"/>
            </a:xfrm>
            <a:prstGeom prst="rect">
              <a:avLst/>
            </a:prstGeom>
            <a:noFill/>
          </p:spPr>
          <p:txBody>
            <a:bodyPr wrap="square" rtlCol="0">
              <a:spAutoFit/>
            </a:bodyPr>
            <a:lstStyle/>
            <a:p>
              <a:pPr algn="ctr"/>
              <a:r>
                <a:rPr lang="en-US" sz="2800" b="1" dirty="0">
                  <a:solidFill>
                    <a:srgbClr val="FF0000"/>
                  </a:solidFill>
                </a:rPr>
                <a:t>DISASTER</a:t>
              </a:r>
              <a:endParaRPr lang="en-US" sz="2000" b="1" dirty="0">
                <a:solidFill>
                  <a:srgbClr val="FF0000"/>
                </a:solidFill>
              </a:endParaRPr>
            </a:p>
          </p:txBody>
        </p:sp>
      </p:grpSp>
      <p:sp>
        <p:nvSpPr>
          <p:cNvPr id="14" name="TextBox 13">
            <a:extLst>
              <a:ext uri="{FF2B5EF4-FFF2-40B4-BE49-F238E27FC236}">
                <a16:creationId xmlns:a16="http://schemas.microsoft.com/office/drawing/2014/main" id="{74C06154-265E-4390-874B-5A33FF736404}"/>
              </a:ext>
            </a:extLst>
          </p:cNvPr>
          <p:cNvSpPr txBox="1"/>
          <p:nvPr/>
        </p:nvSpPr>
        <p:spPr>
          <a:xfrm>
            <a:off x="295363" y="1161174"/>
            <a:ext cx="1889037" cy="523220"/>
          </a:xfrm>
          <a:prstGeom prst="rect">
            <a:avLst/>
          </a:prstGeom>
          <a:noFill/>
        </p:spPr>
        <p:txBody>
          <a:bodyPr wrap="square" rtlCol="0">
            <a:spAutoFit/>
          </a:bodyPr>
          <a:lstStyle/>
          <a:p>
            <a:pPr algn="ctr"/>
            <a:r>
              <a:rPr lang="en-US" sz="2800" b="1" dirty="0">
                <a:solidFill>
                  <a:srgbClr val="FF0000"/>
                </a:solidFill>
              </a:rPr>
              <a:t>PIONEER</a:t>
            </a:r>
            <a:endParaRPr lang="en-US" sz="2000" b="1" dirty="0">
              <a:solidFill>
                <a:srgbClr val="FF0000"/>
              </a:solidFill>
            </a:endParaRPr>
          </a:p>
        </p:txBody>
      </p:sp>
      <p:pic>
        <p:nvPicPr>
          <p:cNvPr id="27" name="Picture 26">
            <a:extLst>
              <a:ext uri="{FF2B5EF4-FFF2-40B4-BE49-F238E27FC236}">
                <a16:creationId xmlns:a16="http://schemas.microsoft.com/office/drawing/2014/main" id="{1E72159E-437A-466D-98B3-26D3ABC899A1}"/>
              </a:ext>
            </a:extLst>
          </p:cNvPr>
          <p:cNvPicPr>
            <a:picLocks noChangeAspect="1"/>
          </p:cNvPicPr>
          <p:nvPr/>
        </p:nvPicPr>
        <p:blipFill>
          <a:blip r:embed="rId2"/>
          <a:stretch>
            <a:fillRect/>
          </a:stretch>
        </p:blipFill>
        <p:spPr>
          <a:xfrm>
            <a:off x="272382" y="2020305"/>
            <a:ext cx="3071126" cy="2453853"/>
          </a:xfrm>
          <a:prstGeom prst="rect">
            <a:avLst/>
          </a:prstGeom>
          <a:ln>
            <a:noFill/>
          </a:ln>
          <a:effectLst>
            <a:softEdge rad="112500"/>
          </a:effectLst>
        </p:spPr>
      </p:pic>
      <p:pic>
        <p:nvPicPr>
          <p:cNvPr id="29" name="Picture 28">
            <a:extLst>
              <a:ext uri="{FF2B5EF4-FFF2-40B4-BE49-F238E27FC236}">
                <a16:creationId xmlns:a16="http://schemas.microsoft.com/office/drawing/2014/main" id="{2BBC37C9-9074-4AFD-8844-32DB92552042}"/>
              </a:ext>
            </a:extLst>
          </p:cNvPr>
          <p:cNvPicPr>
            <a:picLocks noChangeAspect="1"/>
          </p:cNvPicPr>
          <p:nvPr/>
        </p:nvPicPr>
        <p:blipFill>
          <a:blip r:embed="rId3"/>
          <a:stretch>
            <a:fillRect/>
          </a:stretch>
        </p:blipFill>
        <p:spPr>
          <a:xfrm>
            <a:off x="1341451" y="4407715"/>
            <a:ext cx="3240065" cy="2367280"/>
          </a:xfrm>
          <a:prstGeom prst="rect">
            <a:avLst/>
          </a:prstGeom>
          <a:ln>
            <a:noFill/>
          </a:ln>
          <a:effectLst>
            <a:softEdge rad="112500"/>
          </a:effectLst>
        </p:spPr>
      </p:pic>
      <p:pic>
        <p:nvPicPr>
          <p:cNvPr id="31" name="Picture 30">
            <a:extLst>
              <a:ext uri="{FF2B5EF4-FFF2-40B4-BE49-F238E27FC236}">
                <a16:creationId xmlns:a16="http://schemas.microsoft.com/office/drawing/2014/main" id="{CF7729F9-003D-4486-B798-CC9954EA9C14}"/>
              </a:ext>
            </a:extLst>
          </p:cNvPr>
          <p:cNvPicPr>
            <a:picLocks noChangeAspect="1"/>
          </p:cNvPicPr>
          <p:nvPr/>
        </p:nvPicPr>
        <p:blipFill>
          <a:blip r:embed="rId4"/>
          <a:stretch>
            <a:fillRect/>
          </a:stretch>
        </p:blipFill>
        <p:spPr>
          <a:xfrm>
            <a:off x="5247633" y="2063591"/>
            <a:ext cx="3623985" cy="2367280"/>
          </a:xfrm>
          <a:prstGeom prst="rect">
            <a:avLst/>
          </a:prstGeom>
          <a:ln>
            <a:noFill/>
          </a:ln>
          <a:effectLst>
            <a:softEdge rad="112500"/>
          </a:effectLst>
        </p:spPr>
      </p:pic>
      <p:pic>
        <p:nvPicPr>
          <p:cNvPr id="33" name="Picture 32">
            <a:extLst>
              <a:ext uri="{FF2B5EF4-FFF2-40B4-BE49-F238E27FC236}">
                <a16:creationId xmlns:a16="http://schemas.microsoft.com/office/drawing/2014/main" id="{2F11C510-E7A0-42E8-B741-F2F3F1D4521D}"/>
              </a:ext>
            </a:extLst>
          </p:cNvPr>
          <p:cNvPicPr>
            <a:picLocks noChangeAspect="1"/>
          </p:cNvPicPr>
          <p:nvPr/>
        </p:nvPicPr>
        <p:blipFill>
          <a:blip r:embed="rId5"/>
          <a:stretch>
            <a:fillRect/>
          </a:stretch>
        </p:blipFill>
        <p:spPr>
          <a:xfrm>
            <a:off x="4694894" y="4387585"/>
            <a:ext cx="2910022" cy="2367280"/>
          </a:xfrm>
          <a:prstGeom prst="rect">
            <a:avLst/>
          </a:prstGeom>
          <a:ln>
            <a:noFill/>
          </a:ln>
          <a:effectLst>
            <a:softEdge rad="112500"/>
          </a:effectLst>
        </p:spPr>
      </p:pic>
    </p:spTree>
    <p:extLst>
      <p:ext uri="{BB962C8B-B14F-4D97-AF65-F5344CB8AC3E}">
        <p14:creationId xmlns:p14="http://schemas.microsoft.com/office/powerpoint/2010/main" val="42868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70A8DC-2A24-450F-8FC3-C3F37ED27A16}"/>
              </a:ext>
            </a:extLst>
          </p:cNvPr>
          <p:cNvSpPr txBox="1"/>
          <p:nvPr/>
        </p:nvSpPr>
        <p:spPr>
          <a:xfrm>
            <a:off x="59913" y="83005"/>
            <a:ext cx="9024174" cy="2499210"/>
          </a:xfrm>
          <a:prstGeom prst="rect">
            <a:avLst/>
          </a:prstGeom>
          <a:noFill/>
        </p:spPr>
        <p:txBody>
          <a:bodyPr wrap="square">
            <a:spAutoFit/>
          </a:bodyPr>
          <a:lstStyle/>
          <a:p>
            <a:pPr marR="0" lvl="0">
              <a:lnSpc>
                <a:spcPct val="150000"/>
              </a:lnSpc>
              <a:spcBef>
                <a:spcPts val="600"/>
              </a:spcBef>
              <a:spcAft>
                <a:spcPts val="600"/>
              </a:spcAft>
            </a:pPr>
            <a:r>
              <a:rPr lang="en-US" sz="2000" dirty="0">
                <a:latin typeface="Times New Roman" panose="02020603050405020304" pitchFamily="18" charset="0"/>
                <a:ea typeface="Calibri" panose="020F0502020204030204" pitchFamily="34" charset="0"/>
              </a:rPr>
              <a:t>7. The                       community occurs                   succession.   </a:t>
            </a:r>
            <a:r>
              <a:rPr lang="en-US" sz="2000" dirty="0">
                <a:effectLst/>
                <a:latin typeface="Times New Roman" panose="02020603050405020304" pitchFamily="18" charset="0"/>
                <a:ea typeface="Calibri" panose="020F0502020204030204" pitchFamily="34" charset="0"/>
              </a:rPr>
              <a:t>With a lot of different                        </a:t>
            </a:r>
            <a:br>
              <a:rPr lang="en-US" sz="2000" dirty="0">
                <a:effectLst/>
                <a:latin typeface="Times New Roman" panose="02020603050405020304" pitchFamily="18" charset="0"/>
                <a:ea typeface="Calibri" panose="020F0502020204030204" pitchFamily="34" charset="0"/>
              </a:rPr>
            </a:br>
            <a:r>
              <a:rPr lang="en-US" sz="2000" dirty="0">
                <a:effectLst/>
                <a:latin typeface="Times New Roman" panose="02020603050405020304" pitchFamily="18" charset="0"/>
                <a:ea typeface="Calibri" panose="020F0502020204030204" pitchFamily="34" charset="0"/>
              </a:rPr>
              <a:t>                       of plants, animals, &amp; other organisms, it would have a higher  level of                                                                        </a:t>
            </a:r>
            <a:br>
              <a:rPr lang="en-US" sz="2000" dirty="0">
                <a:effectLst/>
                <a:latin typeface="Times New Roman" panose="02020603050405020304" pitchFamily="18" charset="0"/>
                <a:ea typeface="Calibri" panose="020F0502020204030204" pitchFamily="34" charset="0"/>
              </a:rPr>
            </a:br>
            <a:r>
              <a:rPr lang="en-US" sz="2000" dirty="0">
                <a:effectLst/>
                <a:latin typeface="Times New Roman" panose="02020603050405020304" pitchFamily="18" charset="0"/>
                <a:ea typeface="Calibri" panose="020F0502020204030204" pitchFamily="34" charset="0"/>
              </a:rPr>
              <a:t>                                    .    </a:t>
            </a:r>
          </a:p>
          <a:p>
            <a:pPr marR="0" lvl="0">
              <a:lnSpc>
                <a:spcPct val="150000"/>
              </a:lnSpc>
              <a:spcBef>
                <a:spcPts val="600"/>
              </a:spcBef>
              <a:spcAft>
                <a:spcPts val="600"/>
              </a:spcAft>
            </a:pPr>
            <a:r>
              <a:rPr lang="en-US" sz="2000" dirty="0">
                <a:latin typeface="Times New Roman" panose="02020603050405020304" pitchFamily="18" charset="0"/>
                <a:ea typeface="Calibri" panose="020F0502020204030204" pitchFamily="34" charset="0"/>
              </a:rPr>
              <a:t>8. Disturbances will cause</a:t>
            </a:r>
            <a:r>
              <a:rPr lang="en-US" sz="2000" dirty="0">
                <a:effectLst/>
                <a:latin typeface="Times New Roman" panose="02020603050405020304" pitchFamily="18" charset="0"/>
                <a:ea typeface="Calibri" panose="020F0502020204030204" pitchFamily="34" charset="0"/>
              </a:rPr>
              <a:t>                           in the ecosystem showing it is a                                               </a:t>
            </a:r>
            <a:br>
              <a:rPr lang="en-US" sz="2000" dirty="0">
                <a:effectLst/>
                <a:latin typeface="Times New Roman" panose="02020603050405020304" pitchFamily="18" charset="0"/>
                <a:ea typeface="Calibri" panose="020F0502020204030204" pitchFamily="34" charset="0"/>
              </a:rPr>
            </a:br>
            <a:r>
              <a:rPr lang="en-US" sz="2000" dirty="0">
                <a:effectLst/>
                <a:latin typeface="Times New Roman" panose="02020603050405020304" pitchFamily="18" charset="0"/>
                <a:ea typeface="Calibri" panose="020F0502020204030204" pitchFamily="34" charset="0"/>
              </a:rPr>
              <a:t>                          (not static) system.</a:t>
            </a:r>
            <a:endParaRPr lang="en-US" sz="2000" dirty="0">
              <a:latin typeface="Times New Roman" panose="02020603050405020304" pitchFamily="18" charset="0"/>
              <a:ea typeface="Calibri" panose="020F0502020204030204" pitchFamily="34" charset="0"/>
            </a:endParaRPr>
          </a:p>
        </p:txBody>
      </p:sp>
      <p:grpSp>
        <p:nvGrpSpPr>
          <p:cNvPr id="18" name="Group 17">
            <a:extLst>
              <a:ext uri="{FF2B5EF4-FFF2-40B4-BE49-F238E27FC236}">
                <a16:creationId xmlns:a16="http://schemas.microsoft.com/office/drawing/2014/main" id="{4E1D6BAA-DE85-431F-9110-9D66ABCE151F}"/>
              </a:ext>
            </a:extLst>
          </p:cNvPr>
          <p:cNvGrpSpPr/>
          <p:nvPr/>
        </p:nvGrpSpPr>
        <p:grpSpPr>
          <a:xfrm>
            <a:off x="212312" y="100589"/>
            <a:ext cx="5305091" cy="1439068"/>
            <a:chOff x="1004792" y="945166"/>
            <a:chExt cx="5305091" cy="1439068"/>
          </a:xfrm>
        </p:grpSpPr>
        <p:sp>
          <p:nvSpPr>
            <p:cNvPr id="19" name="TextBox 18">
              <a:extLst>
                <a:ext uri="{FF2B5EF4-FFF2-40B4-BE49-F238E27FC236}">
                  <a16:creationId xmlns:a16="http://schemas.microsoft.com/office/drawing/2014/main" id="{B1D02394-95A7-46B4-8CF8-84C0A19B7CB7}"/>
                </a:ext>
              </a:extLst>
            </p:cNvPr>
            <p:cNvSpPr txBox="1"/>
            <p:nvPr/>
          </p:nvSpPr>
          <p:spPr>
            <a:xfrm>
              <a:off x="1412963" y="945166"/>
              <a:ext cx="1655357" cy="523220"/>
            </a:xfrm>
            <a:prstGeom prst="rect">
              <a:avLst/>
            </a:prstGeom>
            <a:noFill/>
          </p:spPr>
          <p:txBody>
            <a:bodyPr wrap="square" rtlCol="0">
              <a:spAutoFit/>
            </a:bodyPr>
            <a:lstStyle/>
            <a:p>
              <a:pPr algn="ctr"/>
              <a:r>
                <a:rPr lang="en-US" sz="2800" b="1" dirty="0">
                  <a:solidFill>
                    <a:srgbClr val="FF0000"/>
                  </a:solidFill>
                </a:rPr>
                <a:t>CLIMAX</a:t>
              </a:r>
              <a:endParaRPr lang="en-US" sz="2000" b="1" dirty="0">
                <a:solidFill>
                  <a:srgbClr val="FF0000"/>
                </a:solidFill>
              </a:endParaRPr>
            </a:p>
          </p:txBody>
        </p:sp>
        <p:sp>
          <p:nvSpPr>
            <p:cNvPr id="20" name="TextBox 19">
              <a:extLst>
                <a:ext uri="{FF2B5EF4-FFF2-40B4-BE49-F238E27FC236}">
                  <a16:creationId xmlns:a16="http://schemas.microsoft.com/office/drawing/2014/main" id="{B9FA9161-B1F6-4F47-99FD-08CCA8B6E141}"/>
                </a:ext>
              </a:extLst>
            </p:cNvPr>
            <p:cNvSpPr txBox="1"/>
            <p:nvPr/>
          </p:nvSpPr>
          <p:spPr>
            <a:xfrm>
              <a:off x="4784440" y="945166"/>
              <a:ext cx="1525443" cy="523220"/>
            </a:xfrm>
            <a:prstGeom prst="rect">
              <a:avLst/>
            </a:prstGeom>
            <a:noFill/>
          </p:spPr>
          <p:txBody>
            <a:bodyPr wrap="square" rtlCol="0">
              <a:spAutoFit/>
            </a:bodyPr>
            <a:lstStyle/>
            <a:p>
              <a:pPr algn="ctr"/>
              <a:r>
                <a:rPr lang="en-US" sz="2800" b="1" dirty="0">
                  <a:solidFill>
                    <a:srgbClr val="FF0000"/>
                  </a:solidFill>
                </a:rPr>
                <a:t>AFTER</a:t>
              </a:r>
              <a:endParaRPr lang="en-US" sz="2000" b="1" dirty="0">
                <a:solidFill>
                  <a:srgbClr val="FF0000"/>
                </a:solidFill>
              </a:endParaRPr>
            </a:p>
          </p:txBody>
        </p:sp>
        <p:sp>
          <p:nvSpPr>
            <p:cNvPr id="21" name="TextBox 20">
              <a:extLst>
                <a:ext uri="{FF2B5EF4-FFF2-40B4-BE49-F238E27FC236}">
                  <a16:creationId xmlns:a16="http://schemas.microsoft.com/office/drawing/2014/main" id="{6777A403-FF15-4D6F-82A6-20F5E327E09B}"/>
                </a:ext>
              </a:extLst>
            </p:cNvPr>
            <p:cNvSpPr txBox="1"/>
            <p:nvPr/>
          </p:nvSpPr>
          <p:spPr>
            <a:xfrm>
              <a:off x="1057363" y="1427746"/>
              <a:ext cx="1418342" cy="523220"/>
            </a:xfrm>
            <a:prstGeom prst="rect">
              <a:avLst/>
            </a:prstGeom>
            <a:noFill/>
          </p:spPr>
          <p:txBody>
            <a:bodyPr wrap="square" rtlCol="0">
              <a:spAutoFit/>
            </a:bodyPr>
            <a:lstStyle/>
            <a:p>
              <a:pPr algn="ctr"/>
              <a:r>
                <a:rPr lang="en-US" sz="2800" b="1" dirty="0">
                  <a:solidFill>
                    <a:srgbClr val="FF0000"/>
                  </a:solidFill>
                </a:rPr>
                <a:t>SPECIES</a:t>
              </a:r>
              <a:endParaRPr lang="en-US" sz="2000" b="1" dirty="0">
                <a:solidFill>
                  <a:srgbClr val="FF0000"/>
                </a:solidFill>
              </a:endParaRPr>
            </a:p>
          </p:txBody>
        </p:sp>
        <p:sp>
          <p:nvSpPr>
            <p:cNvPr id="22" name="TextBox 21">
              <a:extLst>
                <a:ext uri="{FF2B5EF4-FFF2-40B4-BE49-F238E27FC236}">
                  <a16:creationId xmlns:a16="http://schemas.microsoft.com/office/drawing/2014/main" id="{65A03B83-0AC6-46AD-B0A8-E875A925C871}"/>
                </a:ext>
              </a:extLst>
            </p:cNvPr>
            <p:cNvSpPr txBox="1"/>
            <p:nvPr/>
          </p:nvSpPr>
          <p:spPr>
            <a:xfrm>
              <a:off x="1004792" y="1861014"/>
              <a:ext cx="2327687" cy="523220"/>
            </a:xfrm>
            <a:prstGeom prst="rect">
              <a:avLst/>
            </a:prstGeom>
            <a:noFill/>
          </p:spPr>
          <p:txBody>
            <a:bodyPr wrap="square" rtlCol="0">
              <a:spAutoFit/>
            </a:bodyPr>
            <a:lstStyle/>
            <a:p>
              <a:pPr algn="ctr"/>
              <a:r>
                <a:rPr lang="en-US" sz="2800" b="1" dirty="0">
                  <a:solidFill>
                    <a:srgbClr val="FF0000"/>
                  </a:solidFill>
                </a:rPr>
                <a:t>BIODIVERSITY</a:t>
              </a:r>
              <a:endParaRPr lang="en-US" sz="2000" b="1" dirty="0">
                <a:solidFill>
                  <a:srgbClr val="FF0000"/>
                </a:solidFill>
              </a:endParaRPr>
            </a:p>
          </p:txBody>
        </p:sp>
      </p:grpSp>
      <p:grpSp>
        <p:nvGrpSpPr>
          <p:cNvPr id="25" name="Group 24">
            <a:extLst>
              <a:ext uri="{FF2B5EF4-FFF2-40B4-BE49-F238E27FC236}">
                <a16:creationId xmlns:a16="http://schemas.microsoft.com/office/drawing/2014/main" id="{F669628A-C7B6-44FE-9111-8D3D4923ACBA}"/>
              </a:ext>
            </a:extLst>
          </p:cNvPr>
          <p:cNvGrpSpPr/>
          <p:nvPr/>
        </p:nvGrpSpPr>
        <p:grpSpPr>
          <a:xfrm>
            <a:off x="59913" y="1588821"/>
            <a:ext cx="4522247" cy="1005800"/>
            <a:chOff x="59913" y="3305861"/>
            <a:chExt cx="4522247" cy="1005800"/>
          </a:xfrm>
        </p:grpSpPr>
        <p:sp>
          <p:nvSpPr>
            <p:cNvPr id="23" name="TextBox 22">
              <a:extLst>
                <a:ext uri="{FF2B5EF4-FFF2-40B4-BE49-F238E27FC236}">
                  <a16:creationId xmlns:a16="http://schemas.microsoft.com/office/drawing/2014/main" id="{095709DC-4CF7-4D27-96EA-7350865CF401}"/>
                </a:ext>
              </a:extLst>
            </p:cNvPr>
            <p:cNvSpPr txBox="1"/>
            <p:nvPr/>
          </p:nvSpPr>
          <p:spPr>
            <a:xfrm>
              <a:off x="2793280" y="3305861"/>
              <a:ext cx="1788880" cy="523220"/>
            </a:xfrm>
            <a:prstGeom prst="rect">
              <a:avLst/>
            </a:prstGeom>
            <a:noFill/>
          </p:spPr>
          <p:txBody>
            <a:bodyPr wrap="square" rtlCol="0">
              <a:spAutoFit/>
            </a:bodyPr>
            <a:lstStyle/>
            <a:p>
              <a:pPr algn="ctr"/>
              <a:r>
                <a:rPr lang="en-US" sz="2800" b="1" dirty="0">
                  <a:solidFill>
                    <a:srgbClr val="FF0000"/>
                  </a:solidFill>
                </a:rPr>
                <a:t>CHANGES</a:t>
              </a:r>
              <a:endParaRPr lang="en-US" sz="2000" b="1" dirty="0">
                <a:solidFill>
                  <a:srgbClr val="FF0000"/>
                </a:solidFill>
              </a:endParaRPr>
            </a:p>
          </p:txBody>
        </p:sp>
        <p:sp>
          <p:nvSpPr>
            <p:cNvPr id="24" name="TextBox 23">
              <a:extLst>
                <a:ext uri="{FF2B5EF4-FFF2-40B4-BE49-F238E27FC236}">
                  <a16:creationId xmlns:a16="http://schemas.microsoft.com/office/drawing/2014/main" id="{F8DB7EBE-3451-4FA2-9AB8-474F643AD30C}"/>
                </a:ext>
              </a:extLst>
            </p:cNvPr>
            <p:cNvSpPr txBox="1"/>
            <p:nvPr/>
          </p:nvSpPr>
          <p:spPr>
            <a:xfrm>
              <a:off x="59913" y="3788441"/>
              <a:ext cx="1788880" cy="523220"/>
            </a:xfrm>
            <a:prstGeom prst="rect">
              <a:avLst/>
            </a:prstGeom>
            <a:noFill/>
          </p:spPr>
          <p:txBody>
            <a:bodyPr wrap="square" rtlCol="0">
              <a:spAutoFit/>
            </a:bodyPr>
            <a:lstStyle/>
            <a:p>
              <a:pPr algn="ctr"/>
              <a:r>
                <a:rPr lang="en-US" sz="2800" b="1" dirty="0">
                  <a:solidFill>
                    <a:srgbClr val="FF0000"/>
                  </a:solidFill>
                </a:rPr>
                <a:t>DYNAMIC</a:t>
              </a:r>
              <a:endParaRPr lang="en-US" sz="2000" b="1" dirty="0">
                <a:solidFill>
                  <a:srgbClr val="FF0000"/>
                </a:solidFill>
              </a:endParaRPr>
            </a:p>
          </p:txBody>
        </p:sp>
      </p:grpSp>
      <p:pic>
        <p:nvPicPr>
          <p:cNvPr id="4" name="Picture 3">
            <a:extLst>
              <a:ext uri="{FF2B5EF4-FFF2-40B4-BE49-F238E27FC236}">
                <a16:creationId xmlns:a16="http://schemas.microsoft.com/office/drawing/2014/main" id="{4795E2BA-9838-424B-B5D7-DBFD5AA85558}"/>
              </a:ext>
            </a:extLst>
          </p:cNvPr>
          <p:cNvPicPr>
            <a:picLocks noChangeAspect="1"/>
          </p:cNvPicPr>
          <p:nvPr/>
        </p:nvPicPr>
        <p:blipFill>
          <a:blip r:embed="rId2"/>
          <a:stretch>
            <a:fillRect/>
          </a:stretch>
        </p:blipFill>
        <p:spPr>
          <a:xfrm>
            <a:off x="344392" y="3045473"/>
            <a:ext cx="8302043" cy="3594996"/>
          </a:xfrm>
          <a:prstGeom prst="rect">
            <a:avLst/>
          </a:prstGeom>
        </p:spPr>
      </p:pic>
    </p:spTree>
    <p:extLst>
      <p:ext uri="{BB962C8B-B14F-4D97-AF65-F5344CB8AC3E}">
        <p14:creationId xmlns:p14="http://schemas.microsoft.com/office/powerpoint/2010/main" val="3446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9762963-7F49-4D0C-8B76-940622B6857E}"/>
              </a:ext>
            </a:extLst>
          </p:cNvPr>
          <p:cNvGrpSpPr/>
          <p:nvPr/>
        </p:nvGrpSpPr>
        <p:grpSpPr>
          <a:xfrm>
            <a:off x="46274" y="767842"/>
            <a:ext cx="9103029" cy="3904383"/>
            <a:chOff x="-307409" y="4180003"/>
            <a:chExt cx="6390715" cy="2936389"/>
          </a:xfrm>
        </p:grpSpPr>
        <p:pic>
          <p:nvPicPr>
            <p:cNvPr id="11" name="Picture 10">
              <a:extLst>
                <a:ext uri="{FF2B5EF4-FFF2-40B4-BE49-F238E27FC236}">
                  <a16:creationId xmlns:a16="http://schemas.microsoft.com/office/drawing/2014/main" id="{EC38E71A-883E-41AC-9E26-9084564648FB}"/>
                </a:ext>
              </a:extLst>
            </p:cNvPr>
            <p:cNvPicPr>
              <a:picLocks noChangeAspect="1"/>
            </p:cNvPicPr>
            <p:nvPr/>
          </p:nvPicPr>
          <p:blipFill rotWithShape="1">
            <a:blip r:embed="rId2"/>
            <a:srcRect t="30026"/>
            <a:stretch/>
          </p:blipFill>
          <p:spPr>
            <a:xfrm>
              <a:off x="-307409" y="4763438"/>
              <a:ext cx="6390715" cy="2352954"/>
            </a:xfrm>
            <a:prstGeom prst="rect">
              <a:avLst/>
            </a:prstGeom>
          </p:spPr>
        </p:pic>
        <p:sp>
          <p:nvSpPr>
            <p:cNvPr id="12" name="Rectangle 11">
              <a:extLst>
                <a:ext uri="{FF2B5EF4-FFF2-40B4-BE49-F238E27FC236}">
                  <a16:creationId xmlns:a16="http://schemas.microsoft.com/office/drawing/2014/main" id="{71227E53-F95D-4A90-B997-C0B276FFF73E}"/>
                </a:ext>
              </a:extLst>
            </p:cNvPr>
            <p:cNvSpPr/>
            <p:nvPr/>
          </p:nvSpPr>
          <p:spPr>
            <a:xfrm>
              <a:off x="-150494" y="6473619"/>
              <a:ext cx="1472259" cy="513497"/>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B1702-2051-4597-9A12-9C932F9F2A84}"/>
                </a:ext>
              </a:extLst>
            </p:cNvPr>
            <p:cNvSpPr/>
            <p:nvPr/>
          </p:nvSpPr>
          <p:spPr>
            <a:xfrm>
              <a:off x="2128003" y="6473619"/>
              <a:ext cx="1472259" cy="513497"/>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B20048-4139-4087-A6DB-CA45D9D4AD0E}"/>
                </a:ext>
              </a:extLst>
            </p:cNvPr>
            <p:cNvSpPr/>
            <p:nvPr/>
          </p:nvSpPr>
          <p:spPr>
            <a:xfrm>
              <a:off x="4424026" y="6473619"/>
              <a:ext cx="1472259" cy="513497"/>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F9B7F8-B375-4ABD-A294-B4B10EFF125D}"/>
                </a:ext>
              </a:extLst>
            </p:cNvPr>
            <p:cNvSpPr/>
            <p:nvPr/>
          </p:nvSpPr>
          <p:spPr>
            <a:xfrm>
              <a:off x="1315330" y="4180003"/>
              <a:ext cx="1051614" cy="616196"/>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40C0028-89F0-4111-BA4F-535C283E4824}"/>
                </a:ext>
              </a:extLst>
            </p:cNvPr>
            <p:cNvSpPr/>
            <p:nvPr/>
          </p:nvSpPr>
          <p:spPr>
            <a:xfrm>
              <a:off x="524338" y="4697619"/>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FB8C0C-AD08-4EF3-8533-1A87F54AA3C9}"/>
                </a:ext>
              </a:extLst>
            </p:cNvPr>
            <p:cNvSpPr/>
            <p:nvPr/>
          </p:nvSpPr>
          <p:spPr>
            <a:xfrm>
              <a:off x="1392458" y="4890764"/>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470558D-8B12-43B8-AE29-99AB8533902F}"/>
                </a:ext>
              </a:extLst>
            </p:cNvPr>
            <p:cNvSpPr/>
            <p:nvPr/>
          </p:nvSpPr>
          <p:spPr>
            <a:xfrm>
              <a:off x="2358087" y="4907679"/>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99188DF-C11B-4558-8FE4-1E3F62E163E5}"/>
                </a:ext>
              </a:extLst>
            </p:cNvPr>
            <p:cNvSpPr/>
            <p:nvPr/>
          </p:nvSpPr>
          <p:spPr>
            <a:xfrm>
              <a:off x="3313096" y="4903945"/>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83F2DBF-BC01-4853-A98E-D5BDC1A27E92}"/>
                </a:ext>
              </a:extLst>
            </p:cNvPr>
            <p:cNvSpPr/>
            <p:nvPr/>
          </p:nvSpPr>
          <p:spPr>
            <a:xfrm>
              <a:off x="4319217" y="4474567"/>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EE1625C-23C1-421C-A525-B96BCC51421B}"/>
                </a:ext>
              </a:extLst>
            </p:cNvPr>
            <p:cNvSpPr/>
            <p:nvPr/>
          </p:nvSpPr>
          <p:spPr>
            <a:xfrm>
              <a:off x="5389791" y="4502128"/>
              <a:ext cx="420646" cy="410797"/>
            </a:xfrm>
            <a:prstGeom prst="rect">
              <a:avLst/>
            </a:prstGeom>
            <a:solidFill>
              <a:schemeClr val="bg2">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90" name="Text Box 4"/>
          <p:cNvSpPr txBox="1">
            <a:spLocks noChangeArrowheads="1"/>
          </p:cNvSpPr>
          <p:nvPr/>
        </p:nvSpPr>
        <p:spPr bwMode="auto">
          <a:xfrm>
            <a:off x="-26199" y="66421"/>
            <a:ext cx="4049559" cy="461665"/>
          </a:xfrm>
          <a:prstGeom prst="rect">
            <a:avLst/>
          </a:prstGeom>
          <a:solidFill>
            <a:srgbClr val="FFFF00"/>
          </a:solidFill>
          <a:ln w="9525">
            <a:noFill/>
            <a:miter lim="800000"/>
            <a:headEnd/>
            <a:tailEnd/>
          </a:ln>
        </p:spPr>
        <p:txBody>
          <a:bodyPr wrap="square">
            <a:spAutoFit/>
          </a:bodyPr>
          <a:lstStyle/>
          <a:p>
            <a:r>
              <a:rPr lang="en-US" sz="2400" b="1" dirty="0">
                <a:latin typeface="Times New Roman" pitchFamily="18" charset="0"/>
                <a:cs typeface="Times New Roman" pitchFamily="18" charset="0"/>
              </a:rPr>
              <a:t>Part B:  Succession Diagram</a:t>
            </a:r>
            <a:endParaRPr lang="en-US" sz="2400" dirty="0">
              <a:latin typeface="Times New Roman" pitchFamily="18" charset="0"/>
              <a:cs typeface="Times New Roman" pitchFamily="18" charset="0"/>
            </a:endParaRPr>
          </a:p>
        </p:txBody>
      </p:sp>
      <p:sp>
        <p:nvSpPr>
          <p:cNvPr id="4" name="Rectangle 3"/>
          <p:cNvSpPr/>
          <p:nvPr/>
        </p:nvSpPr>
        <p:spPr>
          <a:xfrm>
            <a:off x="0" y="6609500"/>
            <a:ext cx="6324600" cy="261610"/>
          </a:xfrm>
          <a:prstGeom prst="rect">
            <a:avLst/>
          </a:prstGeom>
        </p:spPr>
        <p:txBody>
          <a:bodyPr wrap="square">
            <a:spAutoFit/>
          </a:bodyPr>
          <a:lstStyle/>
          <a:p>
            <a:r>
              <a:rPr lang="en-US" sz="1100" dirty="0"/>
              <a:t>http://visityellowstonenationalparkyall.weebly.com/uploads/1/9/1/2/19128651/4659793_orig.jpg</a:t>
            </a:r>
          </a:p>
        </p:txBody>
      </p:sp>
      <p:sp>
        <p:nvSpPr>
          <p:cNvPr id="3" name="TextBox 2">
            <a:extLst>
              <a:ext uri="{FF2B5EF4-FFF2-40B4-BE49-F238E27FC236}">
                <a16:creationId xmlns:a16="http://schemas.microsoft.com/office/drawing/2014/main" id="{E42D694E-A0D7-4D76-9B4F-80B2E470CEE5}"/>
              </a:ext>
            </a:extLst>
          </p:cNvPr>
          <p:cNvSpPr txBox="1"/>
          <p:nvPr/>
        </p:nvSpPr>
        <p:spPr>
          <a:xfrm>
            <a:off x="2248484" y="690396"/>
            <a:ext cx="1774876" cy="954107"/>
          </a:xfrm>
          <a:prstGeom prst="rect">
            <a:avLst/>
          </a:prstGeom>
          <a:solidFill>
            <a:schemeClr val="bg1"/>
          </a:solidFill>
          <a:ln w="28575">
            <a:solidFill>
              <a:srgbClr val="FF0000"/>
            </a:solidFill>
          </a:ln>
        </p:spPr>
        <p:txBody>
          <a:bodyPr wrap="square" rtlCol="0">
            <a:spAutoFit/>
          </a:bodyPr>
          <a:lstStyle/>
          <a:p>
            <a:pPr algn="ctr"/>
            <a:r>
              <a:rPr lang="en-US" sz="3200" b="1" dirty="0"/>
              <a:t>PIONEER</a:t>
            </a:r>
            <a:r>
              <a:rPr lang="en-US" sz="2400" dirty="0"/>
              <a:t> SPECIES</a:t>
            </a:r>
          </a:p>
        </p:txBody>
      </p:sp>
      <p:sp>
        <p:nvSpPr>
          <p:cNvPr id="8" name="TextBox 7">
            <a:extLst>
              <a:ext uri="{FF2B5EF4-FFF2-40B4-BE49-F238E27FC236}">
                <a16:creationId xmlns:a16="http://schemas.microsoft.com/office/drawing/2014/main" id="{09F4AC6A-29B3-4795-A242-831ED1CC44CE}"/>
              </a:ext>
            </a:extLst>
          </p:cNvPr>
          <p:cNvSpPr txBox="1"/>
          <p:nvPr/>
        </p:nvSpPr>
        <p:spPr>
          <a:xfrm>
            <a:off x="191950" y="3814595"/>
            <a:ext cx="2275639" cy="1015663"/>
          </a:xfrm>
          <a:prstGeom prst="rect">
            <a:avLst/>
          </a:prstGeom>
          <a:solidFill>
            <a:schemeClr val="bg1"/>
          </a:solidFill>
          <a:ln w="28575">
            <a:solidFill>
              <a:srgbClr val="FF0000"/>
            </a:solidFill>
          </a:ln>
        </p:spPr>
        <p:txBody>
          <a:bodyPr wrap="square" rtlCol="0">
            <a:spAutoFit/>
          </a:bodyPr>
          <a:lstStyle/>
          <a:p>
            <a:pPr algn="ctr"/>
            <a:r>
              <a:rPr lang="en-US" sz="3600" b="1" dirty="0"/>
              <a:t>PRIMARY</a:t>
            </a:r>
            <a:br>
              <a:rPr lang="en-US" sz="2400" dirty="0"/>
            </a:br>
            <a:r>
              <a:rPr lang="en-US" sz="2400" dirty="0"/>
              <a:t>SUCCESSION</a:t>
            </a:r>
          </a:p>
        </p:txBody>
      </p:sp>
      <p:sp>
        <p:nvSpPr>
          <p:cNvPr id="22" name="TextBox 21">
            <a:extLst>
              <a:ext uri="{FF2B5EF4-FFF2-40B4-BE49-F238E27FC236}">
                <a16:creationId xmlns:a16="http://schemas.microsoft.com/office/drawing/2014/main" id="{BDAF4528-2409-4E6D-86C1-C15D92281B73}"/>
              </a:ext>
            </a:extLst>
          </p:cNvPr>
          <p:cNvSpPr txBox="1"/>
          <p:nvPr/>
        </p:nvSpPr>
        <p:spPr>
          <a:xfrm>
            <a:off x="3253200" y="3843388"/>
            <a:ext cx="2621329" cy="1015663"/>
          </a:xfrm>
          <a:prstGeom prst="rect">
            <a:avLst/>
          </a:prstGeom>
          <a:solidFill>
            <a:schemeClr val="bg1"/>
          </a:solidFill>
          <a:ln w="28575">
            <a:solidFill>
              <a:srgbClr val="FF0000"/>
            </a:solidFill>
          </a:ln>
        </p:spPr>
        <p:txBody>
          <a:bodyPr wrap="square" rtlCol="0">
            <a:spAutoFit/>
          </a:bodyPr>
          <a:lstStyle/>
          <a:p>
            <a:pPr algn="ctr"/>
            <a:r>
              <a:rPr lang="en-US" sz="3600" b="1" dirty="0"/>
              <a:t>SECONDARY</a:t>
            </a:r>
            <a:br>
              <a:rPr lang="en-US" sz="2400" dirty="0"/>
            </a:br>
            <a:r>
              <a:rPr lang="en-US" sz="2400" dirty="0"/>
              <a:t>SUCCESSION</a:t>
            </a:r>
          </a:p>
        </p:txBody>
      </p:sp>
      <p:sp>
        <p:nvSpPr>
          <p:cNvPr id="23" name="TextBox 22">
            <a:extLst>
              <a:ext uri="{FF2B5EF4-FFF2-40B4-BE49-F238E27FC236}">
                <a16:creationId xmlns:a16="http://schemas.microsoft.com/office/drawing/2014/main" id="{97C88552-1D92-4EDB-8CFE-AA9551BDA7E5}"/>
              </a:ext>
            </a:extLst>
          </p:cNvPr>
          <p:cNvSpPr txBox="1"/>
          <p:nvPr/>
        </p:nvSpPr>
        <p:spPr>
          <a:xfrm>
            <a:off x="6785800" y="3816137"/>
            <a:ext cx="2171267" cy="1015663"/>
          </a:xfrm>
          <a:prstGeom prst="rect">
            <a:avLst/>
          </a:prstGeom>
          <a:solidFill>
            <a:schemeClr val="bg1"/>
          </a:solidFill>
          <a:ln w="28575">
            <a:solidFill>
              <a:srgbClr val="FF0000"/>
            </a:solidFill>
          </a:ln>
        </p:spPr>
        <p:txBody>
          <a:bodyPr wrap="square" rtlCol="0">
            <a:spAutoFit/>
          </a:bodyPr>
          <a:lstStyle/>
          <a:p>
            <a:pPr algn="ctr"/>
            <a:r>
              <a:rPr lang="en-US" sz="3600" b="1" dirty="0"/>
              <a:t>CLIMAX</a:t>
            </a:r>
            <a:br>
              <a:rPr lang="en-US" sz="2400" dirty="0"/>
            </a:br>
            <a:r>
              <a:rPr lang="en-US" sz="2400" dirty="0"/>
              <a:t>COMMUNITY</a:t>
            </a:r>
          </a:p>
        </p:txBody>
      </p:sp>
      <p:sp>
        <p:nvSpPr>
          <p:cNvPr id="24" name="TextBox 23">
            <a:extLst>
              <a:ext uri="{FF2B5EF4-FFF2-40B4-BE49-F238E27FC236}">
                <a16:creationId xmlns:a16="http://schemas.microsoft.com/office/drawing/2014/main" id="{E9259AC0-2972-483D-96B0-54844B0538B3}"/>
              </a:ext>
            </a:extLst>
          </p:cNvPr>
          <p:cNvSpPr txBox="1"/>
          <p:nvPr/>
        </p:nvSpPr>
        <p:spPr>
          <a:xfrm>
            <a:off x="2214081" y="1729201"/>
            <a:ext cx="1005840" cy="523220"/>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LICHENS &amp; MOSSES</a:t>
            </a:r>
          </a:p>
        </p:txBody>
      </p:sp>
      <p:sp>
        <p:nvSpPr>
          <p:cNvPr id="25" name="TextBox 24">
            <a:extLst>
              <a:ext uri="{FF2B5EF4-FFF2-40B4-BE49-F238E27FC236}">
                <a16:creationId xmlns:a16="http://schemas.microsoft.com/office/drawing/2014/main" id="{A92C6347-0548-44C2-BEBA-4A4E824B6E38}"/>
              </a:ext>
            </a:extLst>
          </p:cNvPr>
          <p:cNvSpPr txBox="1"/>
          <p:nvPr/>
        </p:nvSpPr>
        <p:spPr>
          <a:xfrm>
            <a:off x="3594510" y="1706527"/>
            <a:ext cx="1049327" cy="738664"/>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SMALL ANNUALS, GRASSES</a:t>
            </a:r>
          </a:p>
        </p:txBody>
      </p:sp>
      <p:sp>
        <p:nvSpPr>
          <p:cNvPr id="26" name="TextBox 25">
            <a:extLst>
              <a:ext uri="{FF2B5EF4-FFF2-40B4-BE49-F238E27FC236}">
                <a16:creationId xmlns:a16="http://schemas.microsoft.com/office/drawing/2014/main" id="{80850582-27E7-49D5-97CD-2F50E37AC79B}"/>
              </a:ext>
            </a:extLst>
          </p:cNvPr>
          <p:cNvSpPr txBox="1"/>
          <p:nvPr/>
        </p:nvSpPr>
        <p:spPr>
          <a:xfrm>
            <a:off x="4969734" y="1656220"/>
            <a:ext cx="1005840" cy="738664"/>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PERENNIAL HERBS &amp; GRASSES</a:t>
            </a:r>
          </a:p>
        </p:txBody>
      </p:sp>
      <p:sp>
        <p:nvSpPr>
          <p:cNvPr id="27" name="TextBox 26">
            <a:extLst>
              <a:ext uri="{FF2B5EF4-FFF2-40B4-BE49-F238E27FC236}">
                <a16:creationId xmlns:a16="http://schemas.microsoft.com/office/drawing/2014/main" id="{174E0492-2516-41C5-B373-2A5178FDD9C3}"/>
              </a:ext>
            </a:extLst>
          </p:cNvPr>
          <p:cNvSpPr txBox="1"/>
          <p:nvPr/>
        </p:nvSpPr>
        <p:spPr>
          <a:xfrm>
            <a:off x="6386205" y="1029017"/>
            <a:ext cx="1087428" cy="738664"/>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SHRUBS &amp; WOODY PIONEERS</a:t>
            </a:r>
          </a:p>
        </p:txBody>
      </p:sp>
      <p:sp>
        <p:nvSpPr>
          <p:cNvPr id="28" name="TextBox 27">
            <a:extLst>
              <a:ext uri="{FF2B5EF4-FFF2-40B4-BE49-F238E27FC236}">
                <a16:creationId xmlns:a16="http://schemas.microsoft.com/office/drawing/2014/main" id="{F3146243-DAC4-4606-8199-F397A9C9720B}"/>
              </a:ext>
            </a:extLst>
          </p:cNvPr>
          <p:cNvSpPr txBox="1"/>
          <p:nvPr/>
        </p:nvSpPr>
        <p:spPr>
          <a:xfrm>
            <a:off x="1105823" y="1398349"/>
            <a:ext cx="863763" cy="738664"/>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BARE ROCK</a:t>
            </a:r>
            <a:br>
              <a:rPr lang="en-US" sz="1400" dirty="0">
                <a:latin typeface="Arial Narrow" panose="020B0606020202030204" pitchFamily="34" charset="0"/>
              </a:rPr>
            </a:br>
            <a:r>
              <a:rPr lang="en-US" sz="1400" dirty="0">
                <a:latin typeface="Arial Narrow" panose="020B0606020202030204" pitchFamily="34" charset="0"/>
              </a:rPr>
              <a:t>(No Life)</a:t>
            </a:r>
          </a:p>
        </p:txBody>
      </p:sp>
      <p:sp>
        <p:nvSpPr>
          <p:cNvPr id="29" name="TextBox 28">
            <a:extLst>
              <a:ext uri="{FF2B5EF4-FFF2-40B4-BE49-F238E27FC236}">
                <a16:creationId xmlns:a16="http://schemas.microsoft.com/office/drawing/2014/main" id="{9AD2A180-7B4F-4D9F-BF14-0F09F022A03F}"/>
              </a:ext>
            </a:extLst>
          </p:cNvPr>
          <p:cNvSpPr txBox="1"/>
          <p:nvPr/>
        </p:nvSpPr>
        <p:spPr>
          <a:xfrm>
            <a:off x="7919221" y="1189689"/>
            <a:ext cx="1049327" cy="523220"/>
          </a:xfrm>
          <a:prstGeom prst="rect">
            <a:avLst/>
          </a:prstGeom>
          <a:solidFill>
            <a:schemeClr val="bg1"/>
          </a:solidFill>
          <a:ln w="28575">
            <a:solidFill>
              <a:srgbClr val="00FF00"/>
            </a:solidFill>
          </a:ln>
        </p:spPr>
        <p:txBody>
          <a:bodyPr wrap="square" rtlCol="0">
            <a:spAutoFit/>
          </a:bodyPr>
          <a:lstStyle/>
          <a:p>
            <a:pPr algn="ctr"/>
            <a:r>
              <a:rPr lang="en-US" sz="1400" dirty="0">
                <a:latin typeface="Arial Narrow" panose="020B0606020202030204" pitchFamily="34" charset="0"/>
              </a:rPr>
              <a:t>CLIMAX FOREST</a:t>
            </a:r>
          </a:p>
        </p:txBody>
      </p:sp>
      <p:sp>
        <p:nvSpPr>
          <p:cNvPr id="30" name="Text Box 4">
            <a:extLst>
              <a:ext uri="{FF2B5EF4-FFF2-40B4-BE49-F238E27FC236}">
                <a16:creationId xmlns:a16="http://schemas.microsoft.com/office/drawing/2014/main" id="{BA522EAB-C437-4572-8D67-449DFB706FC0}"/>
              </a:ext>
            </a:extLst>
          </p:cNvPr>
          <p:cNvSpPr txBox="1">
            <a:spLocks noChangeArrowheads="1"/>
          </p:cNvSpPr>
          <p:nvPr/>
        </p:nvSpPr>
        <p:spPr bwMode="auto">
          <a:xfrm>
            <a:off x="270377" y="5375947"/>
            <a:ext cx="8490247" cy="830997"/>
          </a:xfrm>
          <a:prstGeom prst="rect">
            <a:avLst/>
          </a:prstGeom>
          <a:solidFill>
            <a:srgbClr val="FFFF00"/>
          </a:solidFill>
          <a:ln w="9525">
            <a:noFill/>
            <a:miter lim="800000"/>
            <a:headEnd/>
            <a:tailEnd/>
          </a:ln>
        </p:spPr>
        <p:txBody>
          <a:bodyPr wrap="square">
            <a:spAutoFit/>
          </a:bodyPr>
          <a:lstStyle/>
          <a:p>
            <a:r>
              <a:rPr lang="en-US" sz="2400" b="1" i="1" dirty="0">
                <a:latin typeface="Times New Roman" pitchFamily="18" charset="0"/>
                <a:cs typeface="Times New Roman" pitchFamily="18" charset="0"/>
              </a:rPr>
              <a:t>THINK ABOUT IT: What do you notice about the layers of soil as succession progresses?</a:t>
            </a: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2016" y="92735"/>
            <a:ext cx="8153400" cy="461665"/>
          </a:xfrm>
          <a:prstGeom prst="rect">
            <a:avLst/>
          </a:prstGeom>
          <a:solidFill>
            <a:srgbClr val="FFFF00"/>
          </a:solidFill>
          <a:ln w="9525">
            <a:noFill/>
            <a:miter lim="800000"/>
            <a:headEnd/>
            <a:tailEnd/>
          </a:ln>
        </p:spPr>
        <p:txBody>
          <a:bodyPr wrap="square">
            <a:spAutoFit/>
          </a:bodyPr>
          <a:lstStyle/>
          <a:p>
            <a:r>
              <a:rPr lang="en-US" sz="2400" b="1" dirty="0">
                <a:latin typeface="Times New Roman" pitchFamily="18" charset="0"/>
                <a:cs typeface="Times New Roman" pitchFamily="18" charset="0"/>
              </a:rPr>
              <a:t>Part C: Answer these questions after you watch the video.</a:t>
            </a:r>
            <a:endParaRPr lang="en-US" sz="2400" dirty="0">
              <a:latin typeface="Times New Roman" pitchFamily="18" charset="0"/>
              <a:cs typeface="Times New Roman" pitchFamily="18" charset="0"/>
            </a:endParaRPr>
          </a:p>
        </p:txBody>
      </p:sp>
      <p:sp>
        <p:nvSpPr>
          <p:cNvPr id="6" name="Text Box 4"/>
          <p:cNvSpPr txBox="1">
            <a:spLocks noChangeArrowheads="1"/>
          </p:cNvSpPr>
          <p:nvPr/>
        </p:nvSpPr>
        <p:spPr bwMode="auto">
          <a:xfrm>
            <a:off x="45720" y="745520"/>
            <a:ext cx="8991600" cy="5509200"/>
          </a:xfrm>
          <a:prstGeom prst="rect">
            <a:avLst/>
          </a:prstGeom>
          <a:noFill/>
          <a:ln w="9525">
            <a:noFill/>
            <a:miter lim="800000"/>
            <a:headEnd/>
            <a:tailEnd/>
          </a:ln>
        </p:spPr>
        <p:txBody>
          <a:bodyPr wrap="square">
            <a:spAutoFit/>
          </a:bodyPr>
          <a:lstStyle/>
          <a:p>
            <a:pPr marL="457200" indent="-457200"/>
            <a:r>
              <a:rPr lang="en-US" sz="2200" b="1" dirty="0">
                <a:latin typeface="Times New Roman" pitchFamily="18" charset="0"/>
                <a:cs typeface="Times New Roman" pitchFamily="18" charset="0"/>
              </a:rPr>
              <a:t>1. Which would probably take the longest time to occur: primary or secondary succession?</a:t>
            </a:r>
          </a:p>
          <a:p>
            <a:pPr marL="457200" indent="-457200"/>
            <a:endParaRPr lang="en-US" sz="2200" dirty="0">
              <a:latin typeface="Times New Roman" pitchFamily="18" charset="0"/>
              <a:cs typeface="Times New Roman" pitchFamily="18" charset="0"/>
            </a:endParaRPr>
          </a:p>
          <a:p>
            <a:pPr marL="457200" indent="-457200"/>
            <a:r>
              <a:rPr lang="en-US" sz="2200" b="1" dirty="0">
                <a:latin typeface="Times New Roman" pitchFamily="18" charset="0"/>
                <a:cs typeface="Times New Roman" pitchFamily="18" charset="0"/>
              </a:rPr>
              <a:t>3.  True or False?  Ecological succession follows specific steps. </a:t>
            </a:r>
          </a:p>
          <a:p>
            <a:pPr marL="457200" indent="-457200"/>
            <a:endParaRPr lang="en-US" sz="2200" dirty="0">
              <a:latin typeface="Times New Roman" pitchFamily="18" charset="0"/>
              <a:cs typeface="Times New Roman" pitchFamily="18" charset="0"/>
            </a:endParaRPr>
          </a:p>
          <a:p>
            <a:pPr marL="457200" indent="-457200"/>
            <a:r>
              <a:rPr lang="en-US" sz="2200" dirty="0">
                <a:latin typeface="Times New Roman" pitchFamily="18" charset="0"/>
                <a:cs typeface="Times New Roman" pitchFamily="18" charset="0"/>
              </a:rPr>
              <a:t>3.</a:t>
            </a:r>
            <a:r>
              <a:rPr lang="en-US" sz="2200" b="1" dirty="0">
                <a:latin typeface="Times New Roman" pitchFamily="18" charset="0"/>
                <a:cs typeface="Times New Roman" pitchFamily="18" charset="0"/>
              </a:rPr>
              <a:t>Which is most likely a pioneer species: catfish, protists, grasses, oak tree?  </a:t>
            </a:r>
          </a:p>
          <a:p>
            <a:pPr marL="457200" indent="-457200"/>
            <a:endParaRPr lang="en-US" sz="2200" b="1" dirty="0">
              <a:latin typeface="Times New Roman" pitchFamily="18" charset="0"/>
              <a:cs typeface="Times New Roman" pitchFamily="18" charset="0"/>
            </a:endParaRPr>
          </a:p>
          <a:p>
            <a:pPr marL="457200" indent="-457200"/>
            <a:r>
              <a:rPr lang="en-US" sz="2200" b="1" dirty="0">
                <a:latin typeface="Times New Roman" pitchFamily="18" charset="0"/>
                <a:cs typeface="Times New Roman" pitchFamily="18" charset="0"/>
              </a:rPr>
              <a:t>4.  True or False?  Secondary succession always occurs after primary succession.</a:t>
            </a:r>
          </a:p>
          <a:p>
            <a:pPr marL="457200" indent="-457200"/>
            <a:endParaRPr lang="en-US" sz="2200" b="1" dirty="0">
              <a:latin typeface="Times New Roman" pitchFamily="18" charset="0"/>
              <a:cs typeface="Times New Roman" pitchFamily="18" charset="0"/>
            </a:endParaRPr>
          </a:p>
          <a:p>
            <a:pPr marL="457200" indent="-457200"/>
            <a:r>
              <a:rPr lang="en-US" sz="2200" b="1" dirty="0">
                <a:latin typeface="Times New Roman" pitchFamily="18" charset="0"/>
                <a:cs typeface="Times New Roman" pitchFamily="18" charset="0"/>
              </a:rPr>
              <a:t>5.  True or False?  An area with high biodiversity indicates a healthy ecosystem.</a:t>
            </a:r>
          </a:p>
          <a:p>
            <a:pPr marL="457200" indent="-457200"/>
            <a:endParaRPr lang="en-US" sz="2200" b="1" dirty="0">
              <a:latin typeface="Times New Roman" pitchFamily="18" charset="0"/>
              <a:cs typeface="Times New Roman" pitchFamily="18" charset="0"/>
            </a:endParaRPr>
          </a:p>
          <a:p>
            <a:pPr marL="457200" indent="-457200"/>
            <a:r>
              <a:rPr lang="en-US" sz="2200" b="1" dirty="0">
                <a:latin typeface="Times New Roman" pitchFamily="18" charset="0"/>
                <a:cs typeface="Times New Roman" pitchFamily="18" charset="0"/>
              </a:rPr>
              <a:t>6. Explain what the statement “Change is the only constant” means. </a:t>
            </a:r>
          </a:p>
          <a:p>
            <a:pPr marL="457200" indent="-457200"/>
            <a:endParaRPr lang="en-US" sz="2200" b="1" i="1" dirty="0">
              <a:latin typeface="Times New Roman" pitchFamily="18" charset="0"/>
              <a:cs typeface="Times New Roman" pitchFamily="18" charset="0"/>
            </a:endParaRPr>
          </a:p>
        </p:txBody>
      </p:sp>
      <p:sp>
        <p:nvSpPr>
          <p:cNvPr id="11" name="Rectangle 10"/>
          <p:cNvSpPr/>
          <p:nvPr/>
        </p:nvSpPr>
        <p:spPr>
          <a:xfrm>
            <a:off x="5867400" y="2515262"/>
            <a:ext cx="102108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04660" y="857895"/>
            <a:ext cx="115824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2750" y="4506575"/>
            <a:ext cx="65278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j0426068">
            <a:hlinkClick r:id="rId2"/>
          </p:cNvPr>
          <p:cNvPicPr>
            <a:picLocks noChangeAspect="1" noChangeArrowheads="1"/>
          </p:cNvPicPr>
          <p:nvPr/>
        </p:nvPicPr>
        <p:blipFill>
          <a:blip r:embed="rId3" cstate="print"/>
          <a:srcRect/>
          <a:stretch>
            <a:fillRect/>
          </a:stretch>
        </p:blipFill>
        <p:spPr bwMode="auto">
          <a:xfrm>
            <a:off x="8118027" y="24160"/>
            <a:ext cx="919293" cy="865668"/>
          </a:xfrm>
          <a:prstGeom prst="rect">
            <a:avLst/>
          </a:prstGeom>
          <a:noFill/>
        </p:spPr>
      </p:pic>
      <p:sp>
        <p:nvSpPr>
          <p:cNvPr id="15" name="Rectangle 14">
            <a:extLst>
              <a:ext uri="{FF2B5EF4-FFF2-40B4-BE49-F238E27FC236}">
                <a16:creationId xmlns:a16="http://schemas.microsoft.com/office/drawing/2014/main" id="{588AB0C7-A393-4F35-8D1E-CA13C5649E1A}"/>
              </a:ext>
            </a:extLst>
          </p:cNvPr>
          <p:cNvSpPr/>
          <p:nvPr/>
        </p:nvSpPr>
        <p:spPr>
          <a:xfrm>
            <a:off x="431800" y="1778000"/>
            <a:ext cx="614680" cy="456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6A9935-2B25-40FC-826C-5E56ECA293BC}"/>
              </a:ext>
            </a:extLst>
          </p:cNvPr>
          <p:cNvSpPr/>
          <p:nvPr/>
        </p:nvSpPr>
        <p:spPr>
          <a:xfrm>
            <a:off x="1422400" y="3500120"/>
            <a:ext cx="685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6950E55-B8A7-462B-BCAE-EE81B4DB1242}"/>
              </a:ext>
            </a:extLst>
          </p:cNvPr>
          <p:cNvSpPr txBox="1"/>
          <p:nvPr/>
        </p:nvSpPr>
        <p:spPr>
          <a:xfrm>
            <a:off x="177800" y="5922620"/>
            <a:ext cx="8519160" cy="523220"/>
          </a:xfrm>
          <a:prstGeom prst="rect">
            <a:avLst/>
          </a:prstGeom>
          <a:noFill/>
        </p:spPr>
        <p:txBody>
          <a:bodyPr wrap="square" rtlCol="0">
            <a:spAutoFit/>
          </a:bodyPr>
          <a:lstStyle/>
          <a:p>
            <a:pPr algn="ctr"/>
            <a:r>
              <a:rPr lang="en-US" sz="2800" b="1" i="1" dirty="0">
                <a:solidFill>
                  <a:srgbClr val="FF0000"/>
                </a:solidFill>
              </a:rPr>
              <a:t>CHANGES will always occur – it will not stay the same.</a:t>
            </a:r>
            <a:endParaRPr lang="en-US"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8848</TotalTime>
  <Words>1039</Words>
  <Application>Microsoft Office PowerPoint</Application>
  <PresentationFormat>On-screen Show (4:3)</PresentationFormat>
  <Paragraphs>97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430</cp:revision>
  <cp:lastPrinted>2017-09-08T13:46:17Z</cp:lastPrinted>
  <dcterms:created xsi:type="dcterms:W3CDTF">2015-10-08T21:50:49Z</dcterms:created>
  <dcterms:modified xsi:type="dcterms:W3CDTF">2022-02-06T00:41:18Z</dcterms:modified>
</cp:coreProperties>
</file>