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648" r:id="rId2"/>
    <p:sldId id="649" r:id="rId3"/>
    <p:sldId id="620" r:id="rId4"/>
    <p:sldId id="621" r:id="rId5"/>
    <p:sldId id="622" r:id="rId6"/>
    <p:sldId id="623" r:id="rId7"/>
    <p:sldId id="624" r:id="rId8"/>
    <p:sldId id="386" r:id="rId9"/>
    <p:sldId id="395" r:id="rId10"/>
    <p:sldId id="633" r:id="rId11"/>
    <p:sldId id="388" r:id="rId12"/>
    <p:sldId id="389" r:id="rId13"/>
    <p:sldId id="634" r:id="rId14"/>
    <p:sldId id="635" r:id="rId15"/>
    <p:sldId id="636" r:id="rId16"/>
    <p:sldId id="637" r:id="rId17"/>
    <p:sldId id="638" r:id="rId18"/>
    <p:sldId id="639" r:id="rId19"/>
    <p:sldId id="640" r:id="rId20"/>
    <p:sldId id="641" r:id="rId21"/>
    <p:sldId id="642" r:id="rId22"/>
    <p:sldId id="643" r:id="rId23"/>
    <p:sldId id="630" r:id="rId24"/>
    <p:sldId id="644" r:id="rId25"/>
    <p:sldId id="632" r:id="rId26"/>
    <p:sldId id="376" r:id="rId27"/>
    <p:sldId id="27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FFFF99"/>
    <a:srgbClr val="3333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p:cViewPr varScale="1">
        <p:scale>
          <a:sx n="93" d="100"/>
          <a:sy n="93" d="100"/>
        </p:scale>
        <p:origin x="1023"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2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3114A8-045E-4392-8C8F-14B88DBEEDCC}" type="datetimeFigureOut">
              <a:rPr lang="en-US" smtClean="0"/>
              <a:pPr/>
              <a:t>10/15/2023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CF8865-C9F7-4098-9F0A-2D47EA209531}" type="slidenum">
              <a:rPr lang="en-US" smtClean="0"/>
              <a:pPr/>
              <a:t>‹#›</a:t>
            </a:fld>
            <a:endParaRPr lang="en-US"/>
          </a:p>
        </p:txBody>
      </p:sp>
    </p:spTree>
    <p:extLst>
      <p:ext uri="{BB962C8B-B14F-4D97-AF65-F5344CB8AC3E}">
        <p14:creationId xmlns:p14="http://schemas.microsoft.com/office/powerpoint/2010/main" val="203923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404E2A-5466-4F9F-A39C-A420D35DD3B9}" type="datetimeFigureOut">
              <a:rPr lang="en-US" smtClean="0"/>
              <a:pPr/>
              <a:t>10/15/2023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98E309-ECCB-4CDA-8882-8C719A023C65}" type="slidenum">
              <a:rPr lang="en-US" smtClean="0"/>
              <a:pPr/>
              <a:t>‹#›</a:t>
            </a:fld>
            <a:endParaRPr lang="en-US"/>
          </a:p>
        </p:txBody>
      </p:sp>
    </p:spTree>
    <p:extLst>
      <p:ext uri="{BB962C8B-B14F-4D97-AF65-F5344CB8AC3E}">
        <p14:creationId xmlns:p14="http://schemas.microsoft.com/office/powerpoint/2010/main" val="2648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1AF5-8514-4CDC-84E5-087FC6B988B4}" type="datetimeFigureOut">
              <a:rPr lang="en-US" smtClean="0"/>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F301-75AE-4E53-BB9D-C07ACA194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spot.net/Pages/classbio.html#EcoBasics" TargetMode="External"/><Relationship Id="rId2" Type="http://schemas.openxmlformats.org/officeDocument/2006/relationships/hyperlink" Target="https://sciencespot.net/Pages/classbio.html#Lorax" TargetMode="External"/><Relationship Id="rId1" Type="http://schemas.openxmlformats.org/officeDocument/2006/relationships/slideLayout" Target="../slideLayouts/slideLayout1.xml"/><Relationship Id="rId5" Type="http://schemas.openxmlformats.org/officeDocument/2006/relationships/hyperlink" Target="https://docs.google.com/presentation/d/15CoXAsd1zWZDy5RCGS37CKUXmfl9M2WAk58-qgwMRjE/edit?usp=sharing" TargetMode="External"/><Relationship Id="rId4" Type="http://schemas.openxmlformats.org/officeDocument/2006/relationships/hyperlink" Target="https://sciencespot.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2.illinois.gov/dnr/education/Documents/BioBasics_Activity_1-4.pd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hyperlink" Target="https://docs.google.com/drawings/d/1waRUMh_BTDGN4y4Ly-QP14C4EZVEUlDZu8EcUJ_LzRY/edit?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docs.google.com/drawings/d/1V3f1uH0nfY71o0kWxiClDxOrteSGsmiJWAab8Bh7pjc/edit?usp=sharing"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mrstomm.com/habitat-1.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mrstomm.com/habitat-1.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mrstomm.com/habitat-2.html" TargetMode="External"/><Relationship Id="rId7" Type="http://schemas.openxmlformats.org/officeDocument/2006/relationships/image" Target="../media/image28.png"/><Relationship Id="rId2" Type="http://schemas.openxmlformats.org/officeDocument/2006/relationships/hyperlink" Target="https://www.mrstomm.com/habitat-1.html" TargetMode="External"/><Relationship Id="rId1" Type="http://schemas.openxmlformats.org/officeDocument/2006/relationships/slideLayout" Target="../slideLayouts/slideLayout7.xml"/><Relationship Id="rId6" Type="http://schemas.openxmlformats.org/officeDocument/2006/relationships/hyperlink" Target="https://www.mrstomm.com/habitat-characteristics.html" TargetMode="External"/><Relationship Id="rId5" Type="http://schemas.openxmlformats.org/officeDocument/2006/relationships/hyperlink" Target="https://www.mrstomm.com/habitat-4.html" TargetMode="External"/><Relationship Id="rId4" Type="http://schemas.openxmlformats.org/officeDocument/2006/relationships/hyperlink" Target="http://www.mrstomm.com/habitat-3.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rstomm.com/habitat-2.html"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www.mrstomm.com/habitat-3.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otherearthnews.com/~/media/Images/MEN/Editorial/Articles/Magazine%20Articles/1981/05-01/The%20Importance%20of%20Preserving%20Biodiversity/069%20preserving%20biodiversity%20-%20Fotolia%20-%20Danielle%20Bonardelle.jpg"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sciencespot.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dpuzzle.com/media/5810e444391e2ff93ecfe65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deo.link/w/SATK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docs.google.com/presentation/d/171zye5EStyJ1V0WXcDZq7gHPo8oSwG8WlZWDgWdgdJE/edit?usp=shari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4" name="Rectangle 3">
            <a:extLst>
              <a:ext uri="{FF2B5EF4-FFF2-40B4-BE49-F238E27FC236}">
                <a16:creationId xmlns:a16="http://schemas.microsoft.com/office/drawing/2014/main" id="{814B931D-74E9-4BAC-BEC5-6FD182800AE3}"/>
              </a:ext>
            </a:extLst>
          </p:cNvPr>
          <p:cNvSpPr/>
          <p:nvPr/>
        </p:nvSpPr>
        <p:spPr>
          <a:xfrm>
            <a:off x="152400" y="143055"/>
            <a:ext cx="8686801" cy="461665"/>
          </a:xfrm>
          <a:prstGeom prst="rect">
            <a:avLst/>
          </a:prstGeom>
          <a:noFill/>
        </p:spPr>
        <p:txBody>
          <a:bodyPr wrap="square" lIns="91440" tIns="45720" rIns="91440" bIns="45720">
            <a:spAutoFit/>
          </a:body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8" name="Rectangle 3">
            <a:extLst>
              <a:ext uri="{FF2B5EF4-FFF2-40B4-BE49-F238E27FC236}">
                <a16:creationId xmlns:a16="http://schemas.microsoft.com/office/drawing/2014/main" id="{E8B3ACD8-1C13-446F-A3B5-413D191AC3B6}"/>
              </a:ext>
            </a:extLst>
          </p:cNvPr>
          <p:cNvSpPr txBox="1">
            <a:spLocks noChangeArrowheads="1"/>
          </p:cNvSpPr>
          <p:nvPr/>
        </p:nvSpPr>
        <p:spPr>
          <a:xfrm>
            <a:off x="5398168" y="143055"/>
            <a:ext cx="3593433" cy="38955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dirty="0">
                <a:solidFill>
                  <a:schemeClr val="tx1"/>
                </a:solidFill>
                <a:latin typeface="Times New Roman" pitchFamily="18" charset="0"/>
              </a:rPr>
              <a:t>Lesson 1:  Levels of Organization</a:t>
            </a:r>
          </a:p>
          <a:p>
            <a:pPr algn="l"/>
            <a:r>
              <a:rPr lang="en-US" sz="1800" dirty="0">
                <a:solidFill>
                  <a:schemeClr val="tx1"/>
                </a:solidFill>
                <a:latin typeface="Times New Roman" pitchFamily="18" charset="0"/>
              </a:rPr>
              <a:t>Lesson 2:  Population Ecology</a:t>
            </a:r>
          </a:p>
          <a:p>
            <a:pPr algn="l"/>
            <a:r>
              <a:rPr lang="en-US" sz="1800" dirty="0">
                <a:solidFill>
                  <a:schemeClr val="tx1"/>
                </a:solidFill>
                <a:latin typeface="Times New Roman" pitchFamily="18" charset="0"/>
              </a:rPr>
              <a:t>Lesson 3: Symbiosis (includes activity)</a:t>
            </a:r>
          </a:p>
          <a:p>
            <a:pPr algn="l"/>
            <a:r>
              <a:rPr lang="en-US" sz="1800" dirty="0">
                <a:solidFill>
                  <a:schemeClr val="tx1"/>
                </a:solidFill>
                <a:latin typeface="Times New Roman" pitchFamily="18" charset="0"/>
              </a:rPr>
              <a:t>Lesson 4: Case Study – Ponds*</a:t>
            </a:r>
          </a:p>
          <a:p>
            <a:pPr algn="l"/>
            <a:r>
              <a:rPr lang="en-US" sz="1800" dirty="0">
                <a:solidFill>
                  <a:schemeClr val="tx1"/>
                </a:solidFill>
                <a:latin typeface="Times New Roman" pitchFamily="18" charset="0"/>
              </a:rPr>
              <a:t>Lesson 5: Food Webs</a:t>
            </a:r>
          </a:p>
          <a:p>
            <a:pPr marL="112713" algn="l"/>
            <a:r>
              <a:rPr lang="en-US" sz="1800" i="1" dirty="0">
                <a:solidFill>
                  <a:schemeClr val="tx1"/>
                </a:solidFill>
                <a:latin typeface="Times New Roman" pitchFamily="18" charset="0"/>
              </a:rPr>
              <a:t>Activity 1: Food Web Challenge</a:t>
            </a:r>
          </a:p>
          <a:p>
            <a:pPr marL="112713" algn="l"/>
            <a:r>
              <a:rPr lang="en-US" sz="1800" i="1" dirty="0">
                <a:solidFill>
                  <a:schemeClr val="tx1"/>
                </a:solidFill>
                <a:latin typeface="Times New Roman" pitchFamily="18" charset="0"/>
              </a:rPr>
              <a:t>Activity 2:  Pond Water Webs</a:t>
            </a:r>
          </a:p>
          <a:p>
            <a:pPr marL="112713" algn="l"/>
            <a:r>
              <a:rPr lang="en-US" sz="1800" i="1" dirty="0">
                <a:solidFill>
                  <a:schemeClr val="tx1"/>
                </a:solidFill>
                <a:latin typeface="Times New Roman" pitchFamily="18" charset="0"/>
              </a:rPr>
              <a:t>Activity 3: Food Fight (</a:t>
            </a:r>
            <a:r>
              <a:rPr lang="en-US" sz="1800" i="1" dirty="0" err="1">
                <a:solidFill>
                  <a:schemeClr val="tx1"/>
                </a:solidFill>
                <a:latin typeface="Times New Roman" pitchFamily="18" charset="0"/>
              </a:rPr>
              <a:t>BrainPop</a:t>
            </a:r>
            <a:r>
              <a:rPr lang="en-US" sz="1800" i="1" dirty="0">
                <a:solidFill>
                  <a:schemeClr val="tx1"/>
                </a:solidFill>
                <a:latin typeface="Times New Roman" pitchFamily="18" charset="0"/>
              </a:rPr>
              <a:t>)</a:t>
            </a:r>
          </a:p>
          <a:p>
            <a:pPr algn="l"/>
            <a:r>
              <a:rPr lang="en-US" sz="1800" b="1" dirty="0">
                <a:solidFill>
                  <a:schemeClr val="tx1"/>
                </a:solidFill>
                <a:highlight>
                  <a:srgbClr val="FFFF00"/>
                </a:highlight>
                <a:latin typeface="Times New Roman" pitchFamily="18" charset="0"/>
              </a:rPr>
              <a:t>Lesson 6: Biodiversity</a:t>
            </a:r>
          </a:p>
          <a:p>
            <a:pPr marL="176213" algn="l"/>
            <a:r>
              <a:rPr lang="en-US" sz="1800" b="1" i="1" dirty="0">
                <a:solidFill>
                  <a:schemeClr val="tx1"/>
                </a:solidFill>
                <a:highlight>
                  <a:srgbClr val="FFFF00"/>
                </a:highlight>
                <a:latin typeface="Times New Roman" pitchFamily="18" charset="0"/>
              </a:rPr>
              <a:t>Activity 1: Think &amp; Link</a:t>
            </a:r>
          </a:p>
          <a:p>
            <a:pPr marL="176213" algn="l"/>
            <a:r>
              <a:rPr lang="en-US" sz="1800" b="1" i="1" dirty="0">
                <a:solidFill>
                  <a:schemeClr val="tx1"/>
                </a:solidFill>
                <a:highlight>
                  <a:srgbClr val="FFFF00"/>
                </a:highlight>
                <a:latin typeface="Times New Roman" pitchFamily="18" charset="0"/>
              </a:rPr>
              <a:t>Activity 2: Madagascar Video</a:t>
            </a:r>
          </a:p>
          <a:p>
            <a:pPr algn="l"/>
            <a:r>
              <a:rPr lang="en-US" sz="1800" dirty="0">
                <a:solidFill>
                  <a:schemeClr val="tx1"/>
                </a:solidFill>
                <a:latin typeface="Times New Roman" pitchFamily="18" charset="0"/>
              </a:rPr>
              <a:t>Lesson 7: Succession</a:t>
            </a:r>
          </a:p>
          <a:p>
            <a:pPr algn="l"/>
            <a:r>
              <a:rPr lang="en-US" sz="1800" dirty="0">
                <a:solidFill>
                  <a:schemeClr val="tx1"/>
                </a:solidFill>
                <a:latin typeface="Times New Roman" pitchFamily="18" charset="0"/>
              </a:rPr>
              <a:t>Lesson 8: STEM Case – Ecosystem*</a:t>
            </a:r>
          </a:p>
          <a:p>
            <a:pPr algn="l"/>
            <a:r>
              <a:rPr lang="en-US" sz="1800" dirty="0">
                <a:solidFill>
                  <a:schemeClr val="tx1"/>
                </a:solidFill>
                <a:latin typeface="Times New Roman" pitchFamily="18" charset="0"/>
              </a:rPr>
              <a:t>Lesson 9: Human Impacts (</a:t>
            </a:r>
            <a:r>
              <a:rPr lang="en-US" sz="1800" dirty="0">
                <a:solidFill>
                  <a:schemeClr val="tx1"/>
                </a:solidFill>
                <a:latin typeface="Times New Roman" pitchFamily="18" charset="0"/>
                <a:hlinkClick r:id="rId2"/>
              </a:rPr>
              <a:t>Lorax Lessons</a:t>
            </a:r>
            <a:r>
              <a:rPr lang="en-US" sz="1800" dirty="0">
                <a:solidFill>
                  <a:schemeClr val="tx1"/>
                </a:solidFill>
                <a:latin typeface="Times New Roman" pitchFamily="18" charset="0"/>
              </a:rPr>
              <a:t>)</a:t>
            </a:r>
          </a:p>
          <a:p>
            <a:pPr algn="l"/>
            <a:endParaRPr lang="en-US" sz="1000" dirty="0">
              <a:solidFill>
                <a:schemeClr val="tx1"/>
              </a:solidFill>
              <a:latin typeface="Times New Roman" pitchFamily="18" charset="0"/>
            </a:endParaRPr>
          </a:p>
          <a:p>
            <a:pPr algn="l"/>
            <a:r>
              <a:rPr lang="en-US" sz="1800" dirty="0">
                <a:solidFill>
                  <a:schemeClr val="tx1"/>
                </a:solidFill>
                <a:latin typeface="Times New Roman" pitchFamily="18" charset="0"/>
              </a:rPr>
              <a:t>* = Explore Learning Gizmos activity</a:t>
            </a:r>
          </a:p>
        </p:txBody>
      </p:sp>
      <p:sp>
        <p:nvSpPr>
          <p:cNvPr id="10" name="Rectangle 9">
            <a:extLst>
              <a:ext uri="{FF2B5EF4-FFF2-40B4-BE49-F238E27FC236}">
                <a16:creationId xmlns:a16="http://schemas.microsoft.com/office/drawing/2014/main" id="{08CDE6A2-4AC2-4E4A-8DFF-42409E3F51B5}"/>
              </a:ext>
            </a:extLst>
          </p:cNvPr>
          <p:cNvSpPr>
            <a:spLocks noChangeArrowheads="1"/>
          </p:cNvSpPr>
          <p:nvPr/>
        </p:nvSpPr>
        <p:spPr bwMode="auto">
          <a:xfrm>
            <a:off x="76199" y="618448"/>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11" name="TextBox 6">
            <a:extLst>
              <a:ext uri="{FF2B5EF4-FFF2-40B4-BE49-F238E27FC236}">
                <a16:creationId xmlns:a16="http://schemas.microsoft.com/office/drawing/2014/main" id="{535DA3CB-DA09-442A-A866-603007020E35}"/>
              </a:ext>
            </a:extLst>
          </p:cNvPr>
          <p:cNvSpPr txBox="1"/>
          <p:nvPr/>
        </p:nvSpPr>
        <p:spPr>
          <a:xfrm>
            <a:off x="1981201" y="6443246"/>
            <a:ext cx="7086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t>T. Tomm Updated 2023   </a:t>
            </a:r>
            <a:r>
              <a:rPr lang="en-US" sz="1600" b="1" i="1" dirty="0">
                <a:hlinkClick r:id="rId4"/>
              </a:rPr>
              <a:t>https://sciencespot.net/</a:t>
            </a:r>
            <a:r>
              <a:rPr lang="en-US" sz="1600" b="1" i="1" dirty="0"/>
              <a:t> </a:t>
            </a:r>
          </a:p>
        </p:txBody>
      </p:sp>
      <p:sp>
        <p:nvSpPr>
          <p:cNvPr id="12" name="TextBox 8">
            <a:extLst>
              <a:ext uri="{FF2B5EF4-FFF2-40B4-BE49-F238E27FC236}">
                <a16:creationId xmlns:a16="http://schemas.microsoft.com/office/drawing/2014/main" id="{CBDB3258-911D-4C19-B2AC-A2B767DCB8A9}"/>
              </a:ext>
            </a:extLst>
          </p:cNvPr>
          <p:cNvSpPr txBox="1"/>
          <p:nvPr/>
        </p:nvSpPr>
        <p:spPr>
          <a:xfrm>
            <a:off x="76200" y="4533543"/>
            <a:ext cx="8686801"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5"/>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1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D626A4-D0E2-43B1-BEE3-9CCE9D67D1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474F87CF-7B62-499A-9B13-C30460EE6430}"/>
              </a:ext>
            </a:extLst>
          </p:cNvPr>
          <p:cNvSpPr>
            <a:spLocks noChangeArrowheads="1"/>
          </p:cNvSpPr>
          <p:nvPr/>
        </p:nvSpPr>
        <p:spPr bwMode="auto">
          <a:xfrm>
            <a:off x="266699" y="105489"/>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Complete the left side of slide 13 as we review the notes and complete the Gene Wheel activity.</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F216D011-5269-4329-9CD4-71808028C3D9}"/>
              </a:ext>
            </a:extLst>
          </p:cNvPr>
          <p:cNvPicPr>
            <a:picLocks noChangeAspect="1"/>
          </p:cNvPicPr>
          <p:nvPr/>
        </p:nvPicPr>
        <p:blipFill>
          <a:blip r:embed="rId2"/>
          <a:stretch>
            <a:fillRect/>
          </a:stretch>
        </p:blipFill>
        <p:spPr>
          <a:xfrm>
            <a:off x="918652" y="1305818"/>
            <a:ext cx="7306695" cy="4410691"/>
          </a:xfrm>
          <a:prstGeom prst="rect">
            <a:avLst/>
          </a:prstGeom>
        </p:spPr>
      </p:pic>
      <p:sp>
        <p:nvSpPr>
          <p:cNvPr id="7" name="TextBox 6">
            <a:extLst>
              <a:ext uri="{FF2B5EF4-FFF2-40B4-BE49-F238E27FC236}">
                <a16:creationId xmlns:a16="http://schemas.microsoft.com/office/drawing/2014/main" id="{341EBC26-BB36-405A-B19C-A43DA8C1B17B}"/>
              </a:ext>
            </a:extLst>
          </p:cNvPr>
          <p:cNvSpPr txBox="1"/>
          <p:nvPr/>
        </p:nvSpPr>
        <p:spPr>
          <a:xfrm>
            <a:off x="258679" y="5716509"/>
            <a:ext cx="8873289" cy="1200329"/>
          </a:xfrm>
          <a:prstGeom prst="rect">
            <a:avLst/>
          </a:prstGeom>
          <a:noFill/>
        </p:spPr>
        <p:txBody>
          <a:bodyPr wrap="square">
            <a:spAutoFit/>
          </a:bodyPr>
          <a:lstStyle/>
          <a:p>
            <a:r>
              <a:rPr lang="en-US" i="1" dirty="0"/>
              <a:t>Teacher Note;  The Gene Scene lesson has been adapted from the activity available at </a:t>
            </a:r>
            <a:r>
              <a:rPr lang="en-US" i="1" dirty="0">
                <a:hlinkClick r:id="rId3"/>
              </a:rPr>
              <a:t>https://www2.illinois.gov/dnr/education/Documents/BioBasics_Activity_1-4.pdf</a:t>
            </a:r>
            <a:r>
              <a:rPr lang="en-US" i="1" dirty="0"/>
              <a:t>  </a:t>
            </a:r>
          </a:p>
          <a:p>
            <a:r>
              <a:rPr lang="en-US" i="1" dirty="0"/>
              <a:t>The “Adapt or Die” game can be modified to fit your student population/characteristics. </a:t>
            </a:r>
          </a:p>
          <a:p>
            <a:endParaRPr lang="en-US" i="1" dirty="0"/>
          </a:p>
        </p:txBody>
      </p:sp>
    </p:spTree>
    <p:extLst>
      <p:ext uri="{BB962C8B-B14F-4D97-AF65-F5344CB8AC3E}">
        <p14:creationId xmlns:p14="http://schemas.microsoft.com/office/powerpoint/2010/main" val="78353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Rectangle 23"/>
          <p:cNvSpPr>
            <a:spLocks noChangeArrowheads="1"/>
          </p:cNvSpPr>
          <p:nvPr/>
        </p:nvSpPr>
        <p:spPr bwMode="auto">
          <a:xfrm>
            <a:off x="2462493" y="870139"/>
            <a:ext cx="403412" cy="302559"/>
          </a:xfrm>
          <a:prstGeom prst="rect">
            <a:avLst/>
          </a:prstGeom>
          <a:solidFill>
            <a:srgbClr val="FFFFFF"/>
          </a:solidFill>
          <a:ln w="9525">
            <a:noFill/>
            <a:miter lim="800000"/>
            <a:headEnd/>
            <a:tailEnd/>
          </a:ln>
        </p:spPr>
        <p:txBody>
          <a:bodyPr/>
          <a:lstStyle/>
          <a:p>
            <a:endParaRPr lang="en-US" sz="1588"/>
          </a:p>
        </p:txBody>
      </p:sp>
      <p:sp>
        <p:nvSpPr>
          <p:cNvPr id="5146" name="Text Box 26"/>
          <p:cNvSpPr txBox="1">
            <a:spLocks noChangeArrowheads="1"/>
          </p:cNvSpPr>
          <p:nvPr/>
        </p:nvSpPr>
        <p:spPr bwMode="auto">
          <a:xfrm>
            <a:off x="227168" y="692524"/>
            <a:ext cx="8606118" cy="4689169"/>
          </a:xfrm>
          <a:prstGeom prst="rect">
            <a:avLst/>
          </a:prstGeom>
          <a:noFill/>
          <a:ln w="9525">
            <a:noFill/>
            <a:miter lim="800000"/>
            <a:headEnd/>
            <a:tailEnd/>
          </a:ln>
          <a:effectLst/>
        </p:spPr>
        <p:txBody>
          <a:bodyPr wrap="square">
            <a:spAutoFit/>
          </a:bodyPr>
          <a:lstStyle/>
          <a:p>
            <a:pPr algn="just" defTabSz="875516">
              <a:lnSpc>
                <a:spcPct val="150000"/>
              </a:lnSpc>
              <a:spcBef>
                <a:spcPct val="50000"/>
              </a:spcBef>
            </a:pPr>
            <a:r>
              <a:rPr lang="en-US" sz="2330" dirty="0">
                <a:latin typeface="Times New Roman" pitchFamily="18" charset="0"/>
              </a:rPr>
              <a:t>The way we look, how we act, the type of blood in our vessels and other ________ that we don’t see are all controlled by our </a:t>
            </a:r>
            <a:r>
              <a:rPr lang="en-US" sz="2330" b="1" dirty="0">
                <a:latin typeface="Times New Roman" pitchFamily="18" charset="0"/>
              </a:rPr>
              <a:t> _________</a:t>
            </a:r>
            <a:r>
              <a:rPr lang="en-US" sz="2330" dirty="0">
                <a:latin typeface="Times New Roman" pitchFamily="18" charset="0"/>
              </a:rPr>
              <a:t>. </a:t>
            </a:r>
          </a:p>
          <a:p>
            <a:pPr algn="just" defTabSz="875516">
              <a:lnSpc>
                <a:spcPct val="150000"/>
              </a:lnSpc>
              <a:spcBef>
                <a:spcPct val="50000"/>
              </a:spcBef>
            </a:pPr>
            <a:r>
              <a:rPr lang="en-US" sz="2330" dirty="0">
                <a:latin typeface="Times New Roman" pitchFamily="18" charset="0"/>
              </a:rPr>
              <a:t>We inherit our genes for each trait in </a:t>
            </a:r>
            <a:r>
              <a:rPr lang="en-US" sz="2330" b="1" dirty="0">
                <a:latin typeface="Times New Roman" pitchFamily="18" charset="0"/>
              </a:rPr>
              <a:t>_______</a:t>
            </a:r>
            <a:r>
              <a:rPr lang="en-US" sz="2330" dirty="0">
                <a:latin typeface="Times New Roman" pitchFamily="18" charset="0"/>
              </a:rPr>
              <a:t> from our parents with one gene coming from your </a:t>
            </a:r>
            <a:r>
              <a:rPr lang="en-US" sz="2330" b="1" dirty="0">
                <a:latin typeface="Times New Roman" pitchFamily="18" charset="0"/>
              </a:rPr>
              <a:t>__________</a:t>
            </a:r>
            <a:r>
              <a:rPr lang="en-US" sz="2330" dirty="0">
                <a:latin typeface="Times New Roman" pitchFamily="18" charset="0"/>
              </a:rPr>
              <a:t>  &amp; one from your </a:t>
            </a:r>
            <a:r>
              <a:rPr lang="en-US" sz="2330" b="1" dirty="0">
                <a:latin typeface="Times New Roman" pitchFamily="18" charset="0"/>
              </a:rPr>
              <a:t>________</a:t>
            </a:r>
            <a:r>
              <a:rPr lang="en-US" sz="2330" dirty="0">
                <a:latin typeface="Times New Roman" pitchFamily="18" charset="0"/>
              </a:rPr>
              <a:t>.</a:t>
            </a:r>
          </a:p>
          <a:p>
            <a:pPr algn="just" defTabSz="875516">
              <a:lnSpc>
                <a:spcPct val="150000"/>
              </a:lnSpc>
              <a:spcBef>
                <a:spcPct val="50000"/>
              </a:spcBef>
            </a:pPr>
            <a:r>
              <a:rPr lang="en-US" sz="2330" dirty="0">
                <a:latin typeface="Times New Roman" pitchFamily="18" charset="0"/>
              </a:rPr>
              <a:t>Some genes are </a:t>
            </a:r>
            <a:r>
              <a:rPr lang="en-US" sz="2330" b="1" dirty="0">
                <a:latin typeface="Times New Roman" pitchFamily="18" charset="0"/>
              </a:rPr>
              <a:t>_____________</a:t>
            </a:r>
            <a:r>
              <a:rPr lang="en-US" sz="2330" dirty="0">
                <a:latin typeface="Times New Roman" pitchFamily="18" charset="0"/>
              </a:rPr>
              <a:t> (capital letters) and will “hide” </a:t>
            </a:r>
            <a:r>
              <a:rPr lang="en-US" sz="2330" b="1" dirty="0">
                <a:latin typeface="Times New Roman" pitchFamily="18" charset="0"/>
              </a:rPr>
              <a:t>_____________</a:t>
            </a:r>
            <a:r>
              <a:rPr lang="en-US" sz="2330" dirty="0">
                <a:latin typeface="Times New Roman" pitchFamily="18" charset="0"/>
              </a:rPr>
              <a:t> traits (lower-case letters).  You must receive </a:t>
            </a:r>
            <a:br>
              <a:rPr lang="en-US" sz="2330" dirty="0">
                <a:latin typeface="Times New Roman" pitchFamily="18" charset="0"/>
              </a:rPr>
            </a:br>
            <a:r>
              <a:rPr lang="en-US" sz="2330" b="1" dirty="0">
                <a:latin typeface="Times New Roman" pitchFamily="18" charset="0"/>
              </a:rPr>
              <a:t>______</a:t>
            </a:r>
            <a:r>
              <a:rPr lang="en-US" sz="2330" dirty="0">
                <a:latin typeface="Times New Roman" pitchFamily="18" charset="0"/>
              </a:rPr>
              <a:t> recessive genes in order to show the recessive trait. </a:t>
            </a:r>
          </a:p>
        </p:txBody>
      </p:sp>
      <p:sp>
        <p:nvSpPr>
          <p:cNvPr id="8" name="TextBox 7"/>
          <p:cNvSpPr txBox="1"/>
          <p:nvPr/>
        </p:nvSpPr>
        <p:spPr>
          <a:xfrm>
            <a:off x="136856" y="106579"/>
            <a:ext cx="8875059" cy="510589"/>
          </a:xfrm>
          <a:prstGeom prst="rect">
            <a:avLst/>
          </a:prstGeom>
          <a:solidFill>
            <a:srgbClr val="FFFF00"/>
          </a:solidFill>
        </p:spPr>
        <p:txBody>
          <a:bodyPr wrap="square" rtlCol="0">
            <a:spAutoFit/>
          </a:bodyPr>
          <a:lstStyle/>
          <a:p>
            <a:r>
              <a:rPr lang="en-US" sz="2718" b="1" dirty="0">
                <a:latin typeface="Times New Roman" pitchFamily="18" charset="0"/>
                <a:cs typeface="Times New Roman" pitchFamily="18" charset="0"/>
              </a:rPr>
              <a:t>Part A: Gene Scene</a:t>
            </a:r>
          </a:p>
        </p:txBody>
      </p:sp>
      <p:sp>
        <p:nvSpPr>
          <p:cNvPr id="24" name="TextBox 23">
            <a:extLst>
              <a:ext uri="{FF2B5EF4-FFF2-40B4-BE49-F238E27FC236}">
                <a16:creationId xmlns:a16="http://schemas.microsoft.com/office/drawing/2014/main" id="{2B0547D8-4311-4D9F-80AA-713153D8455D}"/>
              </a:ext>
            </a:extLst>
          </p:cNvPr>
          <p:cNvSpPr txBox="1"/>
          <p:nvPr/>
        </p:nvSpPr>
        <p:spPr>
          <a:xfrm>
            <a:off x="921455" y="1360927"/>
            <a:ext cx="1357822"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TRAITS</a:t>
            </a:r>
          </a:p>
        </p:txBody>
      </p:sp>
      <p:sp>
        <p:nvSpPr>
          <p:cNvPr id="25" name="TextBox 24">
            <a:extLst>
              <a:ext uri="{FF2B5EF4-FFF2-40B4-BE49-F238E27FC236}">
                <a16:creationId xmlns:a16="http://schemas.microsoft.com/office/drawing/2014/main" id="{50E6A70E-69E4-4E7F-9E3C-67BA2004D021}"/>
              </a:ext>
            </a:extLst>
          </p:cNvPr>
          <p:cNvSpPr txBox="1"/>
          <p:nvPr/>
        </p:nvSpPr>
        <p:spPr>
          <a:xfrm>
            <a:off x="227168" y="1872295"/>
            <a:ext cx="1357822"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GENES</a:t>
            </a:r>
          </a:p>
        </p:txBody>
      </p:sp>
      <p:sp>
        <p:nvSpPr>
          <p:cNvPr id="26" name="TextBox 25">
            <a:extLst>
              <a:ext uri="{FF2B5EF4-FFF2-40B4-BE49-F238E27FC236}">
                <a16:creationId xmlns:a16="http://schemas.microsoft.com/office/drawing/2014/main" id="{36FA052B-8165-4CEC-9D67-59E0F7146FC7}"/>
              </a:ext>
            </a:extLst>
          </p:cNvPr>
          <p:cNvSpPr txBox="1"/>
          <p:nvPr/>
        </p:nvSpPr>
        <p:spPr>
          <a:xfrm>
            <a:off x="4724400" y="2535872"/>
            <a:ext cx="1357822"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PAIRS</a:t>
            </a:r>
          </a:p>
        </p:txBody>
      </p:sp>
      <p:sp>
        <p:nvSpPr>
          <p:cNvPr id="27" name="TextBox 26">
            <a:extLst>
              <a:ext uri="{FF2B5EF4-FFF2-40B4-BE49-F238E27FC236}">
                <a16:creationId xmlns:a16="http://schemas.microsoft.com/office/drawing/2014/main" id="{7C6FE007-DBD7-4E3D-A843-E7FBE1D92E86}"/>
              </a:ext>
            </a:extLst>
          </p:cNvPr>
          <p:cNvSpPr txBox="1"/>
          <p:nvPr/>
        </p:nvSpPr>
        <p:spPr>
          <a:xfrm>
            <a:off x="3588455" y="3062121"/>
            <a:ext cx="1653657"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MOTHER</a:t>
            </a:r>
          </a:p>
        </p:txBody>
      </p:sp>
      <p:sp>
        <p:nvSpPr>
          <p:cNvPr id="32" name="TextBox 31">
            <a:extLst>
              <a:ext uri="{FF2B5EF4-FFF2-40B4-BE49-F238E27FC236}">
                <a16:creationId xmlns:a16="http://schemas.microsoft.com/office/drawing/2014/main" id="{EFBC1578-2762-4C38-9697-B7744B146FA2}"/>
              </a:ext>
            </a:extLst>
          </p:cNvPr>
          <p:cNvSpPr txBox="1"/>
          <p:nvPr/>
        </p:nvSpPr>
        <p:spPr>
          <a:xfrm>
            <a:off x="7239000" y="3092725"/>
            <a:ext cx="1479176"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FATHER</a:t>
            </a:r>
          </a:p>
        </p:txBody>
      </p:sp>
      <p:sp>
        <p:nvSpPr>
          <p:cNvPr id="33" name="TextBox 32">
            <a:extLst>
              <a:ext uri="{FF2B5EF4-FFF2-40B4-BE49-F238E27FC236}">
                <a16:creationId xmlns:a16="http://schemas.microsoft.com/office/drawing/2014/main" id="{1DE50EBD-5A96-42FE-B3F9-3F5487CD5B88}"/>
              </a:ext>
            </a:extLst>
          </p:cNvPr>
          <p:cNvSpPr txBox="1"/>
          <p:nvPr/>
        </p:nvSpPr>
        <p:spPr>
          <a:xfrm>
            <a:off x="2583695" y="3771014"/>
            <a:ext cx="1946532"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DOMINANT</a:t>
            </a:r>
          </a:p>
        </p:txBody>
      </p:sp>
      <p:sp>
        <p:nvSpPr>
          <p:cNvPr id="37" name="TextBox 36">
            <a:extLst>
              <a:ext uri="{FF2B5EF4-FFF2-40B4-BE49-F238E27FC236}">
                <a16:creationId xmlns:a16="http://schemas.microsoft.com/office/drawing/2014/main" id="{FC375CC6-8BC1-45AF-A409-4E3CE29BA87C}"/>
              </a:ext>
            </a:extLst>
          </p:cNvPr>
          <p:cNvSpPr txBox="1"/>
          <p:nvPr/>
        </p:nvSpPr>
        <p:spPr>
          <a:xfrm>
            <a:off x="304409" y="4304763"/>
            <a:ext cx="1946532"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RECESSIVE</a:t>
            </a:r>
          </a:p>
        </p:txBody>
      </p:sp>
      <p:sp>
        <p:nvSpPr>
          <p:cNvPr id="38" name="TextBox 37">
            <a:extLst>
              <a:ext uri="{FF2B5EF4-FFF2-40B4-BE49-F238E27FC236}">
                <a16:creationId xmlns:a16="http://schemas.microsoft.com/office/drawing/2014/main" id="{32CC0B78-1518-44F6-99A6-1DF0296DE4CB}"/>
              </a:ext>
            </a:extLst>
          </p:cNvPr>
          <p:cNvSpPr txBox="1"/>
          <p:nvPr/>
        </p:nvSpPr>
        <p:spPr>
          <a:xfrm>
            <a:off x="203860" y="4872092"/>
            <a:ext cx="988056" cy="450893"/>
          </a:xfrm>
          <a:prstGeom prst="rect">
            <a:avLst/>
          </a:prstGeom>
          <a:noFill/>
        </p:spPr>
        <p:txBody>
          <a:bodyPr wrap="square" rtlCol="0">
            <a:spAutoFit/>
          </a:bodyPr>
          <a:lstStyle/>
          <a:p>
            <a:pPr algn="ctr"/>
            <a:r>
              <a:rPr lang="en-US" sz="2330" b="1" dirty="0">
                <a:solidFill>
                  <a:srgbClr val="FF0000"/>
                </a:solidFill>
                <a:latin typeface="Times New Roman" panose="02020603050405020304" pitchFamily="18" charset="0"/>
                <a:cs typeface="Times New Roman" panose="02020603050405020304" pitchFamily="18" charset="0"/>
              </a:rPr>
              <a:t>TWO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2" grpId="0"/>
      <p:bldP spid="33"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856" y="106579"/>
            <a:ext cx="8875059" cy="510589"/>
          </a:xfrm>
          <a:prstGeom prst="rect">
            <a:avLst/>
          </a:prstGeom>
          <a:solidFill>
            <a:srgbClr val="FFFF00"/>
          </a:solidFill>
        </p:spPr>
        <p:txBody>
          <a:bodyPr wrap="square" rtlCol="0">
            <a:spAutoFit/>
          </a:bodyPr>
          <a:lstStyle/>
          <a:p>
            <a:r>
              <a:rPr lang="en-US" sz="2718" b="1" dirty="0">
                <a:latin typeface="Times New Roman" pitchFamily="18" charset="0"/>
                <a:cs typeface="Times New Roman" pitchFamily="18" charset="0"/>
              </a:rPr>
              <a:t>EXAMPLE:</a:t>
            </a:r>
          </a:p>
        </p:txBody>
      </p:sp>
      <p:sp>
        <p:nvSpPr>
          <p:cNvPr id="7" name="Text Box 26"/>
          <p:cNvSpPr txBox="1">
            <a:spLocks noChangeArrowheads="1"/>
          </p:cNvSpPr>
          <p:nvPr/>
        </p:nvSpPr>
        <p:spPr bwMode="auto">
          <a:xfrm>
            <a:off x="2151297" y="2229511"/>
            <a:ext cx="1405218" cy="2482283"/>
          </a:xfrm>
          <a:prstGeom prst="rect">
            <a:avLst/>
          </a:prstGeom>
          <a:noFill/>
          <a:ln w="9525">
            <a:noFill/>
            <a:miter lim="800000"/>
            <a:headEnd/>
            <a:tailEnd/>
          </a:ln>
          <a:effectLst/>
        </p:spPr>
        <p:txBody>
          <a:bodyPr wrap="square">
            <a:spAutoFit/>
          </a:bodyPr>
          <a:lstStyle/>
          <a:p>
            <a:pPr algn="ctr" defTabSz="875516"/>
            <a:r>
              <a:rPr lang="en-US" sz="4659" b="1" dirty="0">
                <a:latin typeface="Times New Roman" pitchFamily="18" charset="0"/>
              </a:rPr>
              <a:t>CC</a:t>
            </a:r>
          </a:p>
          <a:p>
            <a:pPr algn="ctr" defTabSz="875516"/>
            <a:r>
              <a:rPr lang="en-US" sz="4659" b="1" dirty="0">
                <a:latin typeface="Times New Roman" pitchFamily="18" charset="0"/>
              </a:rPr>
              <a:t>Cc</a:t>
            </a:r>
            <a:br>
              <a:rPr lang="en-US" sz="4659" b="1" dirty="0">
                <a:latin typeface="Times New Roman" pitchFamily="18" charset="0"/>
              </a:rPr>
            </a:br>
            <a:endParaRPr lang="en-US" sz="1553" b="1" dirty="0">
              <a:latin typeface="Times New Roman" pitchFamily="18" charset="0"/>
            </a:endParaRPr>
          </a:p>
          <a:p>
            <a:pPr algn="ctr" defTabSz="875516"/>
            <a:r>
              <a:rPr lang="en-US" sz="4659" b="1" dirty="0">
                <a:latin typeface="Times New Roman" pitchFamily="18" charset="0"/>
              </a:rPr>
              <a:t>cc</a:t>
            </a:r>
          </a:p>
        </p:txBody>
      </p:sp>
      <p:grpSp>
        <p:nvGrpSpPr>
          <p:cNvPr id="29" name="Group 28"/>
          <p:cNvGrpSpPr/>
          <p:nvPr/>
        </p:nvGrpSpPr>
        <p:grpSpPr>
          <a:xfrm>
            <a:off x="-82363" y="2394330"/>
            <a:ext cx="2662518" cy="961465"/>
            <a:chOff x="2209800" y="4267200"/>
            <a:chExt cx="2743200" cy="990600"/>
          </a:xfrm>
        </p:grpSpPr>
        <p:sp>
          <p:nvSpPr>
            <p:cNvPr id="11" name="Text Box 26"/>
            <p:cNvSpPr txBox="1">
              <a:spLocks noChangeArrowheads="1"/>
            </p:cNvSpPr>
            <p:nvPr/>
          </p:nvSpPr>
          <p:spPr bwMode="auto">
            <a:xfrm>
              <a:off x="2209800" y="4267200"/>
              <a:ext cx="2286000" cy="833784"/>
            </a:xfrm>
            <a:prstGeom prst="rect">
              <a:avLst/>
            </a:prstGeom>
            <a:noFill/>
            <a:ln w="9525">
              <a:noFill/>
              <a:miter lim="800000"/>
              <a:headEnd/>
              <a:tailEnd/>
            </a:ln>
            <a:effectLst/>
          </p:spPr>
          <p:txBody>
            <a:bodyPr wrap="square">
              <a:spAutoFit/>
            </a:bodyPr>
            <a:lstStyle/>
            <a:p>
              <a:pPr algn="ctr" defTabSz="875516">
                <a:spcBef>
                  <a:spcPct val="50000"/>
                </a:spcBef>
              </a:pPr>
              <a:r>
                <a:rPr lang="en-US" sz="2718" b="1" dirty="0">
                  <a:latin typeface="Times New Roman" pitchFamily="18" charset="0"/>
                  <a:sym typeface="Wingdings" pitchFamily="2" charset="2"/>
                </a:rPr>
                <a:t>Dominant</a:t>
              </a:r>
              <a:br>
                <a:rPr lang="en-US" sz="2718" b="1" dirty="0">
                  <a:latin typeface="Times New Roman" pitchFamily="18" charset="0"/>
                  <a:sym typeface="Wingdings" pitchFamily="2" charset="2"/>
                </a:rPr>
              </a:br>
              <a:r>
                <a:rPr lang="en-US" sz="1941" b="1" dirty="0">
                  <a:latin typeface="Times New Roman" pitchFamily="18" charset="0"/>
                  <a:sym typeface="Wingdings" pitchFamily="2" charset="2"/>
                </a:rPr>
                <a:t>(Capitals) </a:t>
              </a:r>
              <a:endParaRPr lang="en-US" sz="2718" b="1" dirty="0">
                <a:latin typeface="Times New Roman" pitchFamily="18" charset="0"/>
              </a:endParaRPr>
            </a:p>
          </p:txBody>
        </p:sp>
        <p:cxnSp>
          <p:nvCxnSpPr>
            <p:cNvPr id="15" name="Straight Arrow Connector 14"/>
            <p:cNvCxnSpPr/>
            <p:nvPr/>
          </p:nvCxnSpPr>
          <p:spPr>
            <a:xfrm>
              <a:off x="4169055" y="4572000"/>
              <a:ext cx="68580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1000" y="4572000"/>
              <a:ext cx="7620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5366" name="Group 15365">
            <a:extLst>
              <a:ext uri="{FF2B5EF4-FFF2-40B4-BE49-F238E27FC236}">
                <a16:creationId xmlns:a16="http://schemas.microsoft.com/office/drawing/2014/main" id="{4FA86058-ADB4-41DA-8FB4-7DD399DAA01C}"/>
              </a:ext>
            </a:extLst>
          </p:cNvPr>
          <p:cNvGrpSpPr/>
          <p:nvPr/>
        </p:nvGrpSpPr>
        <p:grpSpPr>
          <a:xfrm>
            <a:off x="101348" y="3176560"/>
            <a:ext cx="3140668" cy="1647899"/>
            <a:chOff x="125002" y="5019949"/>
            <a:chExt cx="3235840" cy="1697835"/>
          </a:xfrm>
        </p:grpSpPr>
        <p:grpSp>
          <p:nvGrpSpPr>
            <p:cNvPr id="2" name="Group 1">
              <a:extLst>
                <a:ext uri="{FF2B5EF4-FFF2-40B4-BE49-F238E27FC236}">
                  <a16:creationId xmlns:a16="http://schemas.microsoft.com/office/drawing/2014/main" id="{D15AD6CF-11E3-4403-9959-19D108E5B763}"/>
                </a:ext>
              </a:extLst>
            </p:cNvPr>
            <p:cNvGrpSpPr/>
            <p:nvPr/>
          </p:nvGrpSpPr>
          <p:grpSpPr>
            <a:xfrm>
              <a:off x="125002" y="5019949"/>
              <a:ext cx="3235840" cy="1697835"/>
              <a:chOff x="2918631" y="4857518"/>
              <a:chExt cx="3235840" cy="1697835"/>
            </a:xfrm>
          </p:grpSpPr>
          <p:grpSp>
            <p:nvGrpSpPr>
              <p:cNvPr id="44" name="Group 43"/>
              <p:cNvGrpSpPr/>
              <p:nvPr/>
            </p:nvGrpSpPr>
            <p:grpSpPr>
              <a:xfrm>
                <a:off x="2918631" y="4857518"/>
                <a:ext cx="3235840" cy="1697835"/>
                <a:chOff x="2918631" y="4857518"/>
                <a:chExt cx="3235840" cy="1697835"/>
              </a:xfrm>
            </p:grpSpPr>
            <p:grpSp>
              <p:nvGrpSpPr>
                <p:cNvPr id="28" name="Group 27"/>
                <p:cNvGrpSpPr/>
                <p:nvPr/>
              </p:nvGrpSpPr>
              <p:grpSpPr>
                <a:xfrm>
                  <a:off x="2918631" y="5660065"/>
                  <a:ext cx="2536429" cy="895288"/>
                  <a:chOff x="2461431" y="5660065"/>
                  <a:chExt cx="2536429" cy="895288"/>
                </a:xfrm>
              </p:grpSpPr>
              <p:sp>
                <p:nvSpPr>
                  <p:cNvPr id="10" name="Text Box 26"/>
                  <p:cNvSpPr txBox="1">
                    <a:spLocks noChangeArrowheads="1"/>
                  </p:cNvSpPr>
                  <p:nvPr/>
                </p:nvSpPr>
                <p:spPr bwMode="auto">
                  <a:xfrm>
                    <a:off x="2461431" y="5660065"/>
                    <a:ext cx="1965397" cy="895288"/>
                  </a:xfrm>
                  <a:prstGeom prst="rect">
                    <a:avLst/>
                  </a:prstGeom>
                  <a:noFill/>
                  <a:ln w="9525">
                    <a:noFill/>
                    <a:miter lim="800000"/>
                    <a:headEnd/>
                    <a:tailEnd/>
                  </a:ln>
                  <a:effectLst/>
                </p:spPr>
                <p:txBody>
                  <a:bodyPr wrap="square">
                    <a:spAutoFit/>
                  </a:bodyPr>
                  <a:lstStyle/>
                  <a:p>
                    <a:pPr algn="ctr" defTabSz="875516">
                      <a:spcBef>
                        <a:spcPct val="50000"/>
                      </a:spcBef>
                    </a:pPr>
                    <a:r>
                      <a:rPr lang="en-US" sz="3106" b="1" dirty="0">
                        <a:latin typeface="Times New Roman" pitchFamily="18" charset="0"/>
                      </a:rPr>
                      <a:t>Recessive</a:t>
                    </a:r>
                    <a:br>
                      <a:rPr lang="en-US" sz="3106" b="1" dirty="0">
                        <a:latin typeface="Times New Roman" pitchFamily="18" charset="0"/>
                      </a:rPr>
                    </a:br>
                    <a:r>
                      <a:rPr lang="en-US" sz="1941" b="1" dirty="0">
                        <a:latin typeface="Times New Roman" pitchFamily="18" charset="0"/>
                      </a:rPr>
                      <a:t>(Lower case)</a:t>
                    </a:r>
                    <a:endParaRPr lang="en-US" sz="3106" b="1" dirty="0">
                      <a:latin typeface="Times New Roman" pitchFamily="18" charset="0"/>
                    </a:endParaRPr>
                  </a:p>
                </p:txBody>
              </p:sp>
              <p:cxnSp>
                <p:nvCxnSpPr>
                  <p:cNvPr id="22" name="Straight Arrow Connector 21"/>
                  <p:cNvCxnSpPr>
                    <a:cxnSpLocks/>
                    <a:stCxn id="10" idx="3"/>
                  </p:cNvCxnSpPr>
                  <p:nvPr/>
                </p:nvCxnSpPr>
                <p:spPr>
                  <a:xfrm flipV="1">
                    <a:off x="4426828" y="6056095"/>
                    <a:ext cx="571032" cy="5161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5782996" y="4857518"/>
                  <a:ext cx="371475"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41" name="Oval 40">
                <a:extLst>
                  <a:ext uri="{FF2B5EF4-FFF2-40B4-BE49-F238E27FC236}">
                    <a16:creationId xmlns:a16="http://schemas.microsoft.com/office/drawing/2014/main" id="{940421CC-3AEE-404A-9A2A-80EAEB0B4AAE}"/>
                  </a:ext>
                </a:extLst>
              </p:cNvPr>
              <p:cNvSpPr/>
              <p:nvPr/>
            </p:nvSpPr>
            <p:spPr>
              <a:xfrm>
                <a:off x="5451066" y="5852770"/>
                <a:ext cx="6096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cxnSp>
          <p:nvCxnSpPr>
            <p:cNvPr id="45" name="Straight Arrow Connector 44">
              <a:extLst>
                <a:ext uri="{FF2B5EF4-FFF2-40B4-BE49-F238E27FC236}">
                  <a16:creationId xmlns:a16="http://schemas.microsoft.com/office/drawing/2014/main" id="{CBBFFCD1-4B90-4076-A7F3-692A90C45457}"/>
                </a:ext>
              </a:extLst>
            </p:cNvPr>
            <p:cNvCxnSpPr>
              <a:cxnSpLocks/>
              <a:stCxn id="10" idx="3"/>
              <a:endCxn id="34" idx="3"/>
            </p:cNvCxnSpPr>
            <p:nvPr/>
          </p:nvCxnSpPr>
          <p:spPr>
            <a:xfrm flipV="1">
              <a:off x="2090399" y="5410194"/>
              <a:ext cx="953369" cy="85994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28B258DD-9098-40DE-9F27-AB6F9175CB58}"/>
              </a:ext>
            </a:extLst>
          </p:cNvPr>
          <p:cNvGrpSpPr/>
          <p:nvPr/>
        </p:nvGrpSpPr>
        <p:grpSpPr>
          <a:xfrm>
            <a:off x="2796989" y="1058990"/>
            <a:ext cx="5953453" cy="2650006"/>
            <a:chOff x="2823729" y="2870764"/>
            <a:chExt cx="6133861" cy="2730310"/>
          </a:xfrm>
        </p:grpSpPr>
        <p:sp>
          <p:nvSpPr>
            <p:cNvPr id="9" name="Text Box 26"/>
            <p:cNvSpPr txBox="1">
              <a:spLocks noChangeArrowheads="1"/>
            </p:cNvSpPr>
            <p:nvPr/>
          </p:nvSpPr>
          <p:spPr bwMode="auto">
            <a:xfrm>
              <a:off x="3917540" y="4229903"/>
              <a:ext cx="2286000" cy="1018297"/>
            </a:xfrm>
            <a:prstGeom prst="rect">
              <a:avLst/>
            </a:prstGeom>
            <a:noFill/>
            <a:ln w="9525">
              <a:noFill/>
              <a:miter lim="800000"/>
              <a:headEnd/>
              <a:tailEnd/>
            </a:ln>
            <a:effectLst/>
          </p:spPr>
          <p:txBody>
            <a:bodyPr wrap="square">
              <a:spAutoFit/>
            </a:bodyPr>
            <a:lstStyle/>
            <a:p>
              <a:pPr algn="ctr" defTabSz="875516">
                <a:spcBef>
                  <a:spcPct val="50000"/>
                </a:spcBef>
              </a:pPr>
              <a:r>
                <a:rPr lang="en-US" sz="1941" b="1" dirty="0">
                  <a:latin typeface="Times New Roman" pitchFamily="18" charset="0"/>
                </a:rPr>
                <a:t>At least </a:t>
              </a:r>
              <a:r>
                <a:rPr lang="en-US" sz="1941" b="1" u="sng" dirty="0">
                  <a:latin typeface="Times New Roman" pitchFamily="18" charset="0"/>
                </a:rPr>
                <a:t>one</a:t>
              </a:r>
              <a:r>
                <a:rPr lang="en-US" sz="1941" b="1" dirty="0">
                  <a:latin typeface="Times New Roman" pitchFamily="18" charset="0"/>
                </a:rPr>
                <a:t> CAPITAL letter </a:t>
              </a:r>
              <a:br>
                <a:rPr lang="en-US" sz="1941" b="1" dirty="0">
                  <a:latin typeface="Times New Roman" pitchFamily="18" charset="0"/>
                </a:rPr>
              </a:br>
              <a:r>
                <a:rPr lang="en-US" sz="1941" b="1" dirty="0">
                  <a:latin typeface="Times New Roman" pitchFamily="18" charset="0"/>
                </a:rPr>
                <a:t>= Dominant</a:t>
              </a:r>
            </a:p>
          </p:txBody>
        </p:sp>
        <p:cxnSp>
          <p:nvCxnSpPr>
            <p:cNvPr id="48" name="Straight Arrow Connector 47">
              <a:extLst>
                <a:ext uri="{FF2B5EF4-FFF2-40B4-BE49-F238E27FC236}">
                  <a16:creationId xmlns:a16="http://schemas.microsoft.com/office/drawing/2014/main" id="{EDA5C222-E560-401A-9A1F-1AC4CE8491E9}"/>
                </a:ext>
              </a:extLst>
            </p:cNvPr>
            <p:cNvCxnSpPr>
              <a:cxnSpLocks/>
            </p:cNvCxnSpPr>
            <p:nvPr/>
          </p:nvCxnSpPr>
          <p:spPr>
            <a:xfrm>
              <a:off x="6072790" y="4747541"/>
              <a:ext cx="570205"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2956C6BB-C251-4DAD-B118-EE84364D55D8}"/>
                </a:ext>
              </a:extLst>
            </p:cNvPr>
            <p:cNvGrpSpPr/>
            <p:nvPr/>
          </p:nvGrpSpPr>
          <p:grpSpPr>
            <a:xfrm>
              <a:off x="2823729" y="2870764"/>
              <a:ext cx="6133861" cy="2730310"/>
              <a:chOff x="2823729" y="2870764"/>
              <a:chExt cx="6133861" cy="2730310"/>
            </a:xfrm>
          </p:grpSpPr>
          <p:grpSp>
            <p:nvGrpSpPr>
              <p:cNvPr id="43" name="Group 42"/>
              <p:cNvGrpSpPr/>
              <p:nvPr/>
            </p:nvGrpSpPr>
            <p:grpSpPr>
              <a:xfrm>
                <a:off x="2823729" y="2870764"/>
                <a:ext cx="5974516" cy="2366407"/>
                <a:chOff x="7130565" y="3819354"/>
                <a:chExt cx="5974516" cy="2366407"/>
              </a:xfrm>
            </p:grpSpPr>
            <p:pic>
              <p:nvPicPr>
                <p:cNvPr id="31" name="Picture 2" descr="Image result"/>
                <p:cNvPicPr>
                  <a:picLocks noChangeAspect="1" noChangeArrowheads="1"/>
                </p:cNvPicPr>
                <p:nvPr/>
              </p:nvPicPr>
              <p:blipFill>
                <a:blip r:embed="rId2" cstate="print"/>
                <a:srcRect r="53584"/>
                <a:stretch>
                  <a:fillRect/>
                </a:stretch>
              </p:blipFill>
              <p:spPr bwMode="auto">
                <a:xfrm>
                  <a:off x="11186650" y="3819354"/>
                  <a:ext cx="1918431" cy="2366407"/>
                </a:xfrm>
                <a:prstGeom prst="rect">
                  <a:avLst/>
                </a:prstGeom>
                <a:noFill/>
              </p:spPr>
            </p:pic>
            <p:cxnSp>
              <p:nvCxnSpPr>
                <p:cNvPr id="35" name="Straight Arrow Connector 34"/>
                <p:cNvCxnSpPr>
                  <a:cxnSpLocks/>
                </p:cNvCxnSpPr>
                <p:nvPr/>
              </p:nvCxnSpPr>
              <p:spPr>
                <a:xfrm flipV="1">
                  <a:off x="7130565" y="5583718"/>
                  <a:ext cx="988567" cy="40699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7744867" y="5447425"/>
                  <a:ext cx="903032" cy="1220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8" name="Text Box 26">
                <a:extLst>
                  <a:ext uri="{FF2B5EF4-FFF2-40B4-BE49-F238E27FC236}">
                    <a16:creationId xmlns:a16="http://schemas.microsoft.com/office/drawing/2014/main" id="{A3B54C2D-C5D2-4FEF-A401-B3FA7641B243}"/>
                  </a:ext>
                </a:extLst>
              </p:cNvPr>
              <p:cNvSpPr txBox="1">
                <a:spLocks noChangeArrowheads="1"/>
              </p:cNvSpPr>
              <p:nvPr/>
            </p:nvSpPr>
            <p:spPr bwMode="auto">
              <a:xfrm>
                <a:off x="6761385" y="5198221"/>
                <a:ext cx="2196205" cy="402853"/>
              </a:xfrm>
              <a:prstGeom prst="rect">
                <a:avLst/>
              </a:prstGeom>
              <a:noFill/>
              <a:ln w="9525">
                <a:noFill/>
                <a:miter lim="800000"/>
                <a:headEnd/>
                <a:tailEnd/>
              </a:ln>
              <a:effectLst/>
            </p:spPr>
            <p:txBody>
              <a:bodyPr wrap="square">
                <a:spAutoFit/>
              </a:bodyPr>
              <a:lstStyle/>
              <a:p>
                <a:pPr algn="ctr" defTabSz="875516">
                  <a:spcBef>
                    <a:spcPct val="50000"/>
                  </a:spcBef>
                </a:pPr>
                <a:r>
                  <a:rPr lang="en-US" sz="1941" b="1" dirty="0">
                    <a:latin typeface="Times New Roman" pitchFamily="18" charset="0"/>
                  </a:rPr>
                  <a:t>Can curl tongue</a:t>
                </a:r>
              </a:p>
            </p:txBody>
          </p:sp>
        </p:grpSp>
      </p:grpSp>
      <p:grpSp>
        <p:nvGrpSpPr>
          <p:cNvPr id="56" name="Group 55">
            <a:extLst>
              <a:ext uri="{FF2B5EF4-FFF2-40B4-BE49-F238E27FC236}">
                <a16:creationId xmlns:a16="http://schemas.microsoft.com/office/drawing/2014/main" id="{366C16A6-0924-4B12-8B42-4EF99E578076}"/>
              </a:ext>
            </a:extLst>
          </p:cNvPr>
          <p:cNvGrpSpPr/>
          <p:nvPr/>
        </p:nvGrpSpPr>
        <p:grpSpPr>
          <a:xfrm>
            <a:off x="3139871" y="3945441"/>
            <a:ext cx="5590714" cy="2612457"/>
            <a:chOff x="3272219" y="5526918"/>
            <a:chExt cx="5760130" cy="2691623"/>
          </a:xfrm>
        </p:grpSpPr>
        <p:grpSp>
          <p:nvGrpSpPr>
            <p:cNvPr id="42" name="Group 41"/>
            <p:cNvGrpSpPr/>
            <p:nvPr/>
          </p:nvGrpSpPr>
          <p:grpSpPr>
            <a:xfrm>
              <a:off x="6162085" y="5526918"/>
              <a:ext cx="2643129" cy="1932873"/>
              <a:chOff x="4959155" y="5764753"/>
              <a:chExt cx="1898527" cy="1932873"/>
            </a:xfrm>
          </p:grpSpPr>
          <p:pic>
            <p:nvPicPr>
              <p:cNvPr id="30" name="Picture 2" descr="Image result"/>
              <p:cNvPicPr>
                <a:picLocks noChangeAspect="1" noChangeArrowheads="1"/>
              </p:cNvPicPr>
              <p:nvPr/>
            </p:nvPicPr>
            <p:blipFill>
              <a:blip r:embed="rId2" cstate="print"/>
              <a:srcRect l="54608"/>
              <a:stretch>
                <a:fillRect/>
              </a:stretch>
            </p:blipFill>
            <p:spPr bwMode="auto">
              <a:xfrm>
                <a:off x="5609854" y="5764753"/>
                <a:ext cx="1247828" cy="1932873"/>
              </a:xfrm>
              <a:prstGeom prst="rect">
                <a:avLst/>
              </a:prstGeom>
              <a:noFill/>
            </p:spPr>
          </p:pic>
          <p:cxnSp>
            <p:nvCxnSpPr>
              <p:cNvPr id="40" name="Straight Arrow Connector 39"/>
              <p:cNvCxnSpPr>
                <a:cxnSpLocks/>
                <a:stCxn id="46" idx="3"/>
                <a:endCxn id="30" idx="1"/>
              </p:cNvCxnSpPr>
              <p:nvPr/>
            </p:nvCxnSpPr>
            <p:spPr>
              <a:xfrm>
                <a:off x="4959155" y="6162897"/>
                <a:ext cx="650699" cy="56829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 Box 26">
              <a:extLst>
                <a:ext uri="{FF2B5EF4-FFF2-40B4-BE49-F238E27FC236}">
                  <a16:creationId xmlns:a16="http://schemas.microsoft.com/office/drawing/2014/main" id="{1C79CDD2-3E3D-4A34-A653-A24FC45A47FC}"/>
                </a:ext>
              </a:extLst>
            </p:cNvPr>
            <p:cNvSpPr txBox="1">
              <a:spLocks noChangeArrowheads="1"/>
            </p:cNvSpPr>
            <p:nvPr/>
          </p:nvSpPr>
          <p:spPr bwMode="auto">
            <a:xfrm>
              <a:off x="3876084" y="5569774"/>
              <a:ext cx="2286002" cy="710575"/>
            </a:xfrm>
            <a:prstGeom prst="rect">
              <a:avLst/>
            </a:prstGeom>
            <a:noFill/>
            <a:ln w="9525">
              <a:noFill/>
              <a:miter lim="800000"/>
              <a:headEnd/>
              <a:tailEnd/>
            </a:ln>
            <a:effectLst/>
          </p:spPr>
          <p:txBody>
            <a:bodyPr wrap="square">
              <a:spAutoFit/>
            </a:bodyPr>
            <a:lstStyle/>
            <a:p>
              <a:pPr algn="ctr" defTabSz="875516">
                <a:spcBef>
                  <a:spcPct val="50000"/>
                </a:spcBef>
              </a:pPr>
              <a:r>
                <a:rPr lang="en-US" sz="1941" b="1" dirty="0">
                  <a:latin typeface="Times New Roman" pitchFamily="18" charset="0"/>
                </a:rPr>
                <a:t>2 LOWERCASE letters = Recessive</a:t>
              </a:r>
            </a:p>
          </p:txBody>
        </p:sp>
        <p:cxnSp>
          <p:nvCxnSpPr>
            <p:cNvPr id="51" name="Straight Arrow Connector 50">
              <a:extLst>
                <a:ext uri="{FF2B5EF4-FFF2-40B4-BE49-F238E27FC236}">
                  <a16:creationId xmlns:a16="http://schemas.microsoft.com/office/drawing/2014/main" id="{A7183DF0-C87C-48DF-9542-390614AF0C55}"/>
                </a:ext>
              </a:extLst>
            </p:cNvPr>
            <p:cNvCxnSpPr>
              <a:cxnSpLocks/>
            </p:cNvCxnSpPr>
            <p:nvPr/>
          </p:nvCxnSpPr>
          <p:spPr>
            <a:xfrm flipV="1">
              <a:off x="3272219" y="5902157"/>
              <a:ext cx="603865" cy="6041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Text Box 26">
              <a:extLst>
                <a:ext uri="{FF2B5EF4-FFF2-40B4-BE49-F238E27FC236}">
                  <a16:creationId xmlns:a16="http://schemas.microsoft.com/office/drawing/2014/main" id="{88640C1E-C576-43B2-B4E4-F9EDA3FDB813}"/>
                </a:ext>
              </a:extLst>
            </p:cNvPr>
            <p:cNvSpPr txBox="1">
              <a:spLocks noChangeArrowheads="1"/>
            </p:cNvSpPr>
            <p:nvPr/>
          </p:nvSpPr>
          <p:spPr bwMode="auto">
            <a:xfrm>
              <a:off x="6922164" y="7507966"/>
              <a:ext cx="2110185" cy="710575"/>
            </a:xfrm>
            <a:prstGeom prst="rect">
              <a:avLst/>
            </a:prstGeom>
            <a:noFill/>
            <a:ln w="9525">
              <a:noFill/>
              <a:miter lim="800000"/>
              <a:headEnd/>
              <a:tailEnd/>
            </a:ln>
            <a:effectLst/>
          </p:spPr>
          <p:txBody>
            <a:bodyPr wrap="square">
              <a:spAutoFit/>
            </a:bodyPr>
            <a:lstStyle/>
            <a:p>
              <a:pPr algn="ctr" defTabSz="875516">
                <a:spcBef>
                  <a:spcPct val="50000"/>
                </a:spcBef>
              </a:pPr>
              <a:r>
                <a:rPr lang="en-US" sz="1941" b="1" dirty="0">
                  <a:latin typeface="Times New Roman" pitchFamily="18" charset="0"/>
                </a:rPr>
                <a:t>Cannot curl tongue</a:t>
              </a:r>
            </a:p>
          </p:txBody>
        </p:sp>
      </p:grpSp>
      <p:sp>
        <p:nvSpPr>
          <p:cNvPr id="73" name="TextBox 72">
            <a:extLst>
              <a:ext uri="{FF2B5EF4-FFF2-40B4-BE49-F238E27FC236}">
                <a16:creationId xmlns:a16="http://schemas.microsoft.com/office/drawing/2014/main" id="{0989F27B-6267-4C3E-9610-E413DDA64825}"/>
              </a:ext>
            </a:extLst>
          </p:cNvPr>
          <p:cNvSpPr txBox="1"/>
          <p:nvPr/>
        </p:nvSpPr>
        <p:spPr>
          <a:xfrm>
            <a:off x="289031" y="726492"/>
            <a:ext cx="6534969" cy="928844"/>
          </a:xfrm>
          <a:prstGeom prst="rect">
            <a:avLst/>
          </a:prstGeom>
          <a:noFill/>
        </p:spPr>
        <p:txBody>
          <a:bodyPr wrap="square" rtlCol="0">
            <a:spAutoFit/>
          </a:bodyPr>
          <a:lstStyle/>
          <a:p>
            <a:r>
              <a:rPr lang="en-US" sz="2718" b="1" dirty="0">
                <a:latin typeface="Times New Roman" panose="02020603050405020304" pitchFamily="18" charset="0"/>
                <a:cs typeface="Times New Roman" panose="02020603050405020304" pitchFamily="18" charset="0"/>
              </a:rPr>
              <a:t>C = Dominant gene for tongue curling</a:t>
            </a:r>
          </a:p>
          <a:p>
            <a:r>
              <a:rPr lang="en-US" sz="2718" b="1" dirty="0">
                <a:latin typeface="Times New Roman" panose="02020603050405020304" pitchFamily="18" charset="0"/>
                <a:cs typeface="Times New Roman" panose="02020603050405020304" pitchFamily="18" charset="0"/>
              </a:rPr>
              <a:t>c = Recessive gene</a:t>
            </a:r>
          </a:p>
        </p:txBody>
      </p:sp>
    </p:spTree>
    <p:extLst>
      <p:ext uri="{BB962C8B-B14F-4D97-AF65-F5344CB8AC3E}">
        <p14:creationId xmlns:p14="http://schemas.microsoft.com/office/powerpoint/2010/main" val="146372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800A4D-BCB5-4DB9-99ED-3A8E6AF66CA1}"/>
              </a:ext>
            </a:extLst>
          </p:cNvPr>
          <p:cNvPicPr>
            <a:picLocks noChangeAspect="1"/>
          </p:cNvPicPr>
          <p:nvPr/>
        </p:nvPicPr>
        <p:blipFill rotWithShape="1">
          <a:blip r:embed="rId2"/>
          <a:srcRect r="31719"/>
          <a:stretch/>
        </p:blipFill>
        <p:spPr>
          <a:xfrm>
            <a:off x="444110" y="1144598"/>
            <a:ext cx="8255780" cy="560682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6CD5389F-BA87-4DC3-BB8D-73DAB178151C}"/>
              </a:ext>
            </a:extLst>
          </p:cNvPr>
          <p:cNvSpPr txBox="1"/>
          <p:nvPr/>
        </p:nvSpPr>
        <p:spPr>
          <a:xfrm>
            <a:off x="136856" y="106579"/>
            <a:ext cx="8875059" cy="928844"/>
          </a:xfrm>
          <a:prstGeom prst="rect">
            <a:avLst/>
          </a:prstGeom>
          <a:solidFill>
            <a:srgbClr val="FFFF00"/>
          </a:solidFill>
        </p:spPr>
        <p:txBody>
          <a:bodyPr wrap="square" rtlCol="0">
            <a:spAutoFit/>
          </a:bodyPr>
          <a:lstStyle/>
          <a:p>
            <a:r>
              <a:rPr lang="en-US" sz="2718" b="1" dirty="0">
                <a:latin typeface="Times New Roman" pitchFamily="18" charset="0"/>
                <a:cs typeface="Times New Roman" pitchFamily="18" charset="0"/>
              </a:rPr>
              <a:t>Open the BIODIVERSITY BLITZ – GENE WHEEL assignment on Google Classroom</a:t>
            </a:r>
          </a:p>
        </p:txBody>
      </p:sp>
      <p:pic>
        <p:nvPicPr>
          <p:cNvPr id="5" name="Picture 4">
            <a:extLst>
              <a:ext uri="{FF2B5EF4-FFF2-40B4-BE49-F238E27FC236}">
                <a16:creationId xmlns:a16="http://schemas.microsoft.com/office/drawing/2014/main" id="{DBCB7D0A-381E-41B9-843E-33D0C5C7EB26}"/>
              </a:ext>
            </a:extLst>
          </p:cNvPr>
          <p:cNvPicPr>
            <a:picLocks noChangeAspect="1"/>
          </p:cNvPicPr>
          <p:nvPr/>
        </p:nvPicPr>
        <p:blipFill>
          <a:blip r:embed="rId3"/>
          <a:stretch>
            <a:fillRect/>
          </a:stretch>
        </p:blipFill>
        <p:spPr>
          <a:xfrm>
            <a:off x="3159084" y="3690096"/>
            <a:ext cx="3166637" cy="2942733"/>
          </a:xfrm>
          <a:prstGeom prst="rect">
            <a:avLst/>
          </a:prstGeom>
        </p:spPr>
      </p:pic>
      <p:sp>
        <p:nvSpPr>
          <p:cNvPr id="6" name="Text Box 26">
            <a:extLst>
              <a:ext uri="{FF2B5EF4-FFF2-40B4-BE49-F238E27FC236}">
                <a16:creationId xmlns:a16="http://schemas.microsoft.com/office/drawing/2014/main" id="{CA30075D-4A73-4309-9907-C342F194423C}"/>
              </a:ext>
            </a:extLst>
          </p:cNvPr>
          <p:cNvSpPr txBox="1">
            <a:spLocks noChangeArrowheads="1"/>
          </p:cNvSpPr>
          <p:nvPr/>
        </p:nvSpPr>
        <p:spPr bwMode="auto">
          <a:xfrm>
            <a:off x="217380" y="4090060"/>
            <a:ext cx="3528587" cy="2672655"/>
          </a:xfrm>
          <a:prstGeom prst="rect">
            <a:avLst/>
          </a:prstGeom>
          <a:solidFill>
            <a:srgbClr val="FFFF00"/>
          </a:solidFill>
          <a:ln w="9525">
            <a:noFill/>
            <a:miter lim="800000"/>
            <a:headEnd/>
            <a:tailEnd/>
          </a:ln>
          <a:effectLst/>
        </p:spPr>
        <p:txBody>
          <a:bodyPr wrap="square">
            <a:spAutoFit/>
          </a:bodyPr>
          <a:lstStyle/>
          <a:p>
            <a:pPr defTabSz="875516">
              <a:spcBef>
                <a:spcPct val="50000"/>
              </a:spcBef>
            </a:pPr>
            <a:r>
              <a:rPr lang="en-US" sz="1765" b="1" dirty="0">
                <a:latin typeface="Times New Roman" pitchFamily="18" charset="0"/>
              </a:rPr>
              <a:t>Directions:</a:t>
            </a:r>
          </a:p>
          <a:p>
            <a:pPr algn="just" defTabSz="875516">
              <a:spcBef>
                <a:spcPct val="50000"/>
              </a:spcBef>
            </a:pPr>
            <a:r>
              <a:rPr lang="en-US" sz="1765" dirty="0">
                <a:latin typeface="Times New Roman" pitchFamily="18" charset="0"/>
              </a:rPr>
              <a:t>Start in the middle of the circle.</a:t>
            </a:r>
          </a:p>
          <a:p>
            <a:pPr algn="just" defTabSz="875516">
              <a:spcBef>
                <a:spcPct val="50000"/>
              </a:spcBef>
            </a:pPr>
            <a:r>
              <a:rPr lang="en-US" sz="1765" dirty="0">
                <a:latin typeface="Times New Roman" pitchFamily="18" charset="0"/>
              </a:rPr>
              <a:t>Determine your trait – either dominant or recessive – and then use a circle/oval to mark them.</a:t>
            </a:r>
          </a:p>
          <a:p>
            <a:pPr algn="just" defTabSz="875516">
              <a:spcBef>
                <a:spcPct val="50000"/>
              </a:spcBef>
            </a:pPr>
            <a:r>
              <a:rPr lang="en-US" sz="1765" dirty="0">
                <a:latin typeface="Times New Roman" pitchFamily="18" charset="0"/>
              </a:rPr>
              <a:t>Continue moving section by section until you reach the outer circle with the numbers. </a:t>
            </a:r>
          </a:p>
        </p:txBody>
      </p:sp>
    </p:spTree>
    <p:extLst>
      <p:ext uri="{BB962C8B-B14F-4D97-AF65-F5344CB8AC3E}">
        <p14:creationId xmlns:p14="http://schemas.microsoft.com/office/powerpoint/2010/main" val="32315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Rectangle 23"/>
          <p:cNvSpPr>
            <a:spLocks noChangeArrowheads="1"/>
          </p:cNvSpPr>
          <p:nvPr/>
        </p:nvSpPr>
        <p:spPr bwMode="auto">
          <a:xfrm>
            <a:off x="2462493" y="1103780"/>
            <a:ext cx="403412" cy="302559"/>
          </a:xfrm>
          <a:prstGeom prst="rect">
            <a:avLst/>
          </a:prstGeom>
          <a:solidFill>
            <a:srgbClr val="FFFFFF"/>
          </a:solidFill>
          <a:ln w="9525">
            <a:noFill/>
            <a:miter lim="800000"/>
            <a:headEnd/>
            <a:tailEnd/>
          </a:ln>
        </p:spPr>
        <p:txBody>
          <a:bodyPr lIns="80676" tIns="40339" rIns="80676" bIns="40339"/>
          <a:lstStyle/>
          <a:p>
            <a:endParaRPr lang="en-US" sz="1588" dirty="0"/>
          </a:p>
        </p:txBody>
      </p:sp>
      <p:pic>
        <p:nvPicPr>
          <p:cNvPr id="5150" name="Picture 30"/>
          <p:cNvPicPr>
            <a:picLocks noChangeAspect="1" noChangeArrowheads="1"/>
          </p:cNvPicPr>
          <p:nvPr/>
        </p:nvPicPr>
        <p:blipFill>
          <a:blip r:embed="rId3" cstate="print"/>
          <a:srcRect l="11006" t="25705" r="51258" b="15429"/>
          <a:stretch>
            <a:fillRect/>
          </a:stretch>
        </p:blipFill>
        <p:spPr bwMode="auto">
          <a:xfrm>
            <a:off x="4551767" y="2512117"/>
            <a:ext cx="4348053" cy="4239246"/>
          </a:xfrm>
          <a:prstGeom prst="rect">
            <a:avLst/>
          </a:prstGeom>
          <a:noFill/>
          <a:ln w="9525">
            <a:noFill/>
            <a:miter lim="800000"/>
            <a:headEnd/>
            <a:tailEnd/>
          </a:ln>
          <a:effectLst/>
        </p:spPr>
      </p:pic>
      <p:grpSp>
        <p:nvGrpSpPr>
          <p:cNvPr id="2" name="Group 5"/>
          <p:cNvGrpSpPr/>
          <p:nvPr/>
        </p:nvGrpSpPr>
        <p:grpSpPr>
          <a:xfrm>
            <a:off x="305531" y="26896"/>
            <a:ext cx="3999138" cy="2464803"/>
            <a:chOff x="-48771" y="-47566"/>
            <a:chExt cx="4120324" cy="2618853"/>
          </a:xfrm>
        </p:grpSpPr>
        <p:grpSp>
          <p:nvGrpSpPr>
            <p:cNvPr id="3" name="Group 30"/>
            <p:cNvGrpSpPr/>
            <p:nvPr/>
          </p:nvGrpSpPr>
          <p:grpSpPr>
            <a:xfrm>
              <a:off x="-48771" y="-47566"/>
              <a:ext cx="4014756" cy="2506720"/>
              <a:chOff x="-574" y="400063"/>
              <a:chExt cx="5187920" cy="3342358"/>
            </a:xfrm>
          </p:grpSpPr>
          <p:grpSp>
            <p:nvGrpSpPr>
              <p:cNvPr id="4" name="Group 9"/>
              <p:cNvGrpSpPr/>
              <p:nvPr/>
            </p:nvGrpSpPr>
            <p:grpSpPr>
              <a:xfrm>
                <a:off x="-574" y="1073098"/>
                <a:ext cx="5187920" cy="2197141"/>
                <a:chOff x="3276026" y="649030"/>
                <a:chExt cx="5187920" cy="2197141"/>
              </a:xfrm>
            </p:grpSpPr>
            <p:pic>
              <p:nvPicPr>
                <p:cNvPr id="17" name="Picture 2"/>
                <p:cNvPicPr>
                  <a:picLocks noChangeAspect="1" noChangeArrowheads="1"/>
                </p:cNvPicPr>
                <p:nvPr/>
              </p:nvPicPr>
              <p:blipFill>
                <a:blip r:embed="rId4" cstate="print"/>
                <a:srcRect l="7500" t="24314" r="25000"/>
                <a:stretch>
                  <a:fillRect/>
                </a:stretch>
              </p:blipFill>
              <p:spPr bwMode="auto">
                <a:xfrm>
                  <a:off x="3276026" y="649030"/>
                  <a:ext cx="2612678" cy="2197141"/>
                </a:xfrm>
                <a:prstGeom prst="rect">
                  <a:avLst/>
                </a:prstGeom>
                <a:noFill/>
                <a:ln w="9525">
                  <a:noFill/>
                  <a:miter lim="800000"/>
                  <a:headEnd/>
                  <a:tailEnd/>
                </a:ln>
                <a:effectLst/>
              </p:spPr>
            </p:pic>
            <p:pic>
              <p:nvPicPr>
                <p:cNvPr id="18" name="Picture 3"/>
                <p:cNvPicPr>
                  <a:picLocks noChangeAspect="1" noChangeArrowheads="1"/>
                </p:cNvPicPr>
                <p:nvPr/>
              </p:nvPicPr>
              <p:blipFill>
                <a:blip r:embed="rId5" cstate="print"/>
                <a:srcRect l="22500" t="41926" r="27500"/>
                <a:stretch>
                  <a:fillRect/>
                </a:stretch>
              </p:blipFill>
              <p:spPr bwMode="auto">
                <a:xfrm>
                  <a:off x="5941713" y="649030"/>
                  <a:ext cx="2522233" cy="2197141"/>
                </a:xfrm>
                <a:prstGeom prst="rect">
                  <a:avLst/>
                </a:prstGeom>
                <a:noFill/>
                <a:ln w="9525">
                  <a:noFill/>
                  <a:miter lim="800000"/>
                  <a:headEnd/>
                  <a:tailEnd/>
                </a:ln>
                <a:effectLst/>
              </p:spPr>
            </p:pic>
          </p:grpSp>
          <p:grpSp>
            <p:nvGrpSpPr>
              <p:cNvPr id="5" name="Group 29"/>
              <p:cNvGrpSpPr/>
              <p:nvPr/>
            </p:nvGrpSpPr>
            <p:grpSpPr>
              <a:xfrm>
                <a:off x="720696" y="2089117"/>
                <a:ext cx="4029202" cy="1653304"/>
                <a:chOff x="720696" y="2089117"/>
                <a:chExt cx="4029202" cy="1653304"/>
              </a:xfrm>
            </p:grpSpPr>
            <p:cxnSp>
              <p:nvCxnSpPr>
                <p:cNvPr id="14" name="Straight Arrow Connector 13"/>
                <p:cNvCxnSpPr/>
                <p:nvPr/>
              </p:nvCxnSpPr>
              <p:spPr bwMode="auto">
                <a:xfrm flipV="1">
                  <a:off x="1654574" y="2305020"/>
                  <a:ext cx="377207" cy="37464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TextBox 14"/>
                <p:cNvSpPr txBox="1"/>
                <p:nvPr/>
              </p:nvSpPr>
              <p:spPr>
                <a:xfrm>
                  <a:off x="720696" y="3265427"/>
                  <a:ext cx="4029202" cy="476994"/>
                </a:xfrm>
                <a:prstGeom prst="rect">
                  <a:avLst/>
                </a:prstGeom>
                <a:noFill/>
              </p:spPr>
              <p:txBody>
                <a:bodyPr wrap="square" rtlCol="0">
                  <a:spAutoFit/>
                </a:bodyPr>
                <a:lstStyle/>
                <a:p>
                  <a:pPr algn="ctr"/>
                  <a:r>
                    <a:rPr lang="en-US" sz="1588" dirty="0">
                      <a:latin typeface="Times New Roman" pitchFamily="18" charset="0"/>
                      <a:cs typeface="Times New Roman" pitchFamily="18" charset="0"/>
                    </a:rPr>
                    <a:t>Attached     or     Loose (Lobe) </a:t>
                  </a:r>
                </a:p>
              </p:txBody>
            </p:sp>
            <p:cxnSp>
              <p:nvCxnSpPr>
                <p:cNvPr id="16" name="Straight Arrow Connector 15"/>
                <p:cNvCxnSpPr/>
                <p:nvPr/>
              </p:nvCxnSpPr>
              <p:spPr bwMode="auto">
                <a:xfrm flipV="1">
                  <a:off x="3086819" y="2089117"/>
                  <a:ext cx="323499" cy="55246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3" name="TextBox 12"/>
              <p:cNvSpPr txBox="1"/>
              <p:nvPr/>
            </p:nvSpPr>
            <p:spPr>
              <a:xfrm>
                <a:off x="357848" y="400063"/>
                <a:ext cx="4038599" cy="638778"/>
              </a:xfrm>
              <a:prstGeom prst="rect">
                <a:avLst/>
              </a:prstGeom>
              <a:noFill/>
            </p:spPr>
            <p:txBody>
              <a:bodyPr wrap="square" rtlCol="0">
                <a:spAutoFit/>
              </a:bodyPr>
              <a:lstStyle/>
              <a:p>
                <a:pPr algn="ctr"/>
                <a:r>
                  <a:rPr lang="en-US" sz="2330" b="1" dirty="0">
                    <a:latin typeface="Times New Roman" pitchFamily="18" charset="0"/>
                    <a:cs typeface="Times New Roman" pitchFamily="18" charset="0"/>
                  </a:rPr>
                  <a:t>Ear Lobes</a:t>
                </a:r>
              </a:p>
            </p:txBody>
          </p:sp>
        </p:grpSp>
        <p:sp>
          <p:nvSpPr>
            <p:cNvPr id="9" name="Rectangle 8"/>
            <p:cNvSpPr/>
            <p:nvPr/>
          </p:nvSpPr>
          <p:spPr>
            <a:xfrm>
              <a:off x="-47957" y="1543636"/>
              <a:ext cx="504800" cy="937749"/>
            </a:xfrm>
            <a:prstGeom prst="rect">
              <a:avLst/>
            </a:prstGeom>
            <a:solidFill>
              <a:srgbClr val="FFFF00"/>
            </a:solidFill>
          </p:spPr>
          <p:txBody>
            <a:bodyPr wrap="none" lIns="80682" tIns="40341" rIns="80682" bIns="40341">
              <a:spAutoFit/>
            </a:bodyPr>
            <a:lstStyle/>
            <a:p>
              <a:pPr algn="ctr"/>
              <a:r>
                <a:rPr lang="en-US" sz="5206"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ll</a:t>
              </a:r>
              <a:endPar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3612997" y="1633538"/>
              <a:ext cx="458556" cy="937749"/>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
              </a:r>
            </a:p>
          </p:txBody>
        </p:sp>
      </p:grpSp>
      <p:grpSp>
        <p:nvGrpSpPr>
          <p:cNvPr id="6" name="Group 24"/>
          <p:cNvGrpSpPr/>
          <p:nvPr/>
        </p:nvGrpSpPr>
        <p:grpSpPr>
          <a:xfrm>
            <a:off x="4819529" y="153359"/>
            <a:ext cx="4033457" cy="2308194"/>
            <a:chOff x="-316211" y="3276600"/>
            <a:chExt cx="4155683" cy="2452454"/>
          </a:xfrm>
        </p:grpSpPr>
        <p:sp>
          <p:nvSpPr>
            <p:cNvPr id="26" name="TextBox 25"/>
            <p:cNvSpPr txBox="1"/>
            <p:nvPr/>
          </p:nvSpPr>
          <p:spPr>
            <a:xfrm>
              <a:off x="-316211" y="4874871"/>
              <a:ext cx="4155683" cy="854183"/>
            </a:xfrm>
            <a:prstGeom prst="rect">
              <a:avLst/>
            </a:prstGeom>
            <a:noFill/>
          </p:spPr>
          <p:txBody>
            <a:bodyPr wrap="square" rtlCol="0">
              <a:spAutoFit/>
            </a:bodyPr>
            <a:lstStyle/>
            <a:p>
              <a:pPr algn="ctr"/>
              <a:r>
                <a:rPr lang="en-US" sz="1588" dirty="0">
                  <a:latin typeface="Times New Roman" pitchFamily="18" charset="0"/>
                  <a:cs typeface="Times New Roman" pitchFamily="18" charset="0"/>
                </a:rPr>
                <a:t>Can curl      </a:t>
              </a:r>
              <a:r>
                <a:rPr lang="en-US" sz="2330" b="1" dirty="0">
                  <a:latin typeface="Times New Roman" pitchFamily="18" charset="0"/>
                  <a:cs typeface="Times New Roman" pitchFamily="18" charset="0"/>
                </a:rPr>
                <a:t>Tongue Curl     </a:t>
              </a:r>
              <a:r>
                <a:rPr lang="en-US" sz="1588" dirty="0">
                  <a:latin typeface="Times New Roman" pitchFamily="18" charset="0"/>
                  <a:cs typeface="Times New Roman" pitchFamily="18" charset="0"/>
                </a:rPr>
                <a:t>Can’t curl</a:t>
              </a:r>
              <a:endParaRPr lang="en-US" sz="1588" b="1" dirty="0">
                <a:latin typeface="Times New Roman" pitchFamily="18" charset="0"/>
                <a:cs typeface="Times New Roman" pitchFamily="18" charset="0"/>
              </a:endParaRPr>
            </a:p>
            <a:p>
              <a:pPr algn="ctr"/>
              <a:r>
                <a:rPr lang="en-US" sz="1147" i="1" dirty="0">
                  <a:latin typeface="Times New Roman" pitchFamily="18" charset="0"/>
                  <a:cs typeface="Times New Roman" pitchFamily="18" charset="0"/>
                </a:rPr>
                <a:t>NOTE:  Some people have different types of “curls”, while others can teach themselves to do so. </a:t>
              </a:r>
            </a:p>
          </p:txBody>
        </p:sp>
        <p:pic>
          <p:nvPicPr>
            <p:cNvPr id="27" name="Picture 2" descr="Image result"/>
            <p:cNvPicPr>
              <a:picLocks noChangeAspect="1" noChangeArrowheads="1"/>
            </p:cNvPicPr>
            <p:nvPr/>
          </p:nvPicPr>
          <p:blipFill>
            <a:blip r:embed="rId6" cstate="print"/>
            <a:srcRect/>
            <a:stretch>
              <a:fillRect/>
            </a:stretch>
          </p:blipFill>
          <p:spPr bwMode="auto">
            <a:xfrm>
              <a:off x="304800" y="3276600"/>
              <a:ext cx="2790825" cy="1647825"/>
            </a:xfrm>
            <a:prstGeom prst="rect">
              <a:avLst/>
            </a:prstGeom>
            <a:noFill/>
          </p:spPr>
        </p:pic>
        <p:sp>
          <p:nvSpPr>
            <p:cNvPr id="28" name="Rectangle 27"/>
            <p:cNvSpPr/>
            <p:nvPr/>
          </p:nvSpPr>
          <p:spPr>
            <a:xfrm>
              <a:off x="-168734" y="3535138"/>
              <a:ext cx="531225" cy="937748"/>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29" name="Rectangle 28"/>
            <p:cNvSpPr/>
            <p:nvPr/>
          </p:nvSpPr>
          <p:spPr>
            <a:xfrm>
              <a:off x="2996628" y="3718104"/>
              <a:ext cx="636927" cy="779147"/>
            </a:xfrm>
            <a:prstGeom prst="rect">
              <a:avLst/>
            </a:prstGeom>
            <a:solidFill>
              <a:srgbClr val="FFFF00"/>
            </a:solidFill>
          </p:spPr>
          <p:txBody>
            <a:bodyPr wrap="none" lIns="80682" tIns="40341" rIns="80682" bIns="40341">
              <a:spAutoFit/>
            </a:bodyPr>
            <a:lstStyle/>
            <a:p>
              <a:pPr algn="ctr"/>
              <a:r>
                <a:rPr lang="en-US" sz="423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cc</a:t>
              </a:r>
            </a:p>
          </p:txBody>
        </p:sp>
      </p:grpSp>
      <p:grpSp>
        <p:nvGrpSpPr>
          <p:cNvPr id="11" name="Group 74"/>
          <p:cNvGrpSpPr/>
          <p:nvPr/>
        </p:nvGrpSpPr>
        <p:grpSpPr>
          <a:xfrm>
            <a:off x="510816" y="2938110"/>
            <a:ext cx="3440456" cy="3366850"/>
            <a:chOff x="102420" y="2024212"/>
            <a:chExt cx="3544714" cy="3577277"/>
          </a:xfrm>
        </p:grpSpPr>
        <p:pic>
          <p:nvPicPr>
            <p:cNvPr id="72" name="Picture 8"/>
            <p:cNvPicPr>
              <a:picLocks noChangeAspect="1" noChangeArrowheads="1"/>
            </p:cNvPicPr>
            <p:nvPr/>
          </p:nvPicPr>
          <p:blipFill>
            <a:blip r:embed="rId7" cstate="print"/>
            <a:srcRect l="33434" r="34066"/>
            <a:stretch>
              <a:fillRect/>
            </a:stretch>
          </p:blipFill>
          <p:spPr bwMode="auto">
            <a:xfrm>
              <a:off x="605566" y="2801426"/>
              <a:ext cx="990600" cy="1313724"/>
            </a:xfrm>
            <a:prstGeom prst="rect">
              <a:avLst/>
            </a:prstGeom>
            <a:noFill/>
            <a:ln w="9525">
              <a:noFill/>
              <a:miter lim="800000"/>
              <a:headEnd/>
              <a:tailEnd/>
            </a:ln>
            <a:effectLst/>
          </p:spPr>
        </p:pic>
        <p:grpSp>
          <p:nvGrpSpPr>
            <p:cNvPr id="12" name="Group 73"/>
            <p:cNvGrpSpPr/>
            <p:nvPr/>
          </p:nvGrpSpPr>
          <p:grpSpPr>
            <a:xfrm>
              <a:off x="102420" y="2024212"/>
              <a:ext cx="3544714" cy="3577277"/>
              <a:chOff x="102420" y="2252812"/>
              <a:chExt cx="3544714" cy="3577277"/>
            </a:xfrm>
          </p:grpSpPr>
          <p:pic>
            <p:nvPicPr>
              <p:cNvPr id="73" name="Picture 8"/>
              <p:cNvPicPr>
                <a:picLocks noChangeAspect="1" noChangeArrowheads="1"/>
              </p:cNvPicPr>
              <p:nvPr/>
            </p:nvPicPr>
            <p:blipFill>
              <a:blip r:embed="rId7" cstate="print"/>
              <a:srcRect l="65934"/>
              <a:stretch>
                <a:fillRect/>
              </a:stretch>
            </p:blipFill>
            <p:spPr bwMode="auto">
              <a:xfrm>
                <a:off x="1995159" y="3089631"/>
                <a:ext cx="1038321" cy="1313724"/>
              </a:xfrm>
              <a:prstGeom prst="rect">
                <a:avLst/>
              </a:prstGeom>
              <a:noFill/>
              <a:ln w="9525">
                <a:noFill/>
                <a:miter lim="800000"/>
                <a:headEnd/>
                <a:tailEnd/>
              </a:ln>
              <a:effectLst/>
            </p:spPr>
          </p:pic>
          <p:grpSp>
            <p:nvGrpSpPr>
              <p:cNvPr id="19" name="Group 18"/>
              <p:cNvGrpSpPr/>
              <p:nvPr/>
            </p:nvGrpSpPr>
            <p:grpSpPr>
              <a:xfrm>
                <a:off x="102420" y="2252812"/>
                <a:ext cx="3544714" cy="3577277"/>
                <a:chOff x="102420" y="2633814"/>
                <a:chExt cx="3544714" cy="3577277"/>
              </a:xfrm>
            </p:grpSpPr>
            <p:grpSp>
              <p:nvGrpSpPr>
                <p:cNvPr id="20" name="Group 31"/>
                <p:cNvGrpSpPr/>
                <p:nvPr/>
              </p:nvGrpSpPr>
              <p:grpSpPr>
                <a:xfrm>
                  <a:off x="260467" y="2633814"/>
                  <a:ext cx="3386667" cy="3577277"/>
                  <a:chOff x="444289" y="3721683"/>
                  <a:chExt cx="4267200" cy="4762136"/>
                </a:xfrm>
              </p:grpSpPr>
              <p:sp>
                <p:nvSpPr>
                  <p:cNvPr id="23" name="TextBox 22"/>
                  <p:cNvSpPr txBox="1"/>
                  <p:nvPr/>
                </p:nvSpPr>
                <p:spPr>
                  <a:xfrm>
                    <a:off x="444289" y="3721683"/>
                    <a:ext cx="4267200" cy="983382"/>
                  </a:xfrm>
                  <a:prstGeom prst="rect">
                    <a:avLst/>
                  </a:prstGeom>
                  <a:noFill/>
                </p:spPr>
                <p:txBody>
                  <a:bodyPr wrap="square" rtlCol="0">
                    <a:spAutoFit/>
                  </a:bodyPr>
                  <a:lstStyle/>
                  <a:p>
                    <a:pPr algn="ctr"/>
                    <a:r>
                      <a:rPr lang="en-US" sz="2330" b="1" dirty="0">
                        <a:latin typeface="Times New Roman" pitchFamily="18" charset="0"/>
                        <a:cs typeface="Times New Roman" pitchFamily="18" charset="0"/>
                      </a:rPr>
                      <a:t>Hair Type (Natural)</a:t>
                    </a:r>
                  </a:p>
                  <a:p>
                    <a:pPr algn="ctr"/>
                    <a:r>
                      <a:rPr lang="en-US" sz="1588" dirty="0">
                        <a:latin typeface="Times New Roman" pitchFamily="18" charset="0"/>
                        <a:cs typeface="Times New Roman" pitchFamily="18" charset="0"/>
                      </a:rPr>
                      <a:t>Straight     or    Wavy/Curly </a:t>
                    </a:r>
                  </a:p>
                </p:txBody>
              </p:sp>
              <p:pic>
                <p:nvPicPr>
                  <p:cNvPr id="24" name="Picture 8"/>
                  <p:cNvPicPr>
                    <a:picLocks noChangeAspect="1" noChangeArrowheads="1"/>
                  </p:cNvPicPr>
                  <p:nvPr/>
                </p:nvPicPr>
                <p:blipFill>
                  <a:blip r:embed="rId7" cstate="print"/>
                  <a:srcRect r="66566"/>
                  <a:stretch>
                    <a:fillRect/>
                  </a:stretch>
                </p:blipFill>
                <p:spPr bwMode="auto">
                  <a:xfrm>
                    <a:off x="2711603" y="6734965"/>
                    <a:ext cx="1284039" cy="1748854"/>
                  </a:xfrm>
                  <a:prstGeom prst="rect">
                    <a:avLst/>
                  </a:prstGeom>
                  <a:noFill/>
                  <a:ln w="9525">
                    <a:noFill/>
                    <a:miter lim="800000"/>
                    <a:headEnd/>
                    <a:tailEnd/>
                  </a:ln>
                  <a:effectLst/>
                </p:spPr>
              </p:pic>
            </p:grpSp>
            <p:sp>
              <p:nvSpPr>
                <p:cNvPr id="21" name="Rectangle 20"/>
                <p:cNvSpPr/>
                <p:nvPr/>
              </p:nvSpPr>
              <p:spPr>
                <a:xfrm>
                  <a:off x="102420" y="4038556"/>
                  <a:ext cx="635473" cy="937748"/>
                </a:xfrm>
                <a:prstGeom prst="rect">
                  <a:avLst/>
                </a:prstGeom>
                <a:solidFill>
                  <a:srgbClr val="FFFF00"/>
                </a:solidFill>
              </p:spPr>
              <p:txBody>
                <a:bodyPr wrap="none" lIns="80682" tIns="40341" rIns="80682" bIns="40341">
                  <a:spAutoFit/>
                </a:bodyPr>
                <a:lstStyle/>
                <a:p>
                  <a:pPr algn="ctr"/>
                  <a:r>
                    <a:rPr lang="en-US" sz="5206"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tt</a:t>
                  </a:r>
                  <a:endPar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2876441" y="4293013"/>
                  <a:ext cx="508103" cy="937748"/>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p>
              </p:txBody>
            </p:sp>
          </p:grpSp>
        </p:grpSp>
      </p:grpSp>
      <p:grpSp>
        <p:nvGrpSpPr>
          <p:cNvPr id="47" name="Group 46"/>
          <p:cNvGrpSpPr/>
          <p:nvPr/>
        </p:nvGrpSpPr>
        <p:grpSpPr>
          <a:xfrm>
            <a:off x="1376584" y="1524497"/>
            <a:ext cx="710005" cy="88751"/>
            <a:chOff x="944880" y="1066800"/>
            <a:chExt cx="731520" cy="91440"/>
          </a:xfrm>
        </p:grpSpPr>
        <p:sp>
          <p:nvSpPr>
            <p:cNvPr id="41" name="Oval 40"/>
            <p:cNvSpPr/>
            <p:nvPr/>
          </p:nvSpPr>
          <p:spPr>
            <a:xfrm>
              <a:off x="1447800" y="106680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cxnSp>
          <p:nvCxnSpPr>
            <p:cNvPr id="44" name="Straight Connector 43"/>
            <p:cNvCxnSpPr/>
            <p:nvPr/>
          </p:nvCxnSpPr>
          <p:spPr>
            <a:xfrm>
              <a:off x="944880" y="1104900"/>
              <a:ext cx="7315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111057" y="1024287"/>
            <a:ext cx="710005" cy="88751"/>
            <a:chOff x="2209800" y="800100"/>
            <a:chExt cx="731520" cy="91440"/>
          </a:xfrm>
        </p:grpSpPr>
        <p:sp>
          <p:nvSpPr>
            <p:cNvPr id="40" name="Oval 39"/>
            <p:cNvSpPr/>
            <p:nvPr/>
          </p:nvSpPr>
          <p:spPr>
            <a:xfrm>
              <a:off x="2743200" y="80010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cxnSp>
          <p:nvCxnSpPr>
            <p:cNvPr id="45" name="Straight Connector 44"/>
            <p:cNvCxnSpPr/>
            <p:nvPr/>
          </p:nvCxnSpPr>
          <p:spPr>
            <a:xfrm>
              <a:off x="2209800" y="838200"/>
              <a:ext cx="7315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9" name="SMARTInkShape-10"/>
          <p:cNvSpPr/>
          <p:nvPr>
            <p:custDataLst>
              <p:tags r:id="rId1"/>
            </p:custDataLst>
          </p:nvPr>
        </p:nvSpPr>
        <p:spPr>
          <a:xfrm>
            <a:off x="4984938" y="5764867"/>
            <a:ext cx="24654" cy="18491"/>
          </a:xfrm>
          <a:custGeom>
            <a:avLst/>
            <a:gdLst/>
            <a:ahLst/>
            <a:cxnLst/>
            <a:rect l="0" t="0" r="0" b="0"/>
            <a:pathLst>
              <a:path w="25401" h="19051">
                <a:moveTo>
                  <a:pt x="25400" y="0"/>
                </a:moveTo>
                <a:lnTo>
                  <a:pt x="25400" y="0"/>
                </a:lnTo>
                <a:lnTo>
                  <a:pt x="22029" y="3371"/>
                </a:lnTo>
                <a:lnTo>
                  <a:pt x="20373" y="6907"/>
                </a:lnTo>
                <a:lnTo>
                  <a:pt x="19932" y="8838"/>
                </a:lnTo>
                <a:lnTo>
                  <a:pt x="18933" y="10125"/>
                </a:lnTo>
                <a:lnTo>
                  <a:pt x="15940" y="11556"/>
                </a:lnTo>
                <a:lnTo>
                  <a:pt x="10289" y="12361"/>
                </a:lnTo>
                <a:lnTo>
                  <a:pt x="8976" y="13180"/>
                </a:lnTo>
                <a:lnTo>
                  <a:pt x="8101" y="14431"/>
                </a:lnTo>
                <a:lnTo>
                  <a:pt x="7517" y="15970"/>
                </a:lnTo>
                <a:lnTo>
                  <a:pt x="6422" y="16997"/>
                </a:lnTo>
                <a:lnTo>
                  <a:pt x="4" y="19049"/>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47"/>
          </a:p>
        </p:txBody>
      </p:sp>
      <p:sp>
        <p:nvSpPr>
          <p:cNvPr id="7" name="Rectangle 6">
            <a:extLst>
              <a:ext uri="{FF2B5EF4-FFF2-40B4-BE49-F238E27FC236}">
                <a16:creationId xmlns:a16="http://schemas.microsoft.com/office/drawing/2014/main" id="{28BD2B1A-DB9B-4846-918A-AE560284B743}"/>
              </a:ext>
            </a:extLst>
          </p:cNvPr>
          <p:cNvSpPr/>
          <p:nvPr/>
        </p:nvSpPr>
        <p:spPr>
          <a:xfrm>
            <a:off x="235755" y="5285422"/>
            <a:ext cx="2159565" cy="898900"/>
          </a:xfrm>
          <a:prstGeom prst="rect">
            <a:avLst/>
          </a:prstGeom>
        </p:spPr>
        <p:txBody>
          <a:bodyPr wrap="square">
            <a:spAutoFit/>
          </a:bodyPr>
          <a:lstStyle/>
          <a:p>
            <a:pPr algn="ctr"/>
            <a:r>
              <a:rPr lang="en-US" sz="1747" b="1" dirty="0">
                <a:latin typeface="Times New Roman" pitchFamily="18" charset="0"/>
                <a:cs typeface="Times New Roman" pitchFamily="18" charset="0"/>
              </a:rPr>
              <a:t>What happens if you let your hair dry on its 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5"/>
          <p:cNvGrpSpPr/>
          <p:nvPr/>
        </p:nvGrpSpPr>
        <p:grpSpPr>
          <a:xfrm>
            <a:off x="4891496" y="0"/>
            <a:ext cx="4208031" cy="3910819"/>
            <a:chOff x="5017595" y="112032"/>
            <a:chExt cx="4335548" cy="4155245"/>
          </a:xfrm>
        </p:grpSpPr>
        <p:grpSp>
          <p:nvGrpSpPr>
            <p:cNvPr id="5" name="Group 61"/>
            <p:cNvGrpSpPr/>
            <p:nvPr/>
          </p:nvGrpSpPr>
          <p:grpSpPr>
            <a:xfrm>
              <a:off x="5017595" y="112032"/>
              <a:ext cx="4335548" cy="4155245"/>
              <a:chOff x="978995" y="35831"/>
              <a:chExt cx="4335548" cy="4155245"/>
            </a:xfrm>
          </p:grpSpPr>
          <p:sp>
            <p:nvSpPr>
              <p:cNvPr id="8" name="TextBox 7"/>
              <p:cNvSpPr txBox="1"/>
              <p:nvPr/>
            </p:nvSpPr>
            <p:spPr>
              <a:xfrm>
                <a:off x="1707535" y="35831"/>
                <a:ext cx="3607008" cy="1569661"/>
              </a:xfrm>
              <a:prstGeom prst="rect">
                <a:avLst/>
              </a:prstGeom>
              <a:noFill/>
            </p:spPr>
            <p:txBody>
              <a:bodyPr wrap="square" rtlCol="0">
                <a:spAutoFit/>
              </a:bodyPr>
              <a:lstStyle/>
              <a:p>
                <a:pPr algn="ctr">
                  <a:lnSpc>
                    <a:spcPct val="150000"/>
                  </a:lnSpc>
                </a:pPr>
                <a:r>
                  <a:rPr lang="en-US" sz="2824" b="1" dirty="0">
                    <a:latin typeface="Times New Roman" pitchFamily="18" charset="0"/>
                    <a:cs typeface="Times New Roman" pitchFamily="18" charset="0"/>
                  </a:rPr>
                  <a:t>Hitchhiker’s Thumb</a:t>
                </a:r>
              </a:p>
              <a:p>
                <a:r>
                  <a:rPr lang="en-US" sz="1588" dirty="0">
                    <a:latin typeface="Times New Roman" pitchFamily="18" charset="0"/>
                    <a:cs typeface="Times New Roman" pitchFamily="18" charset="0"/>
                    <a:sym typeface="Wingdings"/>
                  </a:rPr>
                  <a:t>Mostly straight</a:t>
                </a:r>
                <a:endParaRPr lang="en-US" sz="1588" baseline="30000" dirty="0">
                  <a:latin typeface="Times New Roman" pitchFamily="18" charset="0"/>
                  <a:cs typeface="Times New Roman" pitchFamily="18" charset="0"/>
                </a:endParaRPr>
              </a:p>
              <a:p>
                <a:pPr algn="r"/>
                <a:endParaRPr lang="en-US" sz="1588" dirty="0">
                  <a:latin typeface="Times New Roman" pitchFamily="18" charset="0"/>
                  <a:cs typeface="Times New Roman" pitchFamily="18" charset="0"/>
                </a:endParaRPr>
              </a:p>
              <a:p>
                <a:r>
                  <a:rPr lang="en-US" sz="1588" dirty="0">
                    <a:latin typeface="Times New Roman" pitchFamily="18" charset="0"/>
                    <a:cs typeface="Times New Roman" pitchFamily="18" charset="0"/>
                  </a:rPr>
                  <a:t>            Bends past 45</a:t>
                </a:r>
                <a:r>
                  <a:rPr lang="en-US" sz="1588" baseline="30000" dirty="0">
                    <a:latin typeface="Times New Roman" pitchFamily="18" charset="0"/>
                    <a:cs typeface="Times New Roman" pitchFamily="18" charset="0"/>
                  </a:rPr>
                  <a:t>o</a:t>
                </a:r>
                <a:endParaRPr lang="en-US" sz="1588" dirty="0">
                  <a:latin typeface="Times New Roman" pitchFamily="18" charset="0"/>
                  <a:cs typeface="Times New Roman" pitchFamily="18" charset="0"/>
                </a:endParaRPr>
              </a:p>
            </p:txBody>
          </p:sp>
          <p:pic>
            <p:nvPicPr>
              <p:cNvPr id="9" name="Picture 4" descr="twelve thumbs"/>
              <p:cNvPicPr>
                <a:picLocks noChangeAspect="1" noChangeArrowheads="1"/>
              </p:cNvPicPr>
              <p:nvPr/>
            </p:nvPicPr>
            <p:blipFill>
              <a:blip r:embed="rId2" cstate="print"/>
              <a:srcRect b="92006"/>
              <a:stretch>
                <a:fillRect/>
              </a:stretch>
            </p:blipFill>
            <p:spPr bwMode="auto">
              <a:xfrm rot="16200000">
                <a:off x="574839" y="1156246"/>
                <a:ext cx="1577320" cy="769007"/>
              </a:xfrm>
              <a:prstGeom prst="rect">
                <a:avLst/>
              </a:prstGeom>
              <a:noFill/>
            </p:spPr>
          </p:pic>
          <p:pic>
            <p:nvPicPr>
              <p:cNvPr id="10" name="Picture 4" descr="twelve thumbs"/>
              <p:cNvPicPr>
                <a:picLocks noChangeAspect="1" noChangeArrowheads="1"/>
              </p:cNvPicPr>
              <p:nvPr/>
            </p:nvPicPr>
            <p:blipFill>
              <a:blip r:embed="rId2" cstate="print"/>
              <a:srcRect t="89139"/>
              <a:stretch>
                <a:fillRect/>
              </a:stretch>
            </p:blipFill>
            <p:spPr bwMode="auto">
              <a:xfrm rot="5400000" flipH="1">
                <a:off x="2850147" y="2011116"/>
                <a:ext cx="2687609" cy="1672312"/>
              </a:xfrm>
              <a:prstGeom prst="rect">
                <a:avLst/>
              </a:prstGeom>
              <a:noFill/>
            </p:spPr>
          </p:pic>
        </p:grpSp>
        <p:sp>
          <p:nvSpPr>
            <p:cNvPr id="6" name="Rectangle 5"/>
            <p:cNvSpPr/>
            <p:nvPr/>
          </p:nvSpPr>
          <p:spPr>
            <a:xfrm>
              <a:off x="5437239" y="2014281"/>
              <a:ext cx="769053" cy="937749"/>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
              </a:r>
            </a:p>
          </p:txBody>
        </p:sp>
        <p:sp>
          <p:nvSpPr>
            <p:cNvPr id="7" name="Rectangle 6"/>
            <p:cNvSpPr/>
            <p:nvPr/>
          </p:nvSpPr>
          <p:spPr>
            <a:xfrm>
              <a:off x="6340192" y="3164744"/>
              <a:ext cx="1391989" cy="779147"/>
            </a:xfrm>
            <a:prstGeom prst="rect">
              <a:avLst/>
            </a:prstGeom>
            <a:solidFill>
              <a:srgbClr val="FFFF00"/>
            </a:solidFill>
          </p:spPr>
          <p:txBody>
            <a:bodyPr wrap="square" lIns="80682" tIns="40341" rIns="80682" bIns="40341">
              <a:spAutoFit/>
            </a:bodyPr>
            <a:lstStyle/>
            <a:p>
              <a:pPr algn="ctr"/>
              <a:r>
                <a:rPr lang="en-US" sz="423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mm</a:t>
              </a:r>
            </a:p>
          </p:txBody>
        </p:sp>
      </p:grpSp>
      <p:grpSp>
        <p:nvGrpSpPr>
          <p:cNvPr id="11" name="Group 10">
            <a:extLst>
              <a:ext uri="{FF2B5EF4-FFF2-40B4-BE49-F238E27FC236}">
                <a16:creationId xmlns:a16="http://schemas.microsoft.com/office/drawing/2014/main" id="{BFA12E52-9B57-4A0B-94A1-C993C0FD9A2E}"/>
              </a:ext>
            </a:extLst>
          </p:cNvPr>
          <p:cNvGrpSpPr/>
          <p:nvPr/>
        </p:nvGrpSpPr>
        <p:grpSpPr>
          <a:xfrm>
            <a:off x="154061" y="61667"/>
            <a:ext cx="4459178" cy="3448016"/>
            <a:chOff x="1341" y="3115620"/>
            <a:chExt cx="5053735" cy="3907751"/>
          </a:xfrm>
        </p:grpSpPr>
        <p:grpSp>
          <p:nvGrpSpPr>
            <p:cNvPr id="32" name="Group 31"/>
            <p:cNvGrpSpPr/>
            <p:nvPr/>
          </p:nvGrpSpPr>
          <p:grpSpPr>
            <a:xfrm>
              <a:off x="1109791" y="3115620"/>
              <a:ext cx="3945285" cy="3352800"/>
              <a:chOff x="4953000" y="2819400"/>
              <a:chExt cx="4191000" cy="3552825"/>
            </a:xfrm>
          </p:grpSpPr>
          <p:sp>
            <p:nvSpPr>
              <p:cNvPr id="2" name="Freeform 1"/>
              <p:cNvSpPr/>
              <p:nvPr/>
            </p:nvSpPr>
            <p:spPr>
              <a:xfrm>
                <a:off x="4953000" y="2895600"/>
                <a:ext cx="3733800" cy="3476625"/>
              </a:xfrm>
              <a:custGeom>
                <a:avLst/>
                <a:gdLst>
                  <a:gd name="connsiteX0" fmla="*/ 0 w 3733800"/>
                  <a:gd name="connsiteY0" fmla="*/ 0 h 3476625"/>
                  <a:gd name="connsiteX1" fmla="*/ 9525 w 3733800"/>
                  <a:gd name="connsiteY1" fmla="*/ 3448050 h 3476625"/>
                  <a:gd name="connsiteX2" fmla="*/ 3733800 w 3733800"/>
                  <a:gd name="connsiteY2" fmla="*/ 3476625 h 3476625"/>
                </a:gdLst>
                <a:ahLst/>
                <a:cxnLst>
                  <a:cxn ang="0">
                    <a:pos x="connsiteX0" y="connsiteY0"/>
                  </a:cxn>
                  <a:cxn ang="0">
                    <a:pos x="connsiteX1" y="connsiteY1"/>
                  </a:cxn>
                  <a:cxn ang="0">
                    <a:pos x="connsiteX2" y="connsiteY2"/>
                  </a:cxn>
                </a:cxnLst>
                <a:rect l="l" t="t" r="r" b="b"/>
                <a:pathLst>
                  <a:path w="3733800" h="3476625">
                    <a:moveTo>
                      <a:pt x="0" y="0"/>
                    </a:moveTo>
                    <a:lnTo>
                      <a:pt x="9525" y="3448050"/>
                    </a:lnTo>
                    <a:lnTo>
                      <a:pt x="3733800" y="3476625"/>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47"/>
              </a:p>
            </p:txBody>
          </p:sp>
          <p:cxnSp>
            <p:nvCxnSpPr>
              <p:cNvPr id="3" name="Straight Connector 2"/>
              <p:cNvCxnSpPr/>
              <p:nvPr/>
            </p:nvCxnSpPr>
            <p:spPr>
              <a:xfrm flipV="1">
                <a:off x="4974052" y="3398520"/>
                <a:ext cx="3291840" cy="29260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752011" y="2819400"/>
                <a:ext cx="1391989" cy="880672"/>
              </a:xfrm>
              <a:prstGeom prst="rect">
                <a:avLst/>
              </a:prstGeom>
              <a:noFill/>
            </p:spPr>
            <p:txBody>
              <a:bodyPr wrap="square" lIns="80682" tIns="40341" rIns="80682" bIns="40341">
                <a:spAutoFit/>
              </a:bodyPr>
              <a:lstStyle/>
              <a:p>
                <a:pPr algn="ctr"/>
                <a:r>
                  <a:rPr lang="en-US" sz="423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45</a:t>
                </a:r>
                <a:r>
                  <a:rPr lang="en-US" sz="4236"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a:t>
                </a:r>
              </a:p>
            </p:txBody>
          </p:sp>
        </p:grpSp>
        <p:pic>
          <p:nvPicPr>
            <p:cNvPr id="1028" name="Picture 4">
              <a:extLst>
                <a:ext uri="{FF2B5EF4-FFF2-40B4-BE49-F238E27FC236}">
                  <a16:creationId xmlns:a16="http://schemas.microsoft.com/office/drawing/2014/main" id="{752921BD-A316-45E1-9188-B2C35230B5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381" b="22873"/>
            <a:stretch/>
          </p:blipFill>
          <p:spPr bwMode="auto">
            <a:xfrm>
              <a:off x="1341" y="3497131"/>
              <a:ext cx="4157268" cy="35262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959DA2F-8787-474E-AA7A-9732EFEB25E5}"/>
                </a:ext>
              </a:extLst>
            </p:cNvPr>
            <p:cNvGrpSpPr/>
            <p:nvPr/>
          </p:nvGrpSpPr>
          <p:grpSpPr>
            <a:xfrm>
              <a:off x="1197279" y="3820428"/>
              <a:ext cx="1481751" cy="1075302"/>
              <a:chOff x="5853749" y="4280469"/>
              <a:chExt cx="1481751" cy="1075302"/>
            </a:xfrm>
          </p:grpSpPr>
          <p:cxnSp>
            <p:nvCxnSpPr>
              <p:cNvPr id="12" name="Straight Arrow Connector 11">
                <a:extLst>
                  <a:ext uri="{FF2B5EF4-FFF2-40B4-BE49-F238E27FC236}">
                    <a16:creationId xmlns:a16="http://schemas.microsoft.com/office/drawing/2014/main" id="{D2785855-8EFF-45D1-BA42-B477DAB111CD}"/>
                  </a:ext>
                </a:extLst>
              </p:cNvPr>
              <p:cNvCxnSpPr>
                <a:cxnSpLocks/>
              </p:cNvCxnSpPr>
              <p:nvPr/>
            </p:nvCxnSpPr>
            <p:spPr>
              <a:xfrm>
                <a:off x="5853749" y="4912520"/>
                <a:ext cx="1481751" cy="4432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B234DB7-290D-4C8D-B41E-1E1064ED1D91}"/>
                  </a:ext>
                </a:extLst>
              </p:cNvPr>
              <p:cNvSpPr/>
              <p:nvPr/>
            </p:nvSpPr>
            <p:spPr>
              <a:xfrm>
                <a:off x="6612041" y="4280469"/>
                <a:ext cx="506228" cy="923381"/>
              </a:xfrm>
              <a:prstGeom prst="rect">
                <a:avLst/>
              </a:prstGeom>
              <a:noFill/>
            </p:spPr>
            <p:txBody>
              <a:bodyPr wrap="none" lIns="80682" tIns="40341" rIns="80682" bIns="40341">
                <a:spAutoFit/>
              </a:bodyPr>
              <a:lstStyle/>
              <a:p>
                <a:pPr algn="ctr"/>
                <a:r>
                  <a:rPr lang="en-US" sz="4765" dirty="0">
                    <a:ln w="0"/>
                    <a:effectLst>
                      <a:outerShdw blurRad="38100" dist="19050" dir="2700000" algn="tl" rotWithShape="0">
                        <a:schemeClr val="dk1">
                          <a:alpha val="40000"/>
                        </a:schemeClr>
                      </a:outerShdw>
                    </a:effectLst>
                  </a:rPr>
                  <a:t>?</a:t>
                </a:r>
              </a:p>
            </p:txBody>
          </p:sp>
        </p:grpSp>
      </p:grpSp>
      <p:grpSp>
        <p:nvGrpSpPr>
          <p:cNvPr id="19" name="Group 18">
            <a:extLst>
              <a:ext uri="{FF2B5EF4-FFF2-40B4-BE49-F238E27FC236}">
                <a16:creationId xmlns:a16="http://schemas.microsoft.com/office/drawing/2014/main" id="{D67464AA-F9E4-4CC5-BA35-432F4582F2F0}"/>
              </a:ext>
            </a:extLst>
          </p:cNvPr>
          <p:cNvGrpSpPr/>
          <p:nvPr/>
        </p:nvGrpSpPr>
        <p:grpSpPr>
          <a:xfrm>
            <a:off x="293850" y="4417582"/>
            <a:ext cx="8294580" cy="2376122"/>
            <a:chOff x="180630" y="5006592"/>
            <a:chExt cx="9400524" cy="2692938"/>
          </a:xfrm>
        </p:grpSpPr>
        <p:grpSp>
          <p:nvGrpSpPr>
            <p:cNvPr id="21" name="Group 73"/>
            <p:cNvGrpSpPr/>
            <p:nvPr/>
          </p:nvGrpSpPr>
          <p:grpSpPr>
            <a:xfrm>
              <a:off x="469852" y="5480525"/>
              <a:ext cx="8347912" cy="2219005"/>
              <a:chOff x="-4785312" y="2172638"/>
              <a:chExt cx="7589010" cy="2080319"/>
            </a:xfrm>
          </p:grpSpPr>
          <p:grpSp>
            <p:nvGrpSpPr>
              <p:cNvPr id="22" name="Group 80"/>
              <p:cNvGrpSpPr/>
              <p:nvPr/>
            </p:nvGrpSpPr>
            <p:grpSpPr>
              <a:xfrm>
                <a:off x="-4785312" y="2172638"/>
                <a:ext cx="7006082" cy="2080319"/>
                <a:chOff x="234758" y="4306238"/>
                <a:chExt cx="6953730" cy="2080319"/>
              </a:xfrm>
            </p:grpSpPr>
            <p:grpSp>
              <p:nvGrpSpPr>
                <p:cNvPr id="24" name="Group 25"/>
                <p:cNvGrpSpPr/>
                <p:nvPr/>
              </p:nvGrpSpPr>
              <p:grpSpPr>
                <a:xfrm>
                  <a:off x="1149919" y="4306238"/>
                  <a:ext cx="6038569" cy="2080319"/>
                  <a:chOff x="-4450091" y="2292082"/>
                  <a:chExt cx="6642427" cy="2219007"/>
                </a:xfrm>
              </p:grpSpPr>
              <p:sp>
                <p:nvSpPr>
                  <p:cNvPr id="29" name="TextBox 28"/>
                  <p:cNvSpPr txBox="1"/>
                  <p:nvPr/>
                </p:nvSpPr>
                <p:spPr>
                  <a:xfrm>
                    <a:off x="-393965" y="4067951"/>
                    <a:ext cx="2586301" cy="443138"/>
                  </a:xfrm>
                  <a:prstGeom prst="rect">
                    <a:avLst/>
                  </a:prstGeom>
                  <a:noFill/>
                </p:spPr>
                <p:txBody>
                  <a:bodyPr wrap="square" rtlCol="0">
                    <a:spAutoFit/>
                  </a:bodyPr>
                  <a:lstStyle/>
                  <a:p>
                    <a:r>
                      <a:rPr lang="en-US" sz="1941" b="1" dirty="0">
                        <a:latin typeface="Times New Roman" pitchFamily="18" charset="0"/>
                        <a:cs typeface="Times New Roman" pitchFamily="18" charset="0"/>
                      </a:rPr>
                      <a:t>Dark eyes (Brown)</a:t>
                    </a:r>
                    <a:endParaRPr lang="en-US" sz="1324" i="1" dirty="0">
                      <a:latin typeface="Times New Roman" pitchFamily="18" charset="0"/>
                      <a:cs typeface="Times New Roman" pitchFamily="18" charset="0"/>
                    </a:endParaRPr>
                  </a:p>
                </p:txBody>
              </p:sp>
              <p:pic>
                <p:nvPicPr>
                  <p:cNvPr id="30" name="Picture 6"/>
                  <p:cNvPicPr>
                    <a:picLocks noChangeAspect="1" noChangeArrowheads="1"/>
                  </p:cNvPicPr>
                  <p:nvPr/>
                </p:nvPicPr>
                <p:blipFill>
                  <a:blip r:embed="rId4" cstate="print"/>
                  <a:srcRect b="35238"/>
                  <a:stretch>
                    <a:fillRect/>
                  </a:stretch>
                </p:blipFill>
                <p:spPr bwMode="auto">
                  <a:xfrm>
                    <a:off x="-4450091" y="2292082"/>
                    <a:ext cx="3172640" cy="1381759"/>
                  </a:xfrm>
                  <a:prstGeom prst="rect">
                    <a:avLst/>
                  </a:prstGeom>
                  <a:noFill/>
                  <a:ln w="9525">
                    <a:noFill/>
                    <a:miter lim="800000"/>
                    <a:headEnd/>
                    <a:tailEnd/>
                  </a:ln>
                  <a:effectLst/>
                </p:spPr>
              </p:pic>
            </p:grpSp>
            <p:sp>
              <p:nvSpPr>
                <p:cNvPr id="25" name="Rectangle 24"/>
                <p:cNvSpPr/>
                <p:nvPr/>
              </p:nvSpPr>
              <p:spPr>
                <a:xfrm>
                  <a:off x="234758" y="4503327"/>
                  <a:ext cx="855103" cy="937749"/>
                </a:xfrm>
                <a:prstGeom prst="rect">
                  <a:avLst/>
                </a:prstGeom>
                <a:solidFill>
                  <a:srgbClr val="FFFF00"/>
                </a:solidFill>
              </p:spPr>
              <p:txBody>
                <a:bodyPr wrap="none" lIns="80682" tIns="40341" rIns="80682" bIns="40341">
                  <a:spAutoFit/>
                </a:bodyPr>
                <a:lstStyle/>
                <a:p>
                  <a:pPr algn="ctr"/>
                  <a:r>
                    <a:rPr lang="en-US" sz="5206"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ee</a:t>
                  </a:r>
                  <a:endPar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6" name="Rectangle 25"/>
                <p:cNvSpPr/>
                <p:nvPr/>
              </p:nvSpPr>
              <p:spPr>
                <a:xfrm>
                  <a:off x="4390771" y="5106455"/>
                  <a:ext cx="499389" cy="937749"/>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p>
              </p:txBody>
            </p:sp>
            <p:cxnSp>
              <p:nvCxnSpPr>
                <p:cNvPr id="27" name="Straight Arrow Connector 26"/>
                <p:cNvCxnSpPr/>
                <p:nvPr/>
              </p:nvCxnSpPr>
              <p:spPr>
                <a:xfrm flipH="1" flipV="1">
                  <a:off x="529139" y="5441083"/>
                  <a:ext cx="26191"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flipV="1">
                  <a:off x="4570225" y="5843001"/>
                  <a:ext cx="319886" cy="3916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3" name="Picture 6"/>
              <p:cNvPicPr>
                <a:picLocks noChangeAspect="1" noChangeArrowheads="1"/>
              </p:cNvPicPr>
              <p:nvPr/>
            </p:nvPicPr>
            <p:blipFill>
              <a:blip r:embed="rId4" cstate="print"/>
              <a:srcRect t="64762"/>
              <a:stretch>
                <a:fillRect/>
              </a:stretch>
            </p:blipFill>
            <p:spPr bwMode="auto">
              <a:xfrm>
                <a:off x="-102232" y="3123176"/>
                <a:ext cx="2905930" cy="704851"/>
              </a:xfrm>
              <a:prstGeom prst="rect">
                <a:avLst/>
              </a:prstGeom>
              <a:noFill/>
              <a:ln w="9525">
                <a:noFill/>
                <a:miter lim="800000"/>
                <a:headEnd/>
                <a:tailEnd/>
              </a:ln>
              <a:effectLst/>
            </p:spPr>
          </p:pic>
        </p:grpSp>
        <p:sp>
          <p:nvSpPr>
            <p:cNvPr id="33" name="TextBox 32">
              <a:extLst>
                <a:ext uri="{FF2B5EF4-FFF2-40B4-BE49-F238E27FC236}">
                  <a16:creationId xmlns:a16="http://schemas.microsoft.com/office/drawing/2014/main" id="{2D29B817-1E95-4008-A807-6478D00ED558}"/>
                </a:ext>
              </a:extLst>
            </p:cNvPr>
            <p:cNvSpPr txBox="1"/>
            <p:nvPr/>
          </p:nvSpPr>
          <p:spPr>
            <a:xfrm>
              <a:off x="180630" y="7199714"/>
              <a:ext cx="4307002" cy="443138"/>
            </a:xfrm>
            <a:prstGeom prst="rect">
              <a:avLst/>
            </a:prstGeom>
            <a:noFill/>
          </p:spPr>
          <p:txBody>
            <a:bodyPr wrap="square" rtlCol="0">
              <a:spAutoFit/>
            </a:bodyPr>
            <a:lstStyle/>
            <a:p>
              <a:r>
                <a:rPr lang="en-US" sz="1941" b="1" dirty="0">
                  <a:latin typeface="Times New Roman" pitchFamily="18" charset="0"/>
                  <a:cs typeface="Times New Roman" pitchFamily="18" charset="0"/>
                </a:rPr>
                <a:t>Light eyes  - Blue or green    </a:t>
              </a:r>
              <a:endParaRPr lang="en-US" sz="1324" i="1" dirty="0">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C06E031E-C090-47F9-BD4D-A329873F2BF7}"/>
                </a:ext>
              </a:extLst>
            </p:cNvPr>
            <p:cNvSpPr txBox="1"/>
            <p:nvPr/>
          </p:nvSpPr>
          <p:spPr>
            <a:xfrm>
              <a:off x="4483374" y="5006592"/>
              <a:ext cx="5097780" cy="1212636"/>
            </a:xfrm>
            <a:prstGeom prst="rect">
              <a:avLst/>
            </a:prstGeom>
            <a:noFill/>
          </p:spPr>
          <p:txBody>
            <a:bodyPr wrap="square">
              <a:spAutoFit/>
            </a:bodyPr>
            <a:lstStyle/>
            <a:p>
              <a:pPr algn="ctr"/>
              <a:r>
                <a:rPr lang="en-US" sz="3177" b="1" dirty="0">
                  <a:latin typeface="Times New Roman" pitchFamily="18" charset="0"/>
                  <a:cs typeface="Times New Roman" pitchFamily="18" charset="0"/>
                </a:rPr>
                <a:t>Pigmented Iris</a:t>
              </a:r>
            </a:p>
            <a:p>
              <a:pPr algn="ctr"/>
              <a:r>
                <a:rPr lang="en-US" sz="1588" i="1" dirty="0">
                  <a:latin typeface="Times New Roman" pitchFamily="18" charset="0"/>
                  <a:cs typeface="Times New Roman" pitchFamily="18" charset="0"/>
                </a:rPr>
                <a:t>Note:  Eye color is determined by </a:t>
              </a:r>
              <a:br>
                <a:rPr lang="en-US" sz="1588" i="1" dirty="0">
                  <a:latin typeface="Times New Roman" pitchFamily="18" charset="0"/>
                  <a:cs typeface="Times New Roman" pitchFamily="18" charset="0"/>
                </a:rPr>
              </a:br>
              <a:r>
                <a:rPr lang="en-US" sz="1588" i="1" dirty="0">
                  <a:latin typeface="Times New Roman" pitchFamily="18" charset="0"/>
                  <a:cs typeface="Times New Roman" pitchFamily="18" charset="0"/>
                </a:rPr>
                <a:t>several different genes – not just one!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Rectangle 23"/>
          <p:cNvSpPr>
            <a:spLocks noChangeArrowheads="1"/>
          </p:cNvSpPr>
          <p:nvPr/>
        </p:nvSpPr>
        <p:spPr bwMode="auto">
          <a:xfrm>
            <a:off x="2462493" y="1009651"/>
            <a:ext cx="403412" cy="302559"/>
          </a:xfrm>
          <a:prstGeom prst="rect">
            <a:avLst/>
          </a:prstGeom>
          <a:solidFill>
            <a:srgbClr val="FFFFFF"/>
          </a:solidFill>
          <a:ln w="9525">
            <a:noFill/>
            <a:miter lim="800000"/>
            <a:headEnd/>
            <a:tailEnd/>
          </a:ln>
        </p:spPr>
        <p:txBody>
          <a:bodyPr lIns="80676" tIns="40339" rIns="80676" bIns="40339"/>
          <a:lstStyle/>
          <a:p>
            <a:endParaRPr lang="en-US" sz="1588"/>
          </a:p>
        </p:txBody>
      </p:sp>
      <p:grpSp>
        <p:nvGrpSpPr>
          <p:cNvPr id="5" name="Group 62"/>
          <p:cNvGrpSpPr/>
          <p:nvPr/>
        </p:nvGrpSpPr>
        <p:grpSpPr>
          <a:xfrm>
            <a:off x="5089711" y="256270"/>
            <a:ext cx="3801016" cy="1868957"/>
            <a:chOff x="5029200" y="4194206"/>
            <a:chExt cx="3916199" cy="1985767"/>
          </a:xfrm>
        </p:grpSpPr>
        <p:sp>
          <p:nvSpPr>
            <p:cNvPr id="64" name="TextBox 63"/>
            <p:cNvSpPr txBox="1"/>
            <p:nvPr/>
          </p:nvSpPr>
          <p:spPr>
            <a:xfrm>
              <a:off x="5059198" y="4194206"/>
              <a:ext cx="3886201" cy="479074"/>
            </a:xfrm>
            <a:prstGeom prst="rect">
              <a:avLst/>
            </a:prstGeom>
            <a:noFill/>
          </p:spPr>
          <p:txBody>
            <a:bodyPr wrap="square" rtlCol="0">
              <a:spAutoFit/>
            </a:bodyPr>
            <a:lstStyle/>
            <a:p>
              <a:pPr algn="ctr"/>
              <a:r>
                <a:rPr lang="en-US" sz="2330" b="1" dirty="0">
                  <a:latin typeface="Times New Roman" pitchFamily="18" charset="0"/>
                  <a:cs typeface="Times New Roman" pitchFamily="18" charset="0"/>
                </a:rPr>
                <a:t>Second Toe Length</a:t>
              </a:r>
              <a:endParaRPr lang="en-US" sz="2330" dirty="0">
                <a:latin typeface="Times New Roman" pitchFamily="18" charset="0"/>
                <a:cs typeface="Times New Roman" pitchFamily="18" charset="0"/>
              </a:endParaRPr>
            </a:p>
          </p:txBody>
        </p:sp>
        <p:pic>
          <p:nvPicPr>
            <p:cNvPr id="65" name="Picture 2" descr="toes"/>
            <p:cNvPicPr>
              <a:picLocks noChangeAspect="1" noChangeArrowheads="1"/>
            </p:cNvPicPr>
            <p:nvPr/>
          </p:nvPicPr>
          <p:blipFill>
            <a:blip r:embed="rId2" cstate="print"/>
            <a:srcRect l="79850" t="66070"/>
            <a:stretch>
              <a:fillRect/>
            </a:stretch>
          </p:blipFill>
          <p:spPr bwMode="auto">
            <a:xfrm>
              <a:off x="7315200" y="4648200"/>
              <a:ext cx="1143000" cy="891795"/>
            </a:xfrm>
            <a:prstGeom prst="rect">
              <a:avLst/>
            </a:prstGeom>
            <a:noFill/>
          </p:spPr>
        </p:pic>
        <p:pic>
          <p:nvPicPr>
            <p:cNvPr id="66" name="Picture 2" descr="toes"/>
            <p:cNvPicPr>
              <a:picLocks noChangeAspect="1" noChangeArrowheads="1"/>
            </p:cNvPicPr>
            <p:nvPr/>
          </p:nvPicPr>
          <p:blipFill>
            <a:blip r:embed="rId2" cstate="print"/>
            <a:srcRect l="40135" t="1" r="38776" b="64762"/>
            <a:stretch>
              <a:fillRect/>
            </a:stretch>
          </p:blipFill>
          <p:spPr bwMode="auto">
            <a:xfrm>
              <a:off x="5943600" y="4648200"/>
              <a:ext cx="1181100" cy="914400"/>
            </a:xfrm>
            <a:prstGeom prst="rect">
              <a:avLst/>
            </a:prstGeom>
            <a:noFill/>
          </p:spPr>
        </p:pic>
        <p:sp>
          <p:nvSpPr>
            <p:cNvPr id="67" name="TextBox 66"/>
            <p:cNvSpPr txBox="1"/>
            <p:nvPr/>
          </p:nvSpPr>
          <p:spPr>
            <a:xfrm>
              <a:off x="7315201" y="5562600"/>
              <a:ext cx="1447800" cy="617373"/>
            </a:xfrm>
            <a:prstGeom prst="rect">
              <a:avLst/>
            </a:prstGeom>
            <a:noFill/>
          </p:spPr>
          <p:txBody>
            <a:bodyPr wrap="square" rtlCol="0">
              <a:spAutoFit/>
            </a:bodyPr>
            <a:lstStyle/>
            <a:p>
              <a:pPr algn="ctr"/>
              <a:r>
                <a:rPr lang="en-US" sz="1588" dirty="0">
                  <a:latin typeface="Times New Roman" pitchFamily="18" charset="0"/>
                  <a:cs typeface="Times New Roman" pitchFamily="18" charset="0"/>
                </a:rPr>
                <a:t>Longer than </a:t>
              </a:r>
              <a:br>
                <a:rPr lang="en-US" sz="1588" dirty="0">
                  <a:latin typeface="Times New Roman" pitchFamily="18" charset="0"/>
                  <a:cs typeface="Times New Roman" pitchFamily="18" charset="0"/>
                </a:rPr>
              </a:br>
              <a:r>
                <a:rPr lang="en-US" sz="1588" dirty="0">
                  <a:latin typeface="Times New Roman" pitchFamily="18" charset="0"/>
                  <a:cs typeface="Times New Roman" pitchFamily="18" charset="0"/>
                </a:rPr>
                <a:t>“big toe”</a:t>
              </a:r>
            </a:p>
          </p:txBody>
        </p:sp>
        <p:sp>
          <p:nvSpPr>
            <p:cNvPr id="68" name="TextBox 67"/>
            <p:cNvSpPr txBox="1"/>
            <p:nvPr/>
          </p:nvSpPr>
          <p:spPr>
            <a:xfrm>
              <a:off x="5029200" y="5562600"/>
              <a:ext cx="2057400" cy="617373"/>
            </a:xfrm>
            <a:prstGeom prst="rect">
              <a:avLst/>
            </a:prstGeom>
            <a:noFill/>
          </p:spPr>
          <p:txBody>
            <a:bodyPr wrap="square" rtlCol="0">
              <a:spAutoFit/>
            </a:bodyPr>
            <a:lstStyle/>
            <a:p>
              <a:pPr algn="ctr"/>
              <a:r>
                <a:rPr lang="en-US" sz="1588" dirty="0">
                  <a:latin typeface="Times New Roman" pitchFamily="18" charset="0"/>
                  <a:cs typeface="Times New Roman" pitchFamily="18" charset="0"/>
                </a:rPr>
                <a:t>Equal to or shorter than “big toe”</a:t>
              </a:r>
            </a:p>
          </p:txBody>
        </p:sp>
        <p:sp>
          <p:nvSpPr>
            <p:cNvPr id="69" name="Rectangle 68"/>
            <p:cNvSpPr/>
            <p:nvPr/>
          </p:nvSpPr>
          <p:spPr>
            <a:xfrm>
              <a:off x="5041189" y="4648200"/>
              <a:ext cx="904482" cy="937749"/>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bb</a:t>
              </a:r>
            </a:p>
          </p:txBody>
        </p:sp>
        <p:sp>
          <p:nvSpPr>
            <p:cNvPr id="70" name="Rectangle 69"/>
            <p:cNvSpPr/>
            <p:nvPr/>
          </p:nvSpPr>
          <p:spPr>
            <a:xfrm>
              <a:off x="8391950" y="4648200"/>
              <a:ext cx="552696" cy="937749"/>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grpSp>
      <p:grpSp>
        <p:nvGrpSpPr>
          <p:cNvPr id="40" name="Group 39"/>
          <p:cNvGrpSpPr/>
          <p:nvPr/>
        </p:nvGrpSpPr>
        <p:grpSpPr>
          <a:xfrm>
            <a:off x="282389" y="322730"/>
            <a:ext cx="4323551" cy="2376133"/>
            <a:chOff x="269832" y="4038600"/>
            <a:chExt cx="4454568" cy="2448138"/>
          </a:xfrm>
        </p:grpSpPr>
        <p:grpSp>
          <p:nvGrpSpPr>
            <p:cNvPr id="2" name="Group 47"/>
            <p:cNvGrpSpPr/>
            <p:nvPr/>
          </p:nvGrpSpPr>
          <p:grpSpPr>
            <a:xfrm>
              <a:off x="342492" y="4038600"/>
              <a:ext cx="4371108" cy="2448138"/>
              <a:chOff x="2867891" y="685800"/>
              <a:chExt cx="4371109" cy="2524644"/>
            </a:xfrm>
          </p:grpSpPr>
          <p:grpSp>
            <p:nvGrpSpPr>
              <p:cNvPr id="3" name="Group 24"/>
              <p:cNvGrpSpPr/>
              <p:nvPr/>
            </p:nvGrpSpPr>
            <p:grpSpPr>
              <a:xfrm>
                <a:off x="2867891" y="685800"/>
                <a:ext cx="4371109" cy="2524644"/>
                <a:chOff x="4808220" y="685800"/>
                <a:chExt cx="4808220" cy="2692956"/>
              </a:xfrm>
            </p:grpSpPr>
            <p:grpSp>
              <p:nvGrpSpPr>
                <p:cNvPr id="4" name="Group 23"/>
                <p:cNvGrpSpPr/>
                <p:nvPr/>
              </p:nvGrpSpPr>
              <p:grpSpPr>
                <a:xfrm>
                  <a:off x="4808220" y="685800"/>
                  <a:ext cx="4808220" cy="2692956"/>
                  <a:chOff x="4808220" y="685800"/>
                  <a:chExt cx="4808220" cy="2692956"/>
                </a:xfrm>
              </p:grpSpPr>
              <p:sp>
                <p:nvSpPr>
                  <p:cNvPr id="54" name="TextBox 53"/>
                  <p:cNvSpPr txBox="1"/>
                  <p:nvPr/>
                </p:nvSpPr>
                <p:spPr>
                  <a:xfrm>
                    <a:off x="4808220" y="2590799"/>
                    <a:ext cx="4808220" cy="787957"/>
                  </a:xfrm>
                  <a:prstGeom prst="rect">
                    <a:avLst/>
                  </a:prstGeom>
                  <a:noFill/>
                </p:spPr>
                <p:txBody>
                  <a:bodyPr wrap="square" rtlCol="0">
                    <a:spAutoFit/>
                  </a:bodyPr>
                  <a:lstStyle/>
                  <a:p>
                    <a:pPr algn="ctr"/>
                    <a:r>
                      <a:rPr lang="en-US" sz="2330" b="1" dirty="0">
                        <a:latin typeface="Times New Roman" pitchFamily="18" charset="0"/>
                        <a:cs typeface="Times New Roman" pitchFamily="18" charset="0"/>
                      </a:rPr>
                      <a:t>Widow’s Peak</a:t>
                    </a:r>
                  </a:p>
                  <a:p>
                    <a:pPr algn="ctr"/>
                    <a:r>
                      <a:rPr lang="en-US" sz="1588" b="1" dirty="0">
                        <a:latin typeface="Times New Roman" pitchFamily="18" charset="0"/>
                        <a:cs typeface="Times New Roman" pitchFamily="18" charset="0"/>
                      </a:rPr>
                      <a:t>Has </a:t>
                    </a:r>
                    <a:r>
                      <a:rPr lang="en-US" sz="1588" dirty="0">
                        <a:latin typeface="Times New Roman" pitchFamily="18" charset="0"/>
                        <a:cs typeface="Times New Roman" pitchFamily="18" charset="0"/>
                      </a:rPr>
                      <a:t>peak    OR      </a:t>
                    </a:r>
                    <a:r>
                      <a:rPr lang="en-US" sz="1588" b="1" dirty="0">
                        <a:latin typeface="Times New Roman" pitchFamily="18" charset="0"/>
                        <a:cs typeface="Times New Roman" pitchFamily="18" charset="0"/>
                      </a:rPr>
                      <a:t>Does NOT have </a:t>
                    </a:r>
                    <a:r>
                      <a:rPr lang="en-US" sz="1588" dirty="0">
                        <a:latin typeface="Times New Roman" pitchFamily="18" charset="0"/>
                        <a:cs typeface="Times New Roman" pitchFamily="18" charset="0"/>
                      </a:rPr>
                      <a:t> peak</a:t>
                    </a:r>
                  </a:p>
                </p:txBody>
              </p:sp>
              <p:pic>
                <p:nvPicPr>
                  <p:cNvPr id="55" name="Picture 4"/>
                  <p:cNvPicPr>
                    <a:picLocks noChangeAspect="1" noChangeArrowheads="1"/>
                  </p:cNvPicPr>
                  <p:nvPr/>
                </p:nvPicPr>
                <p:blipFill>
                  <a:blip r:embed="rId3" cstate="print"/>
                  <a:srcRect/>
                  <a:stretch>
                    <a:fillRect/>
                  </a:stretch>
                </p:blipFill>
                <p:spPr bwMode="auto">
                  <a:xfrm>
                    <a:off x="5448300" y="685800"/>
                    <a:ext cx="3505200" cy="1881468"/>
                  </a:xfrm>
                  <a:prstGeom prst="rect">
                    <a:avLst/>
                  </a:prstGeom>
                  <a:noFill/>
                  <a:ln w="9525">
                    <a:noFill/>
                    <a:miter lim="800000"/>
                    <a:headEnd/>
                    <a:tailEnd/>
                  </a:ln>
                  <a:effectLst/>
                </p:spPr>
              </p:pic>
            </p:grpSp>
            <p:cxnSp>
              <p:nvCxnSpPr>
                <p:cNvPr id="53" name="Straight Arrow Connector 52"/>
                <p:cNvCxnSpPr/>
                <p:nvPr/>
              </p:nvCxnSpPr>
              <p:spPr bwMode="auto">
                <a:xfrm flipV="1">
                  <a:off x="5437319" y="1104900"/>
                  <a:ext cx="838200" cy="92202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50" name="Rectangle 49"/>
              <p:cNvSpPr/>
              <p:nvPr/>
            </p:nvSpPr>
            <p:spPr>
              <a:xfrm>
                <a:off x="6209038" y="1864519"/>
                <a:ext cx="1006880" cy="779148"/>
              </a:xfrm>
              <a:prstGeom prst="rect">
                <a:avLst/>
              </a:prstGeom>
              <a:solidFill>
                <a:srgbClr val="FFFF00"/>
              </a:solidFill>
            </p:spPr>
            <p:txBody>
              <a:bodyPr wrap="none" lIns="80682" tIns="40341" rIns="80682" bIns="40341">
                <a:spAutoFit/>
              </a:bodyPr>
              <a:lstStyle/>
              <a:p>
                <a:pPr algn="ctr"/>
                <a:r>
                  <a:rPr lang="en-US" sz="4236"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ww</a:t>
                </a:r>
                <a:endParaRPr lang="en-US" sz="423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 name="Rectangle 50"/>
              <p:cNvSpPr/>
              <p:nvPr/>
            </p:nvSpPr>
            <p:spPr>
              <a:xfrm>
                <a:off x="2983060" y="1785937"/>
                <a:ext cx="790523" cy="937750"/>
              </a:xfrm>
              <a:prstGeom prst="rect">
                <a:avLst/>
              </a:prstGeom>
              <a:solidFill>
                <a:srgbClr val="FFFF00"/>
              </a:solidFill>
            </p:spPr>
            <p:txBody>
              <a:bodyPr wrap="none" lIns="80682" tIns="40341" rIns="80682" bIns="40341">
                <a:spAutoFit/>
              </a:bodyPr>
              <a:lstStyle/>
              <a:p>
                <a:pPr algn="ctr"/>
                <a:r>
                  <a:rPr lang="en-US" sz="5206"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
                </a:r>
              </a:p>
            </p:txBody>
          </p:sp>
        </p:grpSp>
        <p:sp>
          <p:nvSpPr>
            <p:cNvPr id="34" name="TextBox 33"/>
            <p:cNvSpPr txBox="1"/>
            <p:nvPr/>
          </p:nvSpPr>
          <p:spPr>
            <a:xfrm rot="19173497">
              <a:off x="269832" y="4413223"/>
              <a:ext cx="1295400" cy="372134"/>
            </a:xfrm>
            <a:prstGeom prst="rect">
              <a:avLst/>
            </a:prstGeom>
            <a:noFill/>
          </p:spPr>
          <p:txBody>
            <a:bodyPr wrap="square" rtlCol="0">
              <a:spAutoFit/>
            </a:bodyPr>
            <a:lstStyle/>
            <a:p>
              <a:pPr algn="ctr"/>
              <a:r>
                <a:rPr lang="en-US" sz="1747" b="1" dirty="0"/>
                <a:t>V shape?</a:t>
              </a:r>
            </a:p>
          </p:txBody>
        </p:sp>
        <p:sp>
          <p:nvSpPr>
            <p:cNvPr id="38" name="TextBox 37"/>
            <p:cNvSpPr txBox="1"/>
            <p:nvPr/>
          </p:nvSpPr>
          <p:spPr>
            <a:xfrm>
              <a:off x="3429000" y="4038600"/>
              <a:ext cx="1295400" cy="372134"/>
            </a:xfrm>
            <a:prstGeom prst="rect">
              <a:avLst/>
            </a:prstGeom>
            <a:noFill/>
          </p:spPr>
          <p:txBody>
            <a:bodyPr wrap="square" rtlCol="0">
              <a:spAutoFit/>
            </a:bodyPr>
            <a:lstStyle/>
            <a:p>
              <a:pPr algn="ctr"/>
              <a:r>
                <a:rPr lang="en-US" sz="1747" b="1" dirty="0"/>
                <a:t>No V?</a:t>
              </a:r>
            </a:p>
          </p:txBody>
        </p:sp>
      </p:grpSp>
      <p:grpSp>
        <p:nvGrpSpPr>
          <p:cNvPr id="11" name="Group 10">
            <a:extLst>
              <a:ext uri="{FF2B5EF4-FFF2-40B4-BE49-F238E27FC236}">
                <a16:creationId xmlns:a16="http://schemas.microsoft.com/office/drawing/2014/main" id="{1FDE24DD-8BF5-4A83-9D01-CF83D64697DC}"/>
              </a:ext>
            </a:extLst>
          </p:cNvPr>
          <p:cNvGrpSpPr/>
          <p:nvPr/>
        </p:nvGrpSpPr>
        <p:grpSpPr>
          <a:xfrm>
            <a:off x="398370" y="2847478"/>
            <a:ext cx="8315325" cy="3687664"/>
            <a:chOff x="299085" y="3227142"/>
            <a:chExt cx="9424035" cy="4179352"/>
          </a:xfrm>
        </p:grpSpPr>
        <p:pic>
          <p:nvPicPr>
            <p:cNvPr id="5150" name="Picture 30">
              <a:hlinkClick r:id="rId4"/>
            </p:cNvPr>
            <p:cNvPicPr>
              <a:picLocks noChangeAspect="1" noChangeArrowheads="1"/>
            </p:cNvPicPr>
            <p:nvPr/>
          </p:nvPicPr>
          <p:blipFill>
            <a:blip r:embed="rId5" cstate="print"/>
            <a:srcRect l="11006" t="25705" r="51258" b="15429"/>
            <a:stretch>
              <a:fillRect/>
            </a:stretch>
          </p:blipFill>
          <p:spPr bwMode="auto">
            <a:xfrm>
              <a:off x="299085" y="3610233"/>
              <a:ext cx="3827585" cy="3731803"/>
            </a:xfrm>
            <a:prstGeom prst="rect">
              <a:avLst/>
            </a:prstGeom>
            <a:noFill/>
            <a:ln w="9525">
              <a:noFill/>
              <a:miter lim="800000"/>
              <a:headEnd/>
              <a:tailEnd/>
            </a:ln>
            <a:effectLst/>
          </p:spPr>
        </p:pic>
        <p:sp>
          <p:nvSpPr>
            <p:cNvPr id="78" name="Rectangle 77"/>
            <p:cNvSpPr/>
            <p:nvPr/>
          </p:nvSpPr>
          <p:spPr>
            <a:xfrm>
              <a:off x="3451997" y="6382910"/>
              <a:ext cx="4959469" cy="1023584"/>
            </a:xfrm>
            <a:prstGeom prst="rect">
              <a:avLst/>
            </a:prstGeom>
            <a:solidFill>
              <a:srgbClr val="FFFF00"/>
            </a:solidFill>
          </p:spPr>
          <p:txBody>
            <a:bodyPr wrap="none" lIns="87596" tIns="43798" rIns="87596" bIns="43798">
              <a:spAutoFit/>
            </a:bodyPr>
            <a:lstStyle/>
            <a:p>
              <a:pPr algn="ctr"/>
              <a:r>
                <a:rPr lang="en-US" sz="5294"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What’s Your #?</a:t>
              </a:r>
            </a:p>
          </p:txBody>
        </p:sp>
        <p:pic>
          <p:nvPicPr>
            <p:cNvPr id="7" name="Picture 6">
              <a:extLst>
                <a:ext uri="{FF2B5EF4-FFF2-40B4-BE49-F238E27FC236}">
                  <a16:creationId xmlns:a16="http://schemas.microsoft.com/office/drawing/2014/main" id="{F53DA041-13E9-42EB-A69A-AD0695F30E48}"/>
                </a:ext>
              </a:extLst>
            </p:cNvPr>
            <p:cNvPicPr>
              <a:picLocks noChangeAspect="1"/>
            </p:cNvPicPr>
            <p:nvPr/>
          </p:nvPicPr>
          <p:blipFill>
            <a:blip r:embed="rId6"/>
            <a:stretch>
              <a:fillRect/>
            </a:stretch>
          </p:blipFill>
          <p:spPr>
            <a:xfrm>
              <a:off x="4287109" y="3227142"/>
              <a:ext cx="5436011" cy="2974981"/>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19A58EF3-5ED5-4D8C-9BB0-4E3FAFFF9D5F}"/>
                </a:ext>
              </a:extLst>
            </p:cNvPr>
            <p:cNvCxnSpPr>
              <a:cxnSpLocks/>
            </p:cNvCxnSpPr>
            <p:nvPr/>
          </p:nvCxnSpPr>
          <p:spPr>
            <a:xfrm>
              <a:off x="4017586" y="5933186"/>
              <a:ext cx="21090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721EB-B6A0-4D30-A82C-FDCD8BAD2343}"/>
              </a:ext>
            </a:extLst>
          </p:cNvPr>
          <p:cNvPicPr>
            <a:picLocks noChangeAspect="1"/>
          </p:cNvPicPr>
          <p:nvPr/>
        </p:nvPicPr>
        <p:blipFill>
          <a:blip r:embed="rId2"/>
          <a:stretch>
            <a:fillRect/>
          </a:stretch>
        </p:blipFill>
        <p:spPr>
          <a:xfrm>
            <a:off x="857606" y="1115998"/>
            <a:ext cx="7428786" cy="3444879"/>
          </a:xfrm>
          <a:prstGeom prst="rect">
            <a:avLst/>
          </a:prstGeom>
          <a:ln>
            <a:noFill/>
          </a:ln>
          <a:effectLst>
            <a:outerShdw blurRad="292100" dist="139700" dir="2700000" algn="tl" rotWithShape="0">
              <a:srgbClr val="333333">
                <a:alpha val="65000"/>
              </a:srgbClr>
            </a:outerShdw>
          </a:effectLst>
        </p:spPr>
      </p:pic>
      <p:sp>
        <p:nvSpPr>
          <p:cNvPr id="4" name="TextBox 1">
            <a:extLst>
              <a:ext uri="{FF2B5EF4-FFF2-40B4-BE49-F238E27FC236}">
                <a16:creationId xmlns:a16="http://schemas.microsoft.com/office/drawing/2014/main" id="{DE798ECC-91EB-41A2-8F51-E34CCE3AEB10}"/>
              </a:ext>
            </a:extLst>
          </p:cNvPr>
          <p:cNvSpPr txBox="1">
            <a:spLocks noChangeArrowheads="1"/>
          </p:cNvSpPr>
          <p:nvPr/>
        </p:nvSpPr>
        <p:spPr bwMode="auto">
          <a:xfrm>
            <a:off x="134470" y="0"/>
            <a:ext cx="8875059" cy="1059298"/>
          </a:xfrm>
          <a:prstGeom prst="rect">
            <a:avLst/>
          </a:prstGeom>
          <a:solidFill>
            <a:srgbClr val="FFFF00"/>
          </a:solidFill>
          <a:ln w="9525">
            <a:noFill/>
            <a:miter lim="800000"/>
            <a:headEnd/>
            <a:tailEnd/>
          </a:ln>
        </p:spPr>
        <p:txBody>
          <a:bodyPr lIns="80676" tIns="40339" rIns="80676" bIns="40339">
            <a:spAutoFit/>
          </a:bodyPr>
          <a:lstStyle/>
          <a:p>
            <a:pPr algn="ctr"/>
            <a:r>
              <a:rPr lang="en-US" sz="3530" b="1" dirty="0">
                <a:latin typeface="Times New Roman" pitchFamily="18" charset="0"/>
                <a:cs typeface="Times New Roman" pitchFamily="18" charset="0"/>
              </a:rPr>
              <a:t>Biodiversity Blitz (aka Adapt or Die)</a:t>
            </a:r>
          </a:p>
          <a:p>
            <a:pPr algn="ctr"/>
            <a:r>
              <a:rPr lang="en-US" sz="2824" b="1" dirty="0">
                <a:latin typeface="Times New Roman" pitchFamily="18" charset="0"/>
                <a:cs typeface="Times New Roman" pitchFamily="18" charset="0"/>
              </a:rPr>
              <a:t>Answer the questions as we review the rules</a:t>
            </a:r>
          </a:p>
        </p:txBody>
      </p:sp>
      <p:pic>
        <p:nvPicPr>
          <p:cNvPr id="5" name="Picture 2">
            <a:extLst>
              <a:ext uri="{FF2B5EF4-FFF2-40B4-BE49-F238E27FC236}">
                <a16:creationId xmlns:a16="http://schemas.microsoft.com/office/drawing/2014/main" id="{781E3107-C42F-4F60-9E47-B7B49EDB04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583166"/>
            <a:ext cx="2514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A7687CC-E5A3-46C1-9890-1E1EF49DC1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572000"/>
            <a:ext cx="2514600" cy="12573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9E7F0E4-36E0-43F6-BE6C-8FF373DE20EF}"/>
              </a:ext>
            </a:extLst>
          </p:cNvPr>
          <p:cNvGrpSpPr/>
          <p:nvPr/>
        </p:nvGrpSpPr>
        <p:grpSpPr>
          <a:xfrm>
            <a:off x="2086886" y="4960952"/>
            <a:ext cx="4267757" cy="628650"/>
            <a:chOff x="5783406" y="4286250"/>
            <a:chExt cx="4397083" cy="647700"/>
          </a:xfrm>
        </p:grpSpPr>
        <p:pic>
          <p:nvPicPr>
            <p:cNvPr id="8" name="Picture 4">
              <a:extLst>
                <a:ext uri="{FF2B5EF4-FFF2-40B4-BE49-F238E27FC236}">
                  <a16:creationId xmlns:a16="http://schemas.microsoft.com/office/drawing/2014/main" id="{237627C3-9605-465D-B56F-2895201D83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406" y="4286250"/>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3CAA983-CC46-4693-9402-6965B3973C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6906" y="4286250"/>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BC8EBD3-B003-48DE-892F-15DCA83711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2078" y="4286250"/>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735483C-A85C-479D-9F5C-C86F1C4100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3751" y="4286250"/>
              <a:ext cx="566738" cy="6477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rrow: Down 1">
            <a:extLst>
              <a:ext uri="{FF2B5EF4-FFF2-40B4-BE49-F238E27FC236}">
                <a16:creationId xmlns:a16="http://schemas.microsoft.com/office/drawing/2014/main" id="{920F31B7-55C2-4E8B-805A-00A86A3238A5}"/>
              </a:ext>
            </a:extLst>
          </p:cNvPr>
          <p:cNvSpPr/>
          <p:nvPr/>
        </p:nvSpPr>
        <p:spPr>
          <a:xfrm>
            <a:off x="6598958" y="990600"/>
            <a:ext cx="681957" cy="49759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3" name="TextBox 12">
            <a:extLst>
              <a:ext uri="{FF2B5EF4-FFF2-40B4-BE49-F238E27FC236}">
                <a16:creationId xmlns:a16="http://schemas.microsoft.com/office/drawing/2014/main" id="{B2DEDAD2-05AE-46C0-AD64-F600E2B5D72E}"/>
              </a:ext>
            </a:extLst>
          </p:cNvPr>
          <p:cNvSpPr txBox="1"/>
          <p:nvPr/>
        </p:nvSpPr>
        <p:spPr>
          <a:xfrm>
            <a:off x="0" y="5884918"/>
            <a:ext cx="9009529" cy="923330"/>
          </a:xfrm>
          <a:prstGeom prst="rect">
            <a:avLst/>
          </a:prstGeom>
          <a:noFill/>
        </p:spPr>
        <p:txBody>
          <a:bodyPr wrap="square">
            <a:spAutoFit/>
          </a:bodyPr>
          <a:lstStyle/>
          <a:p>
            <a:r>
              <a:rPr lang="en-US" b="1" dirty="0"/>
              <a:t>Student Assignment – Make a copy to assign to your students: </a:t>
            </a:r>
            <a:r>
              <a:rPr lang="en-US" dirty="0">
                <a:hlinkClick r:id="rId5"/>
              </a:rPr>
              <a:t>https://docs.google.com/drawings/d/1V3f1uH0nfY71o0kWxiClDxOrteSGsmiJWAab8Bh7pjc/edit?usp=sharing</a:t>
            </a:r>
            <a:endParaRPr lang="en-US" dirty="0"/>
          </a:p>
        </p:txBody>
      </p:sp>
    </p:spTree>
    <p:extLst>
      <p:ext uri="{BB962C8B-B14F-4D97-AF65-F5344CB8AC3E}">
        <p14:creationId xmlns:p14="http://schemas.microsoft.com/office/powerpoint/2010/main" val="24636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433" y="112870"/>
            <a:ext cx="8605418" cy="4951902"/>
          </a:xfrm>
          <a:prstGeom prst="rect">
            <a:avLst/>
          </a:prstGeom>
          <a:noFill/>
        </p:spPr>
        <p:txBody>
          <a:bodyPr lIns="80676" tIns="40339" rIns="80676" bIns="40339">
            <a:spAutoFit/>
          </a:bodyPr>
          <a:lstStyle/>
          <a:p>
            <a:pPr algn="just">
              <a:defRPr/>
            </a:pPr>
            <a:r>
              <a:rPr lang="en-US" sz="2330" b="1" dirty="0">
                <a:latin typeface="Times New Roman" pitchFamily="18" charset="0"/>
                <a:cs typeface="Times New Roman" pitchFamily="18" charset="0"/>
              </a:rPr>
              <a:t>How many teams?</a:t>
            </a:r>
          </a:p>
          <a:p>
            <a:pPr algn="just">
              <a:defRPr/>
            </a:pPr>
            <a:r>
              <a:rPr lang="en-US" sz="2330" dirty="0">
                <a:latin typeface="Times New Roman" pitchFamily="18" charset="0"/>
                <a:cs typeface="Times New Roman" pitchFamily="18" charset="0"/>
              </a:rPr>
              <a:t>I will divide you into </a:t>
            </a:r>
            <a:r>
              <a:rPr lang="en-US" sz="2330" u="sng" dirty="0">
                <a:latin typeface="Times New Roman" pitchFamily="18" charset="0"/>
                <a:cs typeface="Times New Roman" pitchFamily="18" charset="0"/>
              </a:rPr>
              <a:t>two</a:t>
            </a:r>
            <a:r>
              <a:rPr lang="en-US" sz="2330" dirty="0">
                <a:latin typeface="Times New Roman" pitchFamily="18" charset="0"/>
                <a:cs typeface="Times New Roman" pitchFamily="18" charset="0"/>
              </a:rPr>
              <a:t> teams. One team will “live” on the EAST side of the room, while the other will “live” on the WEST side.  </a:t>
            </a:r>
          </a:p>
          <a:p>
            <a:pPr algn="just">
              <a:defRPr/>
            </a:pPr>
            <a:br>
              <a:rPr lang="en-US" sz="2330" i="1" dirty="0">
                <a:latin typeface="Times New Roman" pitchFamily="18" charset="0"/>
                <a:cs typeface="Times New Roman" pitchFamily="18" charset="0"/>
              </a:rPr>
            </a:br>
            <a:r>
              <a:rPr lang="en-US" sz="2330" i="1" dirty="0">
                <a:latin typeface="Times New Roman" pitchFamily="18" charset="0"/>
                <a:cs typeface="Times New Roman" pitchFamily="18" charset="0"/>
              </a:rPr>
              <a:t>Remember to keep spread out – arms length away from each other!</a:t>
            </a:r>
          </a:p>
          <a:p>
            <a:pPr algn="just">
              <a:defRPr/>
            </a:pPr>
            <a:endParaRPr lang="en-US" sz="2330" dirty="0">
              <a:latin typeface="Times New Roman" pitchFamily="18" charset="0"/>
              <a:cs typeface="Times New Roman" pitchFamily="18" charset="0"/>
            </a:endParaRPr>
          </a:p>
          <a:p>
            <a:pPr algn="just">
              <a:defRPr/>
            </a:pPr>
            <a:r>
              <a:rPr lang="en-US" sz="2330" b="1" dirty="0">
                <a:latin typeface="Times New Roman" pitchFamily="18" charset="0"/>
                <a:cs typeface="Times New Roman" pitchFamily="18" charset="0"/>
              </a:rPr>
              <a:t>What is the goal?</a:t>
            </a:r>
          </a:p>
          <a:p>
            <a:pPr algn="just">
              <a:defRPr/>
            </a:pPr>
            <a:r>
              <a:rPr lang="en-US" sz="2330" dirty="0">
                <a:latin typeface="Times New Roman" pitchFamily="18" charset="0"/>
                <a:cs typeface="Times New Roman" pitchFamily="18" charset="0"/>
              </a:rPr>
              <a:t>Be the population that has the highest biodiversity to </a:t>
            </a:r>
            <a:r>
              <a:rPr lang="en-US" sz="2330" u="sng" dirty="0">
                <a:latin typeface="Times New Roman" pitchFamily="18" charset="0"/>
                <a:cs typeface="Times New Roman" pitchFamily="18" charset="0"/>
              </a:rPr>
              <a:t> survive longer </a:t>
            </a:r>
            <a:r>
              <a:rPr lang="en-US" sz="2330" dirty="0">
                <a:latin typeface="Times New Roman" pitchFamily="18" charset="0"/>
                <a:cs typeface="Times New Roman" pitchFamily="18" charset="0"/>
              </a:rPr>
              <a:t>than the other team.   </a:t>
            </a:r>
          </a:p>
          <a:p>
            <a:pPr algn="just">
              <a:defRPr/>
            </a:pPr>
            <a:endParaRPr lang="en-US" sz="2330" dirty="0">
              <a:latin typeface="Times New Roman" pitchFamily="18" charset="0"/>
              <a:cs typeface="Times New Roman" pitchFamily="18" charset="0"/>
            </a:endParaRPr>
          </a:p>
          <a:p>
            <a:pPr algn="just">
              <a:defRPr/>
            </a:pPr>
            <a:r>
              <a:rPr lang="en-US" sz="2330" i="1" dirty="0">
                <a:latin typeface="Times New Roman" pitchFamily="18" charset="0"/>
                <a:cs typeface="Times New Roman" pitchFamily="18" charset="0"/>
              </a:rPr>
              <a:t>Teams will have chances to “adapt” what they are wearing (within reason) to help them survive in a habitat. </a:t>
            </a:r>
          </a:p>
          <a:p>
            <a:pPr algn="just">
              <a:defRPr/>
            </a:pPr>
            <a:endParaRPr lang="en-US" sz="2330" dirty="0">
              <a:latin typeface="Times New Roman" pitchFamily="18" charset="0"/>
              <a:cs typeface="Times New Roman" pitchFamily="18" charset="0"/>
            </a:endParaRPr>
          </a:p>
          <a:p>
            <a:pPr algn="just">
              <a:defRPr/>
            </a:pPr>
            <a:endParaRPr lang="en-US" sz="1359"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14FAADA-35A3-4F18-9556-EC8629404458}"/>
              </a:ext>
            </a:extLst>
          </p:cNvPr>
          <p:cNvSpPr txBox="1"/>
          <p:nvPr/>
        </p:nvSpPr>
        <p:spPr>
          <a:xfrm>
            <a:off x="497717" y="5379151"/>
            <a:ext cx="8148567" cy="1366305"/>
          </a:xfrm>
          <a:prstGeom prst="rect">
            <a:avLst/>
          </a:prstGeom>
          <a:noFill/>
        </p:spPr>
        <p:txBody>
          <a:bodyPr wrap="square" lIns="80676" tIns="40339" rIns="80676" bIns="40339">
            <a:spAutoFit/>
          </a:bodyPr>
          <a:lstStyle/>
          <a:p>
            <a:pPr algn="just">
              <a:defRPr/>
            </a:pPr>
            <a:r>
              <a:rPr lang="en-US" sz="2330" b="1" i="1" dirty="0">
                <a:latin typeface="Times New Roman" pitchFamily="18" charset="0"/>
                <a:cs typeface="Times New Roman" pitchFamily="18" charset="0"/>
              </a:rPr>
              <a:t>WARNING:  If you or your classmates cannot control themselves to pay attention and not goof around, we will NOT play the game. </a:t>
            </a:r>
          </a:p>
          <a:p>
            <a:pPr algn="just">
              <a:defRPr/>
            </a:pPr>
            <a:endParaRPr lang="en-US" sz="1359" b="1" i="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476" y="145461"/>
            <a:ext cx="8752054" cy="4981718"/>
          </a:xfrm>
          <a:prstGeom prst="rect">
            <a:avLst/>
          </a:prstGeom>
          <a:noFill/>
        </p:spPr>
        <p:txBody>
          <a:bodyPr wrap="square" lIns="80676" tIns="40339" rIns="80676" bIns="40339">
            <a:spAutoFit/>
          </a:bodyPr>
          <a:lstStyle/>
          <a:p>
            <a:pPr>
              <a:defRPr/>
            </a:pPr>
            <a:r>
              <a:rPr lang="en-US" sz="2330" b="1" dirty="0">
                <a:latin typeface="Times New Roman" pitchFamily="18" charset="0"/>
                <a:cs typeface="Times New Roman" pitchFamily="18" charset="0"/>
              </a:rPr>
              <a:t>How will the teacher select the traits?</a:t>
            </a:r>
          </a:p>
          <a:p>
            <a:pPr>
              <a:defRPr/>
            </a:pPr>
            <a:endParaRPr lang="en-US" sz="1068" b="1" dirty="0">
              <a:latin typeface="Times New Roman" pitchFamily="18" charset="0"/>
              <a:cs typeface="Times New Roman" pitchFamily="18" charset="0"/>
            </a:endParaRPr>
          </a:p>
          <a:p>
            <a:pPr>
              <a:defRPr/>
            </a:pPr>
            <a:r>
              <a:rPr lang="en-US" sz="2330" dirty="0">
                <a:latin typeface="Times New Roman" pitchFamily="18" charset="0"/>
                <a:cs typeface="Times New Roman" pitchFamily="18" charset="0"/>
              </a:rPr>
              <a:t>I will use a </a:t>
            </a:r>
            <a:r>
              <a:rPr lang="en-US" sz="2330" u="sng" dirty="0">
                <a:latin typeface="Times New Roman" pitchFamily="18" charset="0"/>
                <a:cs typeface="Times New Roman" pitchFamily="18" charset="0"/>
              </a:rPr>
              <a:t>spinner</a:t>
            </a:r>
            <a:r>
              <a:rPr lang="en-US" sz="2330" dirty="0">
                <a:latin typeface="Times New Roman" pitchFamily="18" charset="0"/>
                <a:cs typeface="Times New Roman" pitchFamily="18" charset="0"/>
              </a:rPr>
              <a:t> to select “traits” or  characteristics that will determine if you survive or “die”. </a:t>
            </a:r>
          </a:p>
          <a:p>
            <a:pPr>
              <a:defRPr/>
            </a:pPr>
            <a:endParaRPr lang="en-US" sz="2330" b="1" dirty="0">
              <a:latin typeface="Times New Roman" pitchFamily="18" charset="0"/>
              <a:cs typeface="Times New Roman" pitchFamily="18" charset="0"/>
            </a:endParaRPr>
          </a:p>
          <a:p>
            <a:pPr>
              <a:defRPr/>
            </a:pPr>
            <a:r>
              <a:rPr lang="en-US" sz="2330" b="1" dirty="0">
                <a:latin typeface="Times New Roman" pitchFamily="18" charset="0"/>
                <a:cs typeface="Times New Roman" pitchFamily="18" charset="0"/>
              </a:rPr>
              <a:t>How does a person survive?</a:t>
            </a:r>
          </a:p>
          <a:p>
            <a:pPr algn="just">
              <a:defRPr/>
            </a:pPr>
            <a:endParaRPr lang="en-US" sz="1359" dirty="0">
              <a:latin typeface="Times New Roman" pitchFamily="18" charset="0"/>
              <a:cs typeface="Times New Roman" pitchFamily="18" charset="0"/>
            </a:endParaRPr>
          </a:p>
          <a:p>
            <a:pPr marL="219006">
              <a:defRPr/>
            </a:pPr>
            <a:r>
              <a:rPr lang="en-US" sz="2330" i="1" dirty="0">
                <a:latin typeface="Times New Roman" pitchFamily="18" charset="0"/>
                <a:cs typeface="Times New Roman" pitchFamily="18" charset="0"/>
              </a:rPr>
              <a:t>If the trait does not apply </a:t>
            </a:r>
            <a:br>
              <a:rPr lang="en-US" sz="2330" i="1" dirty="0">
                <a:latin typeface="Times New Roman" pitchFamily="18" charset="0"/>
                <a:cs typeface="Times New Roman" pitchFamily="18" charset="0"/>
              </a:rPr>
            </a:br>
            <a:r>
              <a:rPr lang="en-US" sz="2330" i="1" dirty="0">
                <a:latin typeface="Times New Roman" pitchFamily="18" charset="0"/>
                <a:cs typeface="Times New Roman" pitchFamily="18" charset="0"/>
              </a:rPr>
              <a:t>to you, you </a:t>
            </a:r>
            <a:r>
              <a:rPr lang="en-US" sz="2330" b="1" i="1" dirty="0">
                <a:latin typeface="Times New Roman" pitchFamily="18" charset="0"/>
                <a:cs typeface="Times New Roman" pitchFamily="18" charset="0"/>
              </a:rPr>
              <a:t>SURVIVE</a:t>
            </a:r>
            <a:r>
              <a:rPr lang="en-US" sz="2330" i="1" dirty="0">
                <a:latin typeface="Times New Roman" pitchFamily="18" charset="0"/>
                <a:cs typeface="Times New Roman" pitchFamily="18" charset="0"/>
              </a:rPr>
              <a:t> and </a:t>
            </a:r>
            <a:br>
              <a:rPr lang="en-US" sz="2330" i="1" dirty="0">
                <a:latin typeface="Times New Roman" pitchFamily="18" charset="0"/>
                <a:cs typeface="Times New Roman" pitchFamily="18" charset="0"/>
              </a:rPr>
            </a:br>
            <a:r>
              <a:rPr lang="en-US" sz="2330" i="1" dirty="0">
                <a:latin typeface="Times New Roman" pitchFamily="18" charset="0"/>
                <a:cs typeface="Times New Roman" pitchFamily="18" charset="0"/>
              </a:rPr>
              <a:t>should stay </a:t>
            </a:r>
            <a:r>
              <a:rPr lang="en-US" sz="2330" b="1" i="1" dirty="0">
                <a:latin typeface="Times New Roman" pitchFamily="18" charset="0"/>
                <a:cs typeface="Times New Roman" pitchFamily="18" charset="0"/>
              </a:rPr>
              <a:t>STANDING</a:t>
            </a:r>
            <a:r>
              <a:rPr lang="en-US" sz="2330" i="1" dirty="0">
                <a:latin typeface="Times New Roman" pitchFamily="18" charset="0"/>
                <a:cs typeface="Times New Roman" pitchFamily="18" charset="0"/>
              </a:rPr>
              <a:t>. </a:t>
            </a:r>
          </a:p>
          <a:p>
            <a:pPr marL="219006">
              <a:defRPr/>
            </a:pPr>
            <a:endParaRPr lang="en-US" sz="1068" i="1" dirty="0">
              <a:latin typeface="Times New Roman" pitchFamily="18" charset="0"/>
              <a:cs typeface="Times New Roman" pitchFamily="18" charset="0"/>
            </a:endParaRPr>
          </a:p>
          <a:p>
            <a:pPr marL="219006">
              <a:defRPr/>
            </a:pPr>
            <a:r>
              <a:rPr lang="en-US" sz="2330" i="1" dirty="0">
                <a:latin typeface="Times New Roman" pitchFamily="18" charset="0"/>
                <a:cs typeface="Times New Roman" pitchFamily="18" charset="0"/>
              </a:rPr>
              <a:t>If the trait applies to you, </a:t>
            </a:r>
            <a:br>
              <a:rPr lang="en-US" sz="2330" i="1" dirty="0">
                <a:latin typeface="Times New Roman" pitchFamily="18" charset="0"/>
                <a:cs typeface="Times New Roman" pitchFamily="18" charset="0"/>
              </a:rPr>
            </a:br>
            <a:r>
              <a:rPr lang="en-US" sz="2330" i="1" dirty="0">
                <a:latin typeface="Times New Roman" pitchFamily="18" charset="0"/>
                <a:cs typeface="Times New Roman" pitchFamily="18" charset="0"/>
              </a:rPr>
              <a:t>you are </a:t>
            </a:r>
            <a:r>
              <a:rPr lang="en-US" sz="2330" b="1" i="1" dirty="0">
                <a:latin typeface="Times New Roman" pitchFamily="18" charset="0"/>
                <a:cs typeface="Times New Roman" pitchFamily="18" charset="0"/>
              </a:rPr>
              <a:t>DEAD</a:t>
            </a:r>
            <a:r>
              <a:rPr lang="en-US" sz="2330" i="1" dirty="0">
                <a:latin typeface="Times New Roman" pitchFamily="18" charset="0"/>
                <a:cs typeface="Times New Roman" pitchFamily="18" charset="0"/>
              </a:rPr>
              <a:t> and must </a:t>
            </a:r>
            <a:br>
              <a:rPr lang="en-US" sz="2330" i="1" dirty="0">
                <a:latin typeface="Times New Roman" pitchFamily="18" charset="0"/>
                <a:cs typeface="Times New Roman" pitchFamily="18" charset="0"/>
              </a:rPr>
            </a:br>
            <a:r>
              <a:rPr lang="en-US" sz="2330" b="1" i="1" dirty="0">
                <a:latin typeface="Times New Roman" pitchFamily="18" charset="0"/>
                <a:cs typeface="Times New Roman" pitchFamily="18" charset="0"/>
              </a:rPr>
              <a:t>SIT DOWN </a:t>
            </a:r>
            <a:r>
              <a:rPr lang="en-US" sz="2330" i="1" dirty="0">
                <a:latin typeface="Times New Roman" pitchFamily="18" charset="0"/>
                <a:cs typeface="Times New Roman" pitchFamily="18" charset="0"/>
              </a:rPr>
              <a:t>in your area. </a:t>
            </a:r>
          </a:p>
          <a:p>
            <a:pPr marL="219006" algn="just">
              <a:defRPr/>
            </a:pPr>
            <a:endParaRPr lang="en-US" sz="2718" i="1" dirty="0">
              <a:latin typeface="Times New Roman" pitchFamily="18" charset="0"/>
              <a:cs typeface="Times New Roman" pitchFamily="18" charset="0"/>
            </a:endParaRPr>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4633503" y="2023783"/>
            <a:ext cx="4069016" cy="2672621"/>
          </a:xfrm>
          <a:prstGeom prst="rect">
            <a:avLst/>
          </a:prstGeom>
          <a:noFill/>
          <a:ln w="9525">
            <a:noFill/>
            <a:miter lim="800000"/>
            <a:headEnd/>
            <a:tailEnd/>
          </a:ln>
        </p:spPr>
      </p:pic>
      <p:sp>
        <p:nvSpPr>
          <p:cNvPr id="4" name="TextBox 3">
            <a:extLst>
              <a:ext uri="{FF2B5EF4-FFF2-40B4-BE49-F238E27FC236}">
                <a16:creationId xmlns:a16="http://schemas.microsoft.com/office/drawing/2014/main" id="{7B6DB189-0B48-43A4-99DD-EEBF960BE1EF}"/>
              </a:ext>
            </a:extLst>
          </p:cNvPr>
          <p:cNvSpPr txBox="1"/>
          <p:nvPr/>
        </p:nvSpPr>
        <p:spPr>
          <a:xfrm>
            <a:off x="981767" y="5983735"/>
            <a:ext cx="7303470" cy="526939"/>
          </a:xfrm>
          <a:prstGeom prst="rect">
            <a:avLst/>
          </a:prstGeom>
          <a:noFill/>
        </p:spPr>
        <p:txBody>
          <a:bodyPr wrap="square">
            <a:spAutoFit/>
          </a:bodyPr>
          <a:lstStyle/>
          <a:p>
            <a:pPr algn="ctr"/>
            <a:r>
              <a:rPr lang="en-US" sz="2824" i="1" dirty="0">
                <a:latin typeface="Arial Narrow" panose="020B0606020202030204" pitchFamily="34" charset="0"/>
              </a:rPr>
              <a:t>NOTE:  We will discuss how to adapt in a bit!</a:t>
            </a:r>
          </a:p>
        </p:txBody>
      </p:sp>
    </p:spTree>
    <p:extLst>
      <p:ext uri="{BB962C8B-B14F-4D97-AF65-F5344CB8AC3E}">
        <p14:creationId xmlns:p14="http://schemas.microsoft.com/office/powerpoint/2010/main" val="26289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367383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430" y="100853"/>
            <a:ext cx="8605418" cy="3215850"/>
          </a:xfrm>
          <a:prstGeom prst="rect">
            <a:avLst/>
          </a:prstGeom>
          <a:noFill/>
        </p:spPr>
        <p:txBody>
          <a:bodyPr lIns="80676" tIns="40339" rIns="80676" bIns="40339">
            <a:spAutoFit/>
          </a:bodyPr>
          <a:lstStyle/>
          <a:p>
            <a:pPr algn="just">
              <a:spcBef>
                <a:spcPts val="1165"/>
              </a:spcBef>
              <a:spcAft>
                <a:spcPts val="1165"/>
              </a:spcAft>
              <a:defRPr/>
            </a:pPr>
            <a:r>
              <a:rPr lang="en-US" sz="2718" b="1" dirty="0">
                <a:latin typeface="Times New Roman" pitchFamily="18" charset="0"/>
                <a:cs typeface="Times New Roman" pitchFamily="18" charset="0"/>
              </a:rPr>
              <a:t>Scores/Winning</a:t>
            </a:r>
            <a:r>
              <a:rPr lang="en-US" sz="2718" dirty="0">
                <a:latin typeface="Times New Roman" pitchFamily="18" charset="0"/>
                <a:cs typeface="Times New Roman" pitchFamily="18" charset="0"/>
              </a:rPr>
              <a:t>:   </a:t>
            </a:r>
          </a:p>
          <a:p>
            <a:pPr marL="443777" indent="-443777" algn="just">
              <a:spcBef>
                <a:spcPts val="1165"/>
              </a:spcBef>
              <a:spcAft>
                <a:spcPts val="1165"/>
              </a:spcAft>
              <a:buFont typeface="Arial" panose="020B0604020202020204" pitchFamily="34" charset="0"/>
              <a:buChar char="•"/>
              <a:defRPr/>
            </a:pPr>
            <a:r>
              <a:rPr lang="en-US" sz="2330" dirty="0">
                <a:latin typeface="Times New Roman" pitchFamily="18" charset="0"/>
                <a:cs typeface="Times New Roman" pitchFamily="18" charset="0"/>
              </a:rPr>
              <a:t>A round will end when </a:t>
            </a:r>
            <a:r>
              <a:rPr lang="en-US" sz="2330" u="sng" dirty="0">
                <a:latin typeface="Times New Roman" pitchFamily="18" charset="0"/>
                <a:cs typeface="Times New Roman" pitchFamily="18" charset="0"/>
              </a:rPr>
              <a:t>one population dies out completely </a:t>
            </a:r>
            <a:r>
              <a:rPr lang="en-US" sz="2330" dirty="0">
                <a:latin typeface="Times New Roman" pitchFamily="18" charset="0"/>
                <a:cs typeface="Times New Roman" pitchFamily="18" charset="0"/>
              </a:rPr>
              <a:t>(all sitting down.) </a:t>
            </a:r>
          </a:p>
          <a:p>
            <a:pPr marL="443777" indent="-443777" algn="just">
              <a:spcBef>
                <a:spcPts val="1165"/>
              </a:spcBef>
              <a:spcAft>
                <a:spcPts val="1165"/>
              </a:spcAft>
              <a:buFont typeface="Arial" panose="020B0604020202020204" pitchFamily="34" charset="0"/>
              <a:buChar char="•"/>
              <a:defRPr/>
            </a:pPr>
            <a:r>
              <a:rPr lang="en-US" sz="2330" dirty="0">
                <a:latin typeface="Times New Roman" pitchFamily="18" charset="0"/>
                <a:cs typeface="Times New Roman" pitchFamily="18" charset="0"/>
              </a:rPr>
              <a:t>The winning team will earn points </a:t>
            </a:r>
            <a:r>
              <a:rPr lang="en-US" sz="2330" u="sng" dirty="0">
                <a:latin typeface="Times New Roman" pitchFamily="18" charset="0"/>
                <a:cs typeface="Times New Roman" pitchFamily="18" charset="0"/>
              </a:rPr>
              <a:t>equal to the # of people remaining alive</a:t>
            </a:r>
            <a:r>
              <a:rPr lang="en-US" sz="2330" dirty="0">
                <a:latin typeface="Times New Roman" pitchFamily="18" charset="0"/>
                <a:cs typeface="Times New Roman" pitchFamily="18" charset="0"/>
              </a:rPr>
              <a:t> when the other dies out completely. </a:t>
            </a:r>
          </a:p>
          <a:p>
            <a:pPr marL="443777" indent="-443777" algn="just">
              <a:spcBef>
                <a:spcPts val="1165"/>
              </a:spcBef>
              <a:spcAft>
                <a:spcPts val="1165"/>
              </a:spcAft>
              <a:buFont typeface="Arial" panose="020B0604020202020204" pitchFamily="34" charset="0"/>
              <a:buChar char="•"/>
              <a:defRPr/>
            </a:pPr>
            <a:r>
              <a:rPr lang="en-US" sz="2330" dirty="0">
                <a:latin typeface="Times New Roman" pitchFamily="18" charset="0"/>
                <a:cs typeface="Times New Roman" pitchFamily="18" charset="0"/>
              </a:rPr>
              <a:t>The team with the most points after 5 rounds will be the winner!</a:t>
            </a:r>
          </a:p>
        </p:txBody>
      </p:sp>
      <p:pic>
        <p:nvPicPr>
          <p:cNvPr id="1026" name="Picture 2">
            <a:extLst>
              <a:ext uri="{FF2B5EF4-FFF2-40B4-BE49-F238E27FC236}">
                <a16:creationId xmlns:a16="http://schemas.microsoft.com/office/drawing/2014/main" id="{1BFBAE51-9983-4BF2-89E4-E25F899274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224" y="3386418"/>
            <a:ext cx="2514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A2766A6-87CF-4863-BF5A-E77F8205E9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812" y="4524811"/>
            <a:ext cx="2514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990966A-2C8A-456C-9FDD-6CD2F18EFD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1382" y="3355041"/>
            <a:ext cx="2514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DADB843-5312-4057-A2C0-677C33B798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8971" y="4493434"/>
            <a:ext cx="2514600" cy="12573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B6CC68CE-C3C0-4CB8-9D9A-758A5B305459}"/>
              </a:ext>
            </a:extLst>
          </p:cNvPr>
          <p:cNvGrpSpPr/>
          <p:nvPr/>
        </p:nvGrpSpPr>
        <p:grpSpPr>
          <a:xfrm>
            <a:off x="614082" y="3641290"/>
            <a:ext cx="2394418" cy="1847477"/>
            <a:chOff x="494145" y="4224995"/>
            <a:chExt cx="2466976" cy="1903461"/>
          </a:xfrm>
        </p:grpSpPr>
        <p:pic>
          <p:nvPicPr>
            <p:cNvPr id="1028" name="Picture 4">
              <a:extLst>
                <a:ext uri="{FF2B5EF4-FFF2-40B4-BE49-F238E27FC236}">
                  <a16:creationId xmlns:a16="http://schemas.microsoft.com/office/drawing/2014/main" id="{460D20BF-6374-4613-81BB-7E2C03ECF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45" y="4224995"/>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A59B4A56-14E2-4813-B6D1-D07D8DCFDE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2" y="4224995"/>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B287824-5B7C-4BE0-8D88-87D2239E7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645" y="4224995"/>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D4BE69A1-C1DB-46EF-811B-007B44AEE3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383" y="4224995"/>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B947832F-D47B-4F4D-8763-A13C9BB0D2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45" y="5480756"/>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6A9EB48F-57D1-40BB-884F-FECD4CDDA9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2" y="5480756"/>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35651B2F-94D3-49BF-8856-C6787AF405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645" y="5480756"/>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0CB24326-C71E-4232-B686-E156047FD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383" y="5480756"/>
              <a:ext cx="566738" cy="647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09CA1088-A7D3-49A4-B943-211D44097C63}"/>
              </a:ext>
            </a:extLst>
          </p:cNvPr>
          <p:cNvGrpSpPr/>
          <p:nvPr/>
        </p:nvGrpSpPr>
        <p:grpSpPr>
          <a:xfrm>
            <a:off x="5747777" y="3700743"/>
            <a:ext cx="1844349" cy="1736695"/>
            <a:chOff x="5783406" y="4286250"/>
            <a:chExt cx="1900238" cy="1789322"/>
          </a:xfrm>
        </p:grpSpPr>
        <p:pic>
          <p:nvPicPr>
            <p:cNvPr id="16" name="Picture 4">
              <a:extLst>
                <a:ext uri="{FF2B5EF4-FFF2-40B4-BE49-F238E27FC236}">
                  <a16:creationId xmlns:a16="http://schemas.microsoft.com/office/drawing/2014/main" id="{704A1C39-39BB-4516-8B08-13C0126D76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406" y="4286250"/>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0B2DF8EC-3F5E-4F11-B683-AE029AB2E8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906" y="4286250"/>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004F4BF-008F-418E-B916-FDE5EEC245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123" y="5427872"/>
              <a:ext cx="566738" cy="647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04A90953-8D13-423B-B210-C43B4BBAAD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6906" y="5427872"/>
              <a:ext cx="566738" cy="64770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1B9BF4DF-4EF1-497A-9809-C7885835B900}"/>
              </a:ext>
            </a:extLst>
          </p:cNvPr>
          <p:cNvSpPr txBox="1"/>
          <p:nvPr/>
        </p:nvSpPr>
        <p:spPr>
          <a:xfrm>
            <a:off x="5656519" y="5690467"/>
            <a:ext cx="2736476" cy="361189"/>
          </a:xfrm>
          <a:prstGeom prst="rect">
            <a:avLst/>
          </a:prstGeom>
          <a:noFill/>
        </p:spPr>
        <p:txBody>
          <a:bodyPr wrap="square">
            <a:spAutoFit/>
          </a:bodyPr>
          <a:lstStyle/>
          <a:p>
            <a:pPr algn="ctr"/>
            <a:r>
              <a:rPr lang="en-US" sz="1747" b="1" dirty="0">
                <a:highlight>
                  <a:srgbClr val="FFFF00"/>
                </a:highlight>
                <a:latin typeface="Times New Roman" pitchFamily="18" charset="0"/>
                <a:cs typeface="Times New Roman" pitchFamily="18" charset="0"/>
              </a:rPr>
              <a:t>Population earns 4 points</a:t>
            </a:r>
            <a:endParaRPr lang="en-US" sz="1747" b="1" dirty="0">
              <a:highlight>
                <a:srgbClr val="FFFF00"/>
              </a:highlight>
            </a:endParaRPr>
          </a:p>
        </p:txBody>
      </p:sp>
      <p:sp>
        <p:nvSpPr>
          <p:cNvPr id="29" name="TextBox 28">
            <a:extLst>
              <a:ext uri="{FF2B5EF4-FFF2-40B4-BE49-F238E27FC236}">
                <a16:creationId xmlns:a16="http://schemas.microsoft.com/office/drawing/2014/main" id="{7BA2A353-FDBF-49E0-B588-28BC504B2DB5}"/>
              </a:ext>
            </a:extLst>
          </p:cNvPr>
          <p:cNvSpPr txBox="1"/>
          <p:nvPr/>
        </p:nvSpPr>
        <p:spPr>
          <a:xfrm>
            <a:off x="208429" y="6058476"/>
            <a:ext cx="8801100" cy="689676"/>
          </a:xfrm>
          <a:prstGeom prst="rect">
            <a:avLst/>
          </a:prstGeom>
          <a:noFill/>
        </p:spPr>
        <p:txBody>
          <a:bodyPr wrap="square">
            <a:spAutoFit/>
          </a:bodyPr>
          <a:lstStyle/>
          <a:p>
            <a:pPr>
              <a:spcBef>
                <a:spcPts val="1165"/>
              </a:spcBef>
              <a:spcAft>
                <a:spcPts val="1165"/>
              </a:spcAft>
              <a:defRPr/>
            </a:pPr>
            <a:r>
              <a:rPr lang="en-US" sz="1941" i="1" dirty="0">
                <a:latin typeface="Times New Roman" pitchFamily="18" charset="0"/>
                <a:cs typeface="Times New Roman" pitchFamily="18" charset="0"/>
              </a:rPr>
              <a:t>NOTE:  If a trait would wipe out all members (both sides), everyone standing will  continue to live and we will spin again until one side is wiped out. </a:t>
            </a:r>
            <a:endParaRPr lang="en-US" sz="1359" dirty="0">
              <a:latin typeface="Times New Roman" pitchFamily="18" charset="0"/>
              <a:cs typeface="Times New Roman" pitchFamily="18" charset="0"/>
            </a:endParaRPr>
          </a:p>
        </p:txBody>
      </p:sp>
    </p:spTree>
    <p:extLst>
      <p:ext uri="{BB962C8B-B14F-4D97-AF65-F5344CB8AC3E}">
        <p14:creationId xmlns:p14="http://schemas.microsoft.com/office/powerpoint/2010/main" val="315272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292" y="152204"/>
            <a:ext cx="8605418" cy="4581031"/>
          </a:xfrm>
          <a:prstGeom prst="rect">
            <a:avLst/>
          </a:prstGeom>
          <a:noFill/>
        </p:spPr>
        <p:txBody>
          <a:bodyPr lIns="80676" tIns="40339" rIns="80676" bIns="40339">
            <a:spAutoFit/>
          </a:bodyPr>
          <a:lstStyle/>
          <a:p>
            <a:pPr>
              <a:spcBef>
                <a:spcPts val="1165"/>
              </a:spcBef>
              <a:spcAft>
                <a:spcPts val="1165"/>
              </a:spcAft>
              <a:defRPr/>
            </a:pPr>
            <a:r>
              <a:rPr lang="en-US" sz="2294" b="1" dirty="0">
                <a:latin typeface="Times New Roman" pitchFamily="18" charset="0"/>
                <a:cs typeface="Times New Roman" pitchFamily="18" charset="0"/>
              </a:rPr>
              <a:t>Adaptation Rules</a:t>
            </a:r>
            <a:r>
              <a:rPr lang="en-US" sz="2294" dirty="0">
                <a:latin typeface="Times New Roman" pitchFamily="18" charset="0"/>
                <a:cs typeface="Times New Roman" pitchFamily="18" charset="0"/>
              </a:rPr>
              <a:t>: </a:t>
            </a:r>
            <a:endParaRPr lang="en-US" sz="1059" dirty="0">
              <a:latin typeface="Times New Roman" pitchFamily="18" charset="0"/>
              <a:cs typeface="Times New Roman" pitchFamily="18" charset="0"/>
            </a:endParaRPr>
          </a:p>
          <a:p>
            <a:pPr marL="219006">
              <a:spcBef>
                <a:spcPts val="1165"/>
              </a:spcBef>
              <a:spcAft>
                <a:spcPts val="1165"/>
              </a:spcAft>
              <a:defRPr/>
            </a:pPr>
            <a:r>
              <a:rPr lang="en-US" sz="1941" dirty="0">
                <a:latin typeface="Times New Roman" pitchFamily="18" charset="0"/>
                <a:cs typeface="Times New Roman" pitchFamily="18" charset="0"/>
              </a:rPr>
              <a:t>You can only adapt </a:t>
            </a:r>
            <a:r>
              <a:rPr lang="en-US" sz="1941" u="sng" dirty="0">
                <a:latin typeface="Times New Roman" pitchFamily="18" charset="0"/>
                <a:cs typeface="Times New Roman" pitchFamily="18" charset="0"/>
              </a:rPr>
              <a:t>BETWEEN</a:t>
            </a:r>
            <a:r>
              <a:rPr lang="en-US" sz="1941" dirty="0">
                <a:latin typeface="Times New Roman" pitchFamily="18" charset="0"/>
                <a:cs typeface="Times New Roman" pitchFamily="18" charset="0"/>
              </a:rPr>
              <a:t> rounds – </a:t>
            </a:r>
            <a:r>
              <a:rPr lang="en-US" sz="1941" u="sng" dirty="0">
                <a:latin typeface="Times New Roman" pitchFamily="18" charset="0"/>
                <a:cs typeface="Times New Roman" pitchFamily="18" charset="0"/>
              </a:rPr>
              <a:t>NOT DURING</a:t>
            </a:r>
            <a:r>
              <a:rPr lang="en-US" sz="1941" dirty="0">
                <a:latin typeface="Times New Roman" pitchFamily="18" charset="0"/>
                <a:cs typeface="Times New Roman" pitchFamily="18" charset="0"/>
              </a:rPr>
              <a:t> a round! Each population will have a chance to make adaptations </a:t>
            </a:r>
            <a:r>
              <a:rPr lang="en-US" sz="1941" u="sng" dirty="0">
                <a:latin typeface="Times New Roman" pitchFamily="18" charset="0"/>
                <a:cs typeface="Times New Roman" pitchFamily="18" charset="0"/>
              </a:rPr>
              <a:t>before</a:t>
            </a:r>
            <a:r>
              <a:rPr lang="en-US" sz="1941" dirty="0">
                <a:latin typeface="Times New Roman" pitchFamily="18" charset="0"/>
                <a:cs typeface="Times New Roman" pitchFamily="18" charset="0"/>
              </a:rPr>
              <a:t> we start a new round.  </a:t>
            </a:r>
          </a:p>
          <a:p>
            <a:pPr marL="219006">
              <a:spcBef>
                <a:spcPts val="1165"/>
              </a:spcBef>
              <a:spcAft>
                <a:spcPts val="1165"/>
              </a:spcAft>
              <a:defRPr/>
            </a:pPr>
            <a:r>
              <a:rPr lang="en-US" sz="1941" i="1" dirty="0">
                <a:latin typeface="Times New Roman" pitchFamily="18" charset="0"/>
                <a:cs typeface="Times New Roman" pitchFamily="18" charset="0"/>
              </a:rPr>
              <a:t>No adaptations allowed after the first trait has been read!</a:t>
            </a:r>
          </a:p>
          <a:p>
            <a:pPr marL="219006">
              <a:spcBef>
                <a:spcPts val="1165"/>
              </a:spcBef>
              <a:spcAft>
                <a:spcPts val="1165"/>
              </a:spcAft>
              <a:defRPr/>
            </a:pPr>
            <a:r>
              <a:rPr lang="en-US" sz="1941" dirty="0">
                <a:latin typeface="Times New Roman" pitchFamily="18" charset="0"/>
                <a:cs typeface="Times New Roman" pitchFamily="18" charset="0"/>
              </a:rPr>
              <a:t>Individuals can “adapt” to their habitats by changing what they are wearing </a:t>
            </a:r>
            <a:r>
              <a:rPr lang="en-US" sz="1941" u="sng" dirty="0">
                <a:latin typeface="Times New Roman" pitchFamily="18" charset="0"/>
                <a:cs typeface="Times New Roman" pitchFamily="18" charset="0"/>
              </a:rPr>
              <a:t>within reason</a:t>
            </a:r>
            <a:r>
              <a:rPr lang="en-US" sz="1941" dirty="0">
                <a:latin typeface="Times New Roman" pitchFamily="18" charset="0"/>
                <a:cs typeface="Times New Roman" pitchFamily="18" charset="0"/>
              </a:rPr>
              <a:t>!  </a:t>
            </a:r>
          </a:p>
          <a:p>
            <a:pPr marL="219006">
              <a:spcBef>
                <a:spcPts val="1165"/>
              </a:spcBef>
              <a:spcAft>
                <a:spcPts val="1165"/>
              </a:spcAft>
              <a:defRPr/>
            </a:pPr>
            <a:r>
              <a:rPr lang="en-US" sz="1941" b="1" i="1" dirty="0">
                <a:latin typeface="Times New Roman" pitchFamily="18" charset="0"/>
                <a:cs typeface="Times New Roman" pitchFamily="18" charset="0"/>
              </a:rPr>
              <a:t>All adaptations must be school appropriate!</a:t>
            </a:r>
          </a:p>
          <a:p>
            <a:pPr>
              <a:spcBef>
                <a:spcPts val="1165"/>
              </a:spcBef>
              <a:spcAft>
                <a:spcPts val="1165"/>
              </a:spcAft>
              <a:defRPr/>
            </a:pPr>
            <a:endParaRPr lang="en-US" sz="1941" i="1" dirty="0">
              <a:latin typeface="Times New Roman" pitchFamily="18" charset="0"/>
              <a:cs typeface="Times New Roman" pitchFamily="18" charset="0"/>
            </a:endParaRPr>
          </a:p>
          <a:p>
            <a:pPr>
              <a:spcBef>
                <a:spcPts val="1165"/>
              </a:spcBef>
              <a:spcAft>
                <a:spcPts val="1165"/>
              </a:spcAft>
              <a:defRPr/>
            </a:pPr>
            <a:endParaRPr lang="en-US" sz="1359"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525DFE3C-40EA-4376-BDF3-BF75EDC67E74}"/>
              </a:ext>
            </a:extLst>
          </p:cNvPr>
          <p:cNvSpPr txBox="1"/>
          <p:nvPr/>
        </p:nvSpPr>
        <p:spPr>
          <a:xfrm>
            <a:off x="437287" y="3836573"/>
            <a:ext cx="8572243" cy="1287019"/>
          </a:xfrm>
          <a:prstGeom prst="rect">
            <a:avLst/>
          </a:prstGeom>
          <a:noFill/>
        </p:spPr>
        <p:txBody>
          <a:bodyPr wrap="square" rtlCol="0">
            <a:spAutoFit/>
          </a:bodyPr>
          <a:lstStyle/>
          <a:p>
            <a:r>
              <a:rPr lang="en-US" sz="1941" b="1" i="1" dirty="0">
                <a:latin typeface="Arial Narrow" panose="020B0606020202030204" pitchFamily="34" charset="0"/>
              </a:rPr>
              <a:t>Examples:</a:t>
            </a:r>
            <a:br>
              <a:rPr lang="en-US" sz="1941" i="1" dirty="0">
                <a:latin typeface="Arial Narrow" panose="020B0606020202030204" pitchFamily="34" charset="0"/>
              </a:rPr>
            </a:br>
            <a:r>
              <a:rPr lang="en-US" sz="1941" i="1" dirty="0">
                <a:latin typeface="Arial Narrow" panose="020B0606020202030204" pitchFamily="34" charset="0"/>
              </a:rPr>
              <a:t>Wearing sock</a:t>
            </a:r>
            <a:r>
              <a:rPr lang="en-US" sz="1941" i="1" u="sng" dirty="0">
                <a:latin typeface="Arial Narrow" panose="020B0606020202030204" pitchFamily="34" charset="0"/>
              </a:rPr>
              <a:t>s</a:t>
            </a:r>
            <a:r>
              <a:rPr lang="en-US" sz="1941" i="1" dirty="0">
                <a:latin typeface="Arial Narrow" panose="020B0606020202030204" pitchFamily="34" charset="0"/>
              </a:rPr>
              <a:t> or shoe</a:t>
            </a:r>
            <a:r>
              <a:rPr lang="en-US" sz="1941" i="1" u="sng" dirty="0">
                <a:latin typeface="Arial Narrow" panose="020B0606020202030204" pitchFamily="34" charset="0"/>
              </a:rPr>
              <a:t>s</a:t>
            </a:r>
            <a:r>
              <a:rPr lang="en-US" sz="1941" i="1" dirty="0">
                <a:latin typeface="Arial Narrow" panose="020B0606020202030204" pitchFamily="34" charset="0"/>
              </a:rPr>
              <a:t> – Only applies if you have on BOTH socks or BOTH shoes on</a:t>
            </a:r>
          </a:p>
          <a:p>
            <a:r>
              <a:rPr lang="en-US" sz="1941" i="1" dirty="0">
                <a:latin typeface="Arial Narrow" panose="020B0606020202030204" pitchFamily="34" charset="0"/>
              </a:rPr>
              <a:t>Wearing </a:t>
            </a:r>
            <a:r>
              <a:rPr lang="en-US" sz="1941" i="1" u="sng" dirty="0">
                <a:latin typeface="Arial Narrow" panose="020B0606020202030204" pitchFamily="34" charset="0"/>
              </a:rPr>
              <a:t>jeans</a:t>
            </a:r>
            <a:r>
              <a:rPr lang="en-US" sz="1941" i="1" dirty="0">
                <a:latin typeface="Arial Narrow" panose="020B0606020202030204" pitchFamily="34" charset="0"/>
              </a:rPr>
              <a:t> – Only applies if you have on jeans (not jeans modified to capris or “</a:t>
            </a:r>
            <a:r>
              <a:rPr lang="en-US" sz="1941" i="1" dirty="0" err="1">
                <a:latin typeface="Arial Narrow" panose="020B0606020202030204" pitchFamily="34" charset="0"/>
              </a:rPr>
              <a:t>jhorts</a:t>
            </a:r>
            <a:r>
              <a:rPr lang="en-US" sz="1941" i="1" dirty="0">
                <a:latin typeface="Arial Narrow" panose="020B0606020202030204" pitchFamily="34" charset="0"/>
              </a:rPr>
              <a:t>”)</a:t>
            </a:r>
          </a:p>
          <a:p>
            <a:r>
              <a:rPr lang="en-US" sz="1941" i="1" dirty="0">
                <a:latin typeface="Arial Narrow" panose="020B0606020202030204" pitchFamily="34" charset="0"/>
              </a:rPr>
              <a:t>Wearing jewelry – Applies to all jewelry – ears, neck, face, etc.</a:t>
            </a:r>
          </a:p>
        </p:txBody>
      </p:sp>
      <p:sp>
        <p:nvSpPr>
          <p:cNvPr id="5" name="TextBox 4">
            <a:extLst>
              <a:ext uri="{FF2B5EF4-FFF2-40B4-BE49-F238E27FC236}">
                <a16:creationId xmlns:a16="http://schemas.microsoft.com/office/drawing/2014/main" id="{D56C0B60-E8BD-4549-98FC-16D58475A2CD}"/>
              </a:ext>
            </a:extLst>
          </p:cNvPr>
          <p:cNvSpPr txBox="1"/>
          <p:nvPr/>
        </p:nvSpPr>
        <p:spPr>
          <a:xfrm>
            <a:off x="1656023" y="5573806"/>
            <a:ext cx="6134770" cy="937821"/>
          </a:xfrm>
          <a:prstGeom prst="rect">
            <a:avLst/>
          </a:prstGeom>
          <a:noFill/>
        </p:spPr>
        <p:txBody>
          <a:bodyPr wrap="square">
            <a:spAutoFit/>
          </a:bodyPr>
          <a:lstStyle/>
          <a:p>
            <a:pPr algn="ctr">
              <a:spcBef>
                <a:spcPts val="1165"/>
              </a:spcBef>
              <a:spcAft>
                <a:spcPts val="1165"/>
              </a:spcAft>
              <a:defRPr/>
            </a:pPr>
            <a:r>
              <a:rPr lang="en-US" sz="1747" b="1" dirty="0">
                <a:highlight>
                  <a:srgbClr val="FFFF00"/>
                </a:highlight>
                <a:latin typeface="Times New Roman" pitchFamily="18" charset="0"/>
                <a:cs typeface="Times New Roman" pitchFamily="18" charset="0"/>
              </a:rPr>
              <a:t>Put your backpacks/bags under your chairs!</a:t>
            </a:r>
          </a:p>
          <a:p>
            <a:pPr algn="ctr">
              <a:spcBef>
                <a:spcPts val="1165"/>
              </a:spcBef>
              <a:spcAft>
                <a:spcPts val="1165"/>
              </a:spcAft>
              <a:defRPr/>
            </a:pPr>
            <a:r>
              <a:rPr lang="en-US" sz="1747" b="1" dirty="0">
                <a:latin typeface="Times New Roman" pitchFamily="18" charset="0"/>
                <a:cs typeface="Times New Roman" pitchFamily="18" charset="0"/>
                <a:hlinkClick r:id="rId2"/>
              </a:rPr>
              <a:t>Let’s see who will survive in Habitat 1!</a:t>
            </a:r>
            <a:r>
              <a:rPr lang="en-US" sz="1747" b="1" dirty="0">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id="{92724D9D-98D3-40E5-877C-98F6BB6EA45C}"/>
              </a:ext>
            </a:extLst>
          </p:cNvPr>
          <p:cNvSpPr txBox="1"/>
          <p:nvPr/>
        </p:nvSpPr>
        <p:spPr>
          <a:xfrm>
            <a:off x="5903259" y="3091188"/>
            <a:ext cx="2833309" cy="630044"/>
          </a:xfrm>
          <a:prstGeom prst="rect">
            <a:avLst/>
          </a:prstGeom>
          <a:noFill/>
        </p:spPr>
        <p:txBody>
          <a:bodyPr wrap="square">
            <a:spAutoFit/>
          </a:bodyPr>
          <a:lstStyle/>
          <a:p>
            <a:r>
              <a:rPr lang="en-US" sz="1747" i="1" dirty="0">
                <a:latin typeface="Arial Narrow" panose="020B0606020202030204" pitchFamily="34" charset="0"/>
              </a:rPr>
              <a:t>Remember, some traits can be “adapted”, while others cannot.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39" y="794172"/>
            <a:ext cx="8561307" cy="1515705"/>
          </a:xfrm>
          <a:prstGeom prst="rect">
            <a:avLst/>
          </a:prstGeom>
          <a:noFill/>
        </p:spPr>
        <p:txBody>
          <a:bodyPr wrap="square" lIns="80676" tIns="40339" rIns="80676" bIns="40339">
            <a:spAutoFit/>
          </a:bodyPr>
          <a:lstStyle/>
          <a:p>
            <a:pPr indent="12327">
              <a:spcBef>
                <a:spcPts val="1165"/>
              </a:spcBef>
              <a:spcAft>
                <a:spcPts val="1165"/>
              </a:spcAft>
              <a:tabLst>
                <a:tab pos="2574689" algn="l"/>
              </a:tabLst>
              <a:defRPr/>
            </a:pPr>
            <a:r>
              <a:rPr lang="en-US" sz="2330" b="1" i="1" dirty="0">
                <a:latin typeface="Times New Roman" pitchFamily="18" charset="0"/>
                <a:cs typeface="Times New Roman" pitchFamily="18" charset="0"/>
              </a:rPr>
              <a:t>The habitat “wheels” are located at mrstomm.com</a:t>
            </a:r>
            <a:br>
              <a:rPr lang="en-US" sz="2330" b="1" i="1" dirty="0">
                <a:latin typeface="Times New Roman" pitchFamily="18" charset="0"/>
                <a:cs typeface="Times New Roman" pitchFamily="18" charset="0"/>
                <a:sym typeface="Wingdings" pitchFamily="2" charset="2"/>
              </a:rPr>
            </a:br>
            <a:r>
              <a:rPr lang="en-US" sz="2330" b="1" i="1" dirty="0">
                <a:latin typeface="Times New Roman" pitchFamily="18" charset="0"/>
                <a:cs typeface="Times New Roman" pitchFamily="18" charset="0"/>
                <a:sym typeface="Wingdings" pitchFamily="2" charset="2"/>
              </a:rPr>
              <a:t> More </a:t>
            </a:r>
            <a:br>
              <a:rPr lang="en-US" sz="2330" b="1" i="1" dirty="0">
                <a:latin typeface="Times New Roman" pitchFamily="18" charset="0"/>
                <a:cs typeface="Times New Roman" pitchFamily="18" charset="0"/>
                <a:sym typeface="Wingdings" pitchFamily="2" charset="2"/>
              </a:rPr>
            </a:br>
            <a:r>
              <a:rPr lang="en-US" sz="2330" b="1" i="1" dirty="0">
                <a:latin typeface="Times New Roman" pitchFamily="18" charset="0"/>
                <a:cs typeface="Times New Roman" pitchFamily="18" charset="0"/>
                <a:sym typeface="Wingdings" pitchFamily="2" charset="2"/>
              </a:rPr>
              <a:t> Science Pages</a:t>
            </a:r>
            <a:br>
              <a:rPr lang="en-US" sz="2330" b="1" i="1" dirty="0">
                <a:latin typeface="Times New Roman" pitchFamily="18" charset="0"/>
                <a:cs typeface="Times New Roman" pitchFamily="18" charset="0"/>
                <a:sym typeface="Wingdings" pitchFamily="2" charset="2"/>
              </a:rPr>
            </a:br>
            <a:r>
              <a:rPr lang="en-US" sz="2330" b="1" i="1" dirty="0">
                <a:latin typeface="Times New Roman" pitchFamily="18" charset="0"/>
                <a:cs typeface="Times New Roman" pitchFamily="18" charset="0"/>
                <a:sym typeface="Wingdings" pitchFamily="2" charset="2"/>
              </a:rPr>
              <a:t> Biodiversity Challenge</a:t>
            </a:r>
            <a:endParaRPr lang="en-US" sz="1941" b="1" i="1" dirty="0">
              <a:latin typeface="Times New Roman" pitchFamily="18" charset="0"/>
              <a:cs typeface="Times New Roman" pitchFamily="18" charset="0"/>
            </a:endParaRPr>
          </a:p>
        </p:txBody>
      </p:sp>
      <p:sp>
        <p:nvSpPr>
          <p:cNvPr id="3" name="Text Box 6"/>
          <p:cNvSpPr txBox="1">
            <a:spLocks noChangeArrowheads="1"/>
          </p:cNvSpPr>
          <p:nvPr/>
        </p:nvSpPr>
        <p:spPr bwMode="auto">
          <a:xfrm>
            <a:off x="131255" y="100853"/>
            <a:ext cx="8878274" cy="506707"/>
          </a:xfrm>
          <a:prstGeom prst="rect">
            <a:avLst/>
          </a:prstGeom>
          <a:solidFill>
            <a:srgbClr val="FFFF00"/>
          </a:solidFill>
          <a:ln w="9525">
            <a:noFill/>
            <a:miter lim="800000"/>
            <a:headEnd/>
            <a:tailEnd/>
          </a:ln>
        </p:spPr>
        <p:txBody>
          <a:bodyPr wrap="square" lIns="87596" tIns="43798" rIns="87596" bIns="43798">
            <a:spAutoFit/>
          </a:bodyPr>
          <a:lstStyle/>
          <a:p>
            <a:pPr>
              <a:spcBef>
                <a:spcPct val="50000"/>
              </a:spcBef>
            </a:pPr>
            <a:r>
              <a:rPr lang="en-US" sz="2718" b="1" dirty="0">
                <a:latin typeface="Times New Roman" pitchFamily="18" charset="0"/>
              </a:rPr>
              <a:t>Plan for Habitats 1 &amp; 2 tomorrow.</a:t>
            </a:r>
          </a:p>
        </p:txBody>
      </p:sp>
      <p:pic>
        <p:nvPicPr>
          <p:cNvPr id="1026" name="Picture 2"/>
          <p:cNvPicPr>
            <a:picLocks noChangeAspect="1" noChangeArrowheads="1"/>
          </p:cNvPicPr>
          <p:nvPr/>
        </p:nvPicPr>
        <p:blipFill>
          <a:blip r:embed="rId2" cstate="print"/>
          <a:srcRect/>
          <a:stretch>
            <a:fillRect/>
          </a:stretch>
        </p:blipFill>
        <p:spPr bwMode="auto">
          <a:xfrm>
            <a:off x="672354" y="2614510"/>
            <a:ext cx="3663311" cy="370790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3074A96-1FDF-4783-BB76-5FB131A9FDE2}"/>
              </a:ext>
            </a:extLst>
          </p:cNvPr>
          <p:cNvPicPr>
            <a:picLocks noChangeAspect="1"/>
          </p:cNvPicPr>
          <p:nvPr/>
        </p:nvPicPr>
        <p:blipFill>
          <a:blip r:embed="rId3"/>
          <a:stretch>
            <a:fillRect/>
          </a:stretch>
        </p:blipFill>
        <p:spPr>
          <a:xfrm>
            <a:off x="5052929" y="2668810"/>
            <a:ext cx="3343288" cy="3599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44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85C774-DFCD-4FD2-9769-EBD111E44912}"/>
              </a:ext>
            </a:extLst>
          </p:cNvPr>
          <p:cNvPicPr>
            <a:picLocks noChangeAspect="1"/>
          </p:cNvPicPr>
          <p:nvPr/>
        </p:nvPicPr>
        <p:blipFill>
          <a:blip r:embed="rId2"/>
          <a:stretch>
            <a:fillRect/>
          </a:stretch>
        </p:blipFill>
        <p:spPr>
          <a:xfrm>
            <a:off x="593352" y="1392864"/>
            <a:ext cx="7957297" cy="4826673"/>
          </a:xfrm>
          <a:prstGeom prst="rect">
            <a:avLst/>
          </a:prstGeom>
        </p:spPr>
      </p:pic>
      <p:sp>
        <p:nvSpPr>
          <p:cNvPr id="11" name="Arrow: Down 10">
            <a:extLst>
              <a:ext uri="{FF2B5EF4-FFF2-40B4-BE49-F238E27FC236}">
                <a16:creationId xmlns:a16="http://schemas.microsoft.com/office/drawing/2014/main" id="{36C6D5A4-D033-4C22-9659-CB39B51F3886}"/>
              </a:ext>
            </a:extLst>
          </p:cNvPr>
          <p:cNvSpPr/>
          <p:nvPr/>
        </p:nvSpPr>
        <p:spPr>
          <a:xfrm rot="10800000" flipV="1">
            <a:off x="5354814" y="638464"/>
            <a:ext cx="816428" cy="842996"/>
          </a:xfrm>
          <a:prstGeom prst="down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4" name="Text Box 6">
            <a:extLst>
              <a:ext uri="{FF2B5EF4-FFF2-40B4-BE49-F238E27FC236}">
                <a16:creationId xmlns:a16="http://schemas.microsoft.com/office/drawing/2014/main" id="{8EE9C727-291E-4D54-BF64-59F1DA83EBCD}"/>
              </a:ext>
            </a:extLst>
          </p:cNvPr>
          <p:cNvSpPr txBox="1">
            <a:spLocks noChangeArrowheads="1"/>
          </p:cNvSpPr>
          <p:nvPr/>
        </p:nvSpPr>
        <p:spPr bwMode="auto">
          <a:xfrm>
            <a:off x="437029" y="398067"/>
            <a:ext cx="7957297" cy="411773"/>
          </a:xfrm>
          <a:prstGeom prst="rect">
            <a:avLst/>
          </a:prstGeom>
          <a:solidFill>
            <a:srgbClr val="FFFF00"/>
          </a:solidFill>
          <a:ln w="9525">
            <a:noFill/>
            <a:miter lim="800000"/>
            <a:headEnd/>
            <a:tailEnd/>
          </a:ln>
        </p:spPr>
        <p:txBody>
          <a:bodyPr wrap="square" lIns="85020" tIns="42510" rIns="85020" bIns="42510">
            <a:spAutoFit/>
          </a:bodyPr>
          <a:lstStyle/>
          <a:p>
            <a:pPr algn="ctr">
              <a:spcBef>
                <a:spcPct val="50000"/>
              </a:spcBef>
            </a:pPr>
            <a:r>
              <a:rPr lang="en-US" sz="2118" b="1" dirty="0">
                <a:ln>
                  <a:solidFill>
                    <a:schemeClr val="tx1"/>
                  </a:solidFill>
                </a:ln>
                <a:latin typeface="Times New Roman" pitchFamily="18" charset="0"/>
              </a:rPr>
              <a:t>Assignment:  Complete Part D on Slide 12 before class tomorrow.</a:t>
            </a:r>
          </a:p>
        </p:txBody>
      </p:sp>
    </p:spTree>
    <p:extLst>
      <p:ext uri="{BB962C8B-B14F-4D97-AF65-F5344CB8AC3E}">
        <p14:creationId xmlns:p14="http://schemas.microsoft.com/office/powerpoint/2010/main" val="18057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17" y="625126"/>
            <a:ext cx="8605418" cy="3707587"/>
          </a:xfrm>
          <a:prstGeom prst="rect">
            <a:avLst/>
          </a:prstGeom>
          <a:noFill/>
        </p:spPr>
        <p:txBody>
          <a:bodyPr lIns="80676" tIns="40339" rIns="80676" bIns="40339">
            <a:spAutoFit/>
          </a:bodyPr>
          <a:lstStyle/>
          <a:p>
            <a:pPr marL="438012" indent="-438012">
              <a:spcBef>
                <a:spcPts val="3000"/>
              </a:spcBef>
              <a:spcAft>
                <a:spcPts val="3000"/>
              </a:spcAft>
              <a:buAutoNum type="arabicParenR"/>
              <a:defRPr/>
            </a:pPr>
            <a:r>
              <a:rPr lang="en-US" sz="1941" b="1" dirty="0">
                <a:latin typeface="Times New Roman" pitchFamily="18" charset="0"/>
                <a:cs typeface="Times New Roman" pitchFamily="18" charset="0"/>
              </a:rPr>
              <a:t>What was the easiest way to avoid “dying” in Habitat 1?</a:t>
            </a:r>
            <a:endParaRPr lang="en-US" sz="4271" b="1" dirty="0">
              <a:latin typeface="Times New Roman" pitchFamily="18" charset="0"/>
              <a:cs typeface="Times New Roman" pitchFamily="18" charset="0"/>
            </a:endParaRPr>
          </a:p>
          <a:p>
            <a:pPr marL="438012" indent="-438012">
              <a:spcBef>
                <a:spcPts val="3000"/>
              </a:spcBef>
              <a:spcAft>
                <a:spcPts val="3000"/>
              </a:spcAft>
              <a:buAutoNum type="arabicParenR"/>
              <a:defRPr/>
            </a:pPr>
            <a:r>
              <a:rPr lang="en-US" sz="1941" b="1" dirty="0">
                <a:latin typeface="Times New Roman" pitchFamily="18" charset="0"/>
                <a:cs typeface="Times New Roman" pitchFamily="18" charset="0"/>
              </a:rPr>
              <a:t>Did your adaptations help you survive in a different habitat?  Explain.</a:t>
            </a:r>
          </a:p>
          <a:p>
            <a:pPr marL="438012" indent="-438012">
              <a:spcBef>
                <a:spcPts val="3000"/>
              </a:spcBef>
              <a:spcAft>
                <a:spcPts val="3000"/>
              </a:spcAft>
              <a:buAutoNum type="arabicParenR"/>
              <a:defRPr/>
            </a:pPr>
            <a:endParaRPr lang="en-US" sz="100" b="1" dirty="0">
              <a:latin typeface="Times New Roman" pitchFamily="18" charset="0"/>
              <a:cs typeface="Times New Roman" pitchFamily="18" charset="0"/>
            </a:endParaRPr>
          </a:p>
          <a:p>
            <a:pPr marL="438012" indent="-438012">
              <a:spcBef>
                <a:spcPts val="3000"/>
              </a:spcBef>
              <a:spcAft>
                <a:spcPts val="3000"/>
              </a:spcAft>
              <a:buAutoNum type="arabicParenR"/>
              <a:defRPr/>
            </a:pPr>
            <a:r>
              <a:rPr lang="en-US" sz="1941" b="1" dirty="0">
                <a:latin typeface="Times New Roman" pitchFamily="18" charset="0"/>
                <a:cs typeface="Times New Roman" pitchFamily="18" charset="0"/>
              </a:rPr>
              <a:t>On a scale of 1 (poor) to 5 (great), how “diverse” was your population?  Explain. </a:t>
            </a:r>
          </a:p>
        </p:txBody>
      </p:sp>
      <p:sp>
        <p:nvSpPr>
          <p:cNvPr id="3" name="Text Box 6"/>
          <p:cNvSpPr txBox="1">
            <a:spLocks noChangeArrowheads="1"/>
          </p:cNvSpPr>
          <p:nvPr/>
        </p:nvSpPr>
        <p:spPr bwMode="auto">
          <a:xfrm>
            <a:off x="0" y="0"/>
            <a:ext cx="9144000" cy="506707"/>
          </a:xfrm>
          <a:prstGeom prst="rect">
            <a:avLst/>
          </a:prstGeom>
          <a:solidFill>
            <a:srgbClr val="FFFF00"/>
          </a:solidFill>
          <a:ln w="9525">
            <a:noFill/>
            <a:miter lim="800000"/>
            <a:headEnd/>
            <a:tailEnd/>
          </a:ln>
        </p:spPr>
        <p:txBody>
          <a:bodyPr wrap="square" lIns="87596" tIns="43798" rIns="87596" bIns="43798">
            <a:spAutoFit/>
          </a:bodyPr>
          <a:lstStyle/>
          <a:p>
            <a:pPr>
              <a:spcBef>
                <a:spcPct val="50000"/>
              </a:spcBef>
            </a:pPr>
            <a:r>
              <a:rPr lang="en-US" sz="2718" b="1" dirty="0">
                <a:latin typeface="Times New Roman" pitchFamily="18" charset="0"/>
              </a:rPr>
              <a:t>Part D: Think About It</a:t>
            </a:r>
          </a:p>
        </p:txBody>
      </p:sp>
      <p:sp>
        <p:nvSpPr>
          <p:cNvPr id="4" name="Text Box 44">
            <a:extLst>
              <a:ext uri="{FF2B5EF4-FFF2-40B4-BE49-F238E27FC236}">
                <a16:creationId xmlns:a16="http://schemas.microsoft.com/office/drawing/2014/main" id="{B64DB50F-9848-404D-9E9B-6F3C49F1892A}"/>
              </a:ext>
            </a:extLst>
          </p:cNvPr>
          <p:cNvSpPr txBox="1">
            <a:spLocks noChangeArrowheads="1"/>
          </p:cNvSpPr>
          <p:nvPr/>
        </p:nvSpPr>
        <p:spPr bwMode="auto">
          <a:xfrm>
            <a:off x="533400" y="997756"/>
            <a:ext cx="2782379" cy="400110"/>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2000" b="1" i="1" dirty="0">
                <a:solidFill>
                  <a:srgbClr val="FF0000"/>
                </a:solidFill>
                <a:latin typeface="Times New Roman" panose="02020603050405020304" pitchFamily="18" charset="0"/>
              </a:rPr>
              <a:t>What did you say?</a:t>
            </a:r>
          </a:p>
        </p:txBody>
      </p:sp>
      <p:sp>
        <p:nvSpPr>
          <p:cNvPr id="5" name="Text Box 44">
            <a:extLst>
              <a:ext uri="{FF2B5EF4-FFF2-40B4-BE49-F238E27FC236}">
                <a16:creationId xmlns:a16="http://schemas.microsoft.com/office/drawing/2014/main" id="{88BAE0A2-8F51-48BA-BAD1-86990B08E481}"/>
              </a:ext>
            </a:extLst>
          </p:cNvPr>
          <p:cNvSpPr txBox="1">
            <a:spLocks noChangeArrowheads="1"/>
          </p:cNvSpPr>
          <p:nvPr/>
        </p:nvSpPr>
        <p:spPr bwMode="auto">
          <a:xfrm>
            <a:off x="417001" y="2156201"/>
            <a:ext cx="7288690" cy="70788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2000" b="1" i="1" dirty="0">
                <a:solidFill>
                  <a:srgbClr val="FF0000"/>
                </a:solidFill>
                <a:latin typeface="Times New Roman" panose="02020603050405020304" pitchFamily="18" charset="0"/>
              </a:rPr>
              <a:t>Did one adaptation “protect” you from many “traits”?  </a:t>
            </a:r>
            <a:br>
              <a:rPr lang="en-US" altLang="en-US" sz="2000" b="1" i="1" dirty="0">
                <a:solidFill>
                  <a:srgbClr val="FF0000"/>
                </a:solidFill>
                <a:latin typeface="Times New Roman" panose="02020603050405020304" pitchFamily="18" charset="0"/>
              </a:rPr>
            </a:br>
            <a:r>
              <a:rPr lang="en-US" altLang="en-US" sz="2000" b="1" i="1" dirty="0">
                <a:solidFill>
                  <a:srgbClr val="FF0000"/>
                </a:solidFill>
                <a:latin typeface="Times New Roman" panose="02020603050405020304" pitchFamily="18" charset="0"/>
              </a:rPr>
              <a:t>If so, which ones?</a:t>
            </a:r>
          </a:p>
        </p:txBody>
      </p:sp>
      <p:sp>
        <p:nvSpPr>
          <p:cNvPr id="6" name="Text Box 44">
            <a:extLst>
              <a:ext uri="{FF2B5EF4-FFF2-40B4-BE49-F238E27FC236}">
                <a16:creationId xmlns:a16="http://schemas.microsoft.com/office/drawing/2014/main" id="{03D2782F-0087-407C-B61F-808148B77944}"/>
              </a:ext>
            </a:extLst>
          </p:cNvPr>
          <p:cNvSpPr txBox="1">
            <a:spLocks noChangeArrowheads="1"/>
          </p:cNvSpPr>
          <p:nvPr/>
        </p:nvSpPr>
        <p:spPr bwMode="auto">
          <a:xfrm>
            <a:off x="275097" y="4193243"/>
            <a:ext cx="8605417" cy="70788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2000" b="1" i="1" dirty="0">
                <a:solidFill>
                  <a:srgbClr val="FF0000"/>
                </a:solidFill>
                <a:latin typeface="Times New Roman" panose="02020603050405020304" pitchFamily="18" charset="0"/>
              </a:rPr>
              <a:t>How many people survived in the last couple rounds compared to the first round?</a:t>
            </a:r>
          </a:p>
        </p:txBody>
      </p:sp>
      <p:sp>
        <p:nvSpPr>
          <p:cNvPr id="7" name="TextBox 6">
            <a:extLst>
              <a:ext uri="{FF2B5EF4-FFF2-40B4-BE49-F238E27FC236}">
                <a16:creationId xmlns:a16="http://schemas.microsoft.com/office/drawing/2014/main" id="{DD1142AA-16E3-48F0-AC04-5FFFA2878C79}"/>
              </a:ext>
            </a:extLst>
          </p:cNvPr>
          <p:cNvSpPr txBox="1"/>
          <p:nvPr/>
        </p:nvSpPr>
        <p:spPr>
          <a:xfrm>
            <a:off x="269292" y="5103049"/>
            <a:ext cx="8605416" cy="1446550"/>
          </a:xfrm>
          <a:prstGeom prst="rect">
            <a:avLst/>
          </a:prstGeom>
          <a:noFill/>
        </p:spPr>
        <p:txBody>
          <a:bodyPr wrap="square">
            <a:spAutoFit/>
          </a:bodyPr>
          <a:lstStyle/>
          <a:p>
            <a:pPr algn="just">
              <a:spcBef>
                <a:spcPct val="20000"/>
              </a:spcBef>
            </a:pPr>
            <a:r>
              <a:rPr lang="en-US" altLang="en-US" sz="2000" b="1" i="1" dirty="0">
                <a:solidFill>
                  <a:srgbClr val="FF0000"/>
                </a:solidFill>
                <a:latin typeface="Times New Roman" panose="02020603050405020304" pitchFamily="18" charset="0"/>
              </a:rPr>
              <a:t>If you had a lot of survivors, your habitat was more diverse (#4 or 5) – one trait did not wipe out all of you.</a:t>
            </a:r>
          </a:p>
          <a:p>
            <a:pPr algn="just">
              <a:spcBef>
                <a:spcPct val="20000"/>
              </a:spcBef>
            </a:pPr>
            <a:endParaRPr lang="en-US" altLang="en-US" sz="2000" b="1" i="1" dirty="0">
              <a:solidFill>
                <a:srgbClr val="FF0000"/>
              </a:solidFill>
              <a:latin typeface="Times New Roman" panose="02020603050405020304" pitchFamily="18" charset="0"/>
            </a:endParaRPr>
          </a:p>
          <a:p>
            <a:pPr algn="just">
              <a:spcBef>
                <a:spcPct val="20000"/>
              </a:spcBef>
            </a:pPr>
            <a:r>
              <a:rPr lang="en-US" altLang="en-US" sz="2000" b="1" i="1" dirty="0">
                <a:solidFill>
                  <a:srgbClr val="FF0000"/>
                </a:solidFill>
                <a:latin typeface="Times New Roman" panose="02020603050405020304" pitchFamily="18" charset="0"/>
              </a:rPr>
              <a:t>If you had a hard time keeping people alive, your diversity was low (#1 or 2)</a:t>
            </a:r>
          </a:p>
        </p:txBody>
      </p:sp>
    </p:spTree>
    <p:extLst>
      <p:ext uri="{BB962C8B-B14F-4D97-AF65-F5344CB8AC3E}">
        <p14:creationId xmlns:p14="http://schemas.microsoft.com/office/powerpoint/2010/main" val="8320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85800"/>
            <a:ext cx="8605418" cy="5249932"/>
          </a:xfrm>
          <a:prstGeom prst="rect">
            <a:avLst/>
          </a:prstGeom>
          <a:noFill/>
        </p:spPr>
        <p:txBody>
          <a:bodyPr lIns="80676" tIns="40339" rIns="80676" bIns="40339">
            <a:spAutoFit/>
          </a:bodyPr>
          <a:lstStyle/>
          <a:p>
            <a:pPr>
              <a:spcBef>
                <a:spcPts val="2400"/>
              </a:spcBef>
              <a:spcAft>
                <a:spcPts val="2400"/>
              </a:spcAft>
              <a:defRPr/>
            </a:pPr>
            <a:r>
              <a:rPr lang="en-US" sz="1941" b="1" dirty="0">
                <a:latin typeface="Times New Roman" pitchFamily="18" charset="0"/>
                <a:cs typeface="Times New Roman" pitchFamily="18" charset="0"/>
              </a:rPr>
              <a:t>4) How does the game relate to the real world? Give </a:t>
            </a:r>
            <a:r>
              <a:rPr lang="en-US" sz="1941" b="1" u="sng" dirty="0">
                <a:latin typeface="Times New Roman" pitchFamily="18" charset="0"/>
                <a:cs typeface="Times New Roman" pitchFamily="18" charset="0"/>
              </a:rPr>
              <a:t>three examples </a:t>
            </a:r>
            <a:r>
              <a:rPr lang="en-US" sz="1941" b="1" dirty="0">
                <a:latin typeface="Times New Roman" pitchFamily="18" charset="0"/>
                <a:cs typeface="Times New Roman" pitchFamily="18" charset="0"/>
              </a:rPr>
              <a:t>with good explanations.  Use online resources to help you.</a:t>
            </a:r>
          </a:p>
          <a:p>
            <a:pPr>
              <a:spcBef>
                <a:spcPts val="2400"/>
              </a:spcBef>
              <a:spcAft>
                <a:spcPts val="2400"/>
              </a:spcAft>
              <a:defRPr/>
            </a:pPr>
            <a:endParaRPr lang="en-US" sz="1941" b="1" dirty="0">
              <a:latin typeface="Times New Roman" pitchFamily="18" charset="0"/>
              <a:cs typeface="Times New Roman" pitchFamily="18" charset="0"/>
            </a:endParaRPr>
          </a:p>
          <a:p>
            <a:pPr>
              <a:spcBef>
                <a:spcPts val="2400"/>
              </a:spcBef>
              <a:spcAft>
                <a:spcPts val="2400"/>
              </a:spcAft>
              <a:defRPr/>
            </a:pPr>
            <a:endParaRPr lang="en-US" sz="1941" b="1" dirty="0">
              <a:latin typeface="Times New Roman" pitchFamily="18" charset="0"/>
              <a:cs typeface="Times New Roman" pitchFamily="18" charset="0"/>
            </a:endParaRPr>
          </a:p>
          <a:p>
            <a:pPr>
              <a:spcBef>
                <a:spcPts val="2400"/>
              </a:spcBef>
              <a:spcAft>
                <a:spcPts val="2400"/>
              </a:spcAft>
              <a:defRPr/>
            </a:pPr>
            <a:endParaRPr lang="en-US" sz="1941" b="1" dirty="0">
              <a:latin typeface="Times New Roman" pitchFamily="18" charset="0"/>
              <a:cs typeface="Times New Roman" pitchFamily="18" charset="0"/>
            </a:endParaRPr>
          </a:p>
          <a:p>
            <a:pPr>
              <a:spcBef>
                <a:spcPts val="2400"/>
              </a:spcBef>
              <a:spcAft>
                <a:spcPts val="2400"/>
              </a:spcAft>
              <a:defRPr/>
            </a:pPr>
            <a:endParaRPr lang="en-US" sz="1941" b="1" dirty="0">
              <a:latin typeface="Times New Roman" pitchFamily="18" charset="0"/>
              <a:cs typeface="Times New Roman" pitchFamily="18" charset="0"/>
            </a:endParaRPr>
          </a:p>
          <a:p>
            <a:pPr>
              <a:spcBef>
                <a:spcPts val="2400"/>
              </a:spcBef>
              <a:spcAft>
                <a:spcPts val="2400"/>
              </a:spcAft>
              <a:defRPr/>
            </a:pPr>
            <a:r>
              <a:rPr lang="en-US" sz="1941" b="1" dirty="0">
                <a:latin typeface="Times New Roman" pitchFamily="18" charset="0"/>
                <a:cs typeface="Times New Roman" pitchFamily="18" charset="0"/>
              </a:rPr>
              <a:t>5) What other traits or characteristics should be included for a new habitat?</a:t>
            </a:r>
          </a:p>
        </p:txBody>
      </p:sp>
      <p:sp>
        <p:nvSpPr>
          <p:cNvPr id="3" name="Text Box 6"/>
          <p:cNvSpPr txBox="1">
            <a:spLocks noChangeArrowheads="1"/>
          </p:cNvSpPr>
          <p:nvPr/>
        </p:nvSpPr>
        <p:spPr bwMode="auto">
          <a:xfrm>
            <a:off x="0" y="0"/>
            <a:ext cx="9144000" cy="506707"/>
          </a:xfrm>
          <a:prstGeom prst="rect">
            <a:avLst/>
          </a:prstGeom>
          <a:solidFill>
            <a:srgbClr val="FFFF00"/>
          </a:solidFill>
          <a:ln w="9525">
            <a:noFill/>
            <a:miter lim="800000"/>
            <a:headEnd/>
            <a:tailEnd/>
          </a:ln>
        </p:spPr>
        <p:txBody>
          <a:bodyPr wrap="square" lIns="87596" tIns="43798" rIns="87596" bIns="43798">
            <a:spAutoFit/>
          </a:bodyPr>
          <a:lstStyle/>
          <a:p>
            <a:pPr>
              <a:spcBef>
                <a:spcPct val="50000"/>
              </a:spcBef>
            </a:pPr>
            <a:r>
              <a:rPr lang="en-US" sz="2718" b="1" dirty="0">
                <a:latin typeface="Times New Roman" pitchFamily="18" charset="0"/>
              </a:rPr>
              <a:t>Part D: Think About It</a:t>
            </a:r>
          </a:p>
        </p:txBody>
      </p:sp>
      <p:sp>
        <p:nvSpPr>
          <p:cNvPr id="4" name="Text Box 44">
            <a:extLst>
              <a:ext uri="{FF2B5EF4-FFF2-40B4-BE49-F238E27FC236}">
                <a16:creationId xmlns:a16="http://schemas.microsoft.com/office/drawing/2014/main" id="{2E129C51-C793-4E91-8FF0-690423B95BB2}"/>
              </a:ext>
            </a:extLst>
          </p:cNvPr>
          <p:cNvSpPr txBox="1">
            <a:spLocks noChangeArrowheads="1"/>
          </p:cNvSpPr>
          <p:nvPr/>
        </p:nvSpPr>
        <p:spPr bwMode="auto">
          <a:xfrm>
            <a:off x="333820" y="1600200"/>
            <a:ext cx="4937760" cy="1015663"/>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2000" b="1" i="1" dirty="0">
                <a:solidFill>
                  <a:srgbClr val="FF0000"/>
                </a:solidFill>
                <a:latin typeface="Times New Roman" panose="02020603050405020304" pitchFamily="18" charset="0"/>
              </a:rPr>
              <a:t>If an animal had to be able to curl its tongue to eat, what would happen if it couldn’t adapt?</a:t>
            </a:r>
          </a:p>
        </p:txBody>
      </p:sp>
      <p:sp>
        <p:nvSpPr>
          <p:cNvPr id="5" name="Text Box 44">
            <a:extLst>
              <a:ext uri="{FF2B5EF4-FFF2-40B4-BE49-F238E27FC236}">
                <a16:creationId xmlns:a16="http://schemas.microsoft.com/office/drawing/2014/main" id="{A478DBE7-3C23-4CC0-81E9-7D0EC147EB4E}"/>
              </a:ext>
            </a:extLst>
          </p:cNvPr>
          <p:cNvSpPr txBox="1">
            <a:spLocks noChangeArrowheads="1"/>
          </p:cNvSpPr>
          <p:nvPr/>
        </p:nvSpPr>
        <p:spPr bwMode="auto">
          <a:xfrm>
            <a:off x="300092" y="3075057"/>
            <a:ext cx="4937760" cy="70788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2000" b="1" i="1" dirty="0">
                <a:solidFill>
                  <a:srgbClr val="FF0000"/>
                </a:solidFill>
                <a:latin typeface="Times New Roman" panose="02020603050405020304" pitchFamily="18" charset="0"/>
              </a:rPr>
              <a:t>Would the number of </a:t>
            </a:r>
            <a:r>
              <a:rPr lang="en-US" altLang="en-US" sz="2000" b="1" i="1" u="sng" dirty="0">
                <a:solidFill>
                  <a:srgbClr val="FF0000"/>
                </a:solidFill>
                <a:latin typeface="Times New Roman" panose="02020603050405020304" pitchFamily="18" charset="0"/>
              </a:rPr>
              <a:t>different</a:t>
            </a:r>
            <a:r>
              <a:rPr lang="en-US" altLang="en-US" sz="2000" b="1" i="1" dirty="0">
                <a:solidFill>
                  <a:srgbClr val="FF0000"/>
                </a:solidFill>
                <a:latin typeface="Times New Roman" panose="02020603050405020304" pitchFamily="18" charset="0"/>
              </a:rPr>
              <a:t> plants in a food web make a difference?</a:t>
            </a:r>
          </a:p>
        </p:txBody>
      </p:sp>
      <p:sp>
        <p:nvSpPr>
          <p:cNvPr id="6" name="Text Box 44">
            <a:extLst>
              <a:ext uri="{FF2B5EF4-FFF2-40B4-BE49-F238E27FC236}">
                <a16:creationId xmlns:a16="http://schemas.microsoft.com/office/drawing/2014/main" id="{DAD80875-FEC5-40B2-BEFC-5ACBE2ADF30E}"/>
              </a:ext>
            </a:extLst>
          </p:cNvPr>
          <p:cNvSpPr txBox="1">
            <a:spLocks noChangeArrowheads="1"/>
          </p:cNvSpPr>
          <p:nvPr/>
        </p:nvSpPr>
        <p:spPr bwMode="auto">
          <a:xfrm>
            <a:off x="333820" y="4151451"/>
            <a:ext cx="4937760" cy="70788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2000" b="1" i="1" dirty="0">
                <a:solidFill>
                  <a:srgbClr val="FF0000"/>
                </a:solidFill>
                <a:latin typeface="Times New Roman" panose="02020603050405020304" pitchFamily="18" charset="0"/>
              </a:rPr>
              <a:t>Did you need to be a generalist or specialist to survive longer in a habitat?</a:t>
            </a:r>
          </a:p>
        </p:txBody>
      </p:sp>
      <p:sp>
        <p:nvSpPr>
          <p:cNvPr id="7" name="Text Box 44">
            <a:extLst>
              <a:ext uri="{FF2B5EF4-FFF2-40B4-BE49-F238E27FC236}">
                <a16:creationId xmlns:a16="http://schemas.microsoft.com/office/drawing/2014/main" id="{6A7EA68A-D574-4C50-8142-D768D13784D9}"/>
              </a:ext>
            </a:extLst>
          </p:cNvPr>
          <p:cNvSpPr txBox="1">
            <a:spLocks noChangeArrowheads="1"/>
          </p:cNvSpPr>
          <p:nvPr/>
        </p:nvSpPr>
        <p:spPr bwMode="auto">
          <a:xfrm>
            <a:off x="5943600" y="2602880"/>
            <a:ext cx="2638097" cy="70788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000" b="1" dirty="0">
                <a:solidFill>
                  <a:srgbClr val="FF0000"/>
                </a:solidFill>
                <a:latin typeface="Times New Roman" panose="02020603050405020304" pitchFamily="18" charset="0"/>
              </a:rPr>
              <a:t>What other examples did you explain?</a:t>
            </a:r>
          </a:p>
        </p:txBody>
      </p:sp>
      <p:sp>
        <p:nvSpPr>
          <p:cNvPr id="10" name="Text Box 44">
            <a:extLst>
              <a:ext uri="{FF2B5EF4-FFF2-40B4-BE49-F238E27FC236}">
                <a16:creationId xmlns:a16="http://schemas.microsoft.com/office/drawing/2014/main" id="{B89DDD8C-D20D-4313-BB25-4C32561F23E7}"/>
              </a:ext>
            </a:extLst>
          </p:cNvPr>
          <p:cNvSpPr txBox="1">
            <a:spLocks noChangeArrowheads="1"/>
          </p:cNvSpPr>
          <p:nvPr/>
        </p:nvSpPr>
        <p:spPr bwMode="auto">
          <a:xfrm>
            <a:off x="1204827" y="6039653"/>
            <a:ext cx="6348163" cy="400110"/>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000" b="1" i="1" dirty="0">
                <a:solidFill>
                  <a:srgbClr val="FF0000"/>
                </a:solidFill>
                <a:latin typeface="Times New Roman" panose="02020603050405020304" pitchFamily="18" charset="0"/>
              </a:rPr>
              <a:t>Need to list at least THREE things!</a:t>
            </a:r>
          </a:p>
        </p:txBody>
      </p:sp>
      <p:sp>
        <p:nvSpPr>
          <p:cNvPr id="11" name="Text Box 44">
            <a:extLst>
              <a:ext uri="{FF2B5EF4-FFF2-40B4-BE49-F238E27FC236}">
                <a16:creationId xmlns:a16="http://schemas.microsoft.com/office/drawing/2014/main" id="{A35018BD-190D-42CA-AFA8-D780CF9FA0CF}"/>
              </a:ext>
            </a:extLst>
          </p:cNvPr>
          <p:cNvSpPr txBox="1">
            <a:spLocks noChangeArrowheads="1"/>
          </p:cNvSpPr>
          <p:nvPr/>
        </p:nvSpPr>
        <p:spPr bwMode="auto">
          <a:xfrm>
            <a:off x="9607097" y="3427925"/>
            <a:ext cx="3352800" cy="163121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000" b="1" dirty="0">
                <a:latin typeface="Times New Roman" panose="02020603050405020304" pitchFamily="18" charset="0"/>
              </a:rPr>
              <a:t>Crops engineered to be resistant to drought, pests, and reduce weeds.  They can withstand challenges from many environmental factors.</a:t>
            </a:r>
          </a:p>
        </p:txBody>
      </p:sp>
      <p:sp>
        <p:nvSpPr>
          <p:cNvPr id="12" name="Text Box 44">
            <a:extLst>
              <a:ext uri="{FF2B5EF4-FFF2-40B4-BE49-F238E27FC236}">
                <a16:creationId xmlns:a16="http://schemas.microsoft.com/office/drawing/2014/main" id="{B4BE0E9D-B076-4EBD-BC24-F7BB99EA7170}"/>
              </a:ext>
            </a:extLst>
          </p:cNvPr>
          <p:cNvSpPr txBox="1">
            <a:spLocks noChangeArrowheads="1"/>
          </p:cNvSpPr>
          <p:nvPr/>
        </p:nvSpPr>
        <p:spPr bwMode="auto">
          <a:xfrm>
            <a:off x="9462580" y="1600200"/>
            <a:ext cx="3352800" cy="1631216"/>
          </a:xfrm>
          <a:prstGeom prst="rect">
            <a:avLst/>
          </a:prstGeom>
          <a:noFill/>
          <a:ln w="19050">
            <a:noFill/>
          </a:ln>
          <a:effectLst/>
        </p:spPr>
        <p:txBody>
          <a:bodyPr wrap="square">
            <a:spAutoFit/>
          </a:bodyPr>
          <a:lstStyle>
            <a:lvl1pPr defTabSz="1096963">
              <a:defRPr>
                <a:solidFill>
                  <a:schemeClr val="tx1"/>
                </a:solidFill>
                <a:latin typeface="Arial" panose="020B0604020202020204" pitchFamily="34" charset="0"/>
              </a:defRPr>
            </a:lvl1pPr>
            <a:lvl2pPr defTabSz="1096963">
              <a:defRPr>
                <a:solidFill>
                  <a:schemeClr val="tx1"/>
                </a:solidFill>
                <a:latin typeface="Arial" panose="020B0604020202020204" pitchFamily="34" charset="0"/>
              </a:defRPr>
            </a:lvl2pPr>
            <a:lvl3pPr defTabSz="1096963">
              <a:defRPr>
                <a:solidFill>
                  <a:schemeClr val="tx1"/>
                </a:solidFill>
                <a:latin typeface="Arial" panose="020B0604020202020204" pitchFamily="34" charset="0"/>
              </a:defRPr>
            </a:lvl3pPr>
            <a:lvl4pPr defTabSz="1096963">
              <a:defRPr>
                <a:solidFill>
                  <a:schemeClr val="tx1"/>
                </a:solidFill>
                <a:latin typeface="Arial" panose="020B0604020202020204" pitchFamily="34" charset="0"/>
              </a:defRPr>
            </a:lvl4pPr>
            <a:lvl5pPr defTabSz="1096963">
              <a:defRPr>
                <a:solidFill>
                  <a:schemeClr val="tx1"/>
                </a:solidFill>
                <a:latin typeface="Arial" panose="020B0604020202020204" pitchFamily="34" charset="0"/>
              </a:defRPr>
            </a:lvl5pPr>
            <a:lvl6pPr defTabSz="1096963" fontAlgn="base">
              <a:spcBef>
                <a:spcPct val="0"/>
              </a:spcBef>
              <a:spcAft>
                <a:spcPct val="0"/>
              </a:spcAft>
              <a:defRPr>
                <a:solidFill>
                  <a:schemeClr val="tx1"/>
                </a:solidFill>
                <a:latin typeface="Arial" panose="020B0604020202020204" pitchFamily="34" charset="0"/>
              </a:defRPr>
            </a:lvl6pPr>
            <a:lvl7pPr defTabSz="1096963" fontAlgn="base">
              <a:spcBef>
                <a:spcPct val="0"/>
              </a:spcBef>
              <a:spcAft>
                <a:spcPct val="0"/>
              </a:spcAft>
              <a:defRPr>
                <a:solidFill>
                  <a:schemeClr val="tx1"/>
                </a:solidFill>
                <a:latin typeface="Arial" panose="020B0604020202020204" pitchFamily="34" charset="0"/>
              </a:defRPr>
            </a:lvl7pPr>
            <a:lvl8pPr defTabSz="1096963" fontAlgn="base">
              <a:spcBef>
                <a:spcPct val="0"/>
              </a:spcBef>
              <a:spcAft>
                <a:spcPct val="0"/>
              </a:spcAft>
              <a:defRPr>
                <a:solidFill>
                  <a:schemeClr val="tx1"/>
                </a:solidFill>
                <a:latin typeface="Arial" panose="020B0604020202020204" pitchFamily="34" charset="0"/>
              </a:defRPr>
            </a:lvl8pPr>
            <a:lvl9pPr defTabSz="1096963"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000" b="1" dirty="0">
                <a:latin typeface="Times New Roman" panose="02020603050405020304" pitchFamily="18" charset="0"/>
              </a:rPr>
              <a:t>Gardening – Planting a lot of different variations of beans or corn would be helpful if one of them does not grow well that summer. </a:t>
            </a:r>
          </a:p>
        </p:txBody>
      </p:sp>
    </p:spTree>
    <p:extLst>
      <p:ext uri="{BB962C8B-B14F-4D97-AF65-F5344CB8AC3E}">
        <p14:creationId xmlns:p14="http://schemas.microsoft.com/office/powerpoint/2010/main" val="119898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3495" y="0"/>
            <a:ext cx="9144000" cy="643446"/>
          </a:xfrm>
          <a:prstGeom prst="rect">
            <a:avLst/>
          </a:prstGeom>
          <a:solidFill>
            <a:srgbClr val="FFFF00"/>
          </a:solidFill>
          <a:ln w="9525">
            <a:noFill/>
            <a:miter lim="800000"/>
            <a:headEnd/>
            <a:tailEnd/>
          </a:ln>
        </p:spPr>
        <p:txBody>
          <a:bodyPr lIns="83121" tIns="41561" rIns="83121" bIns="41561">
            <a:spAutoFit/>
          </a:bodyPr>
          <a:lstStyle/>
          <a:p>
            <a:pPr algn="ctr"/>
            <a:r>
              <a:rPr lang="en-US" sz="3636" b="1" dirty="0">
                <a:latin typeface="Times New Roman" pitchFamily="18" charset="0"/>
                <a:cs typeface="Times New Roman" pitchFamily="18" charset="0"/>
              </a:rPr>
              <a:t>Tomorrow </a:t>
            </a:r>
            <a:r>
              <a:rPr lang="en-US" sz="3636" b="1" dirty="0">
                <a:latin typeface="Times New Roman" pitchFamily="18" charset="0"/>
                <a:cs typeface="Times New Roman" pitchFamily="18" charset="0"/>
                <a:sym typeface="Wingdings" pitchFamily="2" charset="2"/>
              </a:rPr>
              <a:t></a:t>
            </a:r>
            <a:r>
              <a:rPr lang="en-US" sz="3636" b="1" dirty="0">
                <a:latin typeface="Times New Roman" pitchFamily="18" charset="0"/>
                <a:cs typeface="Times New Roman" pitchFamily="18" charset="0"/>
              </a:rPr>
              <a:t>New Habitats = New Challenges</a:t>
            </a:r>
          </a:p>
        </p:txBody>
      </p:sp>
      <p:sp>
        <p:nvSpPr>
          <p:cNvPr id="3" name="TextBox 2"/>
          <p:cNvSpPr txBox="1"/>
          <p:nvPr/>
        </p:nvSpPr>
        <p:spPr>
          <a:xfrm>
            <a:off x="381000" y="1159612"/>
            <a:ext cx="8229600" cy="576376"/>
          </a:xfrm>
          <a:prstGeom prst="rect">
            <a:avLst/>
          </a:prstGeom>
          <a:noFill/>
        </p:spPr>
        <p:txBody>
          <a:bodyPr wrap="square" lIns="83121" tIns="41561" rIns="83121" bIns="41561">
            <a:spAutoFit/>
          </a:bodyPr>
          <a:lstStyle/>
          <a:p>
            <a:pPr algn="ctr">
              <a:defRPr/>
            </a:pPr>
            <a:r>
              <a:rPr lang="en-US" sz="3200" b="1" dirty="0">
                <a:latin typeface="Times New Roman" pitchFamily="18" charset="0"/>
                <a:cs typeface="Times New Roman" pitchFamily="18" charset="0"/>
              </a:rPr>
              <a:t>Which population will survive the longest?</a:t>
            </a:r>
          </a:p>
        </p:txBody>
      </p:sp>
      <p:sp>
        <p:nvSpPr>
          <p:cNvPr id="5" name="Rectangle 4"/>
          <p:cNvSpPr/>
          <p:nvPr/>
        </p:nvSpPr>
        <p:spPr>
          <a:xfrm>
            <a:off x="4343400" y="2209800"/>
            <a:ext cx="4191000" cy="3107342"/>
          </a:xfrm>
          <a:prstGeom prst="rect">
            <a:avLst/>
          </a:prstGeom>
          <a:noFill/>
        </p:spPr>
        <p:txBody>
          <a:bodyPr wrap="square" lIns="90251" tIns="45125" rIns="90251" bIns="45125">
            <a:spAutoFit/>
          </a:bodyPr>
          <a:lstStyle/>
          <a:p>
            <a:pPr algn="ctr">
              <a:defRPr/>
            </a:pPr>
            <a:r>
              <a:rPr lang="en-US" sz="2800" b="1" dirty="0">
                <a:latin typeface="Times New Roman" pitchFamily="18" charset="0"/>
                <a:cs typeface="Times New Roman" pitchFamily="18" charset="0"/>
              </a:rPr>
              <a:t>Biodiversity Challenge</a:t>
            </a:r>
          </a:p>
          <a:p>
            <a:pPr algn="ctr">
              <a:defRPr/>
            </a:pPr>
            <a:r>
              <a:rPr lang="en-US" sz="2800" b="1" dirty="0">
                <a:latin typeface="Times New Roman" pitchFamily="18" charset="0"/>
                <a:cs typeface="Times New Roman" pitchFamily="18" charset="0"/>
                <a:hlinkClick r:id="rId2"/>
              </a:rPr>
              <a:t>Habitat 1</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hlinkClick r:id="rId3"/>
              </a:rPr>
              <a:t>Habitat 2</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hlinkClick r:id="rId4"/>
              </a:rPr>
              <a:t>Habitat 3</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hlinkClick r:id="rId5"/>
              </a:rPr>
              <a:t>Habitat 4</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hlinkClick r:id="rId6"/>
              </a:rPr>
              <a:t>Habitat</a:t>
            </a:r>
            <a:br>
              <a:rPr lang="en-US" sz="2800" b="1" dirty="0">
                <a:latin typeface="Times New Roman" pitchFamily="18" charset="0"/>
                <a:cs typeface="Times New Roman" pitchFamily="18" charset="0"/>
                <a:hlinkClick r:id="rId6"/>
              </a:rPr>
            </a:br>
            <a:r>
              <a:rPr lang="en-US" sz="2800" b="1" dirty="0">
                <a:latin typeface="Times New Roman" pitchFamily="18" charset="0"/>
                <a:cs typeface="Times New Roman" pitchFamily="18" charset="0"/>
                <a:hlinkClick r:id="rId6"/>
              </a:rPr>
              <a:t>Characteristics</a:t>
            </a:r>
            <a:endParaRPr lang="en-US" sz="2800" b="1" dirty="0">
              <a:latin typeface="Times New Roman" pitchFamily="18" charset="0"/>
              <a:cs typeface="Times New Roman" pitchFamily="18" charset="0"/>
            </a:endParaRPr>
          </a:p>
        </p:txBody>
      </p:sp>
      <p:pic>
        <p:nvPicPr>
          <p:cNvPr id="6" name="Picture 5"/>
          <p:cNvPicPr>
            <a:picLocks noChangeAspect="1" noChangeArrowheads="1"/>
          </p:cNvPicPr>
          <p:nvPr/>
        </p:nvPicPr>
        <p:blipFill rotWithShape="1">
          <a:blip r:embed="rId7" cstate="print"/>
          <a:srcRect l="69500" t="41778" r="5500" b="30667"/>
          <a:stretch/>
        </p:blipFill>
        <p:spPr bwMode="auto">
          <a:xfrm>
            <a:off x="381000" y="2971800"/>
            <a:ext cx="3810000" cy="2362200"/>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flipH="1">
            <a:off x="3962400" y="4648200"/>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p:cNvSpPr txBox="1">
            <a:spLocks noChangeArrowheads="1"/>
          </p:cNvSpPr>
          <p:nvPr/>
        </p:nvSpPr>
        <p:spPr bwMode="auto">
          <a:xfrm>
            <a:off x="0" y="6214554"/>
            <a:ext cx="9144000" cy="514821"/>
          </a:xfrm>
          <a:prstGeom prst="rect">
            <a:avLst/>
          </a:prstGeom>
          <a:solidFill>
            <a:srgbClr val="FFFF00"/>
          </a:solidFill>
          <a:ln w="9525">
            <a:noFill/>
            <a:miter lim="800000"/>
            <a:headEnd/>
            <a:tailEnd/>
          </a:ln>
        </p:spPr>
        <p:txBody>
          <a:bodyPr lIns="83121" tIns="41561" rIns="83121" bIns="41561">
            <a:spAutoFit/>
          </a:bodyPr>
          <a:lstStyle/>
          <a:p>
            <a:pPr algn="ctr"/>
            <a:r>
              <a:rPr lang="en-US" sz="2800" b="1" dirty="0">
                <a:latin typeface="Times New Roman" pitchFamily="18" charset="0"/>
                <a:cs typeface="Times New Roman" pitchFamily="18" charset="0"/>
              </a:rPr>
              <a:t>All adaptations must be school appropriate!</a:t>
            </a:r>
          </a:p>
        </p:txBody>
      </p:sp>
    </p:spTree>
    <p:extLst>
      <p:ext uri="{BB962C8B-B14F-4D97-AF65-F5344CB8AC3E}">
        <p14:creationId xmlns:p14="http://schemas.microsoft.com/office/powerpoint/2010/main" val="123751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2290" y="3218"/>
            <a:ext cx="9144000" cy="643446"/>
          </a:xfrm>
          <a:prstGeom prst="rect">
            <a:avLst/>
          </a:prstGeom>
          <a:solidFill>
            <a:srgbClr val="FFFF00"/>
          </a:solidFill>
          <a:ln w="9525">
            <a:noFill/>
            <a:miter lim="800000"/>
            <a:headEnd/>
            <a:tailEnd/>
          </a:ln>
        </p:spPr>
        <p:txBody>
          <a:bodyPr lIns="83121" tIns="41561" rIns="83121" bIns="41561">
            <a:spAutoFit/>
          </a:bodyPr>
          <a:lstStyle/>
          <a:p>
            <a:pPr algn="ctr"/>
            <a:r>
              <a:rPr lang="en-US" sz="3636" b="1" dirty="0">
                <a:latin typeface="Times New Roman" pitchFamily="18" charset="0"/>
                <a:cs typeface="Times New Roman" pitchFamily="18" charset="0"/>
              </a:rPr>
              <a:t>New Habitats = New Challenges</a:t>
            </a:r>
          </a:p>
        </p:txBody>
      </p:sp>
      <p:sp>
        <p:nvSpPr>
          <p:cNvPr id="3" name="TextBox 2"/>
          <p:cNvSpPr txBox="1"/>
          <p:nvPr/>
        </p:nvSpPr>
        <p:spPr>
          <a:xfrm>
            <a:off x="135195" y="811945"/>
            <a:ext cx="8866188" cy="4706161"/>
          </a:xfrm>
          <a:prstGeom prst="rect">
            <a:avLst/>
          </a:prstGeom>
          <a:noFill/>
        </p:spPr>
        <p:txBody>
          <a:bodyPr lIns="83121" tIns="41561" rIns="83121" bIns="41561">
            <a:spAutoFit/>
          </a:bodyPr>
          <a:lstStyle/>
          <a:p>
            <a:pPr algn="just">
              <a:defRPr/>
            </a:pPr>
            <a:r>
              <a:rPr lang="en-US" sz="2000" b="1" dirty="0">
                <a:latin typeface="Times New Roman" pitchFamily="18" charset="0"/>
                <a:cs typeface="Times New Roman" pitchFamily="18" charset="0"/>
              </a:rPr>
              <a:t>Reminders … </a:t>
            </a:r>
          </a:p>
          <a:p>
            <a:pPr algn="just">
              <a:defRPr/>
            </a:pPr>
            <a:endParaRPr lang="en-US" sz="909" dirty="0">
              <a:latin typeface="Times New Roman" pitchFamily="18" charset="0"/>
              <a:cs typeface="Times New Roman" pitchFamily="18" charset="0"/>
            </a:endParaRPr>
          </a:p>
          <a:p>
            <a:pPr marL="225630">
              <a:defRPr/>
            </a:pPr>
            <a:r>
              <a:rPr lang="en-US" sz="2000" i="1" dirty="0">
                <a:latin typeface="Times New Roman" pitchFamily="18" charset="0"/>
                <a:cs typeface="Times New Roman" pitchFamily="18" charset="0"/>
              </a:rPr>
              <a:t>If the trait applies to you, you are DEAD </a:t>
            </a:r>
          </a:p>
          <a:p>
            <a:pPr marL="225630">
              <a:defRPr/>
            </a:pPr>
            <a:r>
              <a:rPr lang="en-US" sz="2000" i="1" dirty="0">
                <a:latin typeface="Times New Roman" pitchFamily="18" charset="0"/>
                <a:cs typeface="Times New Roman" pitchFamily="18" charset="0"/>
              </a:rPr>
              <a:t>and must SIT DOWN in your area.</a:t>
            </a:r>
          </a:p>
          <a:p>
            <a:pPr marL="225630" algn="just">
              <a:defRPr/>
            </a:pPr>
            <a:endParaRPr lang="en-US" sz="818" i="1" dirty="0">
              <a:latin typeface="Times New Roman" pitchFamily="18" charset="0"/>
              <a:cs typeface="Times New Roman" pitchFamily="18" charset="0"/>
            </a:endParaRPr>
          </a:p>
          <a:p>
            <a:pPr marL="225630">
              <a:defRPr/>
            </a:pPr>
            <a:r>
              <a:rPr lang="en-US" sz="2000" i="1" dirty="0">
                <a:latin typeface="Times New Roman" pitchFamily="18" charset="0"/>
                <a:cs typeface="Times New Roman" pitchFamily="18" charset="0"/>
              </a:rPr>
              <a:t>If the trait does not apply to you, you survive </a:t>
            </a:r>
          </a:p>
          <a:p>
            <a:pPr marL="225630">
              <a:defRPr/>
            </a:pPr>
            <a:r>
              <a:rPr lang="en-US" sz="2000" i="1" dirty="0">
                <a:latin typeface="Times New Roman" pitchFamily="18" charset="0"/>
                <a:cs typeface="Times New Roman" pitchFamily="18" charset="0"/>
              </a:rPr>
              <a:t>and should stay standing. </a:t>
            </a:r>
          </a:p>
          <a:p>
            <a:pPr algn="just">
              <a:defRPr/>
            </a:pPr>
            <a:endParaRPr lang="en-US" sz="909" dirty="0">
              <a:latin typeface="Times New Roman" pitchFamily="18" charset="0"/>
              <a:cs typeface="Times New Roman" pitchFamily="18" charset="0"/>
            </a:endParaRPr>
          </a:p>
          <a:p>
            <a:pPr algn="just">
              <a:defRPr/>
            </a:pPr>
            <a:endParaRPr lang="en-US" sz="1050" b="1" dirty="0">
              <a:latin typeface="Times New Roman" pitchFamily="18" charset="0"/>
              <a:cs typeface="Times New Roman" pitchFamily="18" charset="0"/>
            </a:endParaRPr>
          </a:p>
          <a:p>
            <a:pPr algn="just">
              <a:defRPr/>
            </a:pPr>
            <a:r>
              <a:rPr lang="en-US" sz="2000" b="1" dirty="0">
                <a:latin typeface="Times New Roman" pitchFamily="18" charset="0"/>
                <a:cs typeface="Times New Roman" pitchFamily="18" charset="0"/>
              </a:rPr>
              <a:t>The round is over when one population goes extinct. The other team earns points equal to the # of people left alive.  The team with the most points after 5 rounds will win!  </a:t>
            </a:r>
          </a:p>
          <a:p>
            <a:pPr algn="just">
              <a:defRPr/>
            </a:pPr>
            <a:endParaRPr lang="en-US" sz="1200" b="1" dirty="0">
              <a:latin typeface="Times New Roman" pitchFamily="18" charset="0"/>
              <a:cs typeface="Times New Roman" pitchFamily="18" charset="0"/>
            </a:endParaRPr>
          </a:p>
          <a:p>
            <a:pPr algn="just">
              <a:defRPr/>
            </a:pPr>
            <a:r>
              <a:rPr lang="en-US" sz="2000" b="1" dirty="0">
                <a:latin typeface="Times New Roman" pitchFamily="18" charset="0"/>
                <a:cs typeface="Times New Roman" pitchFamily="18" charset="0"/>
              </a:rPr>
              <a:t>Each population will have a chance to make adaptations before we start a new round.  </a:t>
            </a:r>
          </a:p>
          <a:p>
            <a:pPr algn="just">
              <a:defRPr/>
            </a:pPr>
            <a:endParaRPr lang="en-US" sz="1100" b="1" dirty="0">
              <a:latin typeface="Times New Roman" pitchFamily="18" charset="0"/>
              <a:cs typeface="Times New Roman" pitchFamily="18" charset="0"/>
            </a:endParaRPr>
          </a:p>
          <a:p>
            <a:pPr algn="just">
              <a:defRPr/>
            </a:pPr>
            <a:r>
              <a:rPr lang="en-US" sz="2000" b="1" dirty="0">
                <a:latin typeface="Times New Roman" pitchFamily="18" charset="0"/>
                <a:cs typeface="Times New Roman" pitchFamily="18" charset="0"/>
              </a:rPr>
              <a:t>You can only make adaptations BETWEEN rounds.  Once the round has started, you must “keep” the traits you have.</a:t>
            </a:r>
            <a:endParaRPr lang="en-US" sz="1091"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943600" y="916710"/>
            <a:ext cx="2514600" cy="1651646"/>
          </a:xfrm>
          <a:prstGeom prst="rect">
            <a:avLst/>
          </a:prstGeom>
          <a:noFill/>
          <a:ln w="9525">
            <a:noFill/>
            <a:miter lim="800000"/>
            <a:headEnd/>
            <a:tailEnd/>
          </a:ln>
        </p:spPr>
      </p:pic>
      <p:sp>
        <p:nvSpPr>
          <p:cNvPr id="5" name="Rectangle 4"/>
          <p:cNvSpPr/>
          <p:nvPr/>
        </p:nvSpPr>
        <p:spPr>
          <a:xfrm>
            <a:off x="4862225" y="5941290"/>
            <a:ext cx="4156364" cy="706684"/>
          </a:xfrm>
          <a:prstGeom prst="rect">
            <a:avLst/>
          </a:prstGeom>
          <a:noFill/>
        </p:spPr>
        <p:txBody>
          <a:bodyPr wrap="square" lIns="90251" tIns="45125" rIns="90251" bIns="45125">
            <a:spAutoFit/>
          </a:bodyPr>
          <a:lstStyle/>
          <a:p>
            <a:pPr algn="ctr">
              <a:defRPr/>
            </a:pPr>
            <a:r>
              <a:rPr lang="en-US" sz="2000" b="1" dirty="0">
                <a:latin typeface="Times New Roman" pitchFamily="18" charset="0"/>
                <a:cs typeface="Times New Roman" pitchFamily="18" charset="0"/>
              </a:rPr>
              <a:t>Biodiversity Challenge Game</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hlinkClick r:id="rId3"/>
              </a:rPr>
              <a:t>Habitat 2</a:t>
            </a:r>
            <a:r>
              <a:rPr lang="en-US" sz="2000" b="1" dirty="0">
                <a:latin typeface="Times New Roman" pitchFamily="18" charset="0"/>
                <a:cs typeface="Times New Roman" pitchFamily="18" charset="0"/>
              </a:rPr>
              <a:t>  or  </a:t>
            </a:r>
            <a:r>
              <a:rPr lang="en-US" sz="2000" b="1" dirty="0">
                <a:latin typeface="Times New Roman" pitchFamily="18" charset="0"/>
                <a:cs typeface="Times New Roman" pitchFamily="18" charset="0"/>
                <a:hlinkClick r:id="rId4"/>
              </a:rPr>
              <a:t>Habitat 3</a:t>
            </a:r>
            <a:endParaRPr lang="en-US" sz="2000" b="1"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612A3DBE-39A7-4996-9CF9-9878BC0A2632}"/>
              </a:ext>
            </a:extLst>
          </p:cNvPr>
          <p:cNvSpPr/>
          <p:nvPr/>
        </p:nvSpPr>
        <p:spPr>
          <a:xfrm>
            <a:off x="177385" y="5812338"/>
            <a:ext cx="4156364" cy="954107"/>
          </a:xfrm>
          <a:prstGeom prst="rect">
            <a:avLst/>
          </a:prstGeom>
        </p:spPr>
        <p:txBody>
          <a:bodyPr wrap="square">
            <a:spAutoFit/>
          </a:bodyPr>
          <a:lstStyle/>
          <a:p>
            <a:pPr algn="ctr">
              <a:defRPr/>
            </a:pPr>
            <a:r>
              <a:rPr lang="en-US" sz="2800" b="1" dirty="0">
                <a:highlight>
                  <a:srgbClr val="FFFF00"/>
                </a:highlight>
                <a:latin typeface="Times New Roman" pitchFamily="18" charset="0"/>
                <a:cs typeface="Times New Roman" pitchFamily="18" charset="0"/>
              </a:rPr>
              <a:t>Put your backpacks/bags under your chairs!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9 preserving biodiversity - Fotolia - Danielle Bonardelle.jpg"/>
          <p:cNvPicPr>
            <a:picLocks noChangeAspect="1"/>
          </p:cNvPicPr>
          <p:nvPr/>
        </p:nvPicPr>
        <p:blipFill>
          <a:blip r:embed="rId2" cstate="print"/>
          <a:stretch>
            <a:fillRect/>
          </a:stretch>
        </p:blipFill>
        <p:spPr>
          <a:xfrm>
            <a:off x="2076291" y="1371600"/>
            <a:ext cx="4991418" cy="4625895"/>
          </a:xfrm>
          <a:prstGeom prst="rect">
            <a:avLst/>
          </a:prstGeom>
          <a:ln>
            <a:noFill/>
          </a:ln>
          <a:effectLst>
            <a:softEdge rad="112500"/>
          </a:effectLst>
        </p:spPr>
      </p:pic>
      <p:sp>
        <p:nvSpPr>
          <p:cNvPr id="2" name="Title 1"/>
          <p:cNvSpPr>
            <a:spLocks noGrp="1"/>
          </p:cNvSpPr>
          <p:nvPr>
            <p:ph type="ctrTitle"/>
          </p:nvPr>
        </p:nvSpPr>
        <p:spPr>
          <a:xfrm>
            <a:off x="104274" y="-76200"/>
            <a:ext cx="9039726" cy="2049893"/>
          </a:xfrm>
        </p:spPr>
        <p:txBody>
          <a:bodyPr>
            <a:noAutofit/>
          </a:bodyPr>
          <a:lstStyle/>
          <a:p>
            <a:r>
              <a:rPr lang="en-US" sz="6546" b="1" dirty="0">
                <a:latin typeface="Arial Narrow" panose="020B0606020202030204" pitchFamily="34" charset="0"/>
              </a:rPr>
              <a:t>Biodiversity Basics</a:t>
            </a:r>
          </a:p>
        </p:txBody>
      </p:sp>
      <p:sp>
        <p:nvSpPr>
          <p:cNvPr id="4" name="Rectangle 3">
            <a:hlinkClick r:id="rId3"/>
            <a:extLst>
              <a:ext uri="{FF2B5EF4-FFF2-40B4-BE49-F238E27FC236}">
                <a16:creationId xmlns:a16="http://schemas.microsoft.com/office/drawing/2014/main" id="{4B80AE13-9FA6-4121-BECD-50396258B523}"/>
              </a:ext>
            </a:extLst>
          </p:cNvPr>
          <p:cNvSpPr/>
          <p:nvPr/>
        </p:nvSpPr>
        <p:spPr>
          <a:xfrm>
            <a:off x="76200" y="6445462"/>
            <a:ext cx="8991600" cy="369332"/>
          </a:xfrm>
          <a:prstGeom prst="rect">
            <a:avLst/>
          </a:prstGeom>
        </p:spPr>
        <p:txBody>
          <a:bodyPr wrap="square">
            <a:spAutoFit/>
          </a:bodyPr>
          <a:lstStyle/>
          <a:p>
            <a:r>
              <a:rPr lang="en-US" sz="900" dirty="0">
                <a:hlinkClick r:id="rId3"/>
              </a:rPr>
              <a:t>http://www.motherearthnews.com/~/media/Images/MEN/Editorial/Articles/Magazine%20Articles/1981/05-01/The%20Importance%20of%20Preserving%20Biodiversity/069%20preserving%20biodiversity%20-%20Fotolia%20-%20Danielle%20Bonardelle.jpg</a:t>
            </a:r>
            <a:endParaRPr lang="en-US" sz="900" dirty="0"/>
          </a:p>
        </p:txBody>
      </p:sp>
      <p:sp>
        <p:nvSpPr>
          <p:cNvPr id="7" name="TextBox 6">
            <a:extLst>
              <a:ext uri="{FF2B5EF4-FFF2-40B4-BE49-F238E27FC236}">
                <a16:creationId xmlns:a16="http://schemas.microsoft.com/office/drawing/2014/main" id="{383B5471-E5CD-4299-84DD-77AD2E3780E0}"/>
              </a:ext>
            </a:extLst>
          </p:cNvPr>
          <p:cNvSpPr txBox="1"/>
          <p:nvPr/>
        </p:nvSpPr>
        <p:spPr>
          <a:xfrm>
            <a:off x="152400" y="6019800"/>
            <a:ext cx="8991600" cy="338554"/>
          </a:xfrm>
          <a:prstGeom prst="rect">
            <a:avLst/>
          </a:prstGeom>
          <a:noFill/>
        </p:spPr>
        <p:txBody>
          <a:bodyPr wrap="square" rtlCol="0">
            <a:spAutoFit/>
          </a:bodyPr>
          <a:lstStyle/>
          <a:p>
            <a:pPr algn="ctr"/>
            <a:r>
              <a:rPr lang="en-US" sz="1600" b="1" i="1" dirty="0"/>
              <a:t>T. Tomm </a:t>
            </a:r>
            <a:r>
              <a:rPr lang="en-US" sz="1600" b="1" i="1"/>
              <a:t>Updated 2023   </a:t>
            </a:r>
            <a:r>
              <a:rPr lang="en-US" sz="1600" b="1" i="1" dirty="0">
                <a:hlinkClick r:id="rId4"/>
              </a:rPr>
              <a:t>https://sciencespot.</a:t>
            </a:r>
            <a:r>
              <a:rPr lang="en-US" sz="1600" b="1" i="1">
                <a:hlinkClick r:id="rId4"/>
              </a:rPr>
              <a:t>net/</a:t>
            </a:r>
            <a:r>
              <a:rPr lang="en-US" sz="1600" b="1" i="1"/>
              <a:t> </a:t>
            </a:r>
            <a:endParaRPr lang="en-US" sz="16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D626A4-D0E2-43B1-BEE3-9CCE9D67D1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B623A46B-CB27-455E-9DEB-E161CA1B713A}"/>
              </a:ext>
            </a:extLst>
          </p:cNvPr>
          <p:cNvSpPr txBox="1"/>
          <p:nvPr/>
        </p:nvSpPr>
        <p:spPr>
          <a:xfrm>
            <a:off x="438509" y="5106106"/>
            <a:ext cx="8534400" cy="1754326"/>
          </a:xfrm>
          <a:prstGeom prst="rect">
            <a:avLst/>
          </a:prstGeom>
          <a:noFill/>
        </p:spPr>
        <p:txBody>
          <a:bodyPr wrap="square">
            <a:spAutoFit/>
          </a:bodyPr>
          <a:lstStyle/>
          <a:p>
            <a:r>
              <a:rPr lang="en-US" dirty="0"/>
              <a:t>Video #1: What is Biodiversity?</a:t>
            </a:r>
          </a:p>
          <a:p>
            <a:r>
              <a:rPr lang="en-US" dirty="0">
                <a:hlinkClick r:id="rId2"/>
              </a:rPr>
              <a:t>https://edpuzzle.com/media/5810e444391e2ff93ecfe654</a:t>
            </a:r>
            <a:endParaRPr lang="en-US" dirty="0"/>
          </a:p>
          <a:p>
            <a:endParaRPr lang="en-US" dirty="0"/>
          </a:p>
          <a:p>
            <a:r>
              <a:rPr lang="en-US" dirty="0"/>
              <a:t>Video #2: Invasive Species</a:t>
            </a:r>
          </a:p>
          <a:p>
            <a:r>
              <a:rPr lang="en-US" b="0" i="0" dirty="0">
                <a:solidFill>
                  <a:srgbClr val="000000"/>
                </a:solidFill>
                <a:effectLst/>
                <a:latin typeface="Times New Roman" panose="02020603050405020304" pitchFamily="18" charset="0"/>
                <a:hlinkClick r:id="rId2"/>
              </a:rPr>
              <a:t>https://edpuzzle.com/media/5810e444391e2ff93ecfe654</a:t>
            </a:r>
            <a:endParaRPr lang="en-US" b="0" i="0" dirty="0">
              <a:solidFill>
                <a:srgbClr val="000000"/>
              </a:solidFill>
              <a:effectLst/>
              <a:latin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790D7262-F814-42BF-9F33-9F1E6028B403}"/>
              </a:ext>
            </a:extLst>
          </p:cNvPr>
          <p:cNvPicPr>
            <a:picLocks noChangeAspect="1"/>
          </p:cNvPicPr>
          <p:nvPr/>
        </p:nvPicPr>
        <p:blipFill>
          <a:blip r:embed="rId3"/>
          <a:stretch>
            <a:fillRect/>
          </a:stretch>
        </p:blipFill>
        <p:spPr>
          <a:xfrm>
            <a:off x="590909" y="1371600"/>
            <a:ext cx="8382000" cy="3587867"/>
          </a:xfrm>
          <a:prstGeom prst="rect">
            <a:avLst/>
          </a:prstGeom>
        </p:spPr>
      </p:pic>
      <p:sp>
        <p:nvSpPr>
          <p:cNvPr id="6" name="Rectangle 1">
            <a:extLst>
              <a:ext uri="{FF2B5EF4-FFF2-40B4-BE49-F238E27FC236}">
                <a16:creationId xmlns:a16="http://schemas.microsoft.com/office/drawing/2014/main" id="{EA1621B0-B9E5-4BD1-9241-8C66EB50B0FB}"/>
              </a:ext>
            </a:extLst>
          </p:cNvPr>
          <p:cNvSpPr>
            <a:spLocks noChangeArrowheads="1"/>
          </p:cNvSpPr>
          <p:nvPr/>
        </p:nvSpPr>
        <p:spPr bwMode="auto">
          <a:xfrm>
            <a:off x="174523" y="415938"/>
            <a:ext cx="8798386"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latin typeface="Times New Roman" pitchFamily="18" charset="0"/>
                <a:cs typeface="Times New Roman" pitchFamily="18" charset="0"/>
              </a:rPr>
              <a:t>Watch both videos to complete this slide.</a:t>
            </a:r>
            <a:endParaRPr lang="en-US" sz="2400" dirty="0">
              <a:latin typeface="Times New Roman" pitchFamily="18" charset="0"/>
              <a:cs typeface="Times New Roman" pitchFamily="18" charset="0"/>
            </a:endParaRPr>
          </a:p>
        </p:txBody>
      </p:sp>
      <p:sp>
        <p:nvSpPr>
          <p:cNvPr id="8" name="Arrow: Right 7">
            <a:extLst>
              <a:ext uri="{FF2B5EF4-FFF2-40B4-BE49-F238E27FC236}">
                <a16:creationId xmlns:a16="http://schemas.microsoft.com/office/drawing/2014/main" id="{4673EBAE-B43B-41D9-9CE4-65C9D91FA154}"/>
              </a:ext>
            </a:extLst>
          </p:cNvPr>
          <p:cNvSpPr/>
          <p:nvPr/>
        </p:nvSpPr>
        <p:spPr>
          <a:xfrm rot="16200000">
            <a:off x="736969" y="2468966"/>
            <a:ext cx="1083775" cy="1033712"/>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CA35D86-D558-42F7-9DB9-1553B52B27AD}"/>
              </a:ext>
            </a:extLst>
          </p:cNvPr>
          <p:cNvSpPr/>
          <p:nvPr/>
        </p:nvSpPr>
        <p:spPr>
          <a:xfrm rot="5400000" flipV="1">
            <a:off x="7716289" y="1543271"/>
            <a:ext cx="1083775" cy="1033712"/>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70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D626A4-D0E2-43B1-BEE3-9CCE9D67D15D}"/>
              </a:ext>
            </a:extLst>
          </p:cNvPr>
          <p:cNvSpPr>
            <a:spLocks noChangeArrowheads="1"/>
          </p:cNvSpPr>
          <p:nvPr/>
        </p:nvSpPr>
        <p:spPr bwMode="auto">
          <a:xfrm>
            <a:off x="0" y="-76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474F87CF-7B62-499A-9B13-C30460EE6430}"/>
              </a:ext>
            </a:extLst>
          </p:cNvPr>
          <p:cNvSpPr>
            <a:spLocks noChangeArrowheads="1"/>
          </p:cNvSpPr>
          <p:nvPr/>
        </p:nvSpPr>
        <p:spPr bwMode="auto">
          <a:xfrm>
            <a:off x="152400" y="60372"/>
            <a:ext cx="8839200" cy="5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 A:  "What is Biodiversity?"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What does each of these mean?  </a:t>
            </a:r>
            <a:b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05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Bio = ______________ Diversity = _________________</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What are the three types of diversity?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_____________ diversity - Over ____ million named with scientists predicting ___-___ million predicted on Earth with 1/3 of species facing _________________</a:t>
            </a:r>
            <a:endParaRPr kumimoji="0" lang="en-US" altLang="en-US" sz="2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br>
              <a:rPr kumimoji="0" lang="en-US" altLang="en-US" sz="22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en-US" sz="22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_____________ diversity is based on the different _________ and how they vary, such as dog ____________  with different genes for traits (color, size, etc.)</a:t>
            </a:r>
            <a:endParaRPr kumimoji="0" lang="en-US" altLang="en-US" sz="22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_______________ diversity is the variety in the types of ______________ in an area with areas near the ________________ having higher biodiversity than ones near the __________.</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4D509A72-3C03-4F54-A585-0F84B97844A3}"/>
              </a:ext>
            </a:extLst>
          </p:cNvPr>
          <p:cNvSpPr txBox="1"/>
          <p:nvPr/>
        </p:nvSpPr>
        <p:spPr>
          <a:xfrm>
            <a:off x="2057400" y="1049311"/>
            <a:ext cx="2133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LIFE</a:t>
            </a:r>
          </a:p>
        </p:txBody>
      </p:sp>
      <p:sp>
        <p:nvSpPr>
          <p:cNvPr id="5" name="TextBox 4">
            <a:extLst>
              <a:ext uri="{FF2B5EF4-FFF2-40B4-BE49-F238E27FC236}">
                <a16:creationId xmlns:a16="http://schemas.microsoft.com/office/drawing/2014/main" id="{891513F2-9554-474E-8328-5E3005A66042}"/>
              </a:ext>
            </a:extLst>
          </p:cNvPr>
          <p:cNvSpPr txBox="1"/>
          <p:nvPr/>
        </p:nvSpPr>
        <p:spPr>
          <a:xfrm>
            <a:off x="5334000" y="1049311"/>
            <a:ext cx="2133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VARIETY</a:t>
            </a:r>
          </a:p>
        </p:txBody>
      </p:sp>
      <p:sp>
        <p:nvSpPr>
          <p:cNvPr id="9" name="TextBox 8">
            <a:extLst>
              <a:ext uri="{FF2B5EF4-FFF2-40B4-BE49-F238E27FC236}">
                <a16:creationId xmlns:a16="http://schemas.microsoft.com/office/drawing/2014/main" id="{628F3CC8-F26C-453C-B297-DB3B688CE182}"/>
              </a:ext>
            </a:extLst>
          </p:cNvPr>
          <p:cNvSpPr txBox="1"/>
          <p:nvPr/>
        </p:nvSpPr>
        <p:spPr>
          <a:xfrm>
            <a:off x="587115" y="3420070"/>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GENETIC</a:t>
            </a:r>
          </a:p>
        </p:txBody>
      </p:sp>
      <p:grpSp>
        <p:nvGrpSpPr>
          <p:cNvPr id="22" name="Group 21">
            <a:extLst>
              <a:ext uri="{FF2B5EF4-FFF2-40B4-BE49-F238E27FC236}">
                <a16:creationId xmlns:a16="http://schemas.microsoft.com/office/drawing/2014/main" id="{17826CF5-6DB8-4BCF-A0BE-3C45E23A39BB}"/>
              </a:ext>
            </a:extLst>
          </p:cNvPr>
          <p:cNvGrpSpPr/>
          <p:nvPr/>
        </p:nvGrpSpPr>
        <p:grpSpPr>
          <a:xfrm>
            <a:off x="2984289" y="3397400"/>
            <a:ext cx="5713753" cy="800944"/>
            <a:chOff x="2984289" y="3397400"/>
            <a:chExt cx="5713753" cy="800944"/>
          </a:xfrm>
        </p:grpSpPr>
        <p:sp>
          <p:nvSpPr>
            <p:cNvPr id="10" name="TextBox 9">
              <a:extLst>
                <a:ext uri="{FF2B5EF4-FFF2-40B4-BE49-F238E27FC236}">
                  <a16:creationId xmlns:a16="http://schemas.microsoft.com/office/drawing/2014/main" id="{9D1172FB-51CE-42C8-B12B-6058C731ACFC}"/>
                </a:ext>
              </a:extLst>
            </p:cNvPr>
            <p:cNvSpPr txBox="1"/>
            <p:nvPr/>
          </p:nvSpPr>
          <p:spPr>
            <a:xfrm>
              <a:off x="6237157" y="3397400"/>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GENES</a:t>
              </a:r>
            </a:p>
          </p:txBody>
        </p:sp>
        <p:sp>
          <p:nvSpPr>
            <p:cNvPr id="11" name="TextBox 10">
              <a:extLst>
                <a:ext uri="{FF2B5EF4-FFF2-40B4-BE49-F238E27FC236}">
                  <a16:creationId xmlns:a16="http://schemas.microsoft.com/office/drawing/2014/main" id="{68CE323A-77C6-4BB2-94BF-8B3229D51665}"/>
                </a:ext>
              </a:extLst>
            </p:cNvPr>
            <p:cNvSpPr txBox="1"/>
            <p:nvPr/>
          </p:nvSpPr>
          <p:spPr>
            <a:xfrm>
              <a:off x="2984289" y="3736679"/>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BREEDS</a:t>
              </a:r>
            </a:p>
          </p:txBody>
        </p:sp>
      </p:grpSp>
      <p:sp>
        <p:nvSpPr>
          <p:cNvPr id="12" name="TextBox 11">
            <a:extLst>
              <a:ext uri="{FF2B5EF4-FFF2-40B4-BE49-F238E27FC236}">
                <a16:creationId xmlns:a16="http://schemas.microsoft.com/office/drawing/2014/main" id="{5D40D150-0CB0-40B9-BB3B-8ECBCD7F36FD}"/>
              </a:ext>
            </a:extLst>
          </p:cNvPr>
          <p:cNvSpPr txBox="1"/>
          <p:nvPr/>
        </p:nvSpPr>
        <p:spPr>
          <a:xfrm>
            <a:off x="513411" y="4733826"/>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ECOSYSTEM</a:t>
            </a:r>
          </a:p>
        </p:txBody>
      </p:sp>
      <p:grpSp>
        <p:nvGrpSpPr>
          <p:cNvPr id="23" name="Group 22">
            <a:extLst>
              <a:ext uri="{FF2B5EF4-FFF2-40B4-BE49-F238E27FC236}">
                <a16:creationId xmlns:a16="http://schemas.microsoft.com/office/drawing/2014/main" id="{E20FF4C0-04C8-49C1-8FB6-F90D6BC3B041}"/>
              </a:ext>
            </a:extLst>
          </p:cNvPr>
          <p:cNvGrpSpPr/>
          <p:nvPr/>
        </p:nvGrpSpPr>
        <p:grpSpPr>
          <a:xfrm>
            <a:off x="2286000" y="4733826"/>
            <a:ext cx="7075355" cy="1133574"/>
            <a:chOff x="2286000" y="4733826"/>
            <a:chExt cx="7075355" cy="1133574"/>
          </a:xfrm>
        </p:grpSpPr>
        <p:sp>
          <p:nvSpPr>
            <p:cNvPr id="13" name="TextBox 12">
              <a:extLst>
                <a:ext uri="{FF2B5EF4-FFF2-40B4-BE49-F238E27FC236}">
                  <a16:creationId xmlns:a16="http://schemas.microsoft.com/office/drawing/2014/main" id="{8F04F391-BDF4-4863-AF2B-E7CD14CD8171}"/>
                </a:ext>
              </a:extLst>
            </p:cNvPr>
            <p:cNvSpPr txBox="1"/>
            <p:nvPr/>
          </p:nvSpPr>
          <p:spPr>
            <a:xfrm>
              <a:off x="6900470" y="4733826"/>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RESOURCES</a:t>
              </a:r>
            </a:p>
          </p:txBody>
        </p:sp>
        <p:sp>
          <p:nvSpPr>
            <p:cNvPr id="14" name="TextBox 13">
              <a:extLst>
                <a:ext uri="{FF2B5EF4-FFF2-40B4-BE49-F238E27FC236}">
                  <a16:creationId xmlns:a16="http://schemas.microsoft.com/office/drawing/2014/main" id="{3D46A95F-5A3C-4575-A033-419A257CE1D5}"/>
                </a:ext>
              </a:extLst>
            </p:cNvPr>
            <p:cNvSpPr txBox="1"/>
            <p:nvPr/>
          </p:nvSpPr>
          <p:spPr>
            <a:xfrm>
              <a:off x="3857466" y="5085609"/>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EQUATOR</a:t>
              </a:r>
            </a:p>
          </p:txBody>
        </p:sp>
        <p:sp>
          <p:nvSpPr>
            <p:cNvPr id="15" name="TextBox 14">
              <a:extLst>
                <a:ext uri="{FF2B5EF4-FFF2-40B4-BE49-F238E27FC236}">
                  <a16:creationId xmlns:a16="http://schemas.microsoft.com/office/drawing/2014/main" id="{D83E7943-21D5-4E00-95A6-F0430EA36B54}"/>
                </a:ext>
              </a:extLst>
            </p:cNvPr>
            <p:cNvSpPr txBox="1"/>
            <p:nvPr/>
          </p:nvSpPr>
          <p:spPr>
            <a:xfrm>
              <a:off x="2286000" y="5405735"/>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POLES</a:t>
              </a:r>
            </a:p>
          </p:txBody>
        </p:sp>
      </p:grpSp>
      <p:sp>
        <p:nvSpPr>
          <p:cNvPr id="6" name="TextBox 5">
            <a:extLst>
              <a:ext uri="{FF2B5EF4-FFF2-40B4-BE49-F238E27FC236}">
                <a16:creationId xmlns:a16="http://schemas.microsoft.com/office/drawing/2014/main" id="{84E546CE-4562-4068-B780-00221C5FFE4C}"/>
              </a:ext>
            </a:extLst>
          </p:cNvPr>
          <p:cNvSpPr txBox="1"/>
          <p:nvPr/>
        </p:nvSpPr>
        <p:spPr>
          <a:xfrm>
            <a:off x="784485" y="2060244"/>
            <a:ext cx="2133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SPECIES</a:t>
            </a:r>
          </a:p>
        </p:txBody>
      </p:sp>
      <p:grpSp>
        <p:nvGrpSpPr>
          <p:cNvPr id="21" name="Group 20">
            <a:extLst>
              <a:ext uri="{FF2B5EF4-FFF2-40B4-BE49-F238E27FC236}">
                <a16:creationId xmlns:a16="http://schemas.microsoft.com/office/drawing/2014/main" id="{70658081-DC36-4BC5-833C-9A57CA08F379}"/>
              </a:ext>
            </a:extLst>
          </p:cNvPr>
          <p:cNvGrpSpPr/>
          <p:nvPr/>
        </p:nvGrpSpPr>
        <p:grpSpPr>
          <a:xfrm>
            <a:off x="381000" y="2063460"/>
            <a:ext cx="4969240" cy="1132475"/>
            <a:chOff x="381000" y="2063460"/>
            <a:chExt cx="4969240" cy="1132475"/>
          </a:xfrm>
        </p:grpSpPr>
        <p:sp>
          <p:nvSpPr>
            <p:cNvPr id="7" name="TextBox 6">
              <a:extLst>
                <a:ext uri="{FF2B5EF4-FFF2-40B4-BE49-F238E27FC236}">
                  <a16:creationId xmlns:a16="http://schemas.microsoft.com/office/drawing/2014/main" id="{AB78CEB1-FE3A-4FF2-9954-2E8394BC0958}"/>
                </a:ext>
              </a:extLst>
            </p:cNvPr>
            <p:cNvSpPr txBox="1"/>
            <p:nvPr/>
          </p:nvSpPr>
          <p:spPr>
            <a:xfrm>
              <a:off x="4283440" y="2063460"/>
              <a:ext cx="1066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1.7</a:t>
              </a:r>
            </a:p>
          </p:txBody>
        </p:sp>
        <p:sp>
          <p:nvSpPr>
            <p:cNvPr id="8" name="TextBox 7">
              <a:extLst>
                <a:ext uri="{FF2B5EF4-FFF2-40B4-BE49-F238E27FC236}">
                  <a16:creationId xmlns:a16="http://schemas.microsoft.com/office/drawing/2014/main" id="{DBD22BE6-54D1-4448-A19A-D2B4346D7A49}"/>
                </a:ext>
              </a:extLst>
            </p:cNvPr>
            <p:cNvSpPr txBox="1"/>
            <p:nvPr/>
          </p:nvSpPr>
          <p:spPr>
            <a:xfrm>
              <a:off x="381000" y="2734270"/>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EXTINCTION</a:t>
              </a:r>
            </a:p>
          </p:txBody>
        </p:sp>
        <p:sp>
          <p:nvSpPr>
            <p:cNvPr id="16" name="TextBox 15">
              <a:extLst>
                <a:ext uri="{FF2B5EF4-FFF2-40B4-BE49-F238E27FC236}">
                  <a16:creationId xmlns:a16="http://schemas.microsoft.com/office/drawing/2014/main" id="{66AE4889-D704-403F-BF66-B8EB745FBDB5}"/>
                </a:ext>
              </a:extLst>
            </p:cNvPr>
            <p:cNvSpPr txBox="1"/>
            <p:nvPr/>
          </p:nvSpPr>
          <p:spPr>
            <a:xfrm>
              <a:off x="1469035" y="2397014"/>
              <a:ext cx="1066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3     30</a:t>
              </a:r>
            </a:p>
          </p:txBody>
        </p:sp>
      </p:grpSp>
      <p:sp>
        <p:nvSpPr>
          <p:cNvPr id="20" name="Rectangle 19">
            <a:extLst>
              <a:ext uri="{FF2B5EF4-FFF2-40B4-BE49-F238E27FC236}">
                <a16:creationId xmlns:a16="http://schemas.microsoft.com/office/drawing/2014/main" id="{728F85ED-C114-4213-8364-63E9EC9BECB4}"/>
              </a:ext>
            </a:extLst>
          </p:cNvPr>
          <p:cNvSpPr>
            <a:spLocks noChangeArrowheads="1"/>
          </p:cNvSpPr>
          <p:nvPr/>
        </p:nvSpPr>
        <p:spPr bwMode="auto">
          <a:xfrm>
            <a:off x="0" y="6028187"/>
            <a:ext cx="9144000" cy="769441"/>
          </a:xfrm>
          <a:prstGeom prst="rect">
            <a:avLst/>
          </a:prstGeom>
          <a:solidFill>
            <a:srgbClr val="00FF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Think abou</a:t>
            </a:r>
            <a:r>
              <a:rPr lang="en-US" altLang="en-US" sz="2200" b="1" i="1" dirty="0">
                <a:latin typeface="Times New Roman" panose="02020603050405020304" pitchFamily="18" charset="0"/>
                <a:ea typeface="Calibri" panose="020F0502020204030204" pitchFamily="34" charset="0"/>
                <a:cs typeface="Times New Roman" panose="02020603050405020304" pitchFamily="18" charset="0"/>
              </a:rPr>
              <a:t>t it …  </a:t>
            </a:r>
            <a:r>
              <a:rPr lang="en-US" altLang="en-US" sz="2200" b="1" i="1" dirty="0">
                <a:latin typeface="Times New Roman" panose="02020603050405020304" pitchFamily="18" charset="0"/>
                <a:cs typeface="Times New Roman" panose="02020603050405020304" pitchFamily="18" charset="0"/>
              </a:rPr>
              <a:t>Why would there be more biodiversity at the equator than the poles?</a:t>
            </a:r>
            <a:endParaRPr kumimoji="0" lang="en-US" altLang="en-US" sz="220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34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2" grpId="0"/>
      <p:bldP spid="6"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D626A4-D0E2-43B1-BEE3-9CCE9D67D15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474F87CF-7B62-499A-9B13-C30460EE6430}"/>
              </a:ext>
            </a:extLst>
          </p:cNvPr>
          <p:cNvSpPr>
            <a:spLocks noChangeArrowheads="1"/>
          </p:cNvSpPr>
          <p:nvPr/>
        </p:nvSpPr>
        <p:spPr bwMode="auto">
          <a:xfrm>
            <a:off x="266700" y="228600"/>
            <a:ext cx="8610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Why is biodiversity important?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All species in an ecosystem have a specific _______ to play.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 When a species is eliminated from an ecosystem, its ___________ will suffer and other species may be 	forced to _______________ or become extinct.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A diverse ecosystem is better able to deal with disturbances, such as natural  _____________, _____________, and drought.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3D62B41D-061B-4B2C-A189-9CA2974487D4}"/>
              </a:ext>
            </a:extLst>
          </p:cNvPr>
          <p:cNvGrpSpPr/>
          <p:nvPr/>
        </p:nvGrpSpPr>
        <p:grpSpPr>
          <a:xfrm>
            <a:off x="6019800" y="538926"/>
            <a:ext cx="2671372" cy="923330"/>
            <a:chOff x="6019800" y="538926"/>
            <a:chExt cx="2671372" cy="923330"/>
          </a:xfrm>
        </p:grpSpPr>
        <p:sp>
          <p:nvSpPr>
            <p:cNvPr id="8" name="TextBox 7">
              <a:extLst>
                <a:ext uri="{FF2B5EF4-FFF2-40B4-BE49-F238E27FC236}">
                  <a16:creationId xmlns:a16="http://schemas.microsoft.com/office/drawing/2014/main" id="{EEF0D8A6-A0F5-490E-AB2E-2B9A94C37D18}"/>
                </a:ext>
              </a:extLst>
            </p:cNvPr>
            <p:cNvSpPr txBox="1"/>
            <p:nvPr/>
          </p:nvSpPr>
          <p:spPr>
            <a:xfrm>
              <a:off x="6019800" y="1000591"/>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ROLE</a:t>
              </a:r>
            </a:p>
          </p:txBody>
        </p:sp>
        <p:sp>
          <p:nvSpPr>
            <p:cNvPr id="11" name="TextBox 10">
              <a:extLst>
                <a:ext uri="{FF2B5EF4-FFF2-40B4-BE49-F238E27FC236}">
                  <a16:creationId xmlns:a16="http://schemas.microsoft.com/office/drawing/2014/main" id="{42AEC5B8-1477-4755-9194-B28BC25BA622}"/>
                </a:ext>
              </a:extLst>
            </p:cNvPr>
            <p:cNvSpPr txBox="1"/>
            <p:nvPr/>
          </p:nvSpPr>
          <p:spPr>
            <a:xfrm>
              <a:off x="6230287" y="538926"/>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or NICHE</a:t>
              </a:r>
            </a:p>
          </p:txBody>
        </p:sp>
      </p:grpSp>
      <p:grpSp>
        <p:nvGrpSpPr>
          <p:cNvPr id="12" name="Group 11">
            <a:extLst>
              <a:ext uri="{FF2B5EF4-FFF2-40B4-BE49-F238E27FC236}">
                <a16:creationId xmlns:a16="http://schemas.microsoft.com/office/drawing/2014/main" id="{A06CE506-3C51-44DA-9200-579B6EEEA899}"/>
              </a:ext>
            </a:extLst>
          </p:cNvPr>
          <p:cNvGrpSpPr/>
          <p:nvPr/>
        </p:nvGrpSpPr>
        <p:grpSpPr>
          <a:xfrm>
            <a:off x="6230287" y="1708427"/>
            <a:ext cx="3393398" cy="852393"/>
            <a:chOff x="6019800" y="510579"/>
            <a:chExt cx="3393398" cy="852393"/>
          </a:xfrm>
        </p:grpSpPr>
        <p:sp>
          <p:nvSpPr>
            <p:cNvPr id="13" name="TextBox 12">
              <a:extLst>
                <a:ext uri="{FF2B5EF4-FFF2-40B4-BE49-F238E27FC236}">
                  <a16:creationId xmlns:a16="http://schemas.microsoft.com/office/drawing/2014/main" id="{113925D9-A756-477E-9715-E2D617B5E187}"/>
                </a:ext>
              </a:extLst>
            </p:cNvPr>
            <p:cNvSpPr txBox="1"/>
            <p:nvPr/>
          </p:nvSpPr>
          <p:spPr>
            <a:xfrm>
              <a:off x="6019800" y="901307"/>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MIGRATE</a:t>
              </a:r>
            </a:p>
          </p:txBody>
        </p:sp>
        <p:sp>
          <p:nvSpPr>
            <p:cNvPr id="14" name="TextBox 13">
              <a:extLst>
                <a:ext uri="{FF2B5EF4-FFF2-40B4-BE49-F238E27FC236}">
                  <a16:creationId xmlns:a16="http://schemas.microsoft.com/office/drawing/2014/main" id="{30B36D33-B405-4AF7-8BC4-00D4C4A77B6D}"/>
                </a:ext>
              </a:extLst>
            </p:cNvPr>
            <p:cNvSpPr txBox="1"/>
            <p:nvPr/>
          </p:nvSpPr>
          <p:spPr>
            <a:xfrm>
              <a:off x="6952313" y="510579"/>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BALANCE</a:t>
              </a:r>
            </a:p>
          </p:txBody>
        </p:sp>
      </p:grpSp>
      <p:grpSp>
        <p:nvGrpSpPr>
          <p:cNvPr id="15" name="Group 14">
            <a:extLst>
              <a:ext uri="{FF2B5EF4-FFF2-40B4-BE49-F238E27FC236}">
                <a16:creationId xmlns:a16="http://schemas.microsoft.com/office/drawing/2014/main" id="{0BA7EEAF-62EA-43FA-BF7E-664BE14E8EC4}"/>
              </a:ext>
            </a:extLst>
          </p:cNvPr>
          <p:cNvGrpSpPr/>
          <p:nvPr/>
        </p:nvGrpSpPr>
        <p:grpSpPr>
          <a:xfrm>
            <a:off x="1676400" y="3505200"/>
            <a:ext cx="4823085" cy="500517"/>
            <a:chOff x="6952313" y="471727"/>
            <a:chExt cx="4823085" cy="500517"/>
          </a:xfrm>
        </p:grpSpPr>
        <p:sp>
          <p:nvSpPr>
            <p:cNvPr id="16" name="TextBox 15">
              <a:extLst>
                <a:ext uri="{FF2B5EF4-FFF2-40B4-BE49-F238E27FC236}">
                  <a16:creationId xmlns:a16="http://schemas.microsoft.com/office/drawing/2014/main" id="{35298581-E115-49D5-8B02-97E944D7E9BC}"/>
                </a:ext>
              </a:extLst>
            </p:cNvPr>
            <p:cNvSpPr txBox="1"/>
            <p:nvPr/>
          </p:nvSpPr>
          <p:spPr>
            <a:xfrm>
              <a:off x="9314513" y="471727"/>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DISEASE</a:t>
              </a:r>
            </a:p>
          </p:txBody>
        </p:sp>
        <p:sp>
          <p:nvSpPr>
            <p:cNvPr id="17" name="TextBox 16">
              <a:extLst>
                <a:ext uri="{FF2B5EF4-FFF2-40B4-BE49-F238E27FC236}">
                  <a16:creationId xmlns:a16="http://schemas.microsoft.com/office/drawing/2014/main" id="{7D067082-34F4-4DEE-B363-129AF8055386}"/>
                </a:ext>
              </a:extLst>
            </p:cNvPr>
            <p:cNvSpPr txBox="1"/>
            <p:nvPr/>
          </p:nvSpPr>
          <p:spPr>
            <a:xfrm>
              <a:off x="6952313" y="510579"/>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DISASTERS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D626A4-D0E2-43B1-BEE3-9CCE9D67D15D}"/>
              </a:ext>
            </a:extLst>
          </p:cNvPr>
          <p:cNvSpPr>
            <a:spLocks noChangeArrowheads="1"/>
          </p:cNvSpPr>
          <p:nvPr/>
        </p:nvSpPr>
        <p:spPr bwMode="auto">
          <a:xfrm>
            <a:off x="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474F87CF-7B62-499A-9B13-C30460EE6430}"/>
              </a:ext>
            </a:extLst>
          </p:cNvPr>
          <p:cNvSpPr>
            <a:spLocks noChangeArrowheads="1"/>
          </p:cNvSpPr>
          <p:nvPr/>
        </p:nvSpPr>
        <p:spPr bwMode="auto">
          <a:xfrm>
            <a:off x="266700" y="87154"/>
            <a:ext cx="8610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200" b="1" dirty="0">
                <a:latin typeface="Times New Roman" panose="02020603050405020304" pitchFamily="18" charset="0"/>
                <a:cs typeface="Times New Roman" panose="02020603050405020304" pitchFamily="18" charset="0"/>
              </a:rPr>
              <a:t>Part B:  "Invasive Species 2" </a:t>
            </a:r>
          </a:p>
          <a:p>
            <a:endParaRPr lang="en-US"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1. Invasive species are harmful organisms because of where they are _________________.</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2. They cause ________________ ($) and __________________ harm.</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3.  The majority of them are  introduced by ______________ (intentional or not)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4.  Usually controlled by ____________ factors in a healthy ecosystem (disease, predators/prey, weather)</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5. Examples include____________, _____________, and European ________________.</a:t>
            </a:r>
          </a:p>
        </p:txBody>
      </p:sp>
      <p:grpSp>
        <p:nvGrpSpPr>
          <p:cNvPr id="5" name="Group 4">
            <a:extLst>
              <a:ext uri="{FF2B5EF4-FFF2-40B4-BE49-F238E27FC236}">
                <a16:creationId xmlns:a16="http://schemas.microsoft.com/office/drawing/2014/main" id="{2C5F76A0-5945-4688-A80A-8E49A84B18C4}"/>
              </a:ext>
            </a:extLst>
          </p:cNvPr>
          <p:cNvGrpSpPr/>
          <p:nvPr/>
        </p:nvGrpSpPr>
        <p:grpSpPr>
          <a:xfrm>
            <a:off x="609600" y="400628"/>
            <a:ext cx="8284906" cy="1145011"/>
            <a:chOff x="399113" y="-568620"/>
            <a:chExt cx="8284906" cy="1145011"/>
          </a:xfrm>
        </p:grpSpPr>
        <p:sp>
          <p:nvSpPr>
            <p:cNvPr id="6" name="TextBox 5">
              <a:extLst>
                <a:ext uri="{FF2B5EF4-FFF2-40B4-BE49-F238E27FC236}">
                  <a16:creationId xmlns:a16="http://schemas.microsoft.com/office/drawing/2014/main" id="{0F7B9D67-1CDC-46F1-94D8-436D246B2FF5}"/>
                </a:ext>
              </a:extLst>
            </p:cNvPr>
            <p:cNvSpPr txBox="1"/>
            <p:nvPr/>
          </p:nvSpPr>
          <p:spPr>
            <a:xfrm>
              <a:off x="2077729" y="-568620"/>
              <a:ext cx="6606290"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(Not necessarily WHAT they are, but WHERE)</a:t>
              </a:r>
            </a:p>
          </p:txBody>
        </p:sp>
        <p:sp>
          <p:nvSpPr>
            <p:cNvPr id="7" name="TextBox 6">
              <a:extLst>
                <a:ext uri="{FF2B5EF4-FFF2-40B4-BE49-F238E27FC236}">
                  <a16:creationId xmlns:a16="http://schemas.microsoft.com/office/drawing/2014/main" id="{5EB140FD-92D0-41C8-9BA3-61142F4BD95A}"/>
                </a:ext>
              </a:extLst>
            </p:cNvPr>
            <p:cNvSpPr txBox="1"/>
            <p:nvPr/>
          </p:nvSpPr>
          <p:spPr>
            <a:xfrm>
              <a:off x="399113" y="114726"/>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LOCATED</a:t>
              </a:r>
            </a:p>
          </p:txBody>
        </p:sp>
      </p:grpSp>
      <p:sp>
        <p:nvSpPr>
          <p:cNvPr id="8" name="TextBox 7">
            <a:extLst>
              <a:ext uri="{FF2B5EF4-FFF2-40B4-BE49-F238E27FC236}">
                <a16:creationId xmlns:a16="http://schemas.microsoft.com/office/drawing/2014/main" id="{49F551A4-A1B5-4197-951B-3B1938D6C9E2}"/>
              </a:ext>
            </a:extLst>
          </p:cNvPr>
          <p:cNvSpPr txBox="1"/>
          <p:nvPr/>
        </p:nvSpPr>
        <p:spPr>
          <a:xfrm>
            <a:off x="2211050" y="1782580"/>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ECONOMIC</a:t>
            </a:r>
          </a:p>
        </p:txBody>
      </p:sp>
      <p:sp>
        <p:nvSpPr>
          <p:cNvPr id="9" name="TextBox 8">
            <a:extLst>
              <a:ext uri="{FF2B5EF4-FFF2-40B4-BE49-F238E27FC236}">
                <a16:creationId xmlns:a16="http://schemas.microsoft.com/office/drawing/2014/main" id="{739A8511-B7C2-4CED-8339-9CC4822D9A29}"/>
              </a:ext>
            </a:extLst>
          </p:cNvPr>
          <p:cNvSpPr txBox="1"/>
          <p:nvPr/>
        </p:nvSpPr>
        <p:spPr>
          <a:xfrm>
            <a:off x="5309330" y="2466930"/>
            <a:ext cx="3072670"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HUMANS</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(or human activity)</a:t>
            </a:r>
          </a:p>
        </p:txBody>
      </p:sp>
      <p:sp>
        <p:nvSpPr>
          <p:cNvPr id="10" name="TextBox 9">
            <a:extLst>
              <a:ext uri="{FF2B5EF4-FFF2-40B4-BE49-F238E27FC236}">
                <a16:creationId xmlns:a16="http://schemas.microsoft.com/office/drawing/2014/main" id="{B8FE2F8F-9D43-4209-819C-D192B02B424A}"/>
              </a:ext>
            </a:extLst>
          </p:cNvPr>
          <p:cNvSpPr txBox="1"/>
          <p:nvPr/>
        </p:nvSpPr>
        <p:spPr>
          <a:xfrm>
            <a:off x="3239750" y="3476379"/>
            <a:ext cx="307267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LIMITING</a:t>
            </a:r>
          </a:p>
        </p:txBody>
      </p:sp>
      <p:grpSp>
        <p:nvGrpSpPr>
          <p:cNvPr id="3" name="Group 2">
            <a:extLst>
              <a:ext uri="{FF2B5EF4-FFF2-40B4-BE49-F238E27FC236}">
                <a16:creationId xmlns:a16="http://schemas.microsoft.com/office/drawing/2014/main" id="{E642F27B-03A2-45B2-8684-DD1CAAA547C1}"/>
              </a:ext>
            </a:extLst>
          </p:cNvPr>
          <p:cNvGrpSpPr/>
          <p:nvPr/>
        </p:nvGrpSpPr>
        <p:grpSpPr>
          <a:xfrm>
            <a:off x="594610" y="4452771"/>
            <a:ext cx="7006495" cy="834418"/>
            <a:chOff x="594610" y="4681371"/>
            <a:chExt cx="7006495" cy="834418"/>
          </a:xfrm>
        </p:grpSpPr>
        <p:sp>
          <p:nvSpPr>
            <p:cNvPr id="11" name="TextBox 10">
              <a:extLst>
                <a:ext uri="{FF2B5EF4-FFF2-40B4-BE49-F238E27FC236}">
                  <a16:creationId xmlns:a16="http://schemas.microsoft.com/office/drawing/2014/main" id="{F2FFE59A-F292-4F5C-9132-6F594C7E7499}"/>
                </a:ext>
              </a:extLst>
            </p:cNvPr>
            <p:cNvSpPr txBox="1"/>
            <p:nvPr/>
          </p:nvSpPr>
          <p:spPr>
            <a:xfrm>
              <a:off x="2844853" y="4681371"/>
              <a:ext cx="174838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KUDZU</a:t>
              </a:r>
            </a:p>
          </p:txBody>
        </p:sp>
        <p:sp>
          <p:nvSpPr>
            <p:cNvPr id="12" name="TextBox 11">
              <a:extLst>
                <a:ext uri="{FF2B5EF4-FFF2-40B4-BE49-F238E27FC236}">
                  <a16:creationId xmlns:a16="http://schemas.microsoft.com/office/drawing/2014/main" id="{24E945C8-D28B-4948-9E56-9A7E7D9D41FB}"/>
                </a:ext>
              </a:extLst>
            </p:cNvPr>
            <p:cNvSpPr txBox="1"/>
            <p:nvPr/>
          </p:nvSpPr>
          <p:spPr>
            <a:xfrm>
              <a:off x="4528435" y="4689603"/>
              <a:ext cx="307267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PYTHONS</a:t>
              </a:r>
            </a:p>
          </p:txBody>
        </p:sp>
        <p:sp>
          <p:nvSpPr>
            <p:cNvPr id="13" name="TextBox 12">
              <a:extLst>
                <a:ext uri="{FF2B5EF4-FFF2-40B4-BE49-F238E27FC236}">
                  <a16:creationId xmlns:a16="http://schemas.microsoft.com/office/drawing/2014/main" id="{3C8565E2-0B6A-4B9C-964C-4D7CC9BB97BC}"/>
                </a:ext>
              </a:extLst>
            </p:cNvPr>
            <p:cNvSpPr txBox="1"/>
            <p:nvPr/>
          </p:nvSpPr>
          <p:spPr>
            <a:xfrm>
              <a:off x="594610" y="5054124"/>
              <a:ext cx="307267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RABBITS</a:t>
              </a:r>
            </a:p>
          </p:txBody>
        </p:sp>
      </p:grpSp>
      <p:sp>
        <p:nvSpPr>
          <p:cNvPr id="14" name="TextBox 13">
            <a:extLst>
              <a:ext uri="{FF2B5EF4-FFF2-40B4-BE49-F238E27FC236}">
                <a16:creationId xmlns:a16="http://schemas.microsoft.com/office/drawing/2014/main" id="{114A5FBC-993F-49B7-B94C-AE73429CABBB}"/>
              </a:ext>
            </a:extLst>
          </p:cNvPr>
          <p:cNvSpPr txBox="1"/>
          <p:nvPr/>
        </p:nvSpPr>
        <p:spPr>
          <a:xfrm>
            <a:off x="5247732" y="1803876"/>
            <a:ext cx="246088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ECOLOGICAL</a:t>
            </a:r>
          </a:p>
        </p:txBody>
      </p:sp>
      <p:pic>
        <p:nvPicPr>
          <p:cNvPr id="15" name="Picture 14">
            <a:hlinkClick r:id="rId2"/>
            <a:extLst>
              <a:ext uri="{FF2B5EF4-FFF2-40B4-BE49-F238E27FC236}">
                <a16:creationId xmlns:a16="http://schemas.microsoft.com/office/drawing/2014/main" id="{8C7A3F8A-0C27-49F7-BB7A-DED69AE89993}"/>
              </a:ext>
            </a:extLst>
          </p:cNvPr>
          <p:cNvPicPr>
            <a:picLocks noChangeAspect="1"/>
          </p:cNvPicPr>
          <p:nvPr/>
        </p:nvPicPr>
        <p:blipFill>
          <a:blip r:embed="rId3"/>
          <a:stretch>
            <a:fillRect/>
          </a:stretch>
        </p:blipFill>
        <p:spPr>
          <a:xfrm>
            <a:off x="5749019" y="5004154"/>
            <a:ext cx="3128282" cy="1766692"/>
          </a:xfrm>
          <a:prstGeom prst="rect">
            <a:avLst/>
          </a:prstGeom>
        </p:spPr>
      </p:pic>
    </p:spTree>
    <p:extLst>
      <p:ext uri="{BB962C8B-B14F-4D97-AF65-F5344CB8AC3E}">
        <p14:creationId xmlns:p14="http://schemas.microsoft.com/office/powerpoint/2010/main" val="2022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4D72B2-9A26-44CC-A6C4-FBC5363560EF}"/>
              </a:ext>
            </a:extLst>
          </p:cNvPr>
          <p:cNvSpPr txBox="1"/>
          <p:nvPr/>
        </p:nvSpPr>
        <p:spPr>
          <a:xfrm>
            <a:off x="0" y="-3586"/>
            <a:ext cx="9144000" cy="523220"/>
          </a:xfrm>
          <a:prstGeom prst="rect">
            <a:avLst/>
          </a:prstGeom>
          <a:solidFill>
            <a:srgbClr val="FFFF00"/>
          </a:solidFill>
        </p:spPr>
        <p:txBody>
          <a:bodyPr wrap="square" rtlCol="0">
            <a:spAutoFit/>
          </a:bodyPr>
          <a:lstStyle/>
          <a:p>
            <a:pPr algn="ctr"/>
            <a:r>
              <a:rPr lang="en-US" sz="2800" b="1" dirty="0">
                <a:latin typeface="Times New Roman" pitchFamily="18" charset="0"/>
                <a:cs typeface="Times New Roman" pitchFamily="18" charset="0"/>
              </a:rPr>
              <a:t>What INVASIVE SPECIES are threats to Illinois?</a:t>
            </a:r>
          </a:p>
        </p:txBody>
      </p:sp>
      <p:sp>
        <p:nvSpPr>
          <p:cNvPr id="5" name="TextBox 4">
            <a:extLst>
              <a:ext uri="{FF2B5EF4-FFF2-40B4-BE49-F238E27FC236}">
                <a16:creationId xmlns:a16="http://schemas.microsoft.com/office/drawing/2014/main" id="{1C004D4E-FF4E-4FD3-90EE-DD32BC34A5F2}"/>
              </a:ext>
            </a:extLst>
          </p:cNvPr>
          <p:cNvSpPr txBox="1"/>
          <p:nvPr/>
        </p:nvSpPr>
        <p:spPr>
          <a:xfrm>
            <a:off x="457200" y="530073"/>
            <a:ext cx="822960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Let’s make a list of some of these alien invaders …</a:t>
            </a:r>
          </a:p>
        </p:txBody>
      </p:sp>
      <p:sp>
        <p:nvSpPr>
          <p:cNvPr id="6" name="TextBox 5">
            <a:extLst>
              <a:ext uri="{FF2B5EF4-FFF2-40B4-BE49-F238E27FC236}">
                <a16:creationId xmlns:a16="http://schemas.microsoft.com/office/drawing/2014/main" id="{2403D6A9-F15A-42C6-8A2B-35409504CE36}"/>
              </a:ext>
            </a:extLst>
          </p:cNvPr>
          <p:cNvSpPr txBox="1"/>
          <p:nvPr/>
        </p:nvSpPr>
        <p:spPr>
          <a:xfrm>
            <a:off x="76200" y="5791200"/>
            <a:ext cx="8991600" cy="1477328"/>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Wanted Poster Project</a:t>
            </a:r>
            <a:endParaRPr lang="en-US" b="0" dirty="0">
              <a:effectLst/>
            </a:endParaRPr>
          </a:p>
          <a:p>
            <a:pPr rtl="0">
              <a:spcBef>
                <a:spcPts val="0"/>
              </a:spcBef>
              <a:spcAft>
                <a:spcPts val="0"/>
              </a:spcAft>
            </a:pPr>
            <a:r>
              <a:rPr lang="en-US" sz="1800" b="0" i="0" u="sng" strike="noStrike" dirty="0">
                <a:solidFill>
                  <a:srgbClr val="0097A7"/>
                </a:solidFill>
                <a:effectLst/>
                <a:latin typeface="Arial" panose="020B0604020202020204" pitchFamily="34" charset="0"/>
                <a:hlinkClick r:id="rId2"/>
              </a:rPr>
              <a:t>https://docs.google.com/presentation/d/171zye5EStyJ1V0WXcDZq7gHPo8oSwG8WlZWDgWdgdJE/edit?usp=sharing</a:t>
            </a:r>
            <a:endParaRPr lang="en-US" b="0" dirty="0">
              <a:effectLst/>
            </a:endParaRPr>
          </a:p>
          <a:p>
            <a:br>
              <a:rPr lang="en-US" dirty="0"/>
            </a:br>
            <a:endParaRPr lang="en-US" dirty="0"/>
          </a:p>
        </p:txBody>
      </p:sp>
    </p:spTree>
    <p:extLst>
      <p:ext uri="{BB962C8B-B14F-4D97-AF65-F5344CB8AC3E}">
        <p14:creationId xmlns:p14="http://schemas.microsoft.com/office/powerpoint/2010/main" val="211847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DB2D2A-D71F-4A6A-8495-85B48FD7BB2D}"/>
              </a:ext>
            </a:extLst>
          </p:cNvPr>
          <p:cNvPicPr>
            <a:picLocks noChangeAspect="1"/>
          </p:cNvPicPr>
          <p:nvPr/>
        </p:nvPicPr>
        <p:blipFill>
          <a:blip r:embed="rId2"/>
          <a:stretch>
            <a:fillRect/>
          </a:stretch>
        </p:blipFill>
        <p:spPr>
          <a:xfrm>
            <a:off x="849442" y="1921956"/>
            <a:ext cx="7711042" cy="4026365"/>
          </a:xfrm>
          <a:prstGeom prst="rect">
            <a:avLst/>
          </a:prstGeom>
          <a:ln>
            <a:noFill/>
          </a:ln>
          <a:effectLst>
            <a:outerShdw blurRad="292100" dist="139700" dir="2700000" algn="tl" rotWithShape="0">
              <a:srgbClr val="333333">
                <a:alpha val="65000"/>
              </a:srgbClr>
            </a:outerShdw>
          </a:effectLst>
        </p:spPr>
      </p:pic>
      <p:sp>
        <p:nvSpPr>
          <p:cNvPr id="6" name="Text Box 6">
            <a:extLst>
              <a:ext uri="{FF2B5EF4-FFF2-40B4-BE49-F238E27FC236}">
                <a16:creationId xmlns:a16="http://schemas.microsoft.com/office/drawing/2014/main" id="{357E8282-7F98-4718-9752-BAA22657AEE8}"/>
              </a:ext>
            </a:extLst>
          </p:cNvPr>
          <p:cNvSpPr txBox="1">
            <a:spLocks noChangeArrowheads="1"/>
          </p:cNvSpPr>
          <p:nvPr/>
        </p:nvSpPr>
        <p:spPr bwMode="auto">
          <a:xfrm>
            <a:off x="114300" y="228600"/>
            <a:ext cx="6972300" cy="1569660"/>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Vocabulary Time</a:t>
            </a:r>
          </a:p>
          <a:p>
            <a:r>
              <a:rPr lang="en-US" sz="2400" i="1" dirty="0">
                <a:latin typeface="Times New Roman" panose="02020603050405020304" pitchFamily="18" charset="0"/>
                <a:cs typeface="Times New Roman" panose="02020603050405020304" pitchFamily="18" charset="0"/>
              </a:rPr>
              <a:t>Which terms were discussed in this lesson?  Use the bucket tool to shade in the boxes with those terms and then write a definition for each one.  </a:t>
            </a:r>
            <a:endParaRPr lang="en-US" altLang="en-US" sz="2400"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1BF6F4-7479-4A42-9FB0-4EE24871FDBE}"/>
              </a:ext>
            </a:extLst>
          </p:cNvPr>
          <p:cNvSpPr txBox="1"/>
          <p:nvPr/>
        </p:nvSpPr>
        <p:spPr>
          <a:xfrm>
            <a:off x="244141" y="6027003"/>
            <a:ext cx="8785559" cy="830997"/>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You do not have to write definitions for all terms – just those you shaded that were in our first two lessons.</a:t>
            </a:r>
          </a:p>
        </p:txBody>
      </p:sp>
      <p:sp>
        <p:nvSpPr>
          <p:cNvPr id="13" name="TextBox 12">
            <a:extLst>
              <a:ext uri="{FF2B5EF4-FFF2-40B4-BE49-F238E27FC236}">
                <a16:creationId xmlns:a16="http://schemas.microsoft.com/office/drawing/2014/main" id="{454CE3ED-AEE1-4E73-945A-8E1C6DDC770D}"/>
              </a:ext>
            </a:extLst>
          </p:cNvPr>
          <p:cNvSpPr txBox="1"/>
          <p:nvPr/>
        </p:nvSpPr>
        <p:spPr>
          <a:xfrm>
            <a:off x="4756860" y="519503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8" name="Arrow: Down 7">
            <a:extLst>
              <a:ext uri="{FF2B5EF4-FFF2-40B4-BE49-F238E27FC236}">
                <a16:creationId xmlns:a16="http://schemas.microsoft.com/office/drawing/2014/main" id="{349A7FE6-293E-44D0-B01E-67C237C9038C}"/>
              </a:ext>
            </a:extLst>
          </p:cNvPr>
          <p:cNvSpPr/>
          <p:nvPr/>
        </p:nvSpPr>
        <p:spPr>
          <a:xfrm flipV="1">
            <a:off x="7620000" y="4496103"/>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D5F463-229E-400C-BE04-0B6BA5227FDF}"/>
              </a:ext>
            </a:extLst>
          </p:cNvPr>
          <p:cNvPicPr>
            <a:picLocks noChangeAspect="1"/>
          </p:cNvPicPr>
          <p:nvPr/>
        </p:nvPicPr>
        <p:blipFill>
          <a:blip r:embed="rId4"/>
          <a:stretch>
            <a:fillRect/>
          </a:stretch>
        </p:blipFill>
        <p:spPr>
          <a:xfrm>
            <a:off x="7086600" y="178116"/>
            <a:ext cx="1916242" cy="1537451"/>
          </a:xfrm>
          <a:prstGeom prst="rect">
            <a:avLst/>
          </a:prstGeom>
        </p:spPr>
      </p:pic>
      <p:sp>
        <p:nvSpPr>
          <p:cNvPr id="17" name="Rectangle 16">
            <a:extLst>
              <a:ext uri="{FF2B5EF4-FFF2-40B4-BE49-F238E27FC236}">
                <a16:creationId xmlns:a16="http://schemas.microsoft.com/office/drawing/2014/main" id="{9864DF40-693B-42C7-BBA3-CD9F408FC030}"/>
              </a:ext>
            </a:extLst>
          </p:cNvPr>
          <p:cNvSpPr/>
          <p:nvPr/>
        </p:nvSpPr>
        <p:spPr>
          <a:xfrm>
            <a:off x="7543800" y="762000"/>
            <a:ext cx="762000" cy="97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25C40C-A254-4EC2-9D46-7660141696A5}"/>
              </a:ext>
            </a:extLst>
          </p:cNvPr>
          <p:cNvSpPr/>
          <p:nvPr/>
        </p:nvSpPr>
        <p:spPr>
          <a:xfrm>
            <a:off x="7200900" y="3471374"/>
            <a:ext cx="1257300" cy="262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29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8875</TotalTime>
  <Words>2513</Words>
  <Application>Microsoft Office PowerPoint</Application>
  <PresentationFormat>On-screen Show (4:3)</PresentationFormat>
  <Paragraphs>266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Cooper Black</vt:lpstr>
      <vt:lpstr>Times New Roman</vt:lpstr>
      <vt:lpstr>Office Theme</vt:lpstr>
      <vt:lpstr>PowerPoint Presentation</vt:lpstr>
      <vt:lpstr>PowerPoint Presentation</vt:lpstr>
      <vt:lpstr>Biodiversity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432</cp:revision>
  <cp:lastPrinted>2017-09-08T13:46:17Z</cp:lastPrinted>
  <dcterms:created xsi:type="dcterms:W3CDTF">2015-10-08T21:50:49Z</dcterms:created>
  <dcterms:modified xsi:type="dcterms:W3CDTF">2023-10-15T20:54:54Z</dcterms:modified>
</cp:coreProperties>
</file>