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76" r:id="rId4"/>
    <p:sldId id="258" r:id="rId5"/>
    <p:sldId id="270" r:id="rId6"/>
    <p:sldId id="259" r:id="rId7"/>
    <p:sldId id="273" r:id="rId8"/>
    <p:sldId id="269" r:id="rId9"/>
    <p:sldId id="260" r:id="rId10"/>
    <p:sldId id="262" r:id="rId11"/>
    <p:sldId id="263" r:id="rId12"/>
    <p:sldId id="274" r:id="rId13"/>
    <p:sldId id="277"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FF0000"/>
    <a:srgbClr val="FFFF66"/>
    <a:srgbClr val="9966FF"/>
    <a:srgbClr val="99FF66"/>
    <a:srgbClr val="FF99FF"/>
    <a:srgbClr val="FFFF00"/>
    <a:srgbClr val="55A7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95" autoAdjust="0"/>
    <p:restoredTop sz="94249" autoAdjust="0"/>
  </p:normalViewPr>
  <p:slideViewPr>
    <p:cSldViewPr>
      <p:cViewPr>
        <p:scale>
          <a:sx n="90" d="100"/>
          <a:sy n="90" d="100"/>
        </p:scale>
        <p:origin x="684" y="-86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F43B4BF-2998-4EBE-B57D-9B97002F519E}" type="datetimeFigureOut">
              <a:rPr lang="en-US" smtClean="0"/>
              <a:t>4/19/2020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C62CC2-A696-4FE9-9AEB-35C6ACD33FD0}" type="slidenum">
              <a:rPr lang="en-US" smtClean="0"/>
              <a:t>‹#›</a:t>
            </a:fld>
            <a:endParaRPr lang="en-US"/>
          </a:p>
        </p:txBody>
      </p:sp>
    </p:spTree>
    <p:extLst>
      <p:ext uri="{BB962C8B-B14F-4D97-AF65-F5344CB8AC3E}">
        <p14:creationId xmlns:p14="http://schemas.microsoft.com/office/powerpoint/2010/main" val="1763866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C62CC2-A696-4FE9-9AEB-35C6ACD33FD0}" type="slidenum">
              <a:rPr lang="en-US" smtClean="0"/>
              <a:t>1</a:t>
            </a:fld>
            <a:endParaRPr lang="en-US"/>
          </a:p>
        </p:txBody>
      </p:sp>
    </p:spTree>
    <p:extLst>
      <p:ext uri="{BB962C8B-B14F-4D97-AF65-F5344CB8AC3E}">
        <p14:creationId xmlns:p14="http://schemas.microsoft.com/office/powerpoint/2010/main" val="874338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9FFFDBC-A6EB-4204-872F-1F854660041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DA5E645-A928-4239-800E-7599C4A0F57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57D19B-BA35-43F1-BD4E-FF51CDCDC86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D41F087-EB9C-48E7-BB22-7E1ECF0B2C6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3437F8B-7974-4715-A316-8FAD3C6480D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F4691DD-9EC9-4F6E-99C9-F71AFD6034C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77287A9-9373-418E-8D73-BCCE1F9A41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27DD3E3B-9B21-4A24-A3F4-2E28995707D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E7A241A-F462-400B-BB6E-C29EE83E564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7415D7-AE09-4F6C-9D6F-0F4F21955FC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FB398B7-7CCA-4176-BC61-8917BDA9DFE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C0C5CAC9-B768-4F85-981B-808BEB32175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7.xml"/><Relationship Id="rId13" Type="http://schemas.openxmlformats.org/officeDocument/2006/relationships/slide" Target="slide13.xml"/><Relationship Id="rId3" Type="http://schemas.openxmlformats.org/officeDocument/2006/relationships/image" Target="../media/image1.wmf"/><Relationship Id="rId7" Type="http://schemas.openxmlformats.org/officeDocument/2006/relationships/slide" Target="slide6.xml"/><Relationship Id="rId12" Type="http://schemas.openxmlformats.org/officeDocument/2006/relationships/slide" Target="slide1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slide" Target="slide5.xml"/><Relationship Id="rId11" Type="http://schemas.openxmlformats.org/officeDocument/2006/relationships/slide" Target="slide10.xml"/><Relationship Id="rId5" Type="http://schemas.openxmlformats.org/officeDocument/2006/relationships/slide" Target="slide4.xml"/><Relationship Id="rId10" Type="http://schemas.openxmlformats.org/officeDocument/2006/relationships/slide" Target="slide9.xml"/><Relationship Id="rId4" Type="http://schemas.openxmlformats.org/officeDocument/2006/relationships/slide" Target="slide2.xml"/><Relationship Id="rId9" Type="http://schemas.openxmlformats.org/officeDocument/2006/relationships/slide" Target="slide8.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png"/><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ideo" Target="file:///C:\Users\ttomm\Dropbox\Science%20Files\Ecology\2019%20Unit\Unit%205_Humans_Lorax\EcoFootprints\National%20Geographic%20_%20The%20Human%20Footprint.mp4" TargetMode="External"/><Relationship Id="rId4" Type="http://schemas.openxmlformats.org/officeDocument/2006/relationships/hyperlink" Target="https://www.schooltube.com/media/t/1_octv5jyj"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hyperlink" Target="http://game-icons.net/lorc/originals/stopwatch.html" TargetMode="External"/><Relationship Id="rId7" Type="http://schemas.openxmlformats.org/officeDocument/2006/relationships/hyperlink" Target="https://gearacres.blogspot.com/2015/03/killer-deals-on-rain-barrels.html" TargetMode="External"/><Relationship Id="rId2"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hyperlink" Target="https://pixabay.com/en/toothbrush-toothpaste-hygiene-304194/" TargetMode="External"/><Relationship Id="rId4" Type="http://schemas.openxmlformats.org/officeDocument/2006/relationships/image" Target="../media/image7.png"/><Relationship Id="rId9"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2.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3.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4.w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6600"/>
        </a:solidFill>
        <a:effectLst/>
      </p:bgPr>
    </p:bg>
    <p:spTree>
      <p:nvGrpSpPr>
        <p:cNvPr id="1" name=""/>
        <p:cNvGrpSpPr/>
        <p:nvPr/>
      </p:nvGrpSpPr>
      <p:grpSpPr>
        <a:xfrm>
          <a:off x="0" y="0"/>
          <a:ext cx="0" cy="0"/>
          <a:chOff x="0" y="0"/>
          <a:chExt cx="0" cy="0"/>
        </a:xfrm>
      </p:grpSpPr>
      <p:pic>
        <p:nvPicPr>
          <p:cNvPr id="2050" name="Picture 20" descr="MCj04160140000[1]"/>
          <p:cNvPicPr>
            <a:picLocks noChangeAspect="1" noChangeArrowheads="1"/>
          </p:cNvPicPr>
          <p:nvPr/>
        </p:nvPicPr>
        <p:blipFill>
          <a:blip r:embed="rId3" cstate="print"/>
          <a:srcRect/>
          <a:stretch>
            <a:fillRect/>
          </a:stretch>
        </p:blipFill>
        <p:spPr bwMode="auto">
          <a:xfrm>
            <a:off x="533400" y="4800600"/>
            <a:ext cx="1854200" cy="1803400"/>
          </a:xfrm>
          <a:prstGeom prst="rect">
            <a:avLst/>
          </a:prstGeom>
          <a:noFill/>
          <a:ln w="9525">
            <a:noFill/>
            <a:miter lim="800000"/>
            <a:headEnd/>
            <a:tailEnd/>
          </a:ln>
        </p:spPr>
      </p:pic>
      <p:pic>
        <p:nvPicPr>
          <p:cNvPr id="2051" name="Picture 22" descr="MCj04160140000[1]"/>
          <p:cNvPicPr>
            <a:picLocks noChangeAspect="1" noChangeArrowheads="1"/>
          </p:cNvPicPr>
          <p:nvPr/>
        </p:nvPicPr>
        <p:blipFill>
          <a:blip r:embed="rId3" cstate="print"/>
          <a:srcRect/>
          <a:stretch>
            <a:fillRect/>
          </a:stretch>
        </p:blipFill>
        <p:spPr bwMode="auto">
          <a:xfrm>
            <a:off x="2692400" y="3251200"/>
            <a:ext cx="1854200" cy="1803400"/>
          </a:xfrm>
          <a:prstGeom prst="rect">
            <a:avLst/>
          </a:prstGeom>
          <a:noFill/>
          <a:ln w="9525">
            <a:noFill/>
            <a:miter lim="800000"/>
            <a:headEnd/>
            <a:tailEnd/>
          </a:ln>
        </p:spPr>
      </p:pic>
      <p:pic>
        <p:nvPicPr>
          <p:cNvPr id="2052" name="Picture 23" descr="MCj04160140000[1]"/>
          <p:cNvPicPr>
            <a:picLocks noChangeAspect="1" noChangeArrowheads="1"/>
          </p:cNvPicPr>
          <p:nvPr/>
        </p:nvPicPr>
        <p:blipFill>
          <a:blip r:embed="rId3" cstate="print"/>
          <a:srcRect/>
          <a:stretch>
            <a:fillRect/>
          </a:stretch>
        </p:blipFill>
        <p:spPr bwMode="auto">
          <a:xfrm>
            <a:off x="4851400" y="1701800"/>
            <a:ext cx="1854200" cy="1803400"/>
          </a:xfrm>
          <a:prstGeom prst="rect">
            <a:avLst/>
          </a:prstGeom>
          <a:noFill/>
          <a:ln w="9525">
            <a:noFill/>
            <a:miter lim="800000"/>
            <a:headEnd/>
            <a:tailEnd/>
          </a:ln>
        </p:spPr>
      </p:pic>
      <p:pic>
        <p:nvPicPr>
          <p:cNvPr id="2053" name="Picture 24" descr="MCj04160140000[1]"/>
          <p:cNvPicPr>
            <a:picLocks noChangeAspect="1" noChangeArrowheads="1"/>
          </p:cNvPicPr>
          <p:nvPr/>
        </p:nvPicPr>
        <p:blipFill>
          <a:blip r:embed="rId3" cstate="print"/>
          <a:srcRect/>
          <a:stretch>
            <a:fillRect/>
          </a:stretch>
        </p:blipFill>
        <p:spPr bwMode="auto">
          <a:xfrm>
            <a:off x="7086600" y="152400"/>
            <a:ext cx="1854200" cy="1803400"/>
          </a:xfrm>
          <a:prstGeom prst="rect">
            <a:avLst/>
          </a:prstGeom>
          <a:noFill/>
          <a:ln w="9525">
            <a:noFill/>
            <a:miter lim="800000"/>
            <a:headEnd/>
            <a:tailEnd/>
          </a:ln>
        </p:spPr>
      </p:pic>
      <p:sp>
        <p:nvSpPr>
          <p:cNvPr id="2054" name="WordArt 10"/>
          <p:cNvSpPr>
            <a:spLocks noChangeArrowheads="1" noChangeShapeType="1" noTextEdit="1"/>
          </p:cNvSpPr>
          <p:nvPr/>
        </p:nvSpPr>
        <p:spPr bwMode="auto">
          <a:xfrm>
            <a:off x="228600" y="2362200"/>
            <a:ext cx="8686800" cy="1828800"/>
          </a:xfrm>
          <a:prstGeom prst="rect">
            <a:avLst/>
          </a:prstGeom>
        </p:spPr>
        <p:txBody>
          <a:bodyPr wrap="none" fromWordArt="1">
            <a:prstTxWarp prst="textPlain">
              <a:avLst>
                <a:gd name="adj" fmla="val 50000"/>
              </a:avLst>
            </a:prstTxWarp>
          </a:bodyPr>
          <a:lstStyle/>
          <a:p>
            <a:pPr algn="ctr"/>
            <a:r>
              <a:rPr lang="en-US" sz="3600" kern="10" dirty="0" err="1">
                <a:ln w="28575">
                  <a:solidFill>
                    <a:srgbClr val="000000"/>
                  </a:solidFill>
                  <a:round/>
                  <a:headEnd/>
                  <a:tailEnd/>
                </a:ln>
                <a:solidFill>
                  <a:srgbClr val="FFCC00"/>
                </a:solidFill>
                <a:latin typeface="Cooper Black"/>
              </a:rPr>
              <a:t>EcoFootprint</a:t>
            </a:r>
            <a:r>
              <a:rPr lang="en-US" sz="3600" kern="10" dirty="0">
                <a:ln w="28575">
                  <a:solidFill>
                    <a:srgbClr val="000000"/>
                  </a:solidFill>
                  <a:round/>
                  <a:headEnd/>
                  <a:tailEnd/>
                </a:ln>
                <a:solidFill>
                  <a:srgbClr val="FFCC00"/>
                </a:solidFill>
                <a:latin typeface="Cooper Black"/>
              </a:rPr>
              <a:t>?</a:t>
            </a:r>
          </a:p>
        </p:txBody>
      </p:sp>
      <p:sp>
        <p:nvSpPr>
          <p:cNvPr id="2055" name="Rectangle 12"/>
          <p:cNvSpPr>
            <a:spLocks noChangeArrowheads="1"/>
          </p:cNvSpPr>
          <p:nvPr/>
        </p:nvSpPr>
        <p:spPr bwMode="auto">
          <a:xfrm>
            <a:off x="3429000" y="6553200"/>
            <a:ext cx="5715000" cy="304800"/>
          </a:xfrm>
          <a:prstGeom prst="rect">
            <a:avLst/>
          </a:prstGeom>
          <a:noFill/>
          <a:ln w="9525">
            <a:noFill/>
            <a:miter lim="800000"/>
            <a:headEnd/>
            <a:tailEnd/>
          </a:ln>
        </p:spPr>
        <p:txBody>
          <a:bodyPr/>
          <a:lstStyle/>
          <a:p>
            <a:pPr algn="ctr">
              <a:spcBef>
                <a:spcPct val="20000"/>
              </a:spcBef>
            </a:pPr>
            <a:r>
              <a:rPr lang="en-US" sz="1200" i="1" dirty="0"/>
              <a:t>T. Tomm 2008   Updated: 2019      http://sciencespot.net/</a:t>
            </a:r>
          </a:p>
        </p:txBody>
      </p:sp>
      <p:sp>
        <p:nvSpPr>
          <p:cNvPr id="2057" name="WordArt 21"/>
          <p:cNvSpPr>
            <a:spLocks noChangeArrowheads="1" noChangeShapeType="1" noTextEdit="1"/>
          </p:cNvSpPr>
          <p:nvPr/>
        </p:nvSpPr>
        <p:spPr bwMode="auto">
          <a:xfrm>
            <a:off x="571500" y="838200"/>
            <a:ext cx="8001000" cy="1782691"/>
          </a:xfrm>
          <a:prstGeom prst="rect">
            <a:avLst/>
          </a:prstGeom>
        </p:spPr>
        <p:txBody>
          <a:bodyPr wrap="none" fromWordArt="1">
            <a:prstTxWarp prst="textPlain">
              <a:avLst>
                <a:gd name="adj" fmla="val 50000"/>
              </a:avLst>
            </a:prstTxWarp>
          </a:bodyPr>
          <a:lstStyle/>
          <a:p>
            <a:pPr algn="ctr"/>
            <a:r>
              <a:rPr lang="en-US" sz="3600" kern="10" dirty="0">
                <a:ln w="28575">
                  <a:solidFill>
                    <a:srgbClr val="000000"/>
                  </a:solidFill>
                  <a:round/>
                  <a:headEnd/>
                  <a:tailEnd/>
                </a:ln>
                <a:solidFill>
                  <a:srgbClr val="FFCC00"/>
                </a:solidFill>
                <a:latin typeface="Cooper Black"/>
              </a:rPr>
              <a:t>What's your</a:t>
            </a:r>
          </a:p>
        </p:txBody>
      </p:sp>
      <p:sp>
        <p:nvSpPr>
          <p:cNvPr id="2" name="Rectangle 1">
            <a:extLst>
              <a:ext uri="{FF2B5EF4-FFF2-40B4-BE49-F238E27FC236}">
                <a16:creationId xmlns:a16="http://schemas.microsoft.com/office/drawing/2014/main" id="{6F963E38-847F-4118-BA3A-C0A3628F92C8}"/>
              </a:ext>
            </a:extLst>
          </p:cNvPr>
          <p:cNvSpPr/>
          <p:nvPr/>
        </p:nvSpPr>
        <p:spPr>
          <a:xfrm>
            <a:off x="0" y="71735"/>
            <a:ext cx="7848599" cy="461665"/>
          </a:xfrm>
          <a:prstGeom prst="rect">
            <a:avLst/>
          </a:prstGeom>
        </p:spPr>
        <p:txBody>
          <a:bodyPr wrap="square">
            <a:spAutoFit/>
          </a:bodyPr>
          <a:lstStyle/>
          <a:p>
            <a:pPr algn="ctr"/>
            <a:r>
              <a:rPr lang="en-US" sz="1200" b="1" dirty="0">
                <a:solidFill>
                  <a:schemeClr val="bg1"/>
                </a:solidFill>
                <a:latin typeface="Times New Roman" pitchFamily="18" charset="0"/>
              </a:rPr>
              <a:t>Note:  All points/values on the following slides are estimated and should not be taken as absolute measurements.  This focus of the activity is on student awareness of their footprints and things that negatively or positively impact it.</a:t>
            </a:r>
            <a:endParaRPr lang="en-US" sz="1200" dirty="0">
              <a:solidFill>
                <a:schemeClr val="bg1"/>
              </a:solidFill>
            </a:endParaRPr>
          </a:p>
        </p:txBody>
      </p:sp>
      <p:sp>
        <p:nvSpPr>
          <p:cNvPr id="10" name="Rectangle 12"/>
          <p:cNvSpPr>
            <a:spLocks noChangeArrowheads="1"/>
          </p:cNvSpPr>
          <p:nvPr/>
        </p:nvSpPr>
        <p:spPr bwMode="auto">
          <a:xfrm>
            <a:off x="3429000" y="4724400"/>
            <a:ext cx="2743200" cy="1752600"/>
          </a:xfrm>
          <a:prstGeom prst="rect">
            <a:avLst/>
          </a:prstGeom>
          <a:noFill/>
          <a:ln w="9525">
            <a:noFill/>
            <a:miter lim="800000"/>
            <a:headEnd/>
            <a:tailEnd/>
          </a:ln>
        </p:spPr>
        <p:txBody>
          <a:bodyPr/>
          <a:lstStyle/>
          <a:p>
            <a:pPr>
              <a:spcBef>
                <a:spcPct val="20000"/>
              </a:spcBef>
            </a:pPr>
            <a:r>
              <a:rPr lang="en-US" b="1" i="1" dirty="0">
                <a:latin typeface="Arial Black" pitchFamily="34" charset="0"/>
                <a:hlinkClick r:id="rId4" action="ppaction://hlinksldjump"/>
              </a:rPr>
              <a:t>INTRODUCTION</a:t>
            </a:r>
            <a:endParaRPr lang="en-US" b="1" i="1" dirty="0">
              <a:latin typeface="Arial Black" pitchFamily="34" charset="0"/>
            </a:endParaRPr>
          </a:p>
          <a:p>
            <a:pPr>
              <a:spcBef>
                <a:spcPct val="20000"/>
              </a:spcBef>
            </a:pPr>
            <a:r>
              <a:rPr lang="en-US" b="1" i="1" dirty="0">
                <a:latin typeface="Arial Black" pitchFamily="34" charset="0"/>
                <a:hlinkClick r:id="rId5" action="ppaction://hlinksldjump"/>
              </a:rPr>
              <a:t>WATER </a:t>
            </a:r>
            <a:endParaRPr lang="en-US" b="1" i="1" dirty="0">
              <a:latin typeface="Arial Black" pitchFamily="34" charset="0"/>
            </a:endParaRPr>
          </a:p>
          <a:p>
            <a:pPr>
              <a:spcBef>
                <a:spcPct val="20000"/>
              </a:spcBef>
            </a:pPr>
            <a:r>
              <a:rPr lang="en-US" b="1" i="1" dirty="0">
                <a:latin typeface="Arial Black" pitchFamily="34" charset="0"/>
                <a:hlinkClick r:id="rId6" action="ppaction://hlinksldjump"/>
              </a:rPr>
              <a:t>FOOD</a:t>
            </a:r>
            <a:endParaRPr lang="en-US" b="1" i="1" dirty="0">
              <a:latin typeface="Arial Black" pitchFamily="34" charset="0"/>
            </a:endParaRPr>
          </a:p>
          <a:p>
            <a:pPr>
              <a:spcBef>
                <a:spcPct val="20000"/>
              </a:spcBef>
            </a:pPr>
            <a:r>
              <a:rPr lang="en-US" b="1" i="1" dirty="0">
                <a:latin typeface="Arial Black" pitchFamily="34" charset="0"/>
              </a:rPr>
              <a:t> </a:t>
            </a:r>
            <a:r>
              <a:rPr lang="en-US" b="1" i="1" dirty="0">
                <a:latin typeface="Arial Black" pitchFamily="34" charset="0"/>
                <a:hlinkClick r:id="rId7" action="ppaction://hlinksldjump"/>
              </a:rPr>
              <a:t>HOUSING</a:t>
            </a:r>
            <a:endParaRPr lang="en-US" b="1" i="1" dirty="0">
              <a:latin typeface="Arial Black" pitchFamily="34" charset="0"/>
            </a:endParaRPr>
          </a:p>
          <a:p>
            <a:pPr>
              <a:spcBef>
                <a:spcPct val="20000"/>
              </a:spcBef>
            </a:pPr>
            <a:r>
              <a:rPr lang="en-US" b="1" i="1" dirty="0">
                <a:latin typeface="Arial Black" pitchFamily="34" charset="0"/>
                <a:hlinkClick r:id="rId8" action="ppaction://hlinksldjump"/>
              </a:rPr>
              <a:t>TRANSPORTATION</a:t>
            </a:r>
            <a:br>
              <a:rPr lang="en-US" b="1" i="1" dirty="0">
                <a:latin typeface="Arial Black" pitchFamily="34" charset="0"/>
              </a:rPr>
            </a:br>
            <a:endParaRPr lang="en-US" b="1" i="1" dirty="0">
              <a:latin typeface="Arial Black" pitchFamily="34" charset="0"/>
            </a:endParaRPr>
          </a:p>
        </p:txBody>
      </p:sp>
      <p:sp>
        <p:nvSpPr>
          <p:cNvPr id="11" name="Rectangle 12"/>
          <p:cNvSpPr>
            <a:spLocks noChangeArrowheads="1"/>
          </p:cNvSpPr>
          <p:nvPr/>
        </p:nvSpPr>
        <p:spPr bwMode="auto">
          <a:xfrm>
            <a:off x="6096000" y="4724400"/>
            <a:ext cx="2743200" cy="1752600"/>
          </a:xfrm>
          <a:prstGeom prst="rect">
            <a:avLst/>
          </a:prstGeom>
          <a:noFill/>
          <a:ln w="9525">
            <a:noFill/>
            <a:miter lim="800000"/>
            <a:headEnd/>
            <a:tailEnd/>
          </a:ln>
        </p:spPr>
        <p:txBody>
          <a:bodyPr/>
          <a:lstStyle/>
          <a:p>
            <a:pPr>
              <a:spcBef>
                <a:spcPct val="20000"/>
              </a:spcBef>
            </a:pPr>
            <a:r>
              <a:rPr lang="en-US" b="1" i="1" dirty="0">
                <a:latin typeface="Arial Black" pitchFamily="34" charset="0"/>
                <a:hlinkClick r:id="rId9" action="ppaction://hlinksldjump"/>
              </a:rPr>
              <a:t>HEATING</a:t>
            </a:r>
            <a:endParaRPr lang="en-US" b="1" i="1" dirty="0">
              <a:latin typeface="Arial Black" pitchFamily="34" charset="0"/>
            </a:endParaRPr>
          </a:p>
          <a:p>
            <a:pPr>
              <a:spcBef>
                <a:spcPct val="20000"/>
              </a:spcBef>
            </a:pPr>
            <a:r>
              <a:rPr lang="en-US" b="1" i="1" dirty="0">
                <a:latin typeface="Arial Black" pitchFamily="34" charset="0"/>
                <a:hlinkClick r:id="rId10" action="ppaction://hlinksldjump"/>
              </a:rPr>
              <a:t>POWER</a:t>
            </a:r>
            <a:endParaRPr lang="en-US" b="1" i="1" dirty="0">
              <a:latin typeface="Arial Black" pitchFamily="34" charset="0"/>
            </a:endParaRPr>
          </a:p>
          <a:p>
            <a:pPr>
              <a:spcBef>
                <a:spcPct val="20000"/>
              </a:spcBef>
            </a:pPr>
            <a:r>
              <a:rPr lang="en-US" b="1" i="1" dirty="0">
                <a:latin typeface="Arial Black" pitchFamily="34" charset="0"/>
                <a:hlinkClick r:id="rId11" action="ppaction://hlinksldjump"/>
              </a:rPr>
              <a:t>GARBAGE/WASTES</a:t>
            </a:r>
            <a:endParaRPr lang="en-US" b="1" i="1" dirty="0">
              <a:latin typeface="Arial Black" pitchFamily="34" charset="0"/>
            </a:endParaRPr>
          </a:p>
          <a:p>
            <a:pPr>
              <a:spcBef>
                <a:spcPct val="20000"/>
              </a:spcBef>
            </a:pPr>
            <a:r>
              <a:rPr lang="en-US" b="1" i="1" dirty="0">
                <a:latin typeface="Arial Black" pitchFamily="34" charset="0"/>
                <a:hlinkClick r:id="rId12" action="ppaction://hlinksldjump"/>
              </a:rPr>
              <a:t>CALCULATIONS</a:t>
            </a:r>
            <a:endParaRPr lang="en-US" b="1" i="1" dirty="0">
              <a:latin typeface="Arial Black" pitchFamily="34" charset="0"/>
            </a:endParaRPr>
          </a:p>
          <a:p>
            <a:pPr>
              <a:spcBef>
                <a:spcPct val="20000"/>
              </a:spcBef>
            </a:pPr>
            <a:r>
              <a:rPr lang="en-US" b="1" i="1" dirty="0">
                <a:latin typeface="Arial Black" pitchFamily="34" charset="0"/>
                <a:hlinkClick r:id="rId13" action="ppaction://hlinksldjump"/>
              </a:rPr>
              <a:t>ASSIGNMENT       </a:t>
            </a:r>
            <a:endParaRPr lang="en-US" b="1" i="1" dirty="0">
              <a:latin typeface="Arial Black"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2"/>
          <p:cNvSpPr txBox="1">
            <a:spLocks noChangeArrowheads="1"/>
          </p:cNvSpPr>
          <p:nvPr/>
        </p:nvSpPr>
        <p:spPr bwMode="auto">
          <a:xfrm>
            <a:off x="152400" y="128111"/>
            <a:ext cx="8686800" cy="6032421"/>
          </a:xfrm>
          <a:prstGeom prst="rect">
            <a:avLst/>
          </a:prstGeom>
          <a:noFill/>
          <a:ln w="9525">
            <a:noFill/>
            <a:miter lim="800000"/>
            <a:headEnd/>
            <a:tailEnd/>
          </a:ln>
        </p:spPr>
        <p:txBody>
          <a:bodyPr>
            <a:spAutoFit/>
          </a:bodyPr>
          <a:lstStyle/>
          <a:p>
            <a:pPr algn="just"/>
            <a:r>
              <a:rPr lang="en-US" sz="3200" b="1" dirty="0">
                <a:latin typeface="Times New Roman" pitchFamily="18" charset="0"/>
              </a:rPr>
              <a:t>GARBAGE/WASTE</a:t>
            </a:r>
            <a:endParaRPr lang="en-US" sz="2000" b="1" dirty="0">
              <a:latin typeface="Times New Roman" pitchFamily="18" charset="0"/>
            </a:endParaRPr>
          </a:p>
          <a:p>
            <a:pPr algn="just"/>
            <a:endParaRPr lang="en-US" sz="1200" b="1" dirty="0">
              <a:latin typeface="Times New Roman" pitchFamily="18" charset="0"/>
            </a:endParaRPr>
          </a:p>
          <a:p>
            <a:r>
              <a:rPr lang="en-US" sz="2000" dirty="0">
                <a:latin typeface="Times New Roman" pitchFamily="18" charset="0"/>
              </a:rPr>
              <a:t>You can’t help but create some waste, and what you throw </a:t>
            </a:r>
          </a:p>
          <a:p>
            <a:r>
              <a:rPr lang="en-US" sz="2000" dirty="0">
                <a:latin typeface="Times New Roman" pitchFamily="18" charset="0"/>
              </a:rPr>
              <a:t>away must be disposed of  in landfill sites, using up valuable</a:t>
            </a:r>
          </a:p>
          <a:p>
            <a:r>
              <a:rPr lang="en-US" sz="2000" dirty="0">
                <a:latin typeface="Times New Roman" pitchFamily="18" charset="0"/>
              </a:rPr>
              <a:t>land as well as resources to transport it. </a:t>
            </a:r>
            <a:r>
              <a:rPr lang="en-US" sz="2000" b="1" u="sng" dirty="0">
                <a:solidFill>
                  <a:srgbClr val="FF0000"/>
                </a:solidFill>
                <a:latin typeface="Times New Roman" pitchFamily="18" charset="0"/>
              </a:rPr>
              <a:t>START WITH A </a:t>
            </a:r>
            <a:br>
              <a:rPr lang="en-US" sz="2000" b="1" u="sng" dirty="0">
                <a:solidFill>
                  <a:srgbClr val="FF0000"/>
                </a:solidFill>
                <a:latin typeface="Times New Roman" pitchFamily="18" charset="0"/>
              </a:rPr>
            </a:br>
            <a:r>
              <a:rPr lang="en-US" sz="2000" b="1" u="sng" dirty="0">
                <a:solidFill>
                  <a:srgbClr val="FF0000"/>
                </a:solidFill>
                <a:latin typeface="Times New Roman" pitchFamily="18" charset="0"/>
              </a:rPr>
              <a:t>SCORE OF 50 POINTS</a:t>
            </a:r>
            <a:r>
              <a:rPr lang="en-US" sz="2000" b="1" dirty="0">
                <a:latin typeface="Times New Roman" pitchFamily="18" charset="0"/>
              </a:rPr>
              <a:t> </a:t>
            </a:r>
            <a:r>
              <a:rPr lang="en-US" sz="2000" dirty="0">
                <a:latin typeface="Times New Roman" pitchFamily="18" charset="0"/>
              </a:rPr>
              <a:t>and subtract points for everything </a:t>
            </a:r>
            <a:br>
              <a:rPr lang="en-US" sz="2000" dirty="0">
                <a:latin typeface="Times New Roman" pitchFamily="18" charset="0"/>
              </a:rPr>
            </a:br>
            <a:r>
              <a:rPr lang="en-US" sz="2000" dirty="0">
                <a:latin typeface="Times New Roman" pitchFamily="18" charset="0"/>
              </a:rPr>
              <a:t>you do to reduce waste.</a:t>
            </a:r>
          </a:p>
          <a:p>
            <a:pPr algn="just"/>
            <a:r>
              <a:rPr lang="en-US" sz="1100" dirty="0">
                <a:latin typeface="Times New Roman" pitchFamily="18" charset="0"/>
              </a:rPr>
              <a:t>	</a:t>
            </a:r>
          </a:p>
          <a:p>
            <a:pPr algn="just"/>
            <a:r>
              <a:rPr lang="en-US" sz="2000" b="1" dirty="0">
                <a:latin typeface="Times New Roman" pitchFamily="18" charset="0"/>
              </a:rPr>
              <a:t>Does your family:</a:t>
            </a:r>
          </a:p>
          <a:p>
            <a:pPr algn="just">
              <a:buFont typeface="Wingdings" pitchFamily="2" charset="2"/>
              <a:buChar char="§"/>
            </a:pPr>
            <a:r>
              <a:rPr lang="en-US" sz="2000" dirty="0">
                <a:latin typeface="Times New Roman" pitchFamily="18" charset="0"/>
              </a:rPr>
              <a:t> Recycle all </a:t>
            </a:r>
            <a:r>
              <a:rPr lang="en-US" sz="2000" b="1" dirty="0">
                <a:solidFill>
                  <a:srgbClr val="FF0000"/>
                </a:solidFill>
                <a:latin typeface="Times New Roman" pitchFamily="18" charset="0"/>
              </a:rPr>
              <a:t>paper</a:t>
            </a:r>
            <a:r>
              <a:rPr lang="en-US" sz="2000" dirty="0">
                <a:latin typeface="Times New Roman" pitchFamily="18" charset="0"/>
              </a:rPr>
              <a:t> </a:t>
            </a:r>
            <a:r>
              <a:rPr lang="en-US" sz="2000" b="1" dirty="0">
                <a:latin typeface="Times New Roman" pitchFamily="18" charset="0"/>
                <a:sym typeface="Wingdings" pitchFamily="2" charset="2"/>
              </a:rPr>
              <a:t> -5</a:t>
            </a:r>
            <a:endParaRPr lang="en-US" sz="2000" b="1" dirty="0">
              <a:latin typeface="Times New Roman" pitchFamily="18" charset="0"/>
            </a:endParaRPr>
          </a:p>
          <a:p>
            <a:pPr algn="just">
              <a:buFont typeface="Wingdings" pitchFamily="2" charset="2"/>
              <a:buChar char="§"/>
            </a:pPr>
            <a:r>
              <a:rPr lang="en-US" sz="2000" dirty="0">
                <a:latin typeface="Times New Roman" pitchFamily="18" charset="0"/>
              </a:rPr>
              <a:t> Recycle all </a:t>
            </a:r>
            <a:r>
              <a:rPr lang="en-US" sz="2000" b="1" dirty="0">
                <a:solidFill>
                  <a:srgbClr val="FF0000"/>
                </a:solidFill>
                <a:latin typeface="Times New Roman" pitchFamily="18" charset="0"/>
              </a:rPr>
              <a:t>aluminum</a:t>
            </a:r>
            <a:r>
              <a:rPr lang="en-US" sz="2000" dirty="0">
                <a:latin typeface="Times New Roman" pitchFamily="18" charset="0"/>
              </a:rPr>
              <a:t> and other </a:t>
            </a:r>
            <a:r>
              <a:rPr lang="en-US" sz="2000" b="1" dirty="0">
                <a:solidFill>
                  <a:srgbClr val="FF0000"/>
                </a:solidFill>
                <a:latin typeface="Times New Roman" pitchFamily="18" charset="0"/>
              </a:rPr>
              <a:t>metal</a:t>
            </a:r>
            <a:r>
              <a:rPr lang="en-US" sz="2000" dirty="0">
                <a:latin typeface="Times New Roman" pitchFamily="18" charset="0"/>
              </a:rPr>
              <a:t> cans</a:t>
            </a:r>
            <a:r>
              <a:rPr lang="en-US" sz="2000" b="1" dirty="0">
                <a:latin typeface="Times New Roman" pitchFamily="18" charset="0"/>
                <a:sym typeface="Wingdings" pitchFamily="2" charset="2"/>
              </a:rPr>
              <a:t>  -5</a:t>
            </a:r>
            <a:endParaRPr lang="en-US" sz="2000" dirty="0">
              <a:latin typeface="Times New Roman" pitchFamily="18" charset="0"/>
            </a:endParaRPr>
          </a:p>
          <a:p>
            <a:pPr algn="just">
              <a:buFont typeface="Wingdings" pitchFamily="2" charset="2"/>
              <a:buChar char="§"/>
            </a:pPr>
            <a:r>
              <a:rPr lang="en-US" sz="2000" dirty="0">
                <a:latin typeface="Times New Roman" pitchFamily="18" charset="0"/>
              </a:rPr>
              <a:t> Recycle all empty </a:t>
            </a:r>
            <a:r>
              <a:rPr lang="en-US" sz="2000" b="1" dirty="0">
                <a:solidFill>
                  <a:srgbClr val="FF0000"/>
                </a:solidFill>
                <a:latin typeface="Times New Roman" pitchFamily="18" charset="0"/>
              </a:rPr>
              <a:t>plastic</a:t>
            </a:r>
            <a:r>
              <a:rPr lang="en-US" sz="2000" dirty="0">
                <a:latin typeface="Times New Roman" pitchFamily="18" charset="0"/>
              </a:rPr>
              <a:t> containers</a:t>
            </a:r>
            <a:r>
              <a:rPr lang="en-US" sz="2000" b="1" dirty="0">
                <a:latin typeface="Times New Roman" pitchFamily="18" charset="0"/>
                <a:sym typeface="Wingdings" pitchFamily="2" charset="2"/>
              </a:rPr>
              <a:t>  -5</a:t>
            </a:r>
            <a:endParaRPr lang="en-US" sz="2000" dirty="0">
              <a:latin typeface="Times New Roman" pitchFamily="18" charset="0"/>
            </a:endParaRPr>
          </a:p>
          <a:p>
            <a:pPr algn="just">
              <a:buFont typeface="Wingdings" pitchFamily="2" charset="2"/>
              <a:buChar char="§"/>
            </a:pPr>
            <a:r>
              <a:rPr lang="en-US" sz="2000" dirty="0">
                <a:latin typeface="Times New Roman" pitchFamily="18" charset="0"/>
              </a:rPr>
              <a:t> Recycle all empty </a:t>
            </a:r>
            <a:r>
              <a:rPr lang="en-US" sz="2000" b="1" dirty="0">
                <a:solidFill>
                  <a:srgbClr val="FF0000"/>
                </a:solidFill>
                <a:latin typeface="Times New Roman" pitchFamily="18" charset="0"/>
              </a:rPr>
              <a:t>glass</a:t>
            </a:r>
            <a:r>
              <a:rPr lang="en-US" sz="2000" dirty="0">
                <a:latin typeface="Times New Roman" pitchFamily="18" charset="0"/>
              </a:rPr>
              <a:t> containers</a:t>
            </a:r>
            <a:r>
              <a:rPr lang="en-US" sz="2000" b="1" dirty="0">
                <a:latin typeface="Times New Roman" pitchFamily="18" charset="0"/>
                <a:sym typeface="Wingdings" pitchFamily="2" charset="2"/>
              </a:rPr>
              <a:t>  -5</a:t>
            </a:r>
            <a:endParaRPr lang="en-US" sz="2000" dirty="0">
              <a:latin typeface="Times New Roman" pitchFamily="18" charset="0"/>
            </a:endParaRPr>
          </a:p>
          <a:p>
            <a:pPr algn="just"/>
            <a:endParaRPr lang="en-US" sz="1100" dirty="0">
              <a:latin typeface="Times New Roman" pitchFamily="18" charset="0"/>
            </a:endParaRPr>
          </a:p>
          <a:p>
            <a:pPr algn="just"/>
            <a:r>
              <a:rPr lang="en-US" sz="2000" b="1" dirty="0">
                <a:latin typeface="Times New Roman" pitchFamily="18" charset="0"/>
              </a:rPr>
              <a:t>Does your family</a:t>
            </a:r>
          </a:p>
          <a:p>
            <a:pPr algn="just">
              <a:buFont typeface="Wingdings" pitchFamily="2" charset="2"/>
              <a:buChar char="§"/>
            </a:pPr>
            <a:r>
              <a:rPr lang="en-US" sz="2000" dirty="0">
                <a:latin typeface="Times New Roman" pitchFamily="18" charset="0"/>
              </a:rPr>
              <a:t> Use</a:t>
            </a:r>
            <a:r>
              <a:rPr lang="en-US" sz="2000" b="1" dirty="0">
                <a:latin typeface="Times New Roman" pitchFamily="18" charset="0"/>
              </a:rPr>
              <a:t> </a:t>
            </a:r>
            <a:r>
              <a:rPr lang="en-US" sz="2000" b="1" dirty="0">
                <a:solidFill>
                  <a:srgbClr val="FF0000"/>
                </a:solidFill>
                <a:latin typeface="Times New Roman" pitchFamily="18" charset="0"/>
              </a:rPr>
              <a:t>composting</a:t>
            </a:r>
            <a:r>
              <a:rPr lang="en-US" sz="2000" b="1" dirty="0">
                <a:latin typeface="Times New Roman" pitchFamily="18" charset="0"/>
              </a:rPr>
              <a:t> </a:t>
            </a:r>
            <a:r>
              <a:rPr lang="en-US" sz="2000" dirty="0">
                <a:latin typeface="Times New Roman" pitchFamily="18" charset="0"/>
              </a:rPr>
              <a:t>for all kitchen and garden waste</a:t>
            </a:r>
            <a:r>
              <a:rPr lang="en-US" sz="2000" b="1" dirty="0">
                <a:latin typeface="Times New Roman" pitchFamily="18" charset="0"/>
                <a:sym typeface="Wingdings" pitchFamily="2" charset="2"/>
              </a:rPr>
              <a:t>  -5</a:t>
            </a:r>
            <a:endParaRPr lang="en-US" sz="2000" dirty="0">
              <a:latin typeface="Times New Roman" pitchFamily="18" charset="0"/>
            </a:endParaRPr>
          </a:p>
          <a:p>
            <a:pPr algn="just">
              <a:buFont typeface="Wingdings" pitchFamily="2" charset="2"/>
              <a:buChar char="§"/>
            </a:pPr>
            <a:r>
              <a:rPr lang="en-US" sz="2000" b="1" dirty="0">
                <a:latin typeface="Times New Roman" pitchFamily="18" charset="0"/>
              </a:rPr>
              <a:t> </a:t>
            </a:r>
            <a:r>
              <a:rPr lang="en-US" sz="2000" b="1" dirty="0">
                <a:solidFill>
                  <a:srgbClr val="FF0000"/>
                </a:solidFill>
                <a:latin typeface="Times New Roman" pitchFamily="18" charset="0"/>
              </a:rPr>
              <a:t>Reduce wastes </a:t>
            </a:r>
            <a:r>
              <a:rPr lang="en-US" sz="2000" dirty="0">
                <a:latin typeface="Times New Roman" pitchFamily="18" charset="0"/>
              </a:rPr>
              <a:t>by buying less, </a:t>
            </a:r>
            <a:r>
              <a:rPr lang="en-US" sz="2000" u="sng" dirty="0">
                <a:latin typeface="Times New Roman" pitchFamily="18" charset="0"/>
              </a:rPr>
              <a:t>mending</a:t>
            </a:r>
            <a:r>
              <a:rPr lang="en-US" sz="2000" dirty="0">
                <a:latin typeface="Times New Roman" pitchFamily="18" charset="0"/>
              </a:rPr>
              <a:t> and </a:t>
            </a:r>
            <a:r>
              <a:rPr lang="en-US" sz="2000" u="sng" dirty="0">
                <a:latin typeface="Times New Roman" pitchFamily="18" charset="0"/>
              </a:rPr>
              <a:t>reusing</a:t>
            </a:r>
            <a:r>
              <a:rPr lang="en-US" sz="2000" dirty="0">
                <a:latin typeface="Times New Roman" pitchFamily="18" charset="0"/>
              </a:rPr>
              <a:t> old things, or buying </a:t>
            </a:r>
            <a:r>
              <a:rPr lang="en-US" sz="2000" u="sng" dirty="0">
                <a:latin typeface="Times New Roman" pitchFamily="18" charset="0"/>
              </a:rPr>
              <a:t>second hand clothes</a:t>
            </a:r>
            <a:r>
              <a:rPr lang="en-US" sz="2000" b="1" dirty="0">
                <a:latin typeface="Times New Roman" pitchFamily="18" charset="0"/>
                <a:sym typeface="Wingdings" pitchFamily="2" charset="2"/>
              </a:rPr>
              <a:t>  -5</a:t>
            </a:r>
            <a:endParaRPr lang="en-US" sz="2000" dirty="0">
              <a:latin typeface="Times New Roman" pitchFamily="18" charset="0"/>
            </a:endParaRPr>
          </a:p>
          <a:p>
            <a:pPr>
              <a:buFont typeface="Wingdings" pitchFamily="2" charset="2"/>
              <a:buChar char="§"/>
            </a:pPr>
            <a:r>
              <a:rPr lang="en-US" sz="2000" b="1" dirty="0">
                <a:latin typeface="Times New Roman" pitchFamily="18" charset="0"/>
              </a:rPr>
              <a:t> </a:t>
            </a:r>
            <a:r>
              <a:rPr lang="en-US" sz="2000" b="1" dirty="0">
                <a:solidFill>
                  <a:srgbClr val="FF0000"/>
                </a:solidFill>
                <a:latin typeface="Times New Roman" pitchFamily="18" charset="0"/>
              </a:rPr>
              <a:t>Donate items </a:t>
            </a:r>
            <a:r>
              <a:rPr lang="en-US" sz="2000" dirty="0">
                <a:latin typeface="Times New Roman" pitchFamily="18" charset="0"/>
              </a:rPr>
              <a:t>that you can no longer use or wear </a:t>
            </a:r>
            <a:r>
              <a:rPr lang="en-US" sz="2000" b="1" dirty="0">
                <a:latin typeface="Times New Roman" pitchFamily="18" charset="0"/>
                <a:sym typeface="Wingdings" pitchFamily="2" charset="2"/>
              </a:rPr>
              <a:t> -5</a:t>
            </a:r>
            <a:br>
              <a:rPr lang="en-US" sz="2000" b="1" dirty="0">
                <a:latin typeface="Times New Roman" pitchFamily="18" charset="0"/>
                <a:sym typeface="Wingdings" pitchFamily="2" charset="2"/>
              </a:rPr>
            </a:br>
            <a:r>
              <a:rPr lang="en-US" sz="2000" dirty="0">
                <a:latin typeface="Times New Roman" pitchFamily="18" charset="0"/>
                <a:sym typeface="Wingdings" pitchFamily="2" charset="2"/>
              </a:rPr>
              <a:t>(charity or hand down to friend/family member)</a:t>
            </a:r>
            <a:endParaRPr lang="en-US" sz="2000" dirty="0">
              <a:latin typeface="Times New Roman" pitchFamily="18" charset="0"/>
            </a:endParaRPr>
          </a:p>
        </p:txBody>
      </p:sp>
      <p:pic>
        <p:nvPicPr>
          <p:cNvPr id="5122" name="Picture 2" descr="C:\Users\ttomm\AppData\Local\Microsoft\Windows\INetCache\IE\1O1O3NNB\p0110-tirame-a-la-papelera1[1].jpg"/>
          <p:cNvPicPr>
            <a:picLocks noChangeAspect="1" noChangeArrowheads="1"/>
          </p:cNvPicPr>
          <p:nvPr/>
        </p:nvPicPr>
        <p:blipFill>
          <a:blip r:embed="rId2" cstate="print"/>
          <a:srcRect l="16923" r="15385"/>
          <a:stretch>
            <a:fillRect/>
          </a:stretch>
        </p:blipFill>
        <p:spPr bwMode="auto">
          <a:xfrm>
            <a:off x="7924800" y="5486400"/>
            <a:ext cx="825305" cy="1219200"/>
          </a:xfrm>
          <a:prstGeom prst="rect">
            <a:avLst/>
          </a:prstGeom>
          <a:noFill/>
        </p:spPr>
      </p:pic>
      <p:pic>
        <p:nvPicPr>
          <p:cNvPr id="7" name="Picture 2"/>
          <p:cNvPicPr>
            <a:picLocks noChangeAspect="1" noChangeArrowheads="1"/>
          </p:cNvPicPr>
          <p:nvPr/>
        </p:nvPicPr>
        <p:blipFill>
          <a:blip r:embed="rId3" cstate="print"/>
          <a:srcRect/>
          <a:stretch>
            <a:fillRect/>
          </a:stretch>
        </p:blipFill>
        <p:spPr bwMode="auto">
          <a:xfrm>
            <a:off x="7391400" y="228600"/>
            <a:ext cx="1307690" cy="202692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12" end="1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3">
                                            <p:txEl>
                                              <p:pRg st="13" end="1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0243">
                                            <p:txEl>
                                              <p:pRg st="14" end="1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24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0" y="152400"/>
            <a:ext cx="9144000" cy="830997"/>
          </a:xfrm>
          <a:prstGeom prst="rect">
            <a:avLst/>
          </a:prstGeom>
          <a:solidFill>
            <a:srgbClr val="FFC000"/>
          </a:solidFill>
          <a:ln w="9525">
            <a:noFill/>
            <a:miter lim="800000"/>
            <a:headEnd/>
            <a:tailEnd/>
          </a:ln>
        </p:spPr>
        <p:txBody>
          <a:bodyPr wrap="square">
            <a:spAutoFit/>
          </a:bodyPr>
          <a:lstStyle/>
          <a:p>
            <a:pPr algn="just">
              <a:spcBef>
                <a:spcPct val="50000"/>
              </a:spcBef>
            </a:pPr>
            <a:r>
              <a:rPr lang="en-US" sz="2400" b="1" dirty="0">
                <a:latin typeface="Times New Roman" pitchFamily="18" charset="0"/>
              </a:rPr>
              <a:t>How many planets would be needed if </a:t>
            </a:r>
            <a:r>
              <a:rPr lang="en-US" sz="2400" b="1">
                <a:latin typeface="Times New Roman" pitchFamily="18" charset="0"/>
              </a:rPr>
              <a:t>everyone were </a:t>
            </a:r>
            <a:r>
              <a:rPr lang="en-US" sz="2400" b="1" dirty="0">
                <a:latin typeface="Times New Roman" pitchFamily="18" charset="0"/>
              </a:rPr>
              <a:t>to live like you? Let’s find out!</a:t>
            </a:r>
          </a:p>
        </p:txBody>
      </p:sp>
      <p:sp>
        <p:nvSpPr>
          <p:cNvPr id="9" name="Text Box 4"/>
          <p:cNvSpPr txBox="1">
            <a:spLocks noChangeArrowheads="1"/>
          </p:cNvSpPr>
          <p:nvPr/>
        </p:nvSpPr>
        <p:spPr bwMode="auto">
          <a:xfrm>
            <a:off x="152400" y="1219200"/>
            <a:ext cx="8839200" cy="1938992"/>
          </a:xfrm>
          <a:prstGeom prst="rect">
            <a:avLst/>
          </a:prstGeom>
          <a:noFill/>
          <a:ln w="9525">
            <a:noFill/>
            <a:miter lim="800000"/>
            <a:headEnd/>
            <a:tailEnd/>
          </a:ln>
        </p:spPr>
        <p:txBody>
          <a:bodyPr wrap="square">
            <a:spAutoFit/>
          </a:bodyPr>
          <a:lstStyle/>
          <a:p>
            <a:pPr>
              <a:spcBef>
                <a:spcPct val="50000"/>
              </a:spcBef>
            </a:pPr>
            <a:r>
              <a:rPr lang="en-US" sz="2000" b="1" dirty="0">
                <a:latin typeface="Times New Roman" pitchFamily="18" charset="0"/>
              </a:rPr>
              <a:t>1</a:t>
            </a:r>
            <a:r>
              <a:rPr lang="en-US" sz="2000" b="1" baseline="30000" dirty="0">
                <a:latin typeface="Times New Roman" pitchFamily="18" charset="0"/>
              </a:rPr>
              <a:t>st</a:t>
            </a:r>
            <a:r>
              <a:rPr lang="en-US" sz="2000" b="1" dirty="0">
                <a:latin typeface="Times New Roman" pitchFamily="18" charset="0"/>
              </a:rPr>
              <a:t> – Calculate your TOTAL POINTS.</a:t>
            </a:r>
          </a:p>
          <a:p>
            <a:pPr>
              <a:spcBef>
                <a:spcPct val="50000"/>
              </a:spcBef>
            </a:pPr>
            <a:r>
              <a:rPr lang="en-US" sz="2000" b="1" dirty="0">
                <a:latin typeface="Times New Roman" pitchFamily="18" charset="0"/>
              </a:rPr>
              <a:t>    </a:t>
            </a:r>
            <a:r>
              <a:rPr lang="en-US" sz="2000" b="1" dirty="0">
                <a:solidFill>
                  <a:srgbClr val="FF0000"/>
                </a:solidFill>
                <a:latin typeface="Times New Roman" pitchFamily="18" charset="0"/>
              </a:rPr>
              <a:t>ADD THE POINTS </a:t>
            </a:r>
            <a:r>
              <a:rPr lang="en-US" sz="2000" b="1" dirty="0">
                <a:latin typeface="Times New Roman" pitchFamily="18" charset="0"/>
              </a:rPr>
              <a:t>from each section.</a:t>
            </a:r>
            <a:br>
              <a:rPr lang="en-US" sz="2000" b="1" dirty="0">
                <a:latin typeface="Times New Roman" pitchFamily="18" charset="0"/>
              </a:rPr>
            </a:br>
            <a:r>
              <a:rPr lang="en-US" sz="2000" b="1" dirty="0">
                <a:latin typeface="Times New Roman" pitchFamily="18" charset="0"/>
              </a:rPr>
              <a:t>    </a:t>
            </a:r>
            <a:r>
              <a:rPr lang="en-US" sz="2000" b="1" dirty="0">
                <a:solidFill>
                  <a:srgbClr val="FF0000"/>
                </a:solidFill>
                <a:latin typeface="Times New Roman" pitchFamily="18" charset="0"/>
              </a:rPr>
              <a:t>MULTIPLY by TWO </a:t>
            </a:r>
            <a:r>
              <a:rPr lang="en-US" sz="2000" b="1" dirty="0">
                <a:latin typeface="Times New Roman" pitchFamily="18" charset="0"/>
              </a:rPr>
              <a:t>since there are a lot of other things we use &amp; do we that    	                     use Earth’s resources that were not added in.</a:t>
            </a:r>
            <a:endParaRPr lang="en-US" sz="2000" dirty="0">
              <a:latin typeface="Times New Roman" pitchFamily="18" charset="0"/>
            </a:endParaRPr>
          </a:p>
          <a:p>
            <a:pPr>
              <a:spcBef>
                <a:spcPct val="50000"/>
              </a:spcBef>
            </a:pPr>
            <a:r>
              <a:rPr lang="en-US" sz="2000" b="1" dirty="0">
                <a:latin typeface="Times New Roman" pitchFamily="18" charset="0"/>
              </a:rPr>
              <a:t> </a:t>
            </a:r>
            <a:endParaRPr lang="en-US" sz="2000" dirty="0">
              <a:latin typeface="Times New Roman" pitchFamily="18" charset="0"/>
            </a:endParaRPr>
          </a:p>
        </p:txBody>
      </p:sp>
      <p:sp>
        <p:nvSpPr>
          <p:cNvPr id="14" name="Text Box 4"/>
          <p:cNvSpPr txBox="1">
            <a:spLocks noChangeArrowheads="1"/>
          </p:cNvSpPr>
          <p:nvPr/>
        </p:nvSpPr>
        <p:spPr bwMode="auto">
          <a:xfrm>
            <a:off x="2819400" y="3657600"/>
            <a:ext cx="6005384" cy="707886"/>
          </a:xfrm>
          <a:prstGeom prst="rect">
            <a:avLst/>
          </a:prstGeom>
          <a:noFill/>
          <a:ln w="9525">
            <a:noFill/>
            <a:miter lim="800000"/>
            <a:headEnd/>
            <a:tailEnd/>
          </a:ln>
        </p:spPr>
        <p:txBody>
          <a:bodyPr wrap="square">
            <a:spAutoFit/>
          </a:bodyPr>
          <a:lstStyle/>
          <a:p>
            <a:pPr>
              <a:spcBef>
                <a:spcPct val="50000"/>
              </a:spcBef>
            </a:pPr>
            <a:r>
              <a:rPr lang="en-US" sz="2000" b="1" dirty="0">
                <a:latin typeface="Times New Roman" pitchFamily="18" charset="0"/>
              </a:rPr>
              <a:t>4</a:t>
            </a:r>
            <a:r>
              <a:rPr lang="en-US" sz="2000" b="1" baseline="30000" dirty="0">
                <a:latin typeface="Times New Roman" pitchFamily="18" charset="0"/>
              </a:rPr>
              <a:t>th</a:t>
            </a:r>
            <a:r>
              <a:rPr lang="en-US" sz="2000" b="1" dirty="0">
                <a:latin typeface="Times New Roman" pitchFamily="18" charset="0"/>
              </a:rPr>
              <a:t> – Use the chart to determine the # of planets you would need. </a:t>
            </a:r>
            <a:endParaRPr lang="en-US" sz="2000" dirty="0">
              <a:latin typeface="Times New Roman" pitchFamily="18" charset="0"/>
            </a:endParaRPr>
          </a:p>
        </p:txBody>
      </p:sp>
      <p:graphicFrame>
        <p:nvGraphicFramePr>
          <p:cNvPr id="19" name="Table 18"/>
          <p:cNvGraphicFramePr>
            <a:graphicFrameLocks noGrp="1"/>
          </p:cNvGraphicFramePr>
          <p:nvPr>
            <p:extLst>
              <p:ext uri="{D42A27DB-BD31-4B8C-83A1-F6EECF244321}">
                <p14:modId xmlns:p14="http://schemas.microsoft.com/office/powerpoint/2010/main" val="3615613226"/>
              </p:ext>
            </p:extLst>
          </p:nvPr>
        </p:nvGraphicFramePr>
        <p:xfrm>
          <a:off x="3646712" y="4386944"/>
          <a:ext cx="4572000" cy="2225040"/>
        </p:xfrm>
        <a:graphic>
          <a:graphicData uri="http://schemas.openxmlformats.org/drawingml/2006/table">
            <a:tbl>
              <a:tblPr firstRow="1" bandRow="1">
                <a:tableStyleId>{073A0DAA-6AF3-43AB-8588-CEC1D06C72B9}</a:tableStyleId>
              </a:tblPr>
              <a:tblGrid>
                <a:gridCol w="2286000">
                  <a:extLst>
                    <a:ext uri="{9D8B030D-6E8A-4147-A177-3AD203B41FA5}">
                      <a16:colId xmlns:a16="http://schemas.microsoft.com/office/drawing/2014/main" val="20000"/>
                    </a:ext>
                  </a:extLst>
                </a:gridCol>
                <a:gridCol w="2286000">
                  <a:extLst>
                    <a:ext uri="{9D8B030D-6E8A-4147-A177-3AD203B41FA5}">
                      <a16:colId xmlns:a16="http://schemas.microsoft.com/office/drawing/2014/main" val="20001"/>
                    </a:ext>
                  </a:extLst>
                </a:gridCol>
              </a:tblGrid>
              <a:tr h="370840">
                <a:tc>
                  <a:txBody>
                    <a:bodyPr/>
                    <a:lstStyle/>
                    <a:p>
                      <a:pPr algn="ctr"/>
                      <a:r>
                        <a:rPr lang="en-US" dirty="0"/>
                        <a:t>Hectares</a:t>
                      </a:r>
                    </a:p>
                  </a:txBody>
                  <a:tcPr anchor="ctr"/>
                </a:tc>
                <a:tc>
                  <a:txBody>
                    <a:bodyPr/>
                    <a:lstStyle/>
                    <a:p>
                      <a:pPr algn="ctr"/>
                      <a:r>
                        <a:rPr lang="en-US" dirty="0"/>
                        <a:t># of Planets</a:t>
                      </a:r>
                    </a:p>
                  </a:txBody>
                  <a:tcPr anchor="ctr"/>
                </a:tc>
                <a:extLst>
                  <a:ext uri="{0D108BD9-81ED-4DB2-BD59-A6C34878D82A}">
                    <a16:rowId xmlns:a16="http://schemas.microsoft.com/office/drawing/2014/main" val="10000"/>
                  </a:ext>
                </a:extLst>
              </a:tr>
              <a:tr h="370840">
                <a:tc>
                  <a:txBody>
                    <a:bodyPr/>
                    <a:lstStyle/>
                    <a:p>
                      <a:pPr algn="ctr"/>
                      <a:r>
                        <a:rPr lang="en-US" dirty="0"/>
                        <a:t>1.99 or less</a:t>
                      </a:r>
                    </a:p>
                  </a:txBody>
                  <a:tcPr anchor="ctr"/>
                </a:tc>
                <a:tc>
                  <a:txBody>
                    <a:bodyPr/>
                    <a:lstStyle/>
                    <a:p>
                      <a:pPr algn="ctr"/>
                      <a:r>
                        <a:rPr lang="en-US" dirty="0"/>
                        <a:t>1</a:t>
                      </a:r>
                    </a:p>
                  </a:txBody>
                  <a:tcPr anchor="ctr"/>
                </a:tc>
                <a:extLst>
                  <a:ext uri="{0D108BD9-81ED-4DB2-BD59-A6C34878D82A}">
                    <a16:rowId xmlns:a16="http://schemas.microsoft.com/office/drawing/2014/main" val="10001"/>
                  </a:ext>
                </a:extLst>
              </a:tr>
              <a:tr h="370840">
                <a:tc>
                  <a:txBody>
                    <a:bodyPr/>
                    <a:lstStyle/>
                    <a:p>
                      <a:pPr algn="ctr"/>
                      <a:r>
                        <a:rPr lang="en-US" dirty="0"/>
                        <a:t>2.00</a:t>
                      </a:r>
                      <a:r>
                        <a:rPr lang="en-US" baseline="0" dirty="0"/>
                        <a:t> – 4.00</a:t>
                      </a:r>
                      <a:endParaRPr lang="en-US" dirty="0"/>
                    </a:p>
                  </a:txBody>
                  <a:tcPr anchor="ctr"/>
                </a:tc>
                <a:tc>
                  <a:txBody>
                    <a:bodyPr/>
                    <a:lstStyle/>
                    <a:p>
                      <a:pPr algn="ctr"/>
                      <a:r>
                        <a:rPr lang="en-US" dirty="0"/>
                        <a:t>2</a:t>
                      </a:r>
                    </a:p>
                  </a:txBody>
                  <a:tcPr anchor="ctr"/>
                </a:tc>
                <a:extLst>
                  <a:ext uri="{0D108BD9-81ED-4DB2-BD59-A6C34878D82A}">
                    <a16:rowId xmlns:a16="http://schemas.microsoft.com/office/drawing/2014/main" val="10002"/>
                  </a:ext>
                </a:extLst>
              </a:tr>
              <a:tr h="370840">
                <a:tc>
                  <a:txBody>
                    <a:bodyPr/>
                    <a:lstStyle/>
                    <a:p>
                      <a:pPr algn="ctr"/>
                      <a:r>
                        <a:rPr lang="en-US" dirty="0"/>
                        <a:t>4.01 – 6.00</a:t>
                      </a:r>
                    </a:p>
                  </a:txBody>
                  <a:tcPr anchor="ctr"/>
                </a:tc>
                <a:tc>
                  <a:txBody>
                    <a:bodyPr/>
                    <a:lstStyle/>
                    <a:p>
                      <a:pPr algn="ctr"/>
                      <a:r>
                        <a:rPr lang="en-US" dirty="0"/>
                        <a:t>3</a:t>
                      </a:r>
                    </a:p>
                  </a:txBody>
                  <a:tcPr anchor="ctr"/>
                </a:tc>
                <a:extLst>
                  <a:ext uri="{0D108BD9-81ED-4DB2-BD59-A6C34878D82A}">
                    <a16:rowId xmlns:a16="http://schemas.microsoft.com/office/drawing/2014/main" val="10003"/>
                  </a:ext>
                </a:extLst>
              </a:tr>
              <a:tr h="370840">
                <a:tc>
                  <a:txBody>
                    <a:bodyPr/>
                    <a:lstStyle/>
                    <a:p>
                      <a:pPr algn="ctr"/>
                      <a:r>
                        <a:rPr lang="en-US" dirty="0"/>
                        <a:t>6.01 - 8.00</a:t>
                      </a:r>
                    </a:p>
                  </a:txBody>
                  <a:tcPr anchor="ctr"/>
                </a:tc>
                <a:tc>
                  <a:txBody>
                    <a:bodyPr/>
                    <a:lstStyle/>
                    <a:p>
                      <a:pPr algn="ctr"/>
                      <a:r>
                        <a:rPr lang="en-US" dirty="0"/>
                        <a:t>4</a:t>
                      </a:r>
                    </a:p>
                  </a:txBody>
                  <a:tcPr anchor="ctr"/>
                </a:tc>
                <a:extLst>
                  <a:ext uri="{0D108BD9-81ED-4DB2-BD59-A6C34878D82A}">
                    <a16:rowId xmlns:a16="http://schemas.microsoft.com/office/drawing/2014/main" val="10004"/>
                  </a:ext>
                </a:extLst>
              </a:tr>
              <a:tr h="370840">
                <a:tc>
                  <a:txBody>
                    <a:bodyPr/>
                    <a:lstStyle/>
                    <a:p>
                      <a:pPr algn="ctr"/>
                      <a:r>
                        <a:rPr lang="en-US" dirty="0"/>
                        <a:t>More than 8.01</a:t>
                      </a:r>
                    </a:p>
                  </a:txBody>
                  <a:tcPr anchor="ctr"/>
                </a:tc>
                <a:tc>
                  <a:txBody>
                    <a:bodyPr/>
                    <a:lstStyle/>
                    <a:p>
                      <a:pPr algn="ctr"/>
                      <a:r>
                        <a:rPr lang="en-US" dirty="0"/>
                        <a:t>5 or more</a:t>
                      </a:r>
                    </a:p>
                  </a:txBody>
                  <a:tcPr anchor="ctr"/>
                </a:tc>
                <a:extLst>
                  <a:ext uri="{0D108BD9-81ED-4DB2-BD59-A6C34878D82A}">
                    <a16:rowId xmlns:a16="http://schemas.microsoft.com/office/drawing/2014/main" val="10005"/>
                  </a:ext>
                </a:extLst>
              </a:tr>
            </a:tbl>
          </a:graphicData>
        </a:graphic>
      </p:graphicFrame>
      <p:pic>
        <p:nvPicPr>
          <p:cNvPr id="12" name="Picture 2"/>
          <p:cNvPicPr>
            <a:picLocks noChangeAspect="1" noChangeArrowheads="1"/>
          </p:cNvPicPr>
          <p:nvPr/>
        </p:nvPicPr>
        <p:blipFill>
          <a:blip r:embed="rId2" cstate="print"/>
          <a:srcRect/>
          <a:stretch>
            <a:fillRect/>
          </a:stretch>
        </p:blipFill>
        <p:spPr bwMode="auto">
          <a:xfrm>
            <a:off x="152400" y="2667000"/>
            <a:ext cx="2408903" cy="3733800"/>
          </a:xfrm>
          <a:prstGeom prst="rect">
            <a:avLst/>
          </a:prstGeom>
          <a:noFill/>
          <a:ln w="9525">
            <a:noFill/>
            <a:miter lim="800000"/>
            <a:headEnd/>
            <a:tailEnd/>
          </a:ln>
        </p:spPr>
      </p:pic>
      <p:cxnSp>
        <p:nvCxnSpPr>
          <p:cNvPr id="16" name="Straight Arrow Connector 15"/>
          <p:cNvCxnSpPr/>
          <p:nvPr/>
        </p:nvCxnSpPr>
        <p:spPr>
          <a:xfrm flipH="1" flipV="1">
            <a:off x="2046512" y="5148944"/>
            <a:ext cx="1752600" cy="762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35" name="Group 34"/>
          <p:cNvGrpSpPr/>
          <p:nvPr/>
        </p:nvGrpSpPr>
        <p:grpSpPr>
          <a:xfrm>
            <a:off x="1524000" y="2743200"/>
            <a:ext cx="7467600" cy="2057400"/>
            <a:chOff x="1524000" y="2743200"/>
            <a:chExt cx="7467600" cy="2057400"/>
          </a:xfrm>
        </p:grpSpPr>
        <p:sp>
          <p:nvSpPr>
            <p:cNvPr id="11" name="Text Box 4"/>
            <p:cNvSpPr txBox="1">
              <a:spLocks noChangeArrowheads="1"/>
            </p:cNvSpPr>
            <p:nvPr/>
          </p:nvSpPr>
          <p:spPr bwMode="auto">
            <a:xfrm>
              <a:off x="2819400" y="2743200"/>
              <a:ext cx="6172200" cy="707886"/>
            </a:xfrm>
            <a:prstGeom prst="rect">
              <a:avLst/>
            </a:prstGeom>
            <a:noFill/>
            <a:ln w="9525">
              <a:noFill/>
              <a:miter lim="800000"/>
              <a:headEnd/>
              <a:tailEnd/>
            </a:ln>
          </p:spPr>
          <p:txBody>
            <a:bodyPr wrap="square">
              <a:spAutoFit/>
            </a:bodyPr>
            <a:lstStyle/>
            <a:p>
              <a:pPr>
                <a:spcBef>
                  <a:spcPct val="50000"/>
                </a:spcBef>
              </a:pPr>
              <a:r>
                <a:rPr lang="en-US" sz="2000" b="1" dirty="0">
                  <a:latin typeface="Times New Roman" pitchFamily="18" charset="0"/>
                </a:rPr>
                <a:t>3</a:t>
              </a:r>
              <a:r>
                <a:rPr lang="en-US" sz="2000" b="1" baseline="30000" dirty="0">
                  <a:latin typeface="Times New Roman" pitchFamily="18" charset="0"/>
                </a:rPr>
                <a:t>rd</a:t>
              </a:r>
              <a:r>
                <a:rPr lang="en-US" sz="2000" b="1" dirty="0">
                  <a:latin typeface="Times New Roman" pitchFamily="18" charset="0"/>
                </a:rPr>
                <a:t>  - Divide the number by 100 to determine the number of hectares your lifestyle impacts. </a:t>
              </a:r>
              <a:endParaRPr lang="en-US" sz="2000" dirty="0">
                <a:latin typeface="Times New Roman" pitchFamily="18" charset="0"/>
              </a:endParaRPr>
            </a:p>
          </p:txBody>
        </p:sp>
        <p:grpSp>
          <p:nvGrpSpPr>
            <p:cNvPr id="34" name="Group 33"/>
            <p:cNvGrpSpPr/>
            <p:nvPr/>
          </p:nvGrpSpPr>
          <p:grpSpPr>
            <a:xfrm>
              <a:off x="1524000" y="3505200"/>
              <a:ext cx="733752" cy="1295400"/>
              <a:chOff x="1524000" y="3505200"/>
              <a:chExt cx="733752" cy="1295400"/>
            </a:xfrm>
          </p:grpSpPr>
          <p:cxnSp>
            <p:nvCxnSpPr>
              <p:cNvPr id="13" name="Straight Arrow Connector 12"/>
              <p:cNvCxnSpPr/>
              <p:nvPr/>
            </p:nvCxnSpPr>
            <p:spPr>
              <a:xfrm>
                <a:off x="2057400" y="3505200"/>
                <a:ext cx="0" cy="3810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27" idx="2"/>
              </p:cNvCxnSpPr>
              <p:nvPr/>
            </p:nvCxnSpPr>
            <p:spPr>
              <a:xfrm flipH="1">
                <a:off x="1524000" y="4255532"/>
                <a:ext cx="404976" cy="545068"/>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1600200" y="3886200"/>
                <a:ext cx="657552" cy="369332"/>
              </a:xfrm>
              <a:prstGeom prst="rect">
                <a:avLst/>
              </a:prstGeom>
              <a:solidFill>
                <a:srgbClr val="FFFF00"/>
              </a:solidFill>
            </p:spPr>
            <p:txBody>
              <a:bodyPr wrap="none">
                <a:spAutoFit/>
              </a:bodyPr>
              <a:lstStyle/>
              <a:p>
                <a:r>
                  <a:rPr lang="en-US" b="1" dirty="0">
                    <a:solidFill>
                      <a:srgbClr val="FF0000"/>
                    </a:solidFill>
                    <a:latin typeface="Times New Roman" pitchFamily="18" charset="0"/>
                    <a:sym typeface="Symbol"/>
                  </a:rPr>
                  <a:t></a:t>
                </a:r>
                <a:r>
                  <a:rPr lang="en-US" b="1" dirty="0">
                    <a:solidFill>
                      <a:srgbClr val="FF0000"/>
                    </a:solidFill>
                    <a:latin typeface="Times New Roman" pitchFamily="18" charset="0"/>
                  </a:rPr>
                  <a:t>100</a:t>
                </a:r>
                <a:endParaRPr lang="en-US" b="1" dirty="0">
                  <a:solidFill>
                    <a:srgbClr val="FF0000"/>
                  </a:solidFill>
                </a:endParaRPr>
              </a:p>
            </p:txBody>
          </p:sp>
        </p:grpSp>
      </p:grpSp>
      <p:cxnSp>
        <p:nvCxnSpPr>
          <p:cNvPr id="15" name="Straight Arrow Connector 14"/>
          <p:cNvCxnSpPr/>
          <p:nvPr/>
        </p:nvCxnSpPr>
        <p:spPr>
          <a:xfrm>
            <a:off x="1981200" y="2286000"/>
            <a:ext cx="0" cy="762000"/>
          </a:xfrm>
          <a:prstGeom prst="straightConnector1">
            <a:avLst/>
          </a:prstGeom>
          <a:ln w="571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6" descr="MCj04380590000[1]"/>
          <p:cNvPicPr>
            <a:picLocks noChangeAspect="1" noChangeArrowheads="1"/>
          </p:cNvPicPr>
          <p:nvPr/>
        </p:nvPicPr>
        <p:blipFill>
          <a:blip r:embed="rId2" cstate="print">
            <a:lum bright="82000" contrast="-70000"/>
          </a:blip>
          <a:srcRect/>
          <a:stretch>
            <a:fillRect/>
          </a:stretch>
        </p:blipFill>
        <p:spPr bwMode="auto">
          <a:xfrm>
            <a:off x="1371600" y="381000"/>
            <a:ext cx="6248400" cy="6248400"/>
          </a:xfrm>
          <a:prstGeom prst="rect">
            <a:avLst/>
          </a:prstGeom>
          <a:noFill/>
          <a:ln w="9525">
            <a:noFill/>
            <a:miter lim="800000"/>
            <a:headEnd/>
            <a:tailEnd/>
          </a:ln>
        </p:spPr>
      </p:pic>
      <p:sp>
        <p:nvSpPr>
          <p:cNvPr id="12291" name="Text Box 4"/>
          <p:cNvSpPr txBox="1">
            <a:spLocks noChangeArrowheads="1"/>
          </p:cNvSpPr>
          <p:nvPr/>
        </p:nvSpPr>
        <p:spPr bwMode="auto">
          <a:xfrm>
            <a:off x="76200" y="76200"/>
            <a:ext cx="8991600" cy="5832366"/>
          </a:xfrm>
          <a:prstGeom prst="rect">
            <a:avLst/>
          </a:prstGeom>
          <a:noFill/>
          <a:ln w="9525">
            <a:noFill/>
            <a:miter lim="800000"/>
            <a:headEnd/>
            <a:tailEnd/>
          </a:ln>
        </p:spPr>
        <p:txBody>
          <a:bodyPr wrap="square">
            <a:spAutoFit/>
          </a:bodyPr>
          <a:lstStyle/>
          <a:p>
            <a:pPr algn="ctr"/>
            <a:r>
              <a:rPr lang="en-US" sz="2800" b="1" dirty="0">
                <a:latin typeface="Times New Roman" pitchFamily="18" charset="0"/>
              </a:rPr>
              <a:t>What does it mean?</a:t>
            </a:r>
          </a:p>
          <a:p>
            <a:pPr algn="just"/>
            <a:endParaRPr lang="en-US" sz="900" dirty="0">
              <a:latin typeface="Times New Roman" pitchFamily="18" charset="0"/>
            </a:endParaRPr>
          </a:p>
          <a:p>
            <a:pPr algn="just"/>
            <a:r>
              <a:rPr lang="en-US" b="1" i="1" dirty="0">
                <a:latin typeface="Times New Roman" pitchFamily="18" charset="0"/>
              </a:rPr>
              <a:t>1 planet </a:t>
            </a:r>
            <a:r>
              <a:rPr lang="en-US" i="1" dirty="0">
                <a:latin typeface="Times New Roman" pitchFamily="18" charset="0"/>
                <a:sym typeface="Wingdings" pitchFamily="2" charset="2"/>
              </a:rPr>
              <a:t> </a:t>
            </a:r>
            <a:r>
              <a:rPr lang="en-US" i="1" dirty="0">
                <a:latin typeface="Times New Roman" pitchFamily="18" charset="0"/>
              </a:rPr>
              <a:t>If everyone lived like this, we would only need </a:t>
            </a:r>
            <a:r>
              <a:rPr lang="en-US" b="1" i="1" dirty="0">
                <a:latin typeface="Times New Roman" pitchFamily="18" charset="0"/>
              </a:rPr>
              <a:t>one planet</a:t>
            </a:r>
            <a:r>
              <a:rPr lang="en-US" i="1" dirty="0">
                <a:latin typeface="Times New Roman" pitchFamily="18" charset="0"/>
              </a:rPr>
              <a:t>! Human existence would be both sustainable and fair as there is enough land on the Earth to support the whole population at this level of land use. At present, about </a:t>
            </a:r>
            <a:r>
              <a:rPr lang="en-US" i="1" u="sng" dirty="0">
                <a:latin typeface="Times New Roman" pitchFamily="18" charset="0"/>
              </a:rPr>
              <a:t>two-thirds of the global population has an ecological footprint of less than 2 hectares each</a:t>
            </a:r>
            <a:r>
              <a:rPr lang="en-US" i="1" dirty="0">
                <a:latin typeface="Times New Roman" pitchFamily="18" charset="0"/>
              </a:rPr>
              <a:t>.</a:t>
            </a:r>
            <a:endParaRPr lang="en-US" b="1" i="1" dirty="0">
              <a:latin typeface="Times New Roman" pitchFamily="18" charset="0"/>
            </a:endParaRPr>
          </a:p>
          <a:p>
            <a:pPr algn="just"/>
            <a:endParaRPr lang="en-US" sz="800" b="1" i="1" dirty="0">
              <a:latin typeface="Times New Roman" pitchFamily="18" charset="0"/>
            </a:endParaRPr>
          </a:p>
          <a:p>
            <a:pPr algn="just"/>
            <a:r>
              <a:rPr lang="en-US" b="1" dirty="0">
                <a:latin typeface="Times New Roman" pitchFamily="18" charset="0"/>
              </a:rPr>
              <a:t>2 planets </a:t>
            </a:r>
            <a:r>
              <a:rPr lang="en-US" b="1" dirty="0">
                <a:latin typeface="Times New Roman" pitchFamily="18" charset="0"/>
                <a:sym typeface="Wingdings" pitchFamily="2" charset="2"/>
              </a:rPr>
              <a:t> </a:t>
            </a:r>
            <a:r>
              <a:rPr lang="en-US" i="1" dirty="0">
                <a:latin typeface="Times New Roman" pitchFamily="18" charset="0"/>
              </a:rPr>
              <a:t>If everyone on the planet lived like you, then we would need </a:t>
            </a:r>
            <a:r>
              <a:rPr lang="en-US" b="1" i="1" dirty="0">
                <a:latin typeface="Times New Roman" pitchFamily="18" charset="0"/>
              </a:rPr>
              <a:t>two planets</a:t>
            </a:r>
            <a:r>
              <a:rPr lang="en-US" i="1" dirty="0">
                <a:latin typeface="Times New Roman" pitchFamily="18" charset="0"/>
              </a:rPr>
              <a:t> to provide enough land to support us because you are using up </a:t>
            </a:r>
            <a:r>
              <a:rPr lang="en-US" b="1" i="1" dirty="0">
                <a:latin typeface="Times New Roman" pitchFamily="18" charset="0"/>
              </a:rPr>
              <a:t>twice</a:t>
            </a:r>
            <a:r>
              <a:rPr lang="en-US" i="1" dirty="0">
                <a:latin typeface="Times New Roman" pitchFamily="18" charset="0"/>
              </a:rPr>
              <a:t> your share of the Earth if it were divided up equally amongst the whole population.</a:t>
            </a:r>
            <a:endParaRPr lang="en-US" b="1" i="1" dirty="0">
              <a:latin typeface="Times New Roman" pitchFamily="18" charset="0"/>
            </a:endParaRPr>
          </a:p>
          <a:p>
            <a:pPr algn="just"/>
            <a:endParaRPr lang="en-US" sz="800" b="1" dirty="0">
              <a:latin typeface="Times New Roman" pitchFamily="18" charset="0"/>
            </a:endParaRPr>
          </a:p>
          <a:p>
            <a:pPr algn="just"/>
            <a:r>
              <a:rPr lang="en-US" b="1" dirty="0">
                <a:latin typeface="Times New Roman" pitchFamily="18" charset="0"/>
              </a:rPr>
              <a:t>3 planets </a:t>
            </a:r>
            <a:r>
              <a:rPr lang="en-US" b="1" dirty="0">
                <a:latin typeface="Times New Roman" pitchFamily="18" charset="0"/>
                <a:sym typeface="Wingdings" pitchFamily="2" charset="2"/>
              </a:rPr>
              <a:t> </a:t>
            </a:r>
            <a:r>
              <a:rPr lang="en-US" i="1" dirty="0">
                <a:latin typeface="Times New Roman" pitchFamily="18" charset="0"/>
              </a:rPr>
              <a:t>If everyone on the planet lived like you, we’d need </a:t>
            </a:r>
            <a:r>
              <a:rPr lang="en-US" b="1" i="1" dirty="0">
                <a:latin typeface="Times New Roman" pitchFamily="18" charset="0"/>
              </a:rPr>
              <a:t>three planets</a:t>
            </a:r>
            <a:r>
              <a:rPr lang="en-US" i="1" dirty="0">
                <a:latin typeface="Times New Roman" pitchFamily="18" charset="0"/>
              </a:rPr>
              <a:t> to provide enough land to support us because you are using up </a:t>
            </a:r>
            <a:r>
              <a:rPr lang="en-US" b="1" i="1" dirty="0">
                <a:latin typeface="Times New Roman" pitchFamily="18" charset="0"/>
              </a:rPr>
              <a:t>three times</a:t>
            </a:r>
            <a:r>
              <a:rPr lang="en-US" i="1" dirty="0">
                <a:latin typeface="Times New Roman" pitchFamily="18" charset="0"/>
              </a:rPr>
              <a:t> your share of the Earth if it were divided up equally amongst the whole population.</a:t>
            </a:r>
          </a:p>
          <a:p>
            <a:pPr algn="just"/>
            <a:endParaRPr lang="en-US" sz="1100" i="1" dirty="0">
              <a:latin typeface="Times New Roman" pitchFamily="18" charset="0"/>
            </a:endParaRPr>
          </a:p>
          <a:p>
            <a:pPr algn="just"/>
            <a:r>
              <a:rPr lang="en-US" b="1" i="1" dirty="0">
                <a:latin typeface="Times New Roman" pitchFamily="18" charset="0"/>
              </a:rPr>
              <a:t>4 planets </a:t>
            </a:r>
            <a:r>
              <a:rPr lang="en-US" i="1" dirty="0">
                <a:latin typeface="Times New Roman" pitchFamily="18" charset="0"/>
                <a:sym typeface="Wingdings" pitchFamily="2" charset="2"/>
              </a:rPr>
              <a:t> </a:t>
            </a:r>
            <a:r>
              <a:rPr lang="en-US" i="1" dirty="0">
                <a:latin typeface="Times New Roman" pitchFamily="18" charset="0"/>
              </a:rPr>
              <a:t>If everyone lived like you, we’d need </a:t>
            </a:r>
            <a:r>
              <a:rPr lang="en-US" b="1" i="1" dirty="0">
                <a:latin typeface="Times New Roman" pitchFamily="18" charset="0"/>
              </a:rPr>
              <a:t>four planets</a:t>
            </a:r>
            <a:r>
              <a:rPr lang="en-US" i="1" dirty="0">
                <a:latin typeface="Times New Roman" pitchFamily="18" charset="0"/>
              </a:rPr>
              <a:t> to support us because you are using up </a:t>
            </a:r>
            <a:r>
              <a:rPr lang="en-US" b="1" i="1" dirty="0">
                <a:latin typeface="Times New Roman" pitchFamily="18" charset="0"/>
              </a:rPr>
              <a:t>four times</a:t>
            </a:r>
            <a:r>
              <a:rPr lang="en-US" i="1" dirty="0">
                <a:latin typeface="Times New Roman" pitchFamily="18" charset="0"/>
              </a:rPr>
              <a:t> your share of the Earth if it were divided up equally amongst the whole population.</a:t>
            </a:r>
          </a:p>
          <a:p>
            <a:pPr algn="just"/>
            <a:endParaRPr lang="en-US" sz="1100" b="1" i="1" dirty="0">
              <a:latin typeface="Times New Roman" pitchFamily="18" charset="0"/>
            </a:endParaRPr>
          </a:p>
          <a:p>
            <a:pPr algn="just"/>
            <a:r>
              <a:rPr lang="en-US" b="1" i="1" dirty="0">
                <a:latin typeface="Times New Roman" pitchFamily="18" charset="0"/>
              </a:rPr>
              <a:t>5 or more planets </a:t>
            </a:r>
            <a:r>
              <a:rPr lang="en-US" i="1" dirty="0">
                <a:latin typeface="Times New Roman" pitchFamily="18" charset="0"/>
                <a:sym typeface="Wingdings" pitchFamily="2" charset="2"/>
              </a:rPr>
              <a:t> </a:t>
            </a:r>
            <a:r>
              <a:rPr lang="en-US" i="1" dirty="0">
                <a:latin typeface="Times New Roman" pitchFamily="18" charset="0"/>
              </a:rPr>
              <a:t>If everyone lived like you, we’d need </a:t>
            </a:r>
            <a:r>
              <a:rPr lang="en-US" b="1" i="1" dirty="0">
                <a:latin typeface="Times New Roman" pitchFamily="18" charset="0"/>
              </a:rPr>
              <a:t>five or more planets</a:t>
            </a:r>
            <a:r>
              <a:rPr lang="en-US" i="1" dirty="0">
                <a:latin typeface="Times New Roman" pitchFamily="18" charset="0"/>
              </a:rPr>
              <a:t> to support us because you are using up </a:t>
            </a:r>
            <a:r>
              <a:rPr lang="en-US" b="1" i="1" dirty="0">
                <a:latin typeface="Times New Roman" pitchFamily="18" charset="0"/>
              </a:rPr>
              <a:t>five or more times</a:t>
            </a:r>
            <a:r>
              <a:rPr lang="en-US" i="1" dirty="0">
                <a:latin typeface="Times New Roman" pitchFamily="18" charset="0"/>
              </a:rPr>
              <a:t> your share of the Earth if it were divided up equally amongst the whole population.</a:t>
            </a:r>
            <a:endParaRPr lang="en-US" sz="800" b="1" dirty="0">
              <a:latin typeface="Times New Roman" pitchFamily="18" charset="0"/>
            </a:endParaRPr>
          </a:p>
        </p:txBody>
      </p:sp>
      <p:sp>
        <p:nvSpPr>
          <p:cNvPr id="4" name="Text Box 4"/>
          <p:cNvSpPr txBox="1">
            <a:spLocks noChangeArrowheads="1"/>
          </p:cNvSpPr>
          <p:nvPr/>
        </p:nvSpPr>
        <p:spPr bwMode="auto">
          <a:xfrm>
            <a:off x="-9378" y="6007373"/>
            <a:ext cx="9144000" cy="523220"/>
          </a:xfrm>
          <a:prstGeom prst="rect">
            <a:avLst/>
          </a:prstGeom>
          <a:solidFill>
            <a:srgbClr val="FFCC00"/>
          </a:solidFill>
          <a:ln w="9525">
            <a:noFill/>
            <a:miter lim="800000"/>
            <a:headEnd/>
            <a:tailEnd/>
          </a:ln>
        </p:spPr>
        <p:txBody>
          <a:bodyPr wrap="square">
            <a:spAutoFit/>
          </a:bodyPr>
          <a:lstStyle/>
          <a:p>
            <a:pPr algn="ctr"/>
            <a:r>
              <a:rPr lang="en-US" sz="2800" b="1" dirty="0">
                <a:latin typeface="Times New Roman" pitchFamily="18" charset="0"/>
              </a:rPr>
              <a:t>How many planets do we have to use?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4953000" y="1447800"/>
            <a:ext cx="3810000" cy="1280948"/>
          </a:xfrm>
          <a:prstGeom prst="rect">
            <a:avLst/>
          </a:prstGeom>
          <a:ln>
            <a:noFill/>
          </a:ln>
          <a:effectLst>
            <a:outerShdw blurRad="292100" dist="139700" dir="2700000" algn="tl" rotWithShape="0">
              <a:srgbClr val="333333">
                <a:alpha val="65000"/>
              </a:srgbClr>
            </a:outerShdw>
          </a:effectLst>
        </p:spPr>
      </p:pic>
      <p:sp>
        <p:nvSpPr>
          <p:cNvPr id="6" name="TextBox 5"/>
          <p:cNvSpPr txBox="1"/>
          <p:nvPr/>
        </p:nvSpPr>
        <p:spPr>
          <a:xfrm>
            <a:off x="85579" y="1524000"/>
            <a:ext cx="5019821" cy="2185214"/>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Use online resources to help you identify </a:t>
            </a:r>
            <a:br>
              <a:rPr lang="en-US" sz="20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things you can do to reduce your footprint.</a:t>
            </a:r>
            <a:r>
              <a:rPr lang="en-US" sz="2000" dirty="0">
                <a:latin typeface="Times New Roman" panose="02020603050405020304" pitchFamily="18" charset="0"/>
                <a:cs typeface="Times New Roman" panose="02020603050405020304" pitchFamily="18" charset="0"/>
              </a:rPr>
              <a:t> </a:t>
            </a:r>
          </a:p>
          <a:p>
            <a:endParaRPr lang="en-US" sz="3600"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Decorate your footprint by listing </a:t>
            </a:r>
            <a:r>
              <a:rPr lang="en-US" sz="2000" b="1" u="sng" dirty="0">
                <a:latin typeface="Times New Roman" panose="02020603050405020304" pitchFamily="18" charset="0"/>
                <a:cs typeface="Times New Roman" panose="02020603050405020304" pitchFamily="18" charset="0"/>
              </a:rPr>
              <a:t>at least 5 things </a:t>
            </a:r>
            <a:r>
              <a:rPr lang="en-US" sz="2000" b="1" dirty="0">
                <a:latin typeface="Times New Roman" panose="02020603050405020304" pitchFamily="18" charset="0"/>
                <a:cs typeface="Times New Roman" panose="02020603050405020304" pitchFamily="18" charset="0"/>
              </a:rPr>
              <a:t>you will do to reduce your footprint. </a:t>
            </a:r>
            <a:r>
              <a:rPr lang="en-US" sz="2000" b="1" u="sng" dirty="0">
                <a:latin typeface="Times New Roman" panose="02020603050405020304" pitchFamily="18" charset="0"/>
                <a:cs typeface="Times New Roman" panose="02020603050405020304" pitchFamily="18" charset="0"/>
              </a:rPr>
              <a:t>Add pictures for EACH one</a:t>
            </a:r>
            <a:r>
              <a:rPr lang="en-US" sz="2000" b="1" dirty="0">
                <a:latin typeface="Times New Roman" panose="02020603050405020304" pitchFamily="18" charset="0"/>
                <a:cs typeface="Times New Roman" panose="02020603050405020304" pitchFamily="18" charset="0"/>
              </a:rPr>
              <a:t>.</a:t>
            </a:r>
          </a:p>
        </p:txBody>
      </p:sp>
      <p:sp>
        <p:nvSpPr>
          <p:cNvPr id="14" name="Rectangle 13"/>
          <p:cNvSpPr/>
          <p:nvPr/>
        </p:nvSpPr>
        <p:spPr>
          <a:xfrm>
            <a:off x="85578" y="4154031"/>
            <a:ext cx="4943622" cy="2000548"/>
          </a:xfrm>
          <a:prstGeom prst="rect">
            <a:avLst/>
          </a:prstGeom>
        </p:spPr>
        <p:txBody>
          <a:bodyPr wrap="square">
            <a:spAutoFit/>
          </a:bodyPr>
          <a:lstStyle/>
          <a:p>
            <a:r>
              <a:rPr lang="en-US" sz="2000" b="1" dirty="0">
                <a:latin typeface="Times New Roman" panose="02020603050405020304" pitchFamily="18" charset="0"/>
                <a:cs typeface="Times New Roman" panose="02020603050405020304" pitchFamily="18" charset="0"/>
              </a:rPr>
              <a:t>Due FRIDAY!  You will have time after the quiz tomorrow to work on the assignment.</a:t>
            </a:r>
          </a:p>
          <a:p>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Done? Write your name in the “big toe” and turn into the bins by the phone caddy. </a:t>
            </a:r>
          </a:p>
          <a:p>
            <a:endParaRPr lang="en-US" sz="2000" b="1" dirty="0">
              <a:latin typeface="Times New Roman" panose="02020603050405020304" pitchFamily="18" charset="0"/>
              <a:cs typeface="Times New Roman" panose="02020603050405020304" pitchFamily="18" charset="0"/>
            </a:endParaRPr>
          </a:p>
        </p:txBody>
      </p:sp>
      <p:sp>
        <p:nvSpPr>
          <p:cNvPr id="15" name="Text Box 4"/>
          <p:cNvSpPr txBox="1">
            <a:spLocks noChangeArrowheads="1"/>
          </p:cNvSpPr>
          <p:nvPr/>
        </p:nvSpPr>
        <p:spPr bwMode="auto">
          <a:xfrm>
            <a:off x="0" y="228600"/>
            <a:ext cx="9144000" cy="954107"/>
          </a:xfrm>
          <a:prstGeom prst="rect">
            <a:avLst/>
          </a:prstGeom>
          <a:solidFill>
            <a:srgbClr val="FFCC00"/>
          </a:solidFill>
          <a:ln w="9525">
            <a:noFill/>
            <a:miter lim="800000"/>
            <a:headEnd/>
            <a:tailEnd/>
          </a:ln>
        </p:spPr>
        <p:txBody>
          <a:bodyPr wrap="square">
            <a:spAutoFit/>
          </a:bodyPr>
          <a:lstStyle/>
          <a:p>
            <a:r>
              <a:rPr lang="en-US" sz="2800" b="1" dirty="0">
                <a:latin typeface="Times New Roman" pitchFamily="18" charset="0"/>
              </a:rPr>
              <a:t>                             What actions could we take EVERY DAY</a:t>
            </a:r>
            <a:br>
              <a:rPr lang="en-US" sz="2800" b="1" dirty="0">
                <a:latin typeface="Times New Roman" pitchFamily="18" charset="0"/>
              </a:rPr>
            </a:br>
            <a:r>
              <a:rPr lang="en-US" sz="2800" b="1" dirty="0">
                <a:latin typeface="Times New Roman" pitchFamily="18" charset="0"/>
              </a:rPr>
              <a:t>		          to make our ECOFOOTPRINT smaller? </a:t>
            </a:r>
          </a:p>
        </p:txBody>
      </p:sp>
      <p:pic>
        <p:nvPicPr>
          <p:cNvPr id="7" name="Picture 2" descr="C:\Users\tracy\AppData\Local\Microsoft\Windows\Temporary Internet Files\Content.IE5\BHCA2XZ2\MC900437801[1].wmf"/>
          <p:cNvPicPr>
            <a:picLocks noChangeAspect="1" noChangeArrowheads="1"/>
          </p:cNvPicPr>
          <p:nvPr/>
        </p:nvPicPr>
        <p:blipFill>
          <a:blip r:embed="rId3" cstate="print"/>
          <a:srcRect/>
          <a:stretch>
            <a:fillRect/>
          </a:stretch>
        </p:blipFill>
        <p:spPr bwMode="auto">
          <a:xfrm>
            <a:off x="304800" y="0"/>
            <a:ext cx="2286000" cy="1295400"/>
          </a:xfrm>
          <a:prstGeom prst="rect">
            <a:avLst/>
          </a:prstGeom>
          <a:noFill/>
        </p:spPr>
      </p:pic>
      <p:pic>
        <p:nvPicPr>
          <p:cNvPr id="2" name="Picture 1">
            <a:extLst>
              <a:ext uri="{FF2B5EF4-FFF2-40B4-BE49-F238E27FC236}">
                <a16:creationId xmlns:a16="http://schemas.microsoft.com/office/drawing/2014/main" id="{7BA0C8C2-B909-46D5-99A4-49686AC7A51B}"/>
              </a:ext>
            </a:extLst>
          </p:cNvPr>
          <p:cNvPicPr>
            <a:picLocks noChangeAspect="1"/>
          </p:cNvPicPr>
          <p:nvPr/>
        </p:nvPicPr>
        <p:blipFill>
          <a:blip r:embed="rId4" cstate="print"/>
          <a:stretch>
            <a:fillRect/>
          </a:stretch>
        </p:blipFill>
        <p:spPr>
          <a:xfrm rot="16200000">
            <a:off x="5818887" y="2339202"/>
            <a:ext cx="2463915" cy="3881511"/>
          </a:xfrm>
          <a:prstGeom prst="rect">
            <a:avLst/>
          </a:prstGeom>
          <a:ln>
            <a:noFill/>
          </a:ln>
          <a:effectLst>
            <a:outerShdw blurRad="292100" dist="139700" dir="2700000" algn="tl" rotWithShape="0">
              <a:srgbClr val="333333">
                <a:alpha val="65000"/>
              </a:srgbClr>
            </a:outerShdw>
          </a:effectLst>
        </p:spPr>
      </p:pic>
      <p:sp>
        <p:nvSpPr>
          <p:cNvPr id="8" name="Rectangle 7"/>
          <p:cNvSpPr/>
          <p:nvPr/>
        </p:nvSpPr>
        <p:spPr>
          <a:xfrm>
            <a:off x="0" y="6150114"/>
            <a:ext cx="9144000" cy="707886"/>
          </a:xfrm>
          <a:prstGeom prst="rect">
            <a:avLst/>
          </a:prstGeom>
        </p:spPr>
        <p:txBody>
          <a:bodyPr wrap="square">
            <a:spAutoFit/>
          </a:bodyPr>
          <a:lstStyle/>
          <a:p>
            <a:r>
              <a:rPr lang="en-US" sz="2000" b="1" dirty="0">
                <a:latin typeface="Times New Roman" panose="02020603050405020304" pitchFamily="18" charset="0"/>
                <a:cs typeface="Times New Roman" panose="02020603050405020304" pitchFamily="18" charset="0"/>
              </a:rPr>
              <a:t>Work on LEGENDS, study QUIZLET, review your notes, or work on homework or interventions for other classes!</a:t>
            </a:r>
          </a:p>
        </p:txBody>
      </p:sp>
      <p:sp>
        <p:nvSpPr>
          <p:cNvPr id="9" name="Right Arrow 8"/>
          <p:cNvSpPr/>
          <p:nvPr/>
        </p:nvSpPr>
        <p:spPr>
          <a:xfrm>
            <a:off x="4876800" y="2057400"/>
            <a:ext cx="533400" cy="304800"/>
          </a:xfrm>
          <a:prstGeom prst="rightArrow">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rot="1610400">
            <a:off x="4519459" y="3449406"/>
            <a:ext cx="838200" cy="304800"/>
          </a:xfrm>
          <a:prstGeom prst="rightArrow">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304800" y="115669"/>
            <a:ext cx="8686800" cy="646331"/>
          </a:xfrm>
          <a:prstGeom prst="rect">
            <a:avLst/>
          </a:prstGeom>
          <a:noFill/>
          <a:ln w="9525">
            <a:noFill/>
            <a:miter lim="800000"/>
            <a:headEnd/>
            <a:tailEnd/>
          </a:ln>
        </p:spPr>
        <p:txBody>
          <a:bodyPr>
            <a:spAutoFit/>
          </a:bodyPr>
          <a:lstStyle/>
          <a:p>
            <a:pPr algn="ctr">
              <a:spcBef>
                <a:spcPct val="50000"/>
              </a:spcBef>
            </a:pPr>
            <a:r>
              <a:rPr lang="en-US" sz="3600" b="1" dirty="0">
                <a:latin typeface="Times New Roman" pitchFamily="18" charset="0"/>
              </a:rPr>
              <a:t>What is a “eco footprint?</a:t>
            </a:r>
          </a:p>
        </p:txBody>
      </p:sp>
      <p:pic>
        <p:nvPicPr>
          <p:cNvPr id="5" name="National Geographic _ The Human Footprint.mp4">
            <a:hlinkClick r:id="" action="ppaction://media"/>
          </p:cNvPr>
          <p:cNvPicPr>
            <a:picLocks noChangeAspect="1"/>
          </p:cNvPicPr>
          <p:nvPr>
            <a:videoFile r:link="rId1"/>
          </p:nvPr>
        </p:nvPicPr>
        <p:blipFill>
          <a:blip r:embed="rId3" cstate="print"/>
          <a:stretch>
            <a:fillRect/>
          </a:stretch>
        </p:blipFill>
        <p:spPr>
          <a:xfrm>
            <a:off x="1219200" y="1066800"/>
            <a:ext cx="6807200" cy="5105400"/>
          </a:xfrm>
          <a:prstGeom prst="rect">
            <a:avLst/>
          </a:prstGeom>
        </p:spPr>
      </p:pic>
      <p:sp>
        <p:nvSpPr>
          <p:cNvPr id="2" name="Rectangle 1">
            <a:extLst>
              <a:ext uri="{FF2B5EF4-FFF2-40B4-BE49-F238E27FC236}">
                <a16:creationId xmlns:a16="http://schemas.microsoft.com/office/drawing/2014/main" id="{2413DAC1-2249-492C-940E-EA22ACF1B8B3}"/>
              </a:ext>
            </a:extLst>
          </p:cNvPr>
          <p:cNvSpPr/>
          <p:nvPr/>
        </p:nvSpPr>
        <p:spPr>
          <a:xfrm>
            <a:off x="286043" y="6419165"/>
            <a:ext cx="8705558" cy="307777"/>
          </a:xfrm>
          <a:prstGeom prst="rect">
            <a:avLst/>
          </a:prstGeom>
        </p:spPr>
        <p:txBody>
          <a:bodyPr wrap="square">
            <a:spAutoFit/>
          </a:bodyPr>
          <a:lstStyle/>
          <a:p>
            <a:pPr algn="ctr"/>
            <a:r>
              <a:rPr lang="en-US" sz="1400" dirty="0">
                <a:hlinkClick r:id="rId4"/>
              </a:rPr>
              <a:t>https://www.schooltube.com/media/t/1_octv5jyj</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600003"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4"/>
          <p:cNvSpPr txBox="1">
            <a:spLocks noChangeArrowheads="1"/>
          </p:cNvSpPr>
          <p:nvPr/>
        </p:nvSpPr>
        <p:spPr bwMode="auto">
          <a:xfrm>
            <a:off x="381000" y="228600"/>
            <a:ext cx="6781800" cy="3323987"/>
          </a:xfrm>
          <a:prstGeom prst="rect">
            <a:avLst/>
          </a:prstGeom>
          <a:noFill/>
          <a:ln w="9525">
            <a:noFill/>
            <a:miter lim="800000"/>
            <a:headEnd/>
            <a:tailEnd/>
          </a:ln>
        </p:spPr>
        <p:txBody>
          <a:bodyPr wrap="square">
            <a:spAutoFit/>
          </a:bodyPr>
          <a:lstStyle/>
          <a:p>
            <a:pPr algn="ctr">
              <a:spcBef>
                <a:spcPct val="50000"/>
              </a:spcBef>
            </a:pPr>
            <a:r>
              <a:rPr lang="en-US" sz="2800" b="1" dirty="0">
                <a:latin typeface="Times New Roman" pitchFamily="18" charset="0"/>
              </a:rPr>
              <a:t>The questions on the following slides and your responses will be used to determine your impact on the Earth and its resources. </a:t>
            </a:r>
          </a:p>
          <a:p>
            <a:pPr algn="ctr">
              <a:spcBef>
                <a:spcPct val="50000"/>
              </a:spcBef>
            </a:pPr>
            <a:endParaRPr lang="en-US" sz="2800" b="1" dirty="0">
              <a:latin typeface="Times New Roman" pitchFamily="18" charset="0"/>
            </a:endParaRPr>
          </a:p>
          <a:p>
            <a:pPr algn="ctr">
              <a:spcBef>
                <a:spcPct val="50000"/>
              </a:spcBef>
            </a:pPr>
            <a:endParaRPr lang="en-US" sz="2800" b="1" dirty="0">
              <a:latin typeface="Times New Roman" pitchFamily="18" charset="0"/>
            </a:endParaRPr>
          </a:p>
          <a:p>
            <a:pPr algn="ctr">
              <a:spcBef>
                <a:spcPct val="50000"/>
              </a:spcBef>
            </a:pPr>
            <a:endParaRPr lang="en-US" sz="2800" b="1" dirty="0">
              <a:latin typeface="Times New Roman" pitchFamily="18" charset="0"/>
            </a:endParaRPr>
          </a:p>
        </p:txBody>
      </p:sp>
      <p:pic>
        <p:nvPicPr>
          <p:cNvPr id="3077" name="Picture 20" descr="MCj04380590000[1]"/>
          <p:cNvPicPr>
            <a:picLocks noChangeAspect="1" noChangeArrowheads="1"/>
          </p:cNvPicPr>
          <p:nvPr/>
        </p:nvPicPr>
        <p:blipFill>
          <a:blip r:embed="rId2" cstate="print"/>
          <a:srcRect/>
          <a:stretch>
            <a:fillRect/>
          </a:stretch>
        </p:blipFill>
        <p:spPr bwMode="auto">
          <a:xfrm>
            <a:off x="7239000" y="152400"/>
            <a:ext cx="1905000" cy="1905000"/>
          </a:xfrm>
          <a:prstGeom prst="rect">
            <a:avLst/>
          </a:prstGeom>
          <a:noFill/>
          <a:ln w="9525">
            <a:noFill/>
            <a:miter lim="800000"/>
            <a:headEnd/>
            <a:tailEnd/>
          </a:ln>
        </p:spPr>
      </p:pic>
      <p:pic>
        <p:nvPicPr>
          <p:cNvPr id="17409" name="Picture 1" descr="C:\Users\Tracy\AppData\Local\Microsoft\Windows\Temporary Internet Files\Content.IE5\SAAX5UXQ\MC900431560[1].png"/>
          <p:cNvPicPr>
            <a:picLocks noChangeAspect="1" noChangeArrowheads="1"/>
          </p:cNvPicPr>
          <p:nvPr/>
        </p:nvPicPr>
        <p:blipFill>
          <a:blip r:embed="rId3" cstate="print"/>
          <a:srcRect/>
          <a:stretch>
            <a:fillRect/>
          </a:stretch>
        </p:blipFill>
        <p:spPr bwMode="auto">
          <a:xfrm>
            <a:off x="7924800" y="381000"/>
            <a:ext cx="1066800" cy="1066800"/>
          </a:xfrm>
          <a:prstGeom prst="rect">
            <a:avLst/>
          </a:prstGeom>
          <a:noFill/>
        </p:spPr>
      </p:pic>
      <p:sp>
        <p:nvSpPr>
          <p:cNvPr id="8" name="Rectangle 7"/>
          <p:cNvSpPr/>
          <p:nvPr/>
        </p:nvSpPr>
        <p:spPr>
          <a:xfrm>
            <a:off x="4038600" y="2590800"/>
            <a:ext cx="4191000" cy="3600986"/>
          </a:xfrm>
          <a:prstGeom prst="rect">
            <a:avLst/>
          </a:prstGeom>
        </p:spPr>
        <p:txBody>
          <a:bodyPr wrap="square">
            <a:spAutoFit/>
          </a:bodyPr>
          <a:lstStyle/>
          <a:p>
            <a:pPr algn="ctr">
              <a:spcBef>
                <a:spcPct val="50000"/>
              </a:spcBef>
            </a:pPr>
            <a:r>
              <a:rPr lang="en-US" sz="2800" b="1" dirty="0">
                <a:latin typeface="Times New Roman" pitchFamily="18" charset="0"/>
              </a:rPr>
              <a:t>If you are not sure of an answer, use your BEST GUESS!  </a:t>
            </a:r>
          </a:p>
          <a:p>
            <a:pPr algn="ctr">
              <a:spcBef>
                <a:spcPct val="50000"/>
              </a:spcBef>
            </a:pPr>
            <a:endParaRPr lang="en-US" sz="1200" b="1" dirty="0">
              <a:latin typeface="Times New Roman" pitchFamily="18" charset="0"/>
            </a:endParaRPr>
          </a:p>
          <a:p>
            <a:pPr algn="ctr">
              <a:spcBef>
                <a:spcPct val="50000"/>
              </a:spcBef>
            </a:pPr>
            <a:r>
              <a:rPr lang="en-US" sz="2800" b="1" dirty="0">
                <a:latin typeface="Times New Roman" pitchFamily="18" charset="0"/>
              </a:rPr>
              <a:t>If you live in two different places, pick ONE to answer the questions.</a:t>
            </a:r>
            <a:br>
              <a:rPr lang="en-US" sz="2800" b="1" dirty="0">
                <a:latin typeface="Times New Roman" pitchFamily="18" charset="0"/>
              </a:rPr>
            </a:br>
            <a:endParaRPr lang="en-US" sz="2800" b="1" dirty="0">
              <a:latin typeface="Times New Roman" pitchFamily="18" charset="0"/>
            </a:endParaRPr>
          </a:p>
        </p:txBody>
      </p:sp>
      <p:pic>
        <p:nvPicPr>
          <p:cNvPr id="1026" name="Picture 2"/>
          <p:cNvPicPr>
            <a:picLocks noChangeAspect="1" noChangeArrowheads="1"/>
          </p:cNvPicPr>
          <p:nvPr/>
        </p:nvPicPr>
        <p:blipFill>
          <a:blip r:embed="rId4" cstate="print"/>
          <a:srcRect/>
          <a:stretch>
            <a:fillRect/>
          </a:stretch>
        </p:blipFill>
        <p:spPr bwMode="auto">
          <a:xfrm>
            <a:off x="533400" y="1905000"/>
            <a:ext cx="2857500" cy="4429125"/>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21"/>
          <p:cNvSpPr txBox="1">
            <a:spLocks noChangeArrowheads="1"/>
          </p:cNvSpPr>
          <p:nvPr/>
        </p:nvSpPr>
        <p:spPr bwMode="auto">
          <a:xfrm>
            <a:off x="124467" y="76200"/>
            <a:ext cx="7114533" cy="4170372"/>
          </a:xfrm>
          <a:prstGeom prst="rect">
            <a:avLst/>
          </a:prstGeom>
          <a:noFill/>
          <a:ln w="9525">
            <a:noFill/>
            <a:miter lim="800000"/>
            <a:headEnd/>
            <a:tailEnd/>
          </a:ln>
        </p:spPr>
        <p:txBody>
          <a:bodyPr wrap="square">
            <a:spAutoFit/>
          </a:bodyPr>
          <a:lstStyle/>
          <a:p>
            <a:r>
              <a:rPr lang="en-US" sz="3200" b="1" dirty="0">
                <a:latin typeface="Times New Roman" pitchFamily="18" charset="0"/>
              </a:rPr>
              <a:t>WATER USAGE</a:t>
            </a:r>
          </a:p>
          <a:p>
            <a:endParaRPr lang="en-US" sz="900" dirty="0">
              <a:latin typeface="Times New Roman" pitchFamily="18" charset="0"/>
            </a:endParaRPr>
          </a:p>
          <a:p>
            <a:r>
              <a:rPr lang="en-US" sz="2000" b="1" dirty="0">
                <a:latin typeface="Times New Roman" pitchFamily="18" charset="0"/>
              </a:rPr>
              <a:t>Start this </a:t>
            </a:r>
            <a:r>
              <a:rPr lang="en-US" sz="2000" b="1" dirty="0">
                <a:solidFill>
                  <a:srgbClr val="FF0000"/>
                </a:solidFill>
                <a:latin typeface="Times New Roman" pitchFamily="18" charset="0"/>
              </a:rPr>
              <a:t>SECTION WITH 50 POINTS </a:t>
            </a:r>
            <a:r>
              <a:rPr lang="en-US" sz="2000" b="1" dirty="0">
                <a:latin typeface="Times New Roman" pitchFamily="18" charset="0"/>
              </a:rPr>
              <a:t>since we all use </a:t>
            </a:r>
            <a:br>
              <a:rPr lang="en-US" sz="2000" b="1" dirty="0">
                <a:latin typeface="Times New Roman" pitchFamily="18" charset="0"/>
              </a:rPr>
            </a:br>
            <a:r>
              <a:rPr lang="en-US" sz="2000" b="1" dirty="0">
                <a:latin typeface="Times New Roman" pitchFamily="18" charset="0"/>
              </a:rPr>
              <a:t>water for cooking, drinking, cleaning, and other activities.  </a:t>
            </a:r>
            <a:br>
              <a:rPr lang="en-US" sz="2000" b="1" dirty="0">
                <a:latin typeface="Times New Roman" pitchFamily="18" charset="0"/>
              </a:rPr>
            </a:br>
            <a:r>
              <a:rPr lang="en-US" sz="2000" b="1" dirty="0">
                <a:latin typeface="Times New Roman" pitchFamily="18" charset="0"/>
              </a:rPr>
              <a:t>Add or subtract points depending on your water usage.</a:t>
            </a:r>
          </a:p>
          <a:p>
            <a:endParaRPr lang="en-US" sz="1000" b="1" dirty="0">
              <a:latin typeface="Times New Roman" pitchFamily="18" charset="0"/>
            </a:endParaRPr>
          </a:p>
          <a:p>
            <a:r>
              <a:rPr lang="en-US" sz="2000" b="1" u="sng" dirty="0">
                <a:latin typeface="Times New Roman" pitchFamily="18" charset="0"/>
              </a:rPr>
              <a:t>PICK ONE:</a:t>
            </a:r>
          </a:p>
          <a:p>
            <a:r>
              <a:rPr lang="en-US" sz="2000" dirty="0">
                <a:latin typeface="Times New Roman" pitchFamily="18" charset="0"/>
              </a:rPr>
              <a:t>Take a </a:t>
            </a:r>
            <a:r>
              <a:rPr lang="en-US" sz="2000" b="1" dirty="0">
                <a:solidFill>
                  <a:srgbClr val="FF0000"/>
                </a:solidFill>
                <a:latin typeface="Times New Roman" pitchFamily="18" charset="0"/>
              </a:rPr>
              <a:t>bath or shower ONLY once or twice </a:t>
            </a:r>
            <a:r>
              <a:rPr lang="en-US" sz="2000" dirty="0">
                <a:latin typeface="Times New Roman" pitchFamily="18" charset="0"/>
              </a:rPr>
              <a:t>a week</a:t>
            </a:r>
            <a:r>
              <a:rPr lang="en-US" sz="2000" dirty="0">
                <a:latin typeface="Times New Roman" pitchFamily="18" charset="0"/>
                <a:sym typeface="Wingdings" pitchFamily="2" charset="2"/>
              </a:rPr>
              <a:t></a:t>
            </a:r>
            <a:r>
              <a:rPr lang="en-US" sz="2000" dirty="0">
                <a:latin typeface="Times New Roman" pitchFamily="18" charset="0"/>
              </a:rPr>
              <a:t> </a:t>
            </a:r>
            <a:r>
              <a:rPr lang="en-US" sz="2000" b="1" dirty="0">
                <a:latin typeface="Times New Roman" pitchFamily="18" charset="0"/>
                <a:sym typeface="Wingdings" pitchFamily="2" charset="2"/>
              </a:rPr>
              <a:t>-</a:t>
            </a:r>
            <a:r>
              <a:rPr lang="en-US" sz="2000" b="1" dirty="0">
                <a:latin typeface="Times New Roman" pitchFamily="18" charset="0"/>
              </a:rPr>
              <a:t>20</a:t>
            </a:r>
          </a:p>
          <a:p>
            <a:r>
              <a:rPr lang="en-US" sz="2000" dirty="0">
                <a:latin typeface="Times New Roman" pitchFamily="18" charset="0"/>
              </a:rPr>
              <a:t>Take a </a:t>
            </a:r>
            <a:r>
              <a:rPr lang="en-US" sz="2000" b="1" dirty="0">
                <a:solidFill>
                  <a:srgbClr val="FF0000"/>
                </a:solidFill>
                <a:latin typeface="Times New Roman" pitchFamily="18" charset="0"/>
              </a:rPr>
              <a:t>bath</a:t>
            </a:r>
            <a:r>
              <a:rPr lang="en-US" sz="2000" dirty="0">
                <a:latin typeface="Times New Roman" pitchFamily="18" charset="0"/>
              </a:rPr>
              <a:t> </a:t>
            </a:r>
            <a:r>
              <a:rPr lang="en-US" sz="2000" b="1" dirty="0">
                <a:solidFill>
                  <a:srgbClr val="FF0000"/>
                </a:solidFill>
                <a:latin typeface="Times New Roman" pitchFamily="18" charset="0"/>
              </a:rPr>
              <a:t>every day</a:t>
            </a:r>
            <a:r>
              <a:rPr lang="en-US" sz="2000" dirty="0">
                <a:latin typeface="Times New Roman" pitchFamily="18" charset="0"/>
              </a:rPr>
              <a:t> </a:t>
            </a:r>
            <a:r>
              <a:rPr lang="en-US" sz="2000" dirty="0">
                <a:latin typeface="Times New Roman" pitchFamily="18" charset="0"/>
                <a:sym typeface="Wingdings" pitchFamily="2" charset="2"/>
              </a:rPr>
              <a:t></a:t>
            </a:r>
            <a:r>
              <a:rPr lang="en-US" sz="2000" dirty="0">
                <a:latin typeface="Times New Roman" pitchFamily="18" charset="0"/>
              </a:rPr>
              <a:t> </a:t>
            </a:r>
            <a:r>
              <a:rPr lang="en-US" sz="2000" b="1" dirty="0">
                <a:latin typeface="Times New Roman" pitchFamily="18" charset="0"/>
                <a:sym typeface="Wingdings" pitchFamily="2" charset="2"/>
              </a:rPr>
              <a:t>-</a:t>
            </a:r>
            <a:r>
              <a:rPr lang="en-US" sz="2000" b="1" dirty="0">
                <a:latin typeface="Times New Roman" pitchFamily="18" charset="0"/>
              </a:rPr>
              <a:t>5</a:t>
            </a:r>
          </a:p>
          <a:p>
            <a:r>
              <a:rPr lang="en-US" sz="2000" dirty="0">
                <a:latin typeface="Times New Roman" pitchFamily="18" charset="0"/>
              </a:rPr>
              <a:t>Take a </a:t>
            </a:r>
            <a:r>
              <a:rPr lang="en-US" sz="2000" b="1" dirty="0">
                <a:solidFill>
                  <a:srgbClr val="FF0000"/>
                </a:solidFill>
                <a:latin typeface="Times New Roman" pitchFamily="18" charset="0"/>
              </a:rPr>
              <a:t>shower every day</a:t>
            </a:r>
            <a:r>
              <a:rPr lang="en-US" sz="2000" dirty="0">
                <a:latin typeface="Times New Roman" pitchFamily="18" charset="0"/>
                <a:sym typeface="Wingdings" pitchFamily="2" charset="2"/>
              </a:rPr>
              <a:t> </a:t>
            </a:r>
            <a:r>
              <a:rPr lang="en-US" sz="2000" dirty="0">
                <a:latin typeface="Times New Roman" pitchFamily="18" charset="0"/>
              </a:rPr>
              <a:t> </a:t>
            </a:r>
            <a:r>
              <a:rPr lang="en-US" sz="2000" b="1" dirty="0">
                <a:latin typeface="Times New Roman" pitchFamily="18" charset="0"/>
                <a:sym typeface="Wingdings" pitchFamily="2" charset="2"/>
              </a:rPr>
              <a:t>-</a:t>
            </a:r>
            <a:r>
              <a:rPr lang="en-US" sz="2000" b="1" dirty="0">
                <a:latin typeface="Times New Roman" pitchFamily="18" charset="0"/>
              </a:rPr>
              <a:t>10 </a:t>
            </a:r>
            <a:r>
              <a:rPr lang="en-US" sz="2000" dirty="0">
                <a:latin typeface="Times New Roman" pitchFamily="18" charset="0"/>
              </a:rPr>
              <a:t>if they are less than 5 minutes </a:t>
            </a:r>
          </a:p>
          <a:p>
            <a:r>
              <a:rPr lang="en-US" sz="2000" dirty="0">
                <a:latin typeface="Times New Roman" pitchFamily="18" charset="0"/>
              </a:rPr>
              <a:t>			    </a:t>
            </a:r>
            <a:r>
              <a:rPr lang="en-US" sz="2000" b="1" dirty="0">
                <a:latin typeface="Times New Roman" pitchFamily="18" charset="0"/>
              </a:rPr>
              <a:t>- 5</a:t>
            </a:r>
            <a:r>
              <a:rPr lang="en-US" sz="2000" dirty="0">
                <a:latin typeface="Times New Roman" pitchFamily="18" charset="0"/>
              </a:rPr>
              <a:t> if they are more than 5 minutes</a:t>
            </a:r>
          </a:p>
          <a:p>
            <a:endParaRPr lang="en-US" sz="1100" b="1" dirty="0">
              <a:latin typeface="Times New Roman" pitchFamily="18" charset="0"/>
            </a:endParaRPr>
          </a:p>
          <a:p>
            <a:endParaRPr lang="en-US" sz="2000" dirty="0">
              <a:latin typeface="Times New Roman" pitchFamily="18" charset="0"/>
            </a:endParaRPr>
          </a:p>
          <a:p>
            <a:endParaRPr lang="en-US" sz="1100" dirty="0">
              <a:latin typeface="Times New Roman" pitchFamily="18" charset="0"/>
            </a:endParaRPr>
          </a:p>
          <a:p>
            <a:r>
              <a:rPr lang="en-US" sz="1200" dirty="0">
                <a:latin typeface="Times New Roman" pitchFamily="18" charset="0"/>
              </a:rPr>
              <a:t> </a:t>
            </a:r>
            <a:endParaRPr lang="en-US" sz="2000" dirty="0">
              <a:latin typeface="Times New Roman" pitchFamily="18" charset="0"/>
            </a:endParaRPr>
          </a:p>
        </p:txBody>
      </p:sp>
      <p:pic>
        <p:nvPicPr>
          <p:cNvPr id="5" name="Picture 4" descr="A close up of a clock&#10;&#10;Description automatically generated">
            <a:extLst>
              <a:ext uri="{FF2B5EF4-FFF2-40B4-BE49-F238E27FC236}">
                <a16:creationId xmlns:a16="http://schemas.microsoft.com/office/drawing/2014/main" id="{3807751C-F59D-45E4-B38D-C8D2598E1FAB}"/>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6781800" y="2590800"/>
            <a:ext cx="609600" cy="609600"/>
          </a:xfrm>
          <a:prstGeom prst="rect">
            <a:avLst/>
          </a:prstGeom>
        </p:spPr>
      </p:pic>
      <p:grpSp>
        <p:nvGrpSpPr>
          <p:cNvPr id="18" name="Group 17"/>
          <p:cNvGrpSpPr/>
          <p:nvPr/>
        </p:nvGrpSpPr>
        <p:grpSpPr>
          <a:xfrm>
            <a:off x="152400" y="3733800"/>
            <a:ext cx="8915400" cy="2924278"/>
            <a:chOff x="152400" y="3733800"/>
            <a:chExt cx="8915400" cy="2924278"/>
          </a:xfrm>
        </p:grpSpPr>
        <p:grpSp>
          <p:nvGrpSpPr>
            <p:cNvPr id="14" name="Group 13"/>
            <p:cNvGrpSpPr/>
            <p:nvPr/>
          </p:nvGrpSpPr>
          <p:grpSpPr>
            <a:xfrm>
              <a:off x="152400" y="4395354"/>
              <a:ext cx="4343400" cy="1014846"/>
              <a:chOff x="152400" y="3581400"/>
              <a:chExt cx="4343400" cy="1014846"/>
            </a:xfrm>
          </p:grpSpPr>
          <p:pic>
            <p:nvPicPr>
              <p:cNvPr id="3" name="Picture 2" descr="A close up of a logo&#10;&#10;Description automatically generated">
                <a:extLst>
                  <a:ext uri="{FF2B5EF4-FFF2-40B4-BE49-F238E27FC236}">
                    <a16:creationId xmlns:a16="http://schemas.microsoft.com/office/drawing/2014/main" id="{C9670BCC-1B65-4305-8E69-0C7C5F964FBA}"/>
                  </a:ext>
                </a:extLst>
              </p:cNvPr>
              <p:cNvPicPr>
                <a:picLocks noChangeAspect="1"/>
              </p:cNvPicPr>
              <p:nvPr/>
            </p:nvPicPr>
            <p:blipFill>
              <a:blip r:embed="rId4" cstate="print">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rot="20650849" flipH="1">
                <a:off x="3326364" y="4090652"/>
                <a:ext cx="1011187" cy="505594"/>
              </a:xfrm>
              <a:prstGeom prst="rect">
                <a:avLst/>
              </a:prstGeom>
            </p:spPr>
          </p:pic>
          <p:sp>
            <p:nvSpPr>
              <p:cNvPr id="10" name="Rectangle 9"/>
              <p:cNvSpPr/>
              <p:nvPr/>
            </p:nvSpPr>
            <p:spPr>
              <a:xfrm>
                <a:off x="152400" y="3581400"/>
                <a:ext cx="4343400" cy="646331"/>
              </a:xfrm>
              <a:prstGeom prst="rect">
                <a:avLst/>
              </a:prstGeom>
            </p:spPr>
            <p:txBody>
              <a:bodyPr wrap="square">
                <a:spAutoFit/>
              </a:bodyPr>
              <a:lstStyle/>
              <a:p>
                <a:r>
                  <a:rPr lang="en-US" b="1" dirty="0">
                    <a:latin typeface="Times New Roman" pitchFamily="18" charset="0"/>
                  </a:rPr>
                  <a:t>Do you leave the water running when you </a:t>
                </a:r>
                <a:r>
                  <a:rPr lang="en-US" b="1" dirty="0">
                    <a:solidFill>
                      <a:srgbClr val="FF0000"/>
                    </a:solidFill>
                    <a:latin typeface="Times New Roman" pitchFamily="18" charset="0"/>
                  </a:rPr>
                  <a:t>brush your teeth</a:t>
                </a:r>
                <a:r>
                  <a:rPr lang="en-US" b="1" dirty="0">
                    <a:latin typeface="Times New Roman" pitchFamily="18" charset="0"/>
                  </a:rPr>
                  <a:t>?  </a:t>
                </a:r>
                <a:r>
                  <a:rPr lang="en-US" dirty="0">
                    <a:latin typeface="Times New Roman" pitchFamily="18" charset="0"/>
                  </a:rPr>
                  <a:t>No </a:t>
                </a:r>
                <a:r>
                  <a:rPr lang="en-US" dirty="0">
                    <a:latin typeface="Times New Roman" pitchFamily="18" charset="0"/>
                    <a:sym typeface="Wingdings" pitchFamily="2" charset="2"/>
                  </a:rPr>
                  <a:t>-10  </a:t>
                </a:r>
                <a:r>
                  <a:rPr lang="en-US" dirty="0">
                    <a:latin typeface="Times New Roman" pitchFamily="18" charset="0"/>
                  </a:rPr>
                  <a:t>Yes </a:t>
                </a:r>
                <a:r>
                  <a:rPr lang="en-US" dirty="0">
                    <a:latin typeface="Times New Roman" pitchFamily="18" charset="0"/>
                    <a:sym typeface="Wingdings" pitchFamily="2" charset="2"/>
                  </a:rPr>
                  <a:t> </a:t>
                </a:r>
                <a:r>
                  <a:rPr lang="en-US" b="1" dirty="0">
                    <a:latin typeface="Times New Roman" pitchFamily="18" charset="0"/>
                    <a:sym typeface="Wingdings" pitchFamily="2" charset="2"/>
                  </a:rPr>
                  <a:t>0</a:t>
                </a:r>
                <a:endParaRPr lang="en-US" b="1" dirty="0"/>
              </a:p>
            </p:txBody>
          </p:sp>
        </p:grpSp>
        <p:grpSp>
          <p:nvGrpSpPr>
            <p:cNvPr id="16" name="Group 15"/>
            <p:cNvGrpSpPr/>
            <p:nvPr/>
          </p:nvGrpSpPr>
          <p:grpSpPr>
            <a:xfrm>
              <a:off x="5105400" y="4191000"/>
              <a:ext cx="3962400" cy="1075730"/>
              <a:chOff x="457200" y="5467350"/>
              <a:chExt cx="3962400" cy="1075730"/>
            </a:xfrm>
          </p:grpSpPr>
          <p:pic>
            <p:nvPicPr>
              <p:cNvPr id="9" name="Picture 8" descr="A pot on the side of a building&#10;&#10;Description automatically generated">
                <a:extLst>
                  <a:ext uri="{FF2B5EF4-FFF2-40B4-BE49-F238E27FC236}">
                    <a16:creationId xmlns:a16="http://schemas.microsoft.com/office/drawing/2014/main" id="{6E7CCB89-2108-4FA6-A5D0-E4DC4BA2CB08}"/>
                  </a:ext>
                </a:extLst>
              </p:cNvPr>
              <p:cNvPicPr>
                <a:picLocks noChangeAspect="1"/>
              </p:cNvPicPr>
              <p:nvPr/>
            </p:nvPicPr>
            <p:blipFill>
              <a:blip r:embed="rId6" cstate="print">
                <a:extLst>
                  <a:ext uri="{28A0092B-C50C-407E-A947-70E740481C1C}">
                    <a14:useLocalDpi xmlns:a14="http://schemas.microsoft.com/office/drawing/2010/main" val="0"/>
                  </a:ext>
                  <a:ext uri="{837473B0-CC2E-450A-ABE3-18F120FF3D39}">
                    <a1611:picAttrSrcUrl xmlns:a1611="http://schemas.microsoft.com/office/drawing/2016/11/main" r:id="rId7"/>
                  </a:ext>
                </a:extLst>
              </a:blip>
              <a:stretch>
                <a:fillRect/>
              </a:stretch>
            </p:blipFill>
            <p:spPr>
              <a:xfrm>
                <a:off x="3429000" y="5467350"/>
                <a:ext cx="990600" cy="990600"/>
              </a:xfrm>
              <a:prstGeom prst="rect">
                <a:avLst/>
              </a:prstGeom>
            </p:spPr>
          </p:pic>
          <p:sp>
            <p:nvSpPr>
              <p:cNvPr id="13" name="Rectangle 12"/>
              <p:cNvSpPr/>
              <p:nvPr/>
            </p:nvSpPr>
            <p:spPr>
              <a:xfrm>
                <a:off x="457200" y="5619750"/>
                <a:ext cx="3048000" cy="923330"/>
              </a:xfrm>
              <a:prstGeom prst="rect">
                <a:avLst/>
              </a:prstGeom>
            </p:spPr>
            <p:txBody>
              <a:bodyPr wrap="square">
                <a:spAutoFit/>
              </a:bodyPr>
              <a:lstStyle/>
              <a:p>
                <a:r>
                  <a:rPr lang="en-US" b="1" dirty="0">
                    <a:latin typeface="Times New Roman" pitchFamily="18" charset="0"/>
                  </a:rPr>
                  <a:t>Does your family collect </a:t>
                </a:r>
                <a:r>
                  <a:rPr lang="en-US" b="1" dirty="0">
                    <a:solidFill>
                      <a:srgbClr val="FF0000"/>
                    </a:solidFill>
                    <a:latin typeface="Times New Roman" pitchFamily="18" charset="0"/>
                  </a:rPr>
                  <a:t>rainwater</a:t>
                </a:r>
                <a:r>
                  <a:rPr lang="en-US" b="1" dirty="0">
                    <a:latin typeface="Times New Roman" pitchFamily="18" charset="0"/>
                  </a:rPr>
                  <a:t> for gardening &amp; other outdoor need? </a:t>
                </a:r>
                <a:r>
                  <a:rPr lang="en-US" dirty="0">
                    <a:latin typeface="Times New Roman" pitchFamily="18" charset="0"/>
                  </a:rPr>
                  <a:t>- </a:t>
                </a:r>
                <a:r>
                  <a:rPr lang="en-US" b="1" dirty="0">
                    <a:latin typeface="Times New Roman" pitchFamily="18" charset="0"/>
                  </a:rPr>
                  <a:t>10</a:t>
                </a:r>
              </a:p>
            </p:txBody>
          </p:sp>
        </p:grpSp>
        <p:grpSp>
          <p:nvGrpSpPr>
            <p:cNvPr id="15" name="Group 14"/>
            <p:cNvGrpSpPr/>
            <p:nvPr/>
          </p:nvGrpSpPr>
          <p:grpSpPr>
            <a:xfrm>
              <a:off x="228600" y="5410200"/>
              <a:ext cx="7924800" cy="1247878"/>
              <a:chOff x="228600" y="5562600"/>
              <a:chExt cx="7924800" cy="1247878"/>
            </a:xfrm>
          </p:grpSpPr>
          <p:sp>
            <p:nvSpPr>
              <p:cNvPr id="12" name="Rectangle 11"/>
              <p:cNvSpPr/>
              <p:nvPr/>
            </p:nvSpPr>
            <p:spPr>
              <a:xfrm>
                <a:off x="228600" y="5562600"/>
                <a:ext cx="7924800" cy="1200329"/>
              </a:xfrm>
              <a:prstGeom prst="rect">
                <a:avLst/>
              </a:prstGeom>
            </p:spPr>
            <p:txBody>
              <a:bodyPr wrap="square">
                <a:spAutoFit/>
              </a:bodyPr>
              <a:lstStyle/>
              <a:p>
                <a:r>
                  <a:rPr lang="en-US" b="1" u="sng" dirty="0">
                    <a:latin typeface="Times New Roman" pitchFamily="18" charset="0"/>
                  </a:rPr>
                  <a:t>PICK ONE</a:t>
                </a:r>
                <a:r>
                  <a:rPr lang="en-US" b="1" dirty="0">
                    <a:latin typeface="Times New Roman" pitchFamily="18" charset="0"/>
                  </a:rPr>
                  <a:t>: How many times do you </a:t>
                </a:r>
                <a:r>
                  <a:rPr lang="en-US" b="1" dirty="0">
                    <a:solidFill>
                      <a:srgbClr val="FF0000"/>
                    </a:solidFill>
                    <a:latin typeface="Times New Roman" pitchFamily="18" charset="0"/>
                  </a:rPr>
                  <a:t>wear your clothes</a:t>
                </a:r>
                <a:r>
                  <a:rPr lang="en-US" b="1" dirty="0">
                    <a:latin typeface="Times New Roman" pitchFamily="18" charset="0"/>
                  </a:rPr>
                  <a:t> before washing them?     	       </a:t>
                </a:r>
                <a:r>
                  <a:rPr lang="en-US" b="1" dirty="0">
                    <a:solidFill>
                      <a:srgbClr val="FF0000"/>
                    </a:solidFill>
                    <a:latin typeface="Times New Roman" pitchFamily="18" charset="0"/>
                  </a:rPr>
                  <a:t>Always wear them more than once </a:t>
                </a:r>
                <a:r>
                  <a:rPr lang="en-US" b="1" dirty="0">
                    <a:latin typeface="Times New Roman" pitchFamily="18" charset="0"/>
                    <a:sym typeface="Wingdings" pitchFamily="2" charset="2"/>
                  </a:rPr>
                  <a:t> -</a:t>
                </a:r>
                <a:r>
                  <a:rPr lang="en-US" b="1" dirty="0">
                    <a:latin typeface="Times New Roman" pitchFamily="18" charset="0"/>
                  </a:rPr>
                  <a:t>10</a:t>
                </a:r>
                <a:endParaRPr lang="en-US" dirty="0">
                  <a:latin typeface="Times New Roman" pitchFamily="18" charset="0"/>
                </a:endParaRPr>
              </a:p>
              <a:p>
                <a:r>
                  <a:rPr lang="en-US" b="1" dirty="0">
                    <a:solidFill>
                      <a:srgbClr val="FF0000"/>
                    </a:solidFill>
                    <a:latin typeface="Times New Roman" pitchFamily="18" charset="0"/>
                  </a:rPr>
                  <a:t>	       Most of the time </a:t>
                </a:r>
                <a:r>
                  <a:rPr lang="en-US" b="1" dirty="0">
                    <a:latin typeface="Times New Roman" pitchFamily="18" charset="0"/>
                    <a:sym typeface="Wingdings" pitchFamily="2" charset="2"/>
                  </a:rPr>
                  <a:t> -</a:t>
                </a:r>
                <a:r>
                  <a:rPr lang="en-US" b="1" dirty="0">
                    <a:latin typeface="Times New Roman" pitchFamily="18" charset="0"/>
                  </a:rPr>
                  <a:t>5</a:t>
                </a:r>
              </a:p>
              <a:p>
                <a:r>
                  <a:rPr lang="en-US" b="1" dirty="0">
                    <a:solidFill>
                      <a:srgbClr val="FF0000"/>
                    </a:solidFill>
                    <a:latin typeface="Times New Roman" pitchFamily="18" charset="0"/>
                  </a:rPr>
                  <a:t>	      Never – always wash them after wearing once </a:t>
                </a:r>
                <a:r>
                  <a:rPr lang="en-US" b="1" dirty="0">
                    <a:latin typeface="Times New Roman" pitchFamily="18" charset="0"/>
                    <a:sym typeface="Wingdings" pitchFamily="2" charset="2"/>
                  </a:rPr>
                  <a:t> -0</a:t>
                </a:r>
                <a:endParaRPr lang="en-US" b="1" dirty="0">
                  <a:latin typeface="Times New Roman" pitchFamily="18" charset="0"/>
                </a:endParaRPr>
              </a:p>
            </p:txBody>
          </p:sp>
          <p:pic>
            <p:nvPicPr>
              <p:cNvPr id="1026" name="Picture 2" descr="C:\Users\ttomm\AppData\Local\Microsoft\Windows\INetCache\IE\0B2H9RMX\baggy2[1].jpg"/>
              <p:cNvPicPr>
                <a:picLocks noChangeAspect="1" noChangeArrowheads="1"/>
              </p:cNvPicPr>
              <p:nvPr/>
            </p:nvPicPr>
            <p:blipFill>
              <a:blip r:embed="rId8" cstate="print"/>
              <a:srcRect/>
              <a:stretch>
                <a:fillRect/>
              </a:stretch>
            </p:blipFill>
            <p:spPr bwMode="auto">
              <a:xfrm>
                <a:off x="381000" y="6019800"/>
                <a:ext cx="762000" cy="790678"/>
              </a:xfrm>
              <a:prstGeom prst="rect">
                <a:avLst/>
              </a:prstGeom>
              <a:noFill/>
            </p:spPr>
          </p:pic>
        </p:grpSp>
        <p:sp>
          <p:nvSpPr>
            <p:cNvPr id="17" name="Rectangle 16"/>
            <p:cNvSpPr/>
            <p:nvPr/>
          </p:nvSpPr>
          <p:spPr>
            <a:xfrm>
              <a:off x="152400" y="3733800"/>
              <a:ext cx="5964390" cy="369332"/>
            </a:xfrm>
            <a:prstGeom prst="rect">
              <a:avLst/>
            </a:prstGeom>
          </p:spPr>
          <p:txBody>
            <a:bodyPr wrap="none">
              <a:spAutoFit/>
            </a:bodyPr>
            <a:lstStyle/>
            <a:p>
              <a:r>
                <a:rPr lang="en-US" b="1" u="sng" dirty="0">
                  <a:latin typeface="Times New Roman" pitchFamily="18" charset="0"/>
                </a:rPr>
                <a:t>SUBTRACT POINTS FOR EACH ONE THAT APPLIES:</a:t>
              </a:r>
            </a:p>
          </p:txBody>
        </p:sp>
      </p:grpSp>
      <p:pic>
        <p:nvPicPr>
          <p:cNvPr id="19" name="Picture 2"/>
          <p:cNvPicPr>
            <a:picLocks noChangeAspect="1" noChangeArrowheads="1"/>
          </p:cNvPicPr>
          <p:nvPr/>
        </p:nvPicPr>
        <p:blipFill>
          <a:blip r:embed="rId9" cstate="print"/>
          <a:srcRect/>
          <a:stretch>
            <a:fillRect/>
          </a:stretch>
        </p:blipFill>
        <p:spPr bwMode="auto">
          <a:xfrm>
            <a:off x="7391400" y="228600"/>
            <a:ext cx="1307690" cy="202692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8" name="Text Box 10"/>
          <p:cNvSpPr txBox="1">
            <a:spLocks noChangeArrowheads="1"/>
          </p:cNvSpPr>
          <p:nvPr/>
        </p:nvSpPr>
        <p:spPr bwMode="auto">
          <a:xfrm>
            <a:off x="152400" y="0"/>
            <a:ext cx="8763000" cy="6801862"/>
          </a:xfrm>
          <a:prstGeom prst="rect">
            <a:avLst/>
          </a:prstGeom>
          <a:noFill/>
          <a:ln w="9525">
            <a:noFill/>
            <a:miter lim="800000"/>
            <a:headEnd/>
            <a:tailEnd/>
          </a:ln>
        </p:spPr>
        <p:txBody>
          <a:bodyPr>
            <a:spAutoFit/>
          </a:bodyPr>
          <a:lstStyle/>
          <a:p>
            <a:r>
              <a:rPr lang="en-US" sz="3200" b="1" dirty="0">
                <a:latin typeface="Times New Roman" pitchFamily="18" charset="0"/>
              </a:rPr>
              <a:t>FOODS</a:t>
            </a:r>
            <a:endParaRPr lang="en-US" sz="2000" b="1" dirty="0">
              <a:solidFill>
                <a:srgbClr val="FF0000"/>
              </a:solidFill>
              <a:latin typeface="Times New Roman" pitchFamily="18" charset="0"/>
            </a:endParaRPr>
          </a:p>
          <a:p>
            <a:endParaRPr lang="en-US" sz="600" b="1" dirty="0">
              <a:latin typeface="Times New Roman" pitchFamily="18" charset="0"/>
            </a:endParaRPr>
          </a:p>
          <a:p>
            <a:r>
              <a:rPr lang="en-US" sz="2000" b="1" dirty="0">
                <a:latin typeface="Times New Roman" pitchFamily="18" charset="0"/>
              </a:rPr>
              <a:t>Start this </a:t>
            </a:r>
            <a:r>
              <a:rPr lang="en-US" sz="2000" b="1" dirty="0">
                <a:solidFill>
                  <a:srgbClr val="FF0000"/>
                </a:solidFill>
                <a:latin typeface="Times New Roman" pitchFamily="18" charset="0"/>
              </a:rPr>
              <a:t>SECTION WITH 100 POINTS </a:t>
            </a:r>
            <a:r>
              <a:rPr lang="en-US" sz="2000" b="1" dirty="0">
                <a:latin typeface="Times New Roman" pitchFamily="18" charset="0"/>
              </a:rPr>
              <a:t>since we all need to eat.  </a:t>
            </a:r>
            <a:br>
              <a:rPr lang="en-US" sz="2000" b="1" dirty="0">
                <a:latin typeface="Times New Roman" pitchFamily="18" charset="0"/>
              </a:rPr>
            </a:br>
            <a:r>
              <a:rPr lang="en-US" sz="2000" b="1" dirty="0">
                <a:latin typeface="Times New Roman" pitchFamily="18" charset="0"/>
              </a:rPr>
              <a:t>Add or subtract points depending on the questions below.</a:t>
            </a:r>
          </a:p>
          <a:p>
            <a:endParaRPr lang="en-US" sz="900" b="1" dirty="0">
              <a:latin typeface="Times New Roman" pitchFamily="18" charset="0"/>
            </a:endParaRPr>
          </a:p>
          <a:p>
            <a:r>
              <a:rPr lang="en-US" sz="2000" b="1" u="sng" dirty="0">
                <a:latin typeface="Times New Roman" pitchFamily="18" charset="0"/>
              </a:rPr>
              <a:t>PICK ONE</a:t>
            </a:r>
            <a:r>
              <a:rPr lang="en-US" sz="2000" b="1" dirty="0">
                <a:latin typeface="Times New Roman" pitchFamily="18" charset="0"/>
              </a:rPr>
              <a:t> – Is your family:</a:t>
            </a:r>
          </a:p>
          <a:p>
            <a:r>
              <a:rPr lang="en-US" sz="2000" dirty="0">
                <a:latin typeface="Times New Roman" pitchFamily="18" charset="0"/>
              </a:rPr>
              <a:t>Mostly</a:t>
            </a:r>
            <a:r>
              <a:rPr lang="en-US" sz="2000" b="1" dirty="0">
                <a:latin typeface="Times New Roman" pitchFamily="18" charset="0"/>
              </a:rPr>
              <a:t> </a:t>
            </a:r>
            <a:r>
              <a:rPr lang="en-US" sz="2000" b="1" dirty="0">
                <a:solidFill>
                  <a:srgbClr val="FF0000"/>
                </a:solidFill>
                <a:latin typeface="Times New Roman" pitchFamily="18" charset="0"/>
              </a:rPr>
              <a:t>carnivores</a:t>
            </a:r>
            <a:r>
              <a:rPr lang="en-US" sz="2000" b="1" dirty="0">
                <a:latin typeface="Times New Roman" pitchFamily="18" charset="0"/>
              </a:rPr>
              <a:t>? -5</a:t>
            </a:r>
          </a:p>
          <a:p>
            <a:r>
              <a:rPr lang="en-US" sz="2000" dirty="0">
                <a:latin typeface="Times New Roman" pitchFamily="18" charset="0"/>
              </a:rPr>
              <a:t>Mostly</a:t>
            </a:r>
            <a:r>
              <a:rPr lang="en-US" sz="2000" b="1" dirty="0">
                <a:latin typeface="Times New Roman" pitchFamily="18" charset="0"/>
              </a:rPr>
              <a:t> </a:t>
            </a:r>
            <a:r>
              <a:rPr lang="en-US" sz="2000" b="1" dirty="0">
                <a:solidFill>
                  <a:srgbClr val="FF0000"/>
                </a:solidFill>
                <a:latin typeface="Times New Roman" pitchFamily="18" charset="0"/>
              </a:rPr>
              <a:t>omnivores</a:t>
            </a:r>
            <a:r>
              <a:rPr lang="en-US" sz="2000" b="1" dirty="0">
                <a:latin typeface="Times New Roman" pitchFamily="18" charset="0"/>
              </a:rPr>
              <a:t>? -10</a:t>
            </a:r>
          </a:p>
          <a:p>
            <a:r>
              <a:rPr lang="en-US" sz="2000" dirty="0">
                <a:latin typeface="Times New Roman" pitchFamily="18" charset="0"/>
              </a:rPr>
              <a:t>Mostly</a:t>
            </a:r>
            <a:r>
              <a:rPr lang="en-US" sz="2000" b="1" dirty="0">
                <a:latin typeface="Times New Roman" pitchFamily="18" charset="0"/>
              </a:rPr>
              <a:t> </a:t>
            </a:r>
            <a:r>
              <a:rPr lang="en-US" sz="2000" b="1" dirty="0">
                <a:solidFill>
                  <a:srgbClr val="FF0000"/>
                </a:solidFill>
                <a:latin typeface="Times New Roman" pitchFamily="18" charset="0"/>
              </a:rPr>
              <a:t>herbivores</a:t>
            </a:r>
            <a:r>
              <a:rPr lang="en-US" sz="2000" dirty="0">
                <a:latin typeface="Times New Roman" pitchFamily="18" charset="0"/>
              </a:rPr>
              <a:t>? </a:t>
            </a:r>
            <a:r>
              <a:rPr lang="en-US" sz="2000" b="1" dirty="0">
                <a:latin typeface="Times New Roman" pitchFamily="18" charset="0"/>
              </a:rPr>
              <a:t>-20</a:t>
            </a:r>
            <a:br>
              <a:rPr lang="en-US" sz="2000" dirty="0">
                <a:latin typeface="Times New Roman" pitchFamily="18" charset="0"/>
              </a:rPr>
            </a:br>
            <a:endParaRPr lang="en-US" sz="1000" dirty="0">
              <a:latin typeface="Times New Roman" pitchFamily="18" charset="0"/>
            </a:endParaRPr>
          </a:p>
          <a:p>
            <a:pPr algn="just"/>
            <a:r>
              <a:rPr lang="en-US" sz="2000" b="1" u="sng" dirty="0">
                <a:latin typeface="Times New Roman" pitchFamily="18" charset="0"/>
              </a:rPr>
              <a:t>PICK ONE</a:t>
            </a:r>
            <a:r>
              <a:rPr lang="en-US" sz="2000" b="1" dirty="0">
                <a:latin typeface="Times New Roman" pitchFamily="18" charset="0"/>
              </a:rPr>
              <a:t> - Does your family:</a:t>
            </a:r>
          </a:p>
          <a:p>
            <a:pPr algn="just"/>
            <a:r>
              <a:rPr lang="en-US" sz="2000" dirty="0">
                <a:latin typeface="Times New Roman" pitchFamily="18" charset="0"/>
              </a:rPr>
              <a:t>Buy only </a:t>
            </a:r>
            <a:r>
              <a:rPr lang="en-US" sz="2000" b="1" dirty="0">
                <a:solidFill>
                  <a:srgbClr val="FF0000"/>
                </a:solidFill>
                <a:latin typeface="Times New Roman" pitchFamily="18" charset="0"/>
              </a:rPr>
              <a:t>fresh foods </a:t>
            </a:r>
            <a:r>
              <a:rPr lang="en-US" sz="2000" dirty="0">
                <a:latin typeface="Times New Roman" pitchFamily="18" charset="0"/>
              </a:rPr>
              <a:t>(vegetables, bread, and meat)? </a:t>
            </a:r>
            <a:r>
              <a:rPr lang="en-US" sz="2000" b="1" dirty="0">
                <a:latin typeface="Times New Roman" pitchFamily="18" charset="0"/>
              </a:rPr>
              <a:t>-20</a:t>
            </a:r>
            <a:endParaRPr lang="en-US" sz="2000" dirty="0">
              <a:latin typeface="Times New Roman" pitchFamily="18" charset="0"/>
            </a:endParaRPr>
          </a:p>
          <a:p>
            <a:pPr algn="just"/>
            <a:r>
              <a:rPr lang="en-US" sz="2000" dirty="0">
                <a:latin typeface="Times New Roman" pitchFamily="18" charset="0"/>
              </a:rPr>
              <a:t>Buy a </a:t>
            </a:r>
            <a:r>
              <a:rPr lang="en-US" sz="2000" b="1" dirty="0">
                <a:solidFill>
                  <a:srgbClr val="FF0000"/>
                </a:solidFill>
                <a:latin typeface="Times New Roman" pitchFamily="18" charset="0"/>
              </a:rPr>
              <a:t>combination</a:t>
            </a:r>
            <a:r>
              <a:rPr lang="en-US" sz="2000" b="1" dirty="0">
                <a:latin typeface="Times New Roman" pitchFamily="18" charset="0"/>
              </a:rPr>
              <a:t> </a:t>
            </a:r>
            <a:r>
              <a:rPr lang="en-US" sz="2000" dirty="0">
                <a:latin typeface="Times New Roman" pitchFamily="18" charset="0"/>
              </a:rPr>
              <a:t>of fresh and processed food? </a:t>
            </a:r>
            <a:r>
              <a:rPr lang="en-US" sz="2000" b="1" dirty="0">
                <a:latin typeface="Times New Roman" pitchFamily="18" charset="0"/>
              </a:rPr>
              <a:t>-10</a:t>
            </a:r>
            <a:endParaRPr lang="en-US" sz="2000" dirty="0">
              <a:latin typeface="Times New Roman" pitchFamily="18" charset="0"/>
            </a:endParaRPr>
          </a:p>
          <a:p>
            <a:pPr algn="just"/>
            <a:r>
              <a:rPr lang="en-US" sz="2000" dirty="0">
                <a:latin typeface="Times New Roman" pitchFamily="18" charset="0"/>
              </a:rPr>
              <a:t>Buy mostly </a:t>
            </a:r>
            <a:r>
              <a:rPr lang="en-US" sz="2000" b="1" dirty="0">
                <a:solidFill>
                  <a:srgbClr val="FF0000"/>
                </a:solidFill>
                <a:latin typeface="Times New Roman" pitchFamily="18" charset="0"/>
              </a:rPr>
              <a:t>packaged foods </a:t>
            </a:r>
            <a:r>
              <a:rPr lang="en-US" sz="2000" dirty="0">
                <a:latin typeface="Times New Roman" pitchFamily="18" charset="0"/>
              </a:rPr>
              <a:t>or ready-to-cook foods? </a:t>
            </a:r>
            <a:r>
              <a:rPr lang="en-US" sz="2000" b="1" dirty="0">
                <a:latin typeface="Times New Roman" pitchFamily="18" charset="0"/>
              </a:rPr>
              <a:t>-5</a:t>
            </a:r>
            <a:endParaRPr lang="en-US" sz="2000" dirty="0">
              <a:latin typeface="Times New Roman" pitchFamily="18" charset="0"/>
            </a:endParaRPr>
          </a:p>
          <a:p>
            <a:pPr algn="just"/>
            <a:endParaRPr lang="en-US" sz="1600" dirty="0">
              <a:latin typeface="Times New Roman" pitchFamily="18" charset="0"/>
            </a:endParaRPr>
          </a:p>
          <a:p>
            <a:r>
              <a:rPr lang="en-US" sz="2000" b="1" u="sng" dirty="0">
                <a:latin typeface="Times New Roman" pitchFamily="18" charset="0"/>
              </a:rPr>
              <a:t>SUBTRACT POINTS FOR ALL OF THESE THAT APPLY</a:t>
            </a:r>
            <a:r>
              <a:rPr lang="en-US" sz="2000" b="1" dirty="0">
                <a:latin typeface="Times New Roman" pitchFamily="18" charset="0"/>
              </a:rPr>
              <a:t>:</a:t>
            </a:r>
            <a:br>
              <a:rPr lang="en-US" sz="2000" b="1" dirty="0">
                <a:latin typeface="Times New Roman" pitchFamily="18" charset="0"/>
              </a:rPr>
            </a:br>
            <a:r>
              <a:rPr lang="en-US" sz="2000" dirty="0">
                <a:latin typeface="Times New Roman" pitchFamily="18" charset="0"/>
              </a:rPr>
              <a:t>Does your family have a </a:t>
            </a:r>
            <a:r>
              <a:rPr lang="en-US" sz="2000" b="1" dirty="0">
                <a:solidFill>
                  <a:srgbClr val="FF0000"/>
                </a:solidFill>
                <a:latin typeface="Times New Roman" pitchFamily="18" charset="0"/>
              </a:rPr>
              <a:t>garden</a:t>
            </a:r>
            <a:r>
              <a:rPr lang="en-US" sz="2000" dirty="0">
                <a:latin typeface="Times New Roman" pitchFamily="18" charset="0"/>
              </a:rPr>
              <a:t>?</a:t>
            </a:r>
            <a:r>
              <a:rPr lang="en-US" sz="2000" b="1" dirty="0">
                <a:latin typeface="Times New Roman" pitchFamily="18" charset="0"/>
              </a:rPr>
              <a:t> -10 </a:t>
            </a:r>
            <a:br>
              <a:rPr lang="en-US" sz="2000" b="1" dirty="0">
                <a:latin typeface="Times New Roman" pitchFamily="18" charset="0"/>
              </a:rPr>
            </a:br>
            <a:r>
              <a:rPr lang="en-US" sz="2000" dirty="0">
                <a:latin typeface="Times New Roman" pitchFamily="18" charset="0"/>
              </a:rPr>
              <a:t>Does your family </a:t>
            </a:r>
            <a:r>
              <a:rPr lang="en-US" sz="2000" b="1" dirty="0">
                <a:solidFill>
                  <a:srgbClr val="FF0000"/>
                </a:solidFill>
                <a:latin typeface="Times New Roman" pitchFamily="18" charset="0"/>
              </a:rPr>
              <a:t>can or freeze foods </a:t>
            </a:r>
            <a:r>
              <a:rPr lang="en-US" sz="2000" dirty="0">
                <a:latin typeface="Times New Roman" pitchFamily="18" charset="0"/>
              </a:rPr>
              <a:t>for use during the winter? </a:t>
            </a:r>
            <a:r>
              <a:rPr lang="en-US" sz="2000" b="1" dirty="0">
                <a:latin typeface="Times New Roman" pitchFamily="18" charset="0"/>
              </a:rPr>
              <a:t>-10</a:t>
            </a:r>
            <a:endParaRPr lang="en-US" sz="2000" dirty="0">
              <a:latin typeface="Times New Roman" pitchFamily="18" charset="0"/>
            </a:endParaRPr>
          </a:p>
          <a:p>
            <a:endParaRPr lang="en-US" sz="900" b="1" dirty="0">
              <a:latin typeface="Times New Roman" pitchFamily="18" charset="0"/>
            </a:endParaRPr>
          </a:p>
          <a:p>
            <a:r>
              <a:rPr lang="en-US" sz="2000" dirty="0">
                <a:latin typeface="Times New Roman" pitchFamily="18" charset="0"/>
              </a:rPr>
              <a:t>Does your family </a:t>
            </a:r>
            <a:r>
              <a:rPr lang="en-US" sz="2000" b="1" dirty="0">
                <a:solidFill>
                  <a:srgbClr val="FF0000"/>
                </a:solidFill>
                <a:latin typeface="Times New Roman" pitchFamily="18" charset="0"/>
              </a:rPr>
              <a:t>hunt</a:t>
            </a:r>
            <a:r>
              <a:rPr lang="en-US" sz="2000" dirty="0">
                <a:latin typeface="Times New Roman" pitchFamily="18" charset="0"/>
              </a:rPr>
              <a:t> local wildlife or </a:t>
            </a:r>
            <a:r>
              <a:rPr lang="en-US" sz="2000" b="1" dirty="0">
                <a:solidFill>
                  <a:srgbClr val="FF0000"/>
                </a:solidFill>
                <a:latin typeface="Times New Roman" pitchFamily="18" charset="0"/>
              </a:rPr>
              <a:t>fish</a:t>
            </a:r>
            <a:r>
              <a:rPr lang="en-US" sz="2000" b="1" dirty="0">
                <a:latin typeface="Times New Roman" pitchFamily="18" charset="0"/>
              </a:rPr>
              <a:t>? -10</a:t>
            </a:r>
          </a:p>
          <a:p>
            <a:r>
              <a:rPr lang="en-US" sz="2000" dirty="0">
                <a:latin typeface="Times New Roman" pitchFamily="18" charset="0"/>
              </a:rPr>
              <a:t>Does your raise your own </a:t>
            </a:r>
            <a:r>
              <a:rPr lang="en-US" sz="2000" b="1" dirty="0">
                <a:solidFill>
                  <a:srgbClr val="FF0000"/>
                </a:solidFill>
                <a:latin typeface="Times New Roman" pitchFamily="18" charset="0"/>
              </a:rPr>
              <a:t>livestock </a:t>
            </a:r>
            <a:r>
              <a:rPr lang="en-US" sz="2000" dirty="0">
                <a:latin typeface="Times New Roman" pitchFamily="18" charset="0"/>
              </a:rPr>
              <a:t>(or buy from a local farmer)? </a:t>
            </a:r>
            <a:r>
              <a:rPr lang="en-US" sz="2000" b="1" dirty="0">
                <a:latin typeface="Times New Roman" pitchFamily="18" charset="0"/>
              </a:rPr>
              <a:t>-10</a:t>
            </a:r>
            <a:endParaRPr lang="en-US" sz="2000" dirty="0">
              <a:latin typeface="Times New Roman" pitchFamily="18" charset="0"/>
            </a:endParaRPr>
          </a:p>
          <a:p>
            <a:endParaRPr lang="en-US" sz="1000" b="1" dirty="0">
              <a:latin typeface="Times New Roman" pitchFamily="18" charset="0"/>
            </a:endParaRPr>
          </a:p>
          <a:p>
            <a:r>
              <a:rPr lang="en-US" sz="2000" dirty="0">
                <a:latin typeface="Times New Roman" pitchFamily="18" charset="0"/>
              </a:rPr>
              <a:t>Add</a:t>
            </a:r>
            <a:r>
              <a:rPr lang="en-US" sz="2000" b="1" dirty="0">
                <a:latin typeface="Times New Roman" pitchFamily="18" charset="0"/>
              </a:rPr>
              <a:t> </a:t>
            </a:r>
            <a:r>
              <a:rPr lang="en-US" sz="2000" b="1" dirty="0">
                <a:solidFill>
                  <a:srgbClr val="FF0000"/>
                </a:solidFill>
                <a:latin typeface="Times New Roman" pitchFamily="18" charset="0"/>
              </a:rPr>
              <a:t>TWO POINTS </a:t>
            </a:r>
            <a:r>
              <a:rPr lang="en-US" sz="2000" dirty="0">
                <a:latin typeface="Times New Roman" pitchFamily="18" charset="0"/>
              </a:rPr>
              <a:t>for </a:t>
            </a:r>
            <a:r>
              <a:rPr lang="en-US" sz="2000" b="1" dirty="0">
                <a:solidFill>
                  <a:srgbClr val="FF0000"/>
                </a:solidFill>
                <a:latin typeface="Times New Roman" pitchFamily="18" charset="0"/>
              </a:rPr>
              <a:t>EVERY MEAL </a:t>
            </a:r>
            <a:r>
              <a:rPr lang="en-US" sz="2000" dirty="0">
                <a:latin typeface="Times New Roman" pitchFamily="18" charset="0"/>
              </a:rPr>
              <a:t>you have eaten at/from a </a:t>
            </a:r>
            <a:r>
              <a:rPr lang="en-US" sz="2000" b="1" dirty="0">
                <a:solidFill>
                  <a:srgbClr val="FF0000"/>
                </a:solidFill>
                <a:latin typeface="Times New Roman" pitchFamily="18" charset="0"/>
              </a:rPr>
              <a:t>fast food </a:t>
            </a:r>
            <a:r>
              <a:rPr lang="en-US" sz="2000" dirty="0">
                <a:latin typeface="Times New Roman" pitchFamily="18" charset="0"/>
              </a:rPr>
              <a:t>or </a:t>
            </a:r>
            <a:r>
              <a:rPr lang="en-US" sz="2000" b="1" dirty="0">
                <a:solidFill>
                  <a:srgbClr val="FF0000"/>
                </a:solidFill>
                <a:latin typeface="Times New Roman" pitchFamily="18" charset="0"/>
              </a:rPr>
              <a:t>other restaurant</a:t>
            </a:r>
            <a:r>
              <a:rPr lang="en-US" sz="2000" b="1" dirty="0">
                <a:latin typeface="Times New Roman" pitchFamily="18" charset="0"/>
              </a:rPr>
              <a:t> </a:t>
            </a:r>
            <a:r>
              <a:rPr lang="en-US" sz="2000" u="sng" dirty="0">
                <a:latin typeface="Times New Roman" pitchFamily="18" charset="0"/>
              </a:rPr>
              <a:t>in the last week</a:t>
            </a:r>
            <a:r>
              <a:rPr lang="en-US" sz="2000" dirty="0">
                <a:latin typeface="Times New Roman" pitchFamily="18" charset="0"/>
              </a:rPr>
              <a:t>? </a:t>
            </a:r>
            <a:r>
              <a:rPr lang="en-US" sz="2000" u="sng" dirty="0">
                <a:latin typeface="Times New Roman" pitchFamily="18" charset="0"/>
              </a:rPr>
              <a:t>ADD the # to your score.</a:t>
            </a:r>
          </a:p>
        </p:txBody>
      </p:sp>
      <p:pic>
        <p:nvPicPr>
          <p:cNvPr id="5123" name="Picture 2" descr="C:\Users\Tracy\AppData\Local\Microsoft\Windows\Temporary Internet Files\Content.IE5\QA989NRI\MCj04380710000[1].png"/>
          <p:cNvPicPr>
            <a:picLocks noChangeAspect="1" noChangeArrowheads="1"/>
          </p:cNvPicPr>
          <p:nvPr/>
        </p:nvPicPr>
        <p:blipFill>
          <a:blip r:embed="rId2" cstate="print"/>
          <a:srcRect/>
          <a:stretch>
            <a:fillRect/>
          </a:stretch>
        </p:blipFill>
        <p:spPr bwMode="auto">
          <a:xfrm>
            <a:off x="6172200" y="1447800"/>
            <a:ext cx="609600" cy="609600"/>
          </a:xfrm>
          <a:prstGeom prst="rect">
            <a:avLst/>
          </a:prstGeom>
          <a:noFill/>
          <a:ln w="9525">
            <a:noFill/>
            <a:miter lim="800000"/>
            <a:headEnd/>
            <a:tailEnd/>
          </a:ln>
        </p:spPr>
      </p:pic>
      <p:pic>
        <p:nvPicPr>
          <p:cNvPr id="7" name="Picture 23" descr="MCj02336880000[1]"/>
          <p:cNvPicPr>
            <a:picLocks noChangeAspect="1" noChangeArrowheads="1"/>
          </p:cNvPicPr>
          <p:nvPr/>
        </p:nvPicPr>
        <p:blipFill>
          <a:blip r:embed="rId3" cstate="print"/>
          <a:srcRect/>
          <a:stretch>
            <a:fillRect/>
          </a:stretch>
        </p:blipFill>
        <p:spPr bwMode="auto">
          <a:xfrm>
            <a:off x="6858000" y="1143000"/>
            <a:ext cx="676526" cy="609600"/>
          </a:xfrm>
          <a:prstGeom prst="rect">
            <a:avLst/>
          </a:prstGeom>
          <a:noFill/>
          <a:ln w="9525">
            <a:noFill/>
            <a:miter lim="800000"/>
            <a:headEnd/>
            <a:tailEnd/>
          </a:ln>
        </p:spPr>
      </p:pic>
      <p:pic>
        <p:nvPicPr>
          <p:cNvPr id="8" name="Picture 2"/>
          <p:cNvPicPr>
            <a:picLocks noChangeAspect="1" noChangeArrowheads="1"/>
          </p:cNvPicPr>
          <p:nvPr/>
        </p:nvPicPr>
        <p:blipFill>
          <a:blip r:embed="rId4" cstate="print"/>
          <a:srcRect/>
          <a:stretch>
            <a:fillRect/>
          </a:stretch>
        </p:blipFill>
        <p:spPr bwMode="auto">
          <a:xfrm>
            <a:off x="7669162" y="152400"/>
            <a:ext cx="1474838" cy="2286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8">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418">
                                            <p:txEl>
                                              <p:pRg st="9" end="9"/>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418">
                                            <p:txEl>
                                              <p:pRg st="10" end="1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7418">
                                            <p:txEl>
                                              <p:pRg st="11" end="1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7418">
                                            <p:txEl>
                                              <p:pRg st="13" end="1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7418">
                                            <p:txEl>
                                              <p:pRg st="15" end="1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7418">
                                            <p:txEl>
                                              <p:pRg st="16" end="1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7418">
                                            <p:txEl>
                                              <p:pRg st="18" end="1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228600" y="228600"/>
            <a:ext cx="7772400" cy="6294031"/>
          </a:xfrm>
          <a:prstGeom prst="rect">
            <a:avLst/>
          </a:prstGeom>
          <a:noFill/>
          <a:ln w="9525">
            <a:noFill/>
            <a:miter lim="800000"/>
            <a:headEnd/>
            <a:tailEnd/>
          </a:ln>
        </p:spPr>
        <p:txBody>
          <a:bodyPr wrap="square">
            <a:spAutoFit/>
          </a:bodyPr>
          <a:lstStyle/>
          <a:p>
            <a:r>
              <a:rPr lang="en-US" sz="3200" b="1" dirty="0">
                <a:latin typeface="Times New Roman" pitchFamily="18" charset="0"/>
              </a:rPr>
              <a:t>HOUSING</a:t>
            </a:r>
            <a:endParaRPr lang="en-US" sz="2000" b="1" dirty="0">
              <a:latin typeface="Times New Roman" pitchFamily="18" charset="0"/>
            </a:endParaRPr>
          </a:p>
          <a:p>
            <a:endParaRPr lang="en-US" sz="800" dirty="0">
              <a:latin typeface="Times New Roman" pitchFamily="18" charset="0"/>
            </a:endParaRPr>
          </a:p>
          <a:p>
            <a:r>
              <a:rPr lang="en-US" sz="2000" b="1" dirty="0">
                <a:latin typeface="Times New Roman" pitchFamily="18" charset="0"/>
              </a:rPr>
              <a:t>The amount of resources used to build and maintain the </a:t>
            </a:r>
            <a:br>
              <a:rPr lang="en-US" sz="2000" b="1" dirty="0">
                <a:latin typeface="Times New Roman" pitchFamily="18" charset="0"/>
              </a:rPr>
            </a:br>
            <a:r>
              <a:rPr lang="en-US" sz="2000" b="1" dirty="0">
                <a:latin typeface="Times New Roman" pitchFamily="18" charset="0"/>
              </a:rPr>
              <a:t>places where we live depends on the size of it and the</a:t>
            </a:r>
            <a:br>
              <a:rPr lang="en-US" sz="2000" b="1" dirty="0">
                <a:latin typeface="Times New Roman" pitchFamily="18" charset="0"/>
              </a:rPr>
            </a:br>
            <a:r>
              <a:rPr lang="en-US" sz="2000" b="1" dirty="0">
                <a:latin typeface="Times New Roman" pitchFamily="18" charset="0"/>
              </a:rPr>
              <a:t>number of people living with us.  </a:t>
            </a:r>
          </a:p>
          <a:p>
            <a:endParaRPr lang="en-US" sz="2000" b="1" dirty="0">
              <a:latin typeface="Times New Roman" pitchFamily="18" charset="0"/>
            </a:endParaRPr>
          </a:p>
          <a:p>
            <a:r>
              <a:rPr lang="en-US" sz="2000" b="1" dirty="0">
                <a:latin typeface="Times New Roman" pitchFamily="18" charset="0"/>
              </a:rPr>
              <a:t>Start this </a:t>
            </a:r>
            <a:r>
              <a:rPr lang="en-US" sz="2000" b="1" dirty="0">
                <a:solidFill>
                  <a:srgbClr val="FF0000"/>
                </a:solidFill>
                <a:latin typeface="Times New Roman" pitchFamily="18" charset="0"/>
              </a:rPr>
              <a:t>section with 0 points </a:t>
            </a:r>
            <a:r>
              <a:rPr lang="en-US" sz="2000" b="1" dirty="0">
                <a:latin typeface="Times New Roman" pitchFamily="18" charset="0"/>
              </a:rPr>
              <a:t>and add points based on </a:t>
            </a:r>
            <a:br>
              <a:rPr lang="en-US" sz="2000" b="1" dirty="0">
                <a:latin typeface="Times New Roman" pitchFamily="18" charset="0"/>
              </a:rPr>
            </a:br>
            <a:r>
              <a:rPr lang="en-US" sz="2000" b="1" dirty="0">
                <a:latin typeface="Times New Roman" pitchFamily="18" charset="0"/>
              </a:rPr>
              <a:t>the following items:</a:t>
            </a:r>
          </a:p>
          <a:p>
            <a:endParaRPr lang="en-US" sz="2000" dirty="0">
              <a:latin typeface="Times New Roman" pitchFamily="18" charset="0"/>
            </a:endParaRPr>
          </a:p>
          <a:p>
            <a:r>
              <a:rPr lang="en-US" sz="2000" b="1" dirty="0">
                <a:latin typeface="Times New Roman" pitchFamily="18" charset="0"/>
              </a:rPr>
              <a:t>Add 2 points </a:t>
            </a:r>
            <a:r>
              <a:rPr lang="en-US" sz="2000" dirty="0">
                <a:latin typeface="Times New Roman" pitchFamily="18" charset="0"/>
              </a:rPr>
              <a:t>for </a:t>
            </a:r>
            <a:r>
              <a:rPr lang="en-US" sz="2000" b="1" dirty="0">
                <a:solidFill>
                  <a:srgbClr val="FF0000"/>
                </a:solidFill>
                <a:latin typeface="Times New Roman" pitchFamily="18" charset="0"/>
              </a:rPr>
              <a:t>each bedroom </a:t>
            </a:r>
            <a:r>
              <a:rPr lang="en-US" sz="2000" dirty="0">
                <a:latin typeface="Times New Roman" pitchFamily="18" charset="0"/>
              </a:rPr>
              <a:t>in your home (count the </a:t>
            </a:r>
            <a:br>
              <a:rPr lang="en-US" sz="2000" dirty="0">
                <a:latin typeface="Times New Roman" pitchFamily="18" charset="0"/>
              </a:rPr>
            </a:br>
            <a:r>
              <a:rPr lang="en-US" sz="2000" dirty="0">
                <a:latin typeface="Times New Roman" pitchFamily="18" charset="0"/>
              </a:rPr>
              <a:t>rooms with beds in them.)</a:t>
            </a:r>
          </a:p>
          <a:p>
            <a:endParaRPr lang="en-US" sz="1200" dirty="0">
              <a:latin typeface="Times New Roman" pitchFamily="18" charset="0"/>
            </a:endParaRPr>
          </a:p>
          <a:p>
            <a:r>
              <a:rPr lang="en-US" sz="2000" b="1" dirty="0">
                <a:latin typeface="Times New Roman" pitchFamily="18" charset="0"/>
              </a:rPr>
              <a:t>Add 2 points </a:t>
            </a:r>
            <a:r>
              <a:rPr lang="en-US" sz="2000" dirty="0">
                <a:latin typeface="Times New Roman" pitchFamily="18" charset="0"/>
              </a:rPr>
              <a:t>for </a:t>
            </a:r>
            <a:r>
              <a:rPr lang="en-US" sz="2000" b="1" dirty="0">
                <a:solidFill>
                  <a:srgbClr val="FF0000"/>
                </a:solidFill>
                <a:latin typeface="Times New Roman" pitchFamily="18" charset="0"/>
              </a:rPr>
              <a:t>each bathroom </a:t>
            </a:r>
            <a:r>
              <a:rPr lang="en-US" sz="2000" dirty="0">
                <a:latin typeface="Times New Roman" pitchFamily="18" charset="0"/>
              </a:rPr>
              <a:t>in your home (count the </a:t>
            </a:r>
            <a:br>
              <a:rPr lang="en-US" sz="2000" dirty="0">
                <a:latin typeface="Times New Roman" pitchFamily="18" charset="0"/>
              </a:rPr>
            </a:br>
            <a:r>
              <a:rPr lang="en-US" sz="2000" dirty="0">
                <a:latin typeface="Times New Roman" pitchFamily="18" charset="0"/>
              </a:rPr>
              <a:t>rooms with toilets </a:t>
            </a:r>
            <a:r>
              <a:rPr lang="en-US" sz="2000" u="sng" dirty="0">
                <a:latin typeface="Times New Roman" pitchFamily="18" charset="0"/>
              </a:rPr>
              <a:t>AND</a:t>
            </a:r>
            <a:r>
              <a:rPr lang="en-US" sz="2000" dirty="0">
                <a:latin typeface="Times New Roman" pitchFamily="18" charset="0"/>
              </a:rPr>
              <a:t> a bath/shower.)</a:t>
            </a:r>
          </a:p>
          <a:p>
            <a:endParaRPr lang="en-US" sz="2000" dirty="0">
              <a:latin typeface="Times New Roman" pitchFamily="18" charset="0"/>
            </a:endParaRPr>
          </a:p>
          <a:p>
            <a:endParaRPr lang="en-US" sz="1100" dirty="0">
              <a:latin typeface="Times New Roman" pitchFamily="18" charset="0"/>
            </a:endParaRPr>
          </a:p>
          <a:p>
            <a:r>
              <a:rPr lang="en-US" sz="2000" b="1" dirty="0">
                <a:latin typeface="Times New Roman" pitchFamily="18" charset="0"/>
              </a:rPr>
              <a:t>How many </a:t>
            </a:r>
            <a:r>
              <a:rPr lang="en-US" sz="2000" b="1" dirty="0">
                <a:solidFill>
                  <a:srgbClr val="FF0000"/>
                </a:solidFill>
                <a:latin typeface="Times New Roman" pitchFamily="18" charset="0"/>
              </a:rPr>
              <a:t>pets</a:t>
            </a:r>
            <a:r>
              <a:rPr lang="en-US" sz="2000" b="1" dirty="0">
                <a:latin typeface="Times New Roman" pitchFamily="18" charset="0"/>
              </a:rPr>
              <a:t> do you have (inside and outdoor)? </a:t>
            </a:r>
            <a:br>
              <a:rPr lang="en-US" sz="2000" dirty="0">
                <a:latin typeface="Times New Roman" pitchFamily="18" charset="0"/>
              </a:rPr>
            </a:br>
            <a:r>
              <a:rPr lang="en-US" sz="2000" b="1" dirty="0">
                <a:latin typeface="Times New Roman" pitchFamily="18" charset="0"/>
              </a:rPr>
              <a:t>Add 2 points </a:t>
            </a:r>
            <a:r>
              <a:rPr lang="en-US" sz="2000" dirty="0">
                <a:latin typeface="Times New Roman" pitchFamily="18" charset="0"/>
              </a:rPr>
              <a:t>for each one.</a:t>
            </a:r>
          </a:p>
          <a:p>
            <a:r>
              <a:rPr lang="en-US" sz="2000" i="1" dirty="0">
                <a:latin typeface="Times New Roman" pitchFamily="18" charset="0"/>
              </a:rPr>
              <a:t>Notes:  </a:t>
            </a:r>
            <a:br>
              <a:rPr lang="en-US" sz="2000" i="1" dirty="0">
                <a:latin typeface="Times New Roman" pitchFamily="18" charset="0"/>
              </a:rPr>
            </a:br>
            <a:r>
              <a:rPr lang="en-US" sz="2000" i="1" dirty="0">
                <a:latin typeface="Times New Roman" pitchFamily="18" charset="0"/>
              </a:rPr>
              <a:t>Add 4 points for a fish tank regardless of how many fish are in it. </a:t>
            </a:r>
            <a:br>
              <a:rPr lang="en-US" sz="2000" i="1" dirty="0">
                <a:latin typeface="Times New Roman" pitchFamily="18" charset="0"/>
              </a:rPr>
            </a:br>
            <a:r>
              <a:rPr lang="en-US" sz="2000" i="1" dirty="0">
                <a:latin typeface="Times New Roman" pitchFamily="18" charset="0"/>
              </a:rPr>
              <a:t>Livestock, such as pigs, cattle, chickens, goats, etc. do not count as pets.</a:t>
            </a:r>
          </a:p>
        </p:txBody>
      </p:sp>
      <p:pic>
        <p:nvPicPr>
          <p:cNvPr id="6147" name="Picture 8" descr="MCj04134780000[1]"/>
          <p:cNvPicPr>
            <a:picLocks noChangeAspect="1" noChangeArrowheads="1"/>
          </p:cNvPicPr>
          <p:nvPr/>
        </p:nvPicPr>
        <p:blipFill>
          <a:blip r:embed="rId2" cstate="print"/>
          <a:srcRect/>
          <a:stretch>
            <a:fillRect/>
          </a:stretch>
        </p:blipFill>
        <p:spPr bwMode="auto">
          <a:xfrm>
            <a:off x="7391400" y="4495800"/>
            <a:ext cx="1600200" cy="1376202"/>
          </a:xfrm>
          <a:prstGeom prst="rect">
            <a:avLst/>
          </a:prstGeom>
          <a:noFill/>
          <a:ln w="9525">
            <a:noFill/>
            <a:miter lim="800000"/>
            <a:headEnd/>
            <a:tailEnd/>
          </a:ln>
        </p:spPr>
      </p:pic>
      <p:pic>
        <p:nvPicPr>
          <p:cNvPr id="6" name="Picture 2"/>
          <p:cNvPicPr>
            <a:picLocks noChangeAspect="1" noChangeArrowheads="1"/>
          </p:cNvPicPr>
          <p:nvPr/>
        </p:nvPicPr>
        <p:blipFill>
          <a:blip r:embed="rId3" cstate="print"/>
          <a:srcRect/>
          <a:stretch>
            <a:fillRect/>
          </a:stretch>
        </p:blipFill>
        <p:spPr bwMode="auto">
          <a:xfrm>
            <a:off x="7162800" y="228600"/>
            <a:ext cx="1536290" cy="23812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6">
                                            <p:txEl>
                                              <p:pRg st="11" end="1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6">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0" name="Text Box 7"/>
          <p:cNvSpPr txBox="1">
            <a:spLocks noChangeArrowheads="1"/>
          </p:cNvSpPr>
          <p:nvPr/>
        </p:nvSpPr>
        <p:spPr bwMode="auto">
          <a:xfrm>
            <a:off x="228600" y="228600"/>
            <a:ext cx="7010400" cy="6524863"/>
          </a:xfrm>
          <a:prstGeom prst="rect">
            <a:avLst/>
          </a:prstGeom>
          <a:noFill/>
          <a:ln w="9525">
            <a:noFill/>
            <a:miter lim="800000"/>
            <a:headEnd/>
            <a:tailEnd/>
          </a:ln>
        </p:spPr>
        <p:txBody>
          <a:bodyPr wrap="square">
            <a:spAutoFit/>
          </a:bodyPr>
          <a:lstStyle/>
          <a:p>
            <a:pPr algn="just"/>
            <a:r>
              <a:rPr lang="en-US" sz="3200" b="1" dirty="0">
                <a:latin typeface="Times New Roman" pitchFamily="18" charset="0"/>
              </a:rPr>
              <a:t>TRANSPORTATION</a:t>
            </a:r>
            <a:endParaRPr lang="en-US" sz="2000" dirty="0">
              <a:latin typeface="Times New Roman" pitchFamily="18" charset="0"/>
            </a:endParaRPr>
          </a:p>
          <a:p>
            <a:pPr algn="just"/>
            <a:endParaRPr lang="en-US" sz="1100" dirty="0">
              <a:latin typeface="Times New Roman" pitchFamily="18" charset="0"/>
            </a:endParaRPr>
          </a:p>
          <a:p>
            <a:r>
              <a:rPr lang="en-US" sz="2000" dirty="0">
                <a:latin typeface="Times New Roman" pitchFamily="18" charset="0"/>
              </a:rPr>
              <a:t>Start this </a:t>
            </a:r>
            <a:r>
              <a:rPr lang="en-US" sz="2000" b="1" dirty="0">
                <a:solidFill>
                  <a:srgbClr val="FF0000"/>
                </a:solidFill>
                <a:latin typeface="Times New Roman" pitchFamily="18" charset="0"/>
              </a:rPr>
              <a:t>0 POINTS </a:t>
            </a:r>
            <a:r>
              <a:rPr lang="en-US" sz="2000" dirty="0">
                <a:latin typeface="Times New Roman" pitchFamily="18" charset="0"/>
              </a:rPr>
              <a:t>for this section and add points depending on the ways you and your family travel.</a:t>
            </a:r>
          </a:p>
          <a:p>
            <a:pPr algn="just"/>
            <a:endParaRPr lang="en-US" sz="1200" dirty="0">
              <a:latin typeface="Times New Roman" pitchFamily="18" charset="0"/>
            </a:endParaRPr>
          </a:p>
          <a:p>
            <a:r>
              <a:rPr lang="en-US" sz="2000" b="1" u="sng" dirty="0">
                <a:latin typeface="Times New Roman" pitchFamily="18" charset="0"/>
              </a:rPr>
              <a:t>PICK ONE</a:t>
            </a:r>
            <a:r>
              <a:rPr lang="en-US" sz="2000" b="1" dirty="0">
                <a:latin typeface="Times New Roman" pitchFamily="18" charset="0"/>
              </a:rPr>
              <a:t> - How did you get to </a:t>
            </a:r>
            <a:r>
              <a:rPr lang="en-US" sz="2000" b="1" dirty="0">
                <a:solidFill>
                  <a:srgbClr val="FF0000"/>
                </a:solidFill>
                <a:latin typeface="Times New Roman" pitchFamily="18" charset="0"/>
              </a:rPr>
              <a:t>school</a:t>
            </a:r>
            <a:r>
              <a:rPr lang="en-US" sz="2000" b="1" dirty="0">
                <a:latin typeface="Times New Roman" pitchFamily="18" charset="0"/>
              </a:rPr>
              <a:t> today? </a:t>
            </a:r>
          </a:p>
          <a:p>
            <a:r>
              <a:rPr lang="en-US" sz="2000" dirty="0">
                <a:latin typeface="Times New Roman" pitchFamily="18" charset="0"/>
              </a:rPr>
              <a:t>Rode in </a:t>
            </a:r>
            <a:r>
              <a:rPr lang="en-US" sz="2000" b="1" dirty="0">
                <a:solidFill>
                  <a:srgbClr val="FF0000"/>
                </a:solidFill>
                <a:latin typeface="Times New Roman" pitchFamily="18" charset="0"/>
              </a:rPr>
              <a:t>small car </a:t>
            </a:r>
            <a:r>
              <a:rPr lang="en-US" sz="2000" dirty="0">
                <a:latin typeface="Times New Roman" pitchFamily="18" charset="0"/>
              </a:rPr>
              <a:t>(or a school bus) </a:t>
            </a:r>
            <a:r>
              <a:rPr lang="en-US" sz="2000" dirty="0">
                <a:latin typeface="Times New Roman" pitchFamily="18" charset="0"/>
                <a:sym typeface="Wingdings" pitchFamily="2" charset="2"/>
              </a:rPr>
              <a:t></a:t>
            </a:r>
            <a:r>
              <a:rPr lang="en-US" sz="2000" b="1" dirty="0">
                <a:latin typeface="Times New Roman" pitchFamily="18" charset="0"/>
              </a:rPr>
              <a:t>+10</a:t>
            </a:r>
          </a:p>
          <a:p>
            <a:r>
              <a:rPr lang="en-US" sz="2000" dirty="0">
                <a:latin typeface="Times New Roman" pitchFamily="18" charset="0"/>
              </a:rPr>
              <a:t>Rode in a </a:t>
            </a:r>
            <a:r>
              <a:rPr lang="en-US" sz="2000" b="1" dirty="0">
                <a:solidFill>
                  <a:srgbClr val="FF0000"/>
                </a:solidFill>
                <a:latin typeface="Times New Roman" pitchFamily="18" charset="0"/>
              </a:rPr>
              <a:t>medium/large car or van</a:t>
            </a:r>
            <a:r>
              <a:rPr lang="en-US" sz="2000" dirty="0">
                <a:latin typeface="Times New Roman" pitchFamily="18" charset="0"/>
                <a:sym typeface="Wingdings" pitchFamily="2" charset="2"/>
              </a:rPr>
              <a:t> </a:t>
            </a:r>
            <a:r>
              <a:rPr lang="en-US" sz="2000" b="1" dirty="0">
                <a:latin typeface="Times New Roman" pitchFamily="18" charset="0"/>
              </a:rPr>
              <a:t>+15</a:t>
            </a:r>
            <a:endParaRPr lang="en-US" sz="2000" dirty="0">
              <a:latin typeface="Times New Roman" pitchFamily="18" charset="0"/>
            </a:endParaRPr>
          </a:p>
          <a:p>
            <a:r>
              <a:rPr lang="en-US" sz="2000" dirty="0">
                <a:latin typeface="Times New Roman" pitchFamily="18" charset="0"/>
              </a:rPr>
              <a:t>Rode in a </a:t>
            </a:r>
            <a:r>
              <a:rPr lang="en-US" sz="2000" b="1" dirty="0">
                <a:solidFill>
                  <a:srgbClr val="FF0000"/>
                </a:solidFill>
                <a:latin typeface="Times New Roman" pitchFamily="18" charset="0"/>
              </a:rPr>
              <a:t>truck or SUV</a:t>
            </a:r>
            <a:r>
              <a:rPr lang="en-US" sz="2000" dirty="0">
                <a:latin typeface="Times New Roman" pitchFamily="18" charset="0"/>
                <a:sym typeface="Wingdings" pitchFamily="2" charset="2"/>
              </a:rPr>
              <a:t> </a:t>
            </a:r>
            <a:r>
              <a:rPr lang="en-US" sz="2000" b="1" dirty="0">
                <a:latin typeface="Times New Roman" pitchFamily="18" charset="0"/>
              </a:rPr>
              <a:t>+25</a:t>
            </a:r>
            <a:br>
              <a:rPr lang="en-US" sz="2000" dirty="0">
                <a:latin typeface="Times New Roman" pitchFamily="18" charset="0"/>
              </a:rPr>
            </a:br>
            <a:r>
              <a:rPr lang="en-US" sz="2000" b="1" dirty="0">
                <a:solidFill>
                  <a:srgbClr val="FF0000"/>
                </a:solidFill>
                <a:latin typeface="Times New Roman" pitchFamily="18" charset="0"/>
              </a:rPr>
              <a:t>Walked or rode a bicycle </a:t>
            </a:r>
            <a:r>
              <a:rPr lang="en-US" sz="2000" dirty="0">
                <a:latin typeface="Times New Roman" pitchFamily="18" charset="0"/>
              </a:rPr>
              <a:t>to school</a:t>
            </a:r>
            <a:r>
              <a:rPr lang="en-US" sz="2000" dirty="0">
                <a:latin typeface="Times New Roman" pitchFamily="18" charset="0"/>
                <a:sym typeface="Wingdings" pitchFamily="2" charset="2"/>
              </a:rPr>
              <a:t> </a:t>
            </a:r>
            <a:r>
              <a:rPr lang="en-US" sz="2000" b="1" dirty="0">
                <a:latin typeface="Times New Roman" pitchFamily="18" charset="0"/>
              </a:rPr>
              <a:t>+0</a:t>
            </a:r>
            <a:endParaRPr lang="en-US" sz="2000" dirty="0">
              <a:latin typeface="Times New Roman" pitchFamily="18" charset="0"/>
            </a:endParaRPr>
          </a:p>
          <a:p>
            <a:endParaRPr lang="en-US" sz="2000" dirty="0">
              <a:latin typeface="Times New Roman" pitchFamily="18" charset="0"/>
            </a:endParaRPr>
          </a:p>
          <a:p>
            <a:r>
              <a:rPr lang="en-US" sz="2000" b="1" u="sng" dirty="0">
                <a:latin typeface="Times New Roman" pitchFamily="18" charset="0"/>
              </a:rPr>
              <a:t>ADD POINTS FOR ALL OF THESE THAT APPLY</a:t>
            </a:r>
            <a:r>
              <a:rPr lang="en-US" sz="2000" b="1" dirty="0">
                <a:latin typeface="Times New Roman" pitchFamily="18" charset="0"/>
              </a:rPr>
              <a:t>: </a:t>
            </a:r>
          </a:p>
          <a:p>
            <a:endParaRPr lang="en-US" sz="2000" b="1" dirty="0">
              <a:latin typeface="Times New Roman" pitchFamily="18" charset="0"/>
            </a:endParaRPr>
          </a:p>
          <a:p>
            <a:r>
              <a:rPr lang="en-US" sz="2000" dirty="0">
                <a:latin typeface="Times New Roman" pitchFamily="18" charset="0"/>
              </a:rPr>
              <a:t>How many times in the </a:t>
            </a:r>
            <a:r>
              <a:rPr lang="en-US" sz="2000" u="sng" dirty="0">
                <a:latin typeface="Times New Roman" pitchFamily="18" charset="0"/>
              </a:rPr>
              <a:t>last week </a:t>
            </a:r>
            <a:r>
              <a:rPr lang="en-US" sz="2000" dirty="0">
                <a:latin typeface="Times New Roman" pitchFamily="18" charset="0"/>
              </a:rPr>
              <a:t>have you </a:t>
            </a:r>
            <a:r>
              <a:rPr lang="en-US" sz="2000" b="1" dirty="0">
                <a:solidFill>
                  <a:srgbClr val="FF0000"/>
                </a:solidFill>
                <a:latin typeface="Times New Roman" pitchFamily="18" charset="0"/>
              </a:rPr>
              <a:t>traveled more than an hour</a:t>
            </a:r>
            <a:r>
              <a:rPr lang="en-US" sz="2000" b="1" dirty="0">
                <a:latin typeface="Times New Roman" pitchFamily="18" charset="0"/>
              </a:rPr>
              <a:t> </a:t>
            </a:r>
            <a:r>
              <a:rPr lang="en-US" sz="2000" dirty="0">
                <a:latin typeface="Times New Roman" pitchFamily="18" charset="0"/>
              </a:rPr>
              <a:t>from home?   </a:t>
            </a:r>
            <a:r>
              <a:rPr lang="en-US" sz="2000" b="1" dirty="0">
                <a:latin typeface="Times New Roman" pitchFamily="18" charset="0"/>
              </a:rPr>
              <a:t>+5 </a:t>
            </a:r>
            <a:r>
              <a:rPr lang="en-US" sz="2000" b="1" u="sng" dirty="0">
                <a:latin typeface="Times New Roman" pitchFamily="18" charset="0"/>
              </a:rPr>
              <a:t>for each trip</a:t>
            </a:r>
            <a:r>
              <a:rPr lang="en-US" sz="2000" b="1" dirty="0">
                <a:latin typeface="Times New Roman" pitchFamily="18" charset="0"/>
              </a:rPr>
              <a:t>.</a:t>
            </a:r>
          </a:p>
          <a:p>
            <a:endParaRPr lang="en-US" sz="1200" b="1" dirty="0">
              <a:latin typeface="Times New Roman" pitchFamily="18" charset="0"/>
            </a:endParaRPr>
          </a:p>
          <a:p>
            <a:r>
              <a:rPr lang="en-US" sz="2000" dirty="0">
                <a:latin typeface="Times New Roman" pitchFamily="18" charset="0"/>
              </a:rPr>
              <a:t>How many passenger </a:t>
            </a:r>
            <a:r>
              <a:rPr lang="en-US" sz="2000" b="1" dirty="0">
                <a:solidFill>
                  <a:srgbClr val="FF0000"/>
                </a:solidFill>
                <a:latin typeface="Times New Roman" pitchFamily="18" charset="0"/>
              </a:rPr>
              <a:t>vehicles</a:t>
            </a:r>
            <a:r>
              <a:rPr lang="en-US" sz="2000" b="1" dirty="0">
                <a:latin typeface="Times New Roman" pitchFamily="18" charset="0"/>
              </a:rPr>
              <a:t> </a:t>
            </a:r>
            <a:r>
              <a:rPr lang="en-US" sz="2000" dirty="0">
                <a:latin typeface="Times New Roman" pitchFamily="18" charset="0"/>
              </a:rPr>
              <a:t>(car, truck, van, SUV) does your family own?  </a:t>
            </a:r>
            <a:r>
              <a:rPr lang="en-US" sz="2000" b="1" dirty="0">
                <a:latin typeface="Times New Roman" pitchFamily="18" charset="0"/>
              </a:rPr>
              <a:t>+5 points </a:t>
            </a:r>
            <a:r>
              <a:rPr lang="en-US" sz="2000" dirty="0">
                <a:latin typeface="Times New Roman" pitchFamily="18" charset="0"/>
              </a:rPr>
              <a:t>for </a:t>
            </a:r>
            <a:r>
              <a:rPr lang="en-US" sz="2000" b="1" dirty="0">
                <a:latin typeface="Times New Roman" pitchFamily="18" charset="0"/>
              </a:rPr>
              <a:t>each</a:t>
            </a:r>
            <a:r>
              <a:rPr lang="en-US" sz="2000" dirty="0">
                <a:latin typeface="Times New Roman" pitchFamily="18" charset="0"/>
              </a:rPr>
              <a:t>.</a:t>
            </a:r>
          </a:p>
          <a:p>
            <a:endParaRPr lang="en-US" sz="1100" dirty="0">
              <a:latin typeface="Times New Roman" pitchFamily="18" charset="0"/>
            </a:endParaRPr>
          </a:p>
          <a:p>
            <a:r>
              <a:rPr lang="en-US" sz="2000" dirty="0">
                <a:latin typeface="Times New Roman" pitchFamily="18" charset="0"/>
              </a:rPr>
              <a:t>How many </a:t>
            </a:r>
            <a:r>
              <a:rPr lang="en-US" sz="2000" b="1" dirty="0">
                <a:solidFill>
                  <a:srgbClr val="FF0000"/>
                </a:solidFill>
                <a:latin typeface="Times New Roman" pitchFamily="18" charset="0"/>
              </a:rPr>
              <a:t>ATVs, motorbikes, boats, or other motorized vehicles </a:t>
            </a:r>
            <a:r>
              <a:rPr lang="en-US" sz="2000" dirty="0">
                <a:latin typeface="Times New Roman" pitchFamily="18" charset="0"/>
              </a:rPr>
              <a:t>does your family own?  </a:t>
            </a:r>
            <a:r>
              <a:rPr lang="en-US" sz="2000" b="1" dirty="0">
                <a:latin typeface="Times New Roman" pitchFamily="18" charset="0"/>
              </a:rPr>
              <a:t>+5 points </a:t>
            </a:r>
            <a:r>
              <a:rPr lang="en-US" sz="2000" dirty="0">
                <a:latin typeface="Times New Roman" pitchFamily="18" charset="0"/>
              </a:rPr>
              <a:t>for </a:t>
            </a:r>
            <a:r>
              <a:rPr lang="en-US" sz="2000" u="sng" dirty="0">
                <a:latin typeface="Times New Roman" pitchFamily="18" charset="0"/>
              </a:rPr>
              <a:t>each</a:t>
            </a:r>
            <a:r>
              <a:rPr lang="en-US" sz="2000" dirty="0">
                <a:latin typeface="Times New Roman" pitchFamily="18" charset="0"/>
              </a:rPr>
              <a:t>.</a:t>
            </a:r>
          </a:p>
          <a:p>
            <a:pPr algn="just"/>
            <a:endParaRPr lang="en-US" sz="2000" dirty="0">
              <a:latin typeface="Times New Roman" pitchFamily="18" charset="0"/>
            </a:endParaRPr>
          </a:p>
        </p:txBody>
      </p:sp>
      <p:pic>
        <p:nvPicPr>
          <p:cNvPr id="1025" name="Picture 1" descr="C:\Users\Tracy\AppData\Local\Microsoft\Windows\Temporary Internet Files\Content.IE5\87FV9K7D\MC900001542[1].wmf"/>
          <p:cNvPicPr>
            <a:picLocks noChangeAspect="1" noChangeArrowheads="1"/>
          </p:cNvPicPr>
          <p:nvPr/>
        </p:nvPicPr>
        <p:blipFill>
          <a:blip r:embed="rId2" cstate="print"/>
          <a:srcRect/>
          <a:stretch>
            <a:fillRect/>
          </a:stretch>
        </p:blipFill>
        <p:spPr bwMode="auto">
          <a:xfrm>
            <a:off x="7162800" y="4800600"/>
            <a:ext cx="1787458" cy="1600200"/>
          </a:xfrm>
          <a:prstGeom prst="rect">
            <a:avLst/>
          </a:prstGeom>
          <a:noFill/>
        </p:spPr>
      </p:pic>
      <p:pic>
        <p:nvPicPr>
          <p:cNvPr id="6" name="Picture 2"/>
          <p:cNvPicPr>
            <a:picLocks noChangeAspect="1" noChangeArrowheads="1"/>
          </p:cNvPicPr>
          <p:nvPr/>
        </p:nvPicPr>
        <p:blipFill>
          <a:blip r:embed="rId3" cstate="print"/>
          <a:srcRect/>
          <a:stretch>
            <a:fillRect/>
          </a:stretch>
        </p:blipFill>
        <p:spPr bwMode="auto">
          <a:xfrm>
            <a:off x="7162800" y="228600"/>
            <a:ext cx="1536290" cy="23812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50">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50">
                                            <p:txEl>
                                              <p:pRg st="11" end="1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50">
                                            <p:txEl>
                                              <p:pRg st="13" end="1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50">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228600" y="228600"/>
            <a:ext cx="6248400" cy="3046988"/>
          </a:xfrm>
          <a:prstGeom prst="rect">
            <a:avLst/>
          </a:prstGeom>
          <a:noFill/>
          <a:ln w="9525">
            <a:noFill/>
            <a:miter lim="800000"/>
            <a:headEnd/>
            <a:tailEnd/>
          </a:ln>
        </p:spPr>
        <p:txBody>
          <a:bodyPr wrap="square">
            <a:spAutoFit/>
          </a:bodyPr>
          <a:lstStyle/>
          <a:p>
            <a:pPr algn="just"/>
            <a:r>
              <a:rPr lang="en-US" sz="3200" b="1" dirty="0">
                <a:latin typeface="Times New Roman" pitchFamily="18" charset="0"/>
              </a:rPr>
              <a:t>HEATING YOUR HOME</a:t>
            </a:r>
          </a:p>
          <a:p>
            <a:pPr algn="just"/>
            <a:endParaRPr lang="en-US" sz="2000" dirty="0">
              <a:latin typeface="Times New Roman" pitchFamily="18" charset="0"/>
              <a:cs typeface="Times New Roman" pitchFamily="18" charset="0"/>
            </a:endParaRPr>
          </a:p>
          <a:p>
            <a:pPr algn="just"/>
            <a:r>
              <a:rPr lang="en-US" sz="2000" dirty="0">
                <a:latin typeface="Times New Roman" pitchFamily="18" charset="0"/>
                <a:cs typeface="Times New Roman" pitchFamily="18" charset="0"/>
              </a:rPr>
              <a:t>In this section </a:t>
            </a:r>
            <a:r>
              <a:rPr lang="en-US" sz="2000" b="1" u="sng" dirty="0">
                <a:solidFill>
                  <a:srgbClr val="FF0000"/>
                </a:solidFill>
                <a:latin typeface="Times New Roman" pitchFamily="18" charset="0"/>
                <a:cs typeface="Times New Roman" pitchFamily="18" charset="0"/>
              </a:rPr>
              <a:t>START WITH 50 POINTS</a:t>
            </a:r>
            <a:r>
              <a:rPr lang="en-US" sz="2000" b="1" dirty="0">
                <a:solidFill>
                  <a:srgbClr val="FF0000"/>
                </a:solidFill>
                <a:latin typeface="Times New Roman" pitchFamily="18" charset="0"/>
                <a:cs typeface="Times New Roman" pitchFamily="18" charset="0"/>
              </a:rPr>
              <a:t> </a:t>
            </a:r>
            <a:r>
              <a:rPr lang="en-US" sz="2000" dirty="0">
                <a:latin typeface="Times New Roman" pitchFamily="18" charset="0"/>
                <a:cs typeface="Times New Roman" pitchFamily="18" charset="0"/>
              </a:rPr>
              <a:t>since heating a house usually uses energy obtained by burning fossil fuels, which releases carbon dioxide into the atmosphere. To soak it up, trees will have to be planted, using up precious land. So, subtract points for each </a:t>
            </a:r>
            <a:r>
              <a:rPr lang="en-US" sz="2000" u="sng" dirty="0">
                <a:latin typeface="Times New Roman" pitchFamily="18" charset="0"/>
                <a:cs typeface="Times New Roman" pitchFamily="18" charset="0"/>
              </a:rPr>
              <a:t>energy-saving thing </a:t>
            </a:r>
            <a:r>
              <a:rPr lang="en-US" sz="2000" dirty="0">
                <a:latin typeface="Times New Roman" pitchFamily="18" charset="0"/>
                <a:cs typeface="Times New Roman" pitchFamily="18" charset="0"/>
              </a:rPr>
              <a:t>you do.</a:t>
            </a:r>
          </a:p>
          <a:p>
            <a:pPr algn="just"/>
            <a:endParaRPr lang="en-US" sz="2000" dirty="0">
              <a:latin typeface="Times New Roman" pitchFamily="18" charset="0"/>
              <a:cs typeface="Times New Roman" pitchFamily="18" charset="0"/>
            </a:endParaRPr>
          </a:p>
          <a:p>
            <a:pPr algn="just"/>
            <a:endParaRPr lang="en-US" sz="2000" dirty="0">
              <a:latin typeface="Times New Roman" pitchFamily="18" charset="0"/>
              <a:cs typeface="Times New Roman" pitchFamily="18" charset="0"/>
            </a:endParaRPr>
          </a:p>
        </p:txBody>
      </p:sp>
      <p:pic>
        <p:nvPicPr>
          <p:cNvPr id="7171" name="Picture 2" descr="C:\Users\Tracy\AppData\Local\Microsoft\Windows\Temporary Internet Files\Content.IE5\07VJXVFD\MCHH01505_0000[1].wmf"/>
          <p:cNvPicPr>
            <a:picLocks noChangeAspect="1" noChangeArrowheads="1"/>
          </p:cNvPicPr>
          <p:nvPr/>
        </p:nvPicPr>
        <p:blipFill>
          <a:blip r:embed="rId2" cstate="print"/>
          <a:srcRect/>
          <a:stretch>
            <a:fillRect/>
          </a:stretch>
        </p:blipFill>
        <p:spPr bwMode="auto">
          <a:xfrm>
            <a:off x="8001000" y="5715000"/>
            <a:ext cx="840322" cy="914400"/>
          </a:xfrm>
          <a:prstGeom prst="rect">
            <a:avLst/>
          </a:prstGeom>
          <a:noFill/>
          <a:ln w="9525">
            <a:noFill/>
            <a:miter lim="800000"/>
            <a:headEnd/>
            <a:tailEnd/>
          </a:ln>
        </p:spPr>
      </p:pic>
      <p:sp>
        <p:nvSpPr>
          <p:cNvPr id="7" name="Rectangle 6"/>
          <p:cNvSpPr/>
          <p:nvPr/>
        </p:nvSpPr>
        <p:spPr>
          <a:xfrm>
            <a:off x="228600" y="3124200"/>
            <a:ext cx="8458200" cy="3139321"/>
          </a:xfrm>
          <a:prstGeom prst="rect">
            <a:avLst/>
          </a:prstGeom>
        </p:spPr>
        <p:txBody>
          <a:bodyPr wrap="square">
            <a:spAutoFit/>
          </a:bodyPr>
          <a:lstStyle/>
          <a:p>
            <a:r>
              <a:rPr lang="en-US" b="1" u="sng" dirty="0">
                <a:latin typeface="Times New Roman" pitchFamily="18" charset="0"/>
              </a:rPr>
              <a:t>SUBTRACT POINTS FOR ALL OF THESE THAT APPLY</a:t>
            </a:r>
            <a:r>
              <a:rPr lang="en-US" b="1" dirty="0">
                <a:latin typeface="Times New Roman" pitchFamily="18" charset="0"/>
              </a:rPr>
              <a:t>: </a:t>
            </a:r>
            <a:br>
              <a:rPr lang="en-US" b="1" dirty="0">
                <a:latin typeface="Times New Roman" pitchFamily="18" charset="0"/>
              </a:rPr>
            </a:br>
            <a:endParaRPr lang="en-US" b="1" dirty="0">
              <a:latin typeface="Times New Roman" pitchFamily="18" charset="0"/>
            </a:endParaRPr>
          </a:p>
          <a:p>
            <a:r>
              <a:rPr lang="en-US" b="1" dirty="0">
                <a:latin typeface="Times New Roman" pitchFamily="18" charset="0"/>
                <a:cs typeface="Times New Roman" pitchFamily="18" charset="0"/>
              </a:rPr>
              <a:t>If your home is well </a:t>
            </a:r>
            <a:r>
              <a:rPr lang="en-US" b="1" dirty="0">
                <a:solidFill>
                  <a:srgbClr val="FF0000"/>
                </a:solidFill>
                <a:latin typeface="Times New Roman" pitchFamily="18" charset="0"/>
                <a:cs typeface="Times New Roman" pitchFamily="18" charset="0"/>
              </a:rPr>
              <a:t>insulated</a:t>
            </a:r>
            <a:r>
              <a:rPr lang="en-US" dirty="0">
                <a:latin typeface="Times New Roman" pitchFamily="18" charset="0"/>
                <a:sym typeface="Wingdings" pitchFamily="2" charset="2"/>
              </a:rPr>
              <a:t> (no drafts) </a:t>
            </a:r>
            <a:r>
              <a:rPr lang="en-US" b="1" dirty="0">
                <a:latin typeface="Times New Roman" pitchFamily="18" charset="0"/>
                <a:sym typeface="Wingdings" pitchFamily="2" charset="2"/>
              </a:rPr>
              <a:t>-10</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r>
              <a:rPr lang="en-US" b="1" dirty="0">
                <a:latin typeface="Times New Roman" pitchFamily="18" charset="0"/>
                <a:cs typeface="Times New Roman" pitchFamily="18" charset="0"/>
              </a:rPr>
              <a:t>If  your home has </a:t>
            </a:r>
            <a:r>
              <a:rPr lang="en-US" b="1" dirty="0">
                <a:solidFill>
                  <a:srgbClr val="FF0000"/>
                </a:solidFill>
                <a:latin typeface="Times New Roman" pitchFamily="18" charset="0"/>
                <a:cs typeface="Times New Roman" pitchFamily="18" charset="0"/>
              </a:rPr>
              <a:t>new windows</a:t>
            </a:r>
            <a:r>
              <a:rPr lang="en-US" dirty="0">
                <a:latin typeface="Times New Roman" pitchFamily="18" charset="0"/>
                <a:sym typeface="Wingdings" pitchFamily="2" charset="2"/>
              </a:rPr>
              <a:t> </a:t>
            </a:r>
            <a:r>
              <a:rPr lang="en-US" b="1" dirty="0">
                <a:latin typeface="Times New Roman" pitchFamily="18" charset="0"/>
                <a:sym typeface="Wingdings" pitchFamily="2" charset="2"/>
              </a:rPr>
              <a:t>-5 </a:t>
            </a:r>
            <a:r>
              <a:rPr lang="en-US" dirty="0">
                <a:latin typeface="Times New Roman" pitchFamily="18" charset="0"/>
                <a:cs typeface="Times New Roman" pitchFamily="18" charset="0"/>
              </a:rPr>
              <a:t>	</a:t>
            </a:r>
          </a:p>
          <a:p>
            <a:endParaRPr lang="en-US" dirty="0">
              <a:latin typeface="Times New Roman" pitchFamily="18" charset="0"/>
              <a:cs typeface="Times New Roman" pitchFamily="18" charset="0"/>
            </a:endParaRPr>
          </a:p>
          <a:p>
            <a:r>
              <a:rPr lang="en-US" b="1" dirty="0">
                <a:latin typeface="Times New Roman" pitchFamily="18" charset="0"/>
                <a:cs typeface="Times New Roman" pitchFamily="18" charset="0"/>
              </a:rPr>
              <a:t>If your family sets the </a:t>
            </a:r>
            <a:r>
              <a:rPr lang="en-US" b="1" dirty="0">
                <a:solidFill>
                  <a:srgbClr val="FF0000"/>
                </a:solidFill>
                <a:latin typeface="Times New Roman" pitchFamily="18" charset="0"/>
                <a:cs typeface="Times New Roman" pitchFamily="18" charset="0"/>
              </a:rPr>
              <a:t>thermostat</a:t>
            </a:r>
            <a:r>
              <a:rPr lang="en-US" b="1" dirty="0">
                <a:latin typeface="Times New Roman" pitchFamily="18" charset="0"/>
                <a:cs typeface="Times New Roman" pitchFamily="18" charset="0"/>
              </a:rPr>
              <a:t> low and everyone wears warm clothes </a:t>
            </a:r>
            <a:r>
              <a:rPr lang="en-US" dirty="0">
                <a:latin typeface="Times New Roman" pitchFamily="18" charset="0"/>
                <a:sym typeface="Wingdings" pitchFamily="2" charset="2"/>
              </a:rPr>
              <a:t></a:t>
            </a:r>
            <a:r>
              <a:rPr lang="en-US" b="1" dirty="0">
                <a:latin typeface="Times New Roman" pitchFamily="18" charset="0"/>
                <a:sym typeface="Wingdings" pitchFamily="2" charset="2"/>
              </a:rPr>
              <a:t>-5</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a:p>
            <a:r>
              <a:rPr lang="en-US" b="1" dirty="0">
                <a:latin typeface="Times New Roman" pitchFamily="18" charset="0"/>
                <a:cs typeface="Times New Roman" pitchFamily="18" charset="0"/>
              </a:rPr>
              <a:t>If your family </a:t>
            </a:r>
            <a:r>
              <a:rPr lang="en-US" b="1" dirty="0">
                <a:solidFill>
                  <a:srgbClr val="FF0000"/>
                </a:solidFill>
                <a:latin typeface="Times New Roman" pitchFamily="18" charset="0"/>
                <a:cs typeface="Times New Roman" pitchFamily="18" charset="0"/>
              </a:rPr>
              <a:t>only turns on the air conditioning</a:t>
            </a:r>
            <a:r>
              <a:rPr lang="en-US" b="1" dirty="0">
                <a:latin typeface="Times New Roman" pitchFamily="18" charset="0"/>
                <a:cs typeface="Times New Roman" pitchFamily="18" charset="0"/>
              </a:rPr>
              <a:t> when necessary</a:t>
            </a:r>
            <a:r>
              <a:rPr lang="en-US" dirty="0">
                <a:latin typeface="Times New Roman" pitchFamily="18" charset="0"/>
                <a:sym typeface="Wingdings" pitchFamily="2" charset="2"/>
              </a:rPr>
              <a:t> </a:t>
            </a:r>
            <a:r>
              <a:rPr lang="en-US" b="1" dirty="0">
                <a:latin typeface="Times New Roman" pitchFamily="18" charset="0"/>
                <a:sym typeface="Wingdings" pitchFamily="2" charset="2"/>
              </a:rPr>
              <a:t>-5</a:t>
            </a: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a:p>
            <a:pPr algn="just"/>
            <a:r>
              <a:rPr lang="en-US" b="1" dirty="0">
                <a:latin typeface="Times New Roman" pitchFamily="18" charset="0"/>
                <a:cs typeface="Times New Roman" pitchFamily="18" charset="0"/>
              </a:rPr>
              <a:t>If your family uses a </a:t>
            </a:r>
            <a:r>
              <a:rPr lang="en-US" b="1" dirty="0">
                <a:solidFill>
                  <a:srgbClr val="FF0000"/>
                </a:solidFill>
                <a:latin typeface="Times New Roman" pitchFamily="18" charset="0"/>
                <a:cs typeface="Times New Roman" pitchFamily="18" charset="0"/>
              </a:rPr>
              <a:t>programmable thermostat </a:t>
            </a:r>
            <a:r>
              <a:rPr lang="en-US" b="1" dirty="0">
                <a:latin typeface="Times New Roman" pitchFamily="18" charset="0"/>
                <a:cs typeface="Times New Roman" pitchFamily="18" charset="0"/>
                <a:sym typeface="Wingdings" panose="05000000000000000000" pitchFamily="2" charset="2"/>
              </a:rPr>
              <a:t> -10</a:t>
            </a:r>
            <a:endParaRPr lang="en-US" b="1" dirty="0">
              <a:latin typeface="Times New Roman" pitchFamily="18" charset="0"/>
              <a:cs typeface="Times New Roman" pitchFamily="18" charset="0"/>
            </a:endParaRPr>
          </a:p>
        </p:txBody>
      </p:sp>
      <p:pic>
        <p:nvPicPr>
          <p:cNvPr id="8" name="Picture 2"/>
          <p:cNvPicPr>
            <a:picLocks noChangeAspect="1" noChangeArrowheads="1"/>
          </p:cNvPicPr>
          <p:nvPr/>
        </p:nvPicPr>
        <p:blipFill>
          <a:blip r:embed="rId3" cstate="print"/>
          <a:srcRect/>
          <a:stretch>
            <a:fillRect/>
          </a:stretch>
        </p:blipFill>
        <p:spPr bwMode="auto">
          <a:xfrm>
            <a:off x="7391400" y="228600"/>
            <a:ext cx="1307690" cy="202692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152400" y="228600"/>
            <a:ext cx="6172200" cy="2277547"/>
          </a:xfrm>
          <a:prstGeom prst="rect">
            <a:avLst/>
          </a:prstGeom>
          <a:noFill/>
          <a:ln w="9525">
            <a:noFill/>
            <a:miter lim="800000"/>
            <a:headEnd/>
            <a:tailEnd/>
          </a:ln>
        </p:spPr>
        <p:txBody>
          <a:bodyPr wrap="square">
            <a:spAutoFit/>
          </a:bodyPr>
          <a:lstStyle/>
          <a:p>
            <a:pPr algn="just"/>
            <a:r>
              <a:rPr lang="en-US" sz="3200" b="1" dirty="0">
                <a:latin typeface="Times New Roman" pitchFamily="18" charset="0"/>
              </a:rPr>
              <a:t>POWER </a:t>
            </a:r>
            <a:r>
              <a:rPr lang="en-US" sz="3200" b="1">
                <a:latin typeface="Times New Roman" pitchFamily="18" charset="0"/>
              </a:rPr>
              <a:t>(or ELECTRICITY)</a:t>
            </a:r>
            <a:endParaRPr lang="en-US" sz="3200" b="1" dirty="0">
              <a:latin typeface="Times New Roman" pitchFamily="18" charset="0"/>
            </a:endParaRPr>
          </a:p>
          <a:p>
            <a:pPr algn="just"/>
            <a:endParaRPr lang="en-US" sz="1000" b="1" dirty="0">
              <a:latin typeface="Times New Roman" pitchFamily="18" charset="0"/>
            </a:endParaRPr>
          </a:p>
          <a:p>
            <a:pPr algn="just"/>
            <a:r>
              <a:rPr lang="en-US" sz="2000" dirty="0">
                <a:latin typeface="Times New Roman" pitchFamily="18" charset="0"/>
              </a:rPr>
              <a:t>For most people, the electricity they use comes from burning fossil fuels which releases carbon dioxide.  </a:t>
            </a:r>
            <a:r>
              <a:rPr lang="en-US" sz="2000" b="1" u="sng" dirty="0">
                <a:solidFill>
                  <a:srgbClr val="FF0000"/>
                </a:solidFill>
                <a:latin typeface="Times New Roman" pitchFamily="18" charset="0"/>
              </a:rPr>
              <a:t>START THIS SECTION WITH 50 POINTS </a:t>
            </a:r>
            <a:r>
              <a:rPr lang="en-US" sz="2000" dirty="0">
                <a:latin typeface="Times New Roman" pitchFamily="18" charset="0"/>
              </a:rPr>
              <a:t>and subtract points for every </a:t>
            </a:r>
            <a:r>
              <a:rPr lang="en-US" sz="2000" u="sng" dirty="0">
                <a:latin typeface="Times New Roman" pitchFamily="18" charset="0"/>
              </a:rPr>
              <a:t>electricity-saving thing </a:t>
            </a:r>
            <a:r>
              <a:rPr lang="en-US" sz="2000" dirty="0">
                <a:latin typeface="Times New Roman" pitchFamily="18" charset="0"/>
              </a:rPr>
              <a:t>you do.</a:t>
            </a:r>
          </a:p>
          <a:p>
            <a:pPr algn="just"/>
            <a:endParaRPr lang="en-US" sz="800" dirty="0">
              <a:latin typeface="Times New Roman" pitchFamily="18" charset="0"/>
            </a:endParaRPr>
          </a:p>
          <a:p>
            <a:pPr algn="just"/>
            <a:endParaRPr lang="en-US" sz="800" dirty="0">
              <a:latin typeface="Times New Roman" pitchFamily="18" charset="0"/>
            </a:endParaRPr>
          </a:p>
        </p:txBody>
      </p:sp>
      <p:sp>
        <p:nvSpPr>
          <p:cNvPr id="7" name="Rectangle 6"/>
          <p:cNvSpPr/>
          <p:nvPr/>
        </p:nvSpPr>
        <p:spPr>
          <a:xfrm>
            <a:off x="152400" y="2590800"/>
            <a:ext cx="8686800" cy="2523768"/>
          </a:xfrm>
          <a:prstGeom prst="rect">
            <a:avLst/>
          </a:prstGeom>
        </p:spPr>
        <p:txBody>
          <a:bodyPr wrap="square">
            <a:spAutoFit/>
          </a:bodyPr>
          <a:lstStyle/>
          <a:p>
            <a:r>
              <a:rPr lang="en-US" sz="2000" dirty="0">
                <a:latin typeface="Times New Roman" pitchFamily="18" charset="0"/>
              </a:rPr>
              <a:t>If  you </a:t>
            </a:r>
            <a:r>
              <a:rPr lang="en-US" sz="2000" b="1" u="sng" dirty="0">
                <a:solidFill>
                  <a:srgbClr val="FF0000"/>
                </a:solidFill>
                <a:latin typeface="Times New Roman" pitchFamily="18" charset="0"/>
              </a:rPr>
              <a:t>always</a:t>
            </a:r>
            <a:r>
              <a:rPr lang="en-US" sz="2000" dirty="0">
                <a:solidFill>
                  <a:srgbClr val="FF0000"/>
                </a:solidFill>
                <a:latin typeface="Times New Roman" pitchFamily="18" charset="0"/>
              </a:rPr>
              <a:t> </a:t>
            </a:r>
            <a:r>
              <a:rPr lang="en-US" sz="2000" b="1" dirty="0">
                <a:solidFill>
                  <a:srgbClr val="FF0000"/>
                </a:solidFill>
                <a:latin typeface="Times New Roman" pitchFamily="18" charset="0"/>
              </a:rPr>
              <a:t>switch off the lights </a:t>
            </a:r>
            <a:r>
              <a:rPr lang="en-US" sz="2000" dirty="0">
                <a:latin typeface="Times New Roman" pitchFamily="18" charset="0"/>
              </a:rPr>
              <a:t>if a room is no longer in use</a:t>
            </a:r>
            <a:r>
              <a:rPr lang="en-US" sz="2000" dirty="0">
                <a:latin typeface="Times New Roman" pitchFamily="18" charset="0"/>
                <a:sym typeface="Wingdings" pitchFamily="2" charset="2"/>
              </a:rPr>
              <a:t> </a:t>
            </a:r>
            <a:r>
              <a:rPr lang="en-US" sz="2000" b="1" dirty="0">
                <a:latin typeface="Times New Roman" pitchFamily="18" charset="0"/>
                <a:sym typeface="Wingdings" pitchFamily="2" charset="2"/>
              </a:rPr>
              <a:t>-10</a:t>
            </a:r>
            <a:endParaRPr lang="en-US" sz="2000" dirty="0">
              <a:latin typeface="Times New Roman" pitchFamily="18" charset="0"/>
            </a:endParaRPr>
          </a:p>
          <a:p>
            <a:pPr algn="just"/>
            <a:endParaRPr lang="en-US" dirty="0">
              <a:latin typeface="Times New Roman" pitchFamily="18" charset="0"/>
            </a:endParaRPr>
          </a:p>
          <a:p>
            <a:pPr algn="just"/>
            <a:r>
              <a:rPr lang="en-US" sz="2000" dirty="0">
                <a:latin typeface="Times New Roman" pitchFamily="18" charset="0"/>
              </a:rPr>
              <a:t>If you </a:t>
            </a:r>
            <a:r>
              <a:rPr lang="en-US" sz="2000" b="1" u="sng" dirty="0">
                <a:solidFill>
                  <a:srgbClr val="FF0000"/>
                </a:solidFill>
                <a:latin typeface="Times New Roman" pitchFamily="18" charset="0"/>
              </a:rPr>
              <a:t>always</a:t>
            </a:r>
            <a:r>
              <a:rPr lang="en-US" sz="2000" dirty="0">
                <a:latin typeface="Times New Roman" pitchFamily="18" charset="0"/>
              </a:rPr>
              <a:t> turn off these items rather than leaving them on:</a:t>
            </a:r>
          </a:p>
          <a:p>
            <a:pPr algn="just"/>
            <a:r>
              <a:rPr lang="en-US" sz="2000" b="1" dirty="0">
                <a:solidFill>
                  <a:srgbClr val="FF0000"/>
                </a:solidFill>
                <a:latin typeface="Times New Roman" pitchFamily="18" charset="0"/>
              </a:rPr>
              <a:t>TVs</a:t>
            </a:r>
            <a:r>
              <a:rPr lang="en-US" sz="2000" dirty="0">
                <a:latin typeface="Times New Roman" pitchFamily="18" charset="0"/>
                <a:sym typeface="Wingdings" pitchFamily="2" charset="2"/>
              </a:rPr>
              <a:t> </a:t>
            </a:r>
            <a:r>
              <a:rPr lang="en-US" sz="2000" b="1" dirty="0">
                <a:latin typeface="Times New Roman" pitchFamily="18" charset="0"/>
                <a:sym typeface="Wingdings" pitchFamily="2" charset="2"/>
              </a:rPr>
              <a:t>-5       </a:t>
            </a:r>
          </a:p>
          <a:p>
            <a:pPr algn="just"/>
            <a:r>
              <a:rPr lang="en-US" sz="2000" b="1" dirty="0">
                <a:solidFill>
                  <a:srgbClr val="FF0000"/>
                </a:solidFill>
                <a:latin typeface="Times New Roman" pitchFamily="18" charset="0"/>
              </a:rPr>
              <a:t>Computers</a:t>
            </a:r>
            <a:r>
              <a:rPr lang="en-US" sz="2000" dirty="0">
                <a:latin typeface="Times New Roman" pitchFamily="18" charset="0"/>
                <a:sym typeface="Wingdings" pitchFamily="2" charset="2"/>
              </a:rPr>
              <a:t> </a:t>
            </a:r>
            <a:r>
              <a:rPr lang="en-US" sz="2000" b="1" dirty="0">
                <a:latin typeface="Times New Roman" pitchFamily="18" charset="0"/>
                <a:sym typeface="Wingdings" pitchFamily="2" charset="2"/>
              </a:rPr>
              <a:t>-5        </a:t>
            </a:r>
          </a:p>
          <a:p>
            <a:pPr algn="just"/>
            <a:r>
              <a:rPr lang="en-US" sz="2000" b="1" dirty="0">
                <a:solidFill>
                  <a:srgbClr val="FF0000"/>
                </a:solidFill>
                <a:latin typeface="Times New Roman" pitchFamily="18" charset="0"/>
              </a:rPr>
              <a:t>Game systems</a:t>
            </a:r>
            <a:r>
              <a:rPr lang="en-US" sz="2000" dirty="0">
                <a:latin typeface="Times New Roman" pitchFamily="18" charset="0"/>
                <a:sym typeface="Wingdings" pitchFamily="2" charset="2"/>
              </a:rPr>
              <a:t> </a:t>
            </a:r>
            <a:r>
              <a:rPr lang="en-US" sz="2000" b="1" dirty="0">
                <a:latin typeface="Times New Roman" pitchFamily="18" charset="0"/>
                <a:sym typeface="Wingdings" pitchFamily="2" charset="2"/>
              </a:rPr>
              <a:t>-5</a:t>
            </a:r>
            <a:endParaRPr lang="en-US" sz="2000" dirty="0">
              <a:latin typeface="Times New Roman" pitchFamily="18" charset="0"/>
            </a:endParaRPr>
          </a:p>
          <a:p>
            <a:pPr algn="just"/>
            <a:endParaRPr lang="en-US" sz="2000" dirty="0">
              <a:latin typeface="Times New Roman" pitchFamily="18" charset="0"/>
            </a:endParaRPr>
          </a:p>
          <a:p>
            <a:pPr algn="just"/>
            <a:endParaRPr lang="en-US" sz="2000" dirty="0">
              <a:latin typeface="Times New Roman" pitchFamily="18" charset="0"/>
            </a:endParaRPr>
          </a:p>
        </p:txBody>
      </p:sp>
      <p:grpSp>
        <p:nvGrpSpPr>
          <p:cNvPr id="9" name="Group 8"/>
          <p:cNvGrpSpPr/>
          <p:nvPr/>
        </p:nvGrpSpPr>
        <p:grpSpPr>
          <a:xfrm>
            <a:off x="152400" y="5562600"/>
            <a:ext cx="8747690" cy="968109"/>
            <a:chOff x="381000" y="5483609"/>
            <a:chExt cx="8747690" cy="968109"/>
          </a:xfrm>
        </p:grpSpPr>
        <p:pic>
          <p:nvPicPr>
            <p:cNvPr id="2050" name="Picture 2" descr="C:\Users\ttomm\AppData\Local\Microsoft\Windows\INetCache\IE\1O1O3NNB\1200px-Led-lampa[1].jpg"/>
            <p:cNvPicPr>
              <a:picLocks noChangeAspect="1" noChangeArrowheads="1"/>
            </p:cNvPicPr>
            <p:nvPr/>
          </p:nvPicPr>
          <p:blipFill>
            <a:blip r:embed="rId2" cstate="print"/>
            <a:srcRect/>
            <a:stretch>
              <a:fillRect/>
            </a:stretch>
          </p:blipFill>
          <p:spPr bwMode="auto">
            <a:xfrm rot="6390106">
              <a:off x="8345957" y="5640155"/>
              <a:ext cx="939280" cy="626187"/>
            </a:xfrm>
            <a:prstGeom prst="rect">
              <a:avLst/>
            </a:prstGeom>
            <a:ln>
              <a:noFill/>
            </a:ln>
            <a:effectLst>
              <a:outerShdw blurRad="292100" dist="139700" dir="2700000" algn="tl" rotWithShape="0">
                <a:srgbClr val="333333">
                  <a:alpha val="65000"/>
                </a:srgbClr>
              </a:outerShdw>
            </a:effectLst>
          </p:spPr>
        </p:pic>
        <p:pic>
          <p:nvPicPr>
            <p:cNvPr id="2051" name="Picture 3"/>
            <p:cNvPicPr>
              <a:picLocks noChangeAspect="1" noChangeArrowheads="1"/>
            </p:cNvPicPr>
            <p:nvPr/>
          </p:nvPicPr>
          <p:blipFill>
            <a:blip r:embed="rId3" cstate="print"/>
            <a:srcRect/>
            <a:stretch>
              <a:fillRect/>
            </a:stretch>
          </p:blipFill>
          <p:spPr bwMode="auto">
            <a:xfrm rot="20767615">
              <a:off x="7964908" y="5611324"/>
              <a:ext cx="481653" cy="771739"/>
            </a:xfrm>
            <a:prstGeom prst="rect">
              <a:avLst/>
            </a:prstGeom>
            <a:ln>
              <a:noFill/>
            </a:ln>
            <a:effectLst>
              <a:outerShdw blurRad="292100" dist="139700" dir="2700000" algn="tl" rotWithShape="0">
                <a:srgbClr val="333333">
                  <a:alpha val="65000"/>
                </a:srgbClr>
              </a:outerShdw>
            </a:effectLst>
          </p:spPr>
        </p:pic>
        <p:sp>
          <p:nvSpPr>
            <p:cNvPr id="8" name="Rectangle 7"/>
            <p:cNvSpPr/>
            <p:nvPr/>
          </p:nvSpPr>
          <p:spPr>
            <a:xfrm>
              <a:off x="381000" y="5743832"/>
              <a:ext cx="7620000" cy="707886"/>
            </a:xfrm>
            <a:prstGeom prst="rect">
              <a:avLst/>
            </a:prstGeom>
          </p:spPr>
          <p:txBody>
            <a:bodyPr wrap="square">
              <a:spAutoFit/>
            </a:bodyPr>
            <a:lstStyle/>
            <a:p>
              <a:r>
                <a:rPr lang="en-US" sz="2000" dirty="0">
                  <a:latin typeface="Times New Roman" pitchFamily="18" charset="0"/>
                </a:rPr>
                <a:t>If your family uses at least </a:t>
              </a:r>
              <a:r>
                <a:rPr lang="en-US" sz="2000" b="1" dirty="0">
                  <a:solidFill>
                    <a:srgbClr val="FF0000"/>
                  </a:solidFill>
                  <a:latin typeface="Times New Roman" pitchFamily="18" charset="0"/>
                </a:rPr>
                <a:t>5</a:t>
              </a:r>
              <a:r>
                <a:rPr lang="en-US" sz="2000" dirty="0">
                  <a:solidFill>
                    <a:srgbClr val="FF0000"/>
                  </a:solidFill>
                  <a:latin typeface="Times New Roman" pitchFamily="18" charset="0"/>
                </a:rPr>
                <a:t> </a:t>
              </a:r>
              <a:r>
                <a:rPr lang="en-US" sz="2000" b="1" dirty="0">
                  <a:solidFill>
                    <a:srgbClr val="FF0000"/>
                  </a:solidFill>
                  <a:latin typeface="Times New Roman" pitchFamily="18" charset="0"/>
                </a:rPr>
                <a:t>compact fluorescent </a:t>
              </a:r>
              <a:r>
                <a:rPr lang="en-US" sz="2000" dirty="0">
                  <a:solidFill>
                    <a:srgbClr val="FF0000"/>
                  </a:solidFill>
                  <a:latin typeface="Times New Roman" pitchFamily="18" charset="0"/>
                </a:rPr>
                <a:t>or </a:t>
              </a:r>
              <a:r>
                <a:rPr lang="en-US" sz="2000" b="1" dirty="0">
                  <a:solidFill>
                    <a:srgbClr val="FF0000"/>
                  </a:solidFill>
                  <a:latin typeface="Times New Roman" pitchFamily="18" charset="0"/>
                </a:rPr>
                <a:t>LED light bulbs </a:t>
              </a:r>
              <a:r>
                <a:rPr lang="en-US" sz="2000" dirty="0">
                  <a:latin typeface="Times New Roman" pitchFamily="18" charset="0"/>
                </a:rPr>
                <a:t>in your home </a:t>
              </a:r>
              <a:r>
                <a:rPr lang="en-US" sz="2000" dirty="0">
                  <a:latin typeface="Times New Roman" pitchFamily="18" charset="0"/>
                  <a:sym typeface="Wingdings" pitchFamily="2" charset="2"/>
                </a:rPr>
                <a:t></a:t>
              </a:r>
              <a:r>
                <a:rPr lang="en-US" sz="2000" b="1" dirty="0">
                  <a:latin typeface="Times New Roman" pitchFamily="18" charset="0"/>
                  <a:sym typeface="Wingdings" pitchFamily="2" charset="2"/>
                </a:rPr>
                <a:t>-5</a:t>
              </a:r>
              <a:endParaRPr lang="en-US" sz="2000" b="1" dirty="0">
                <a:latin typeface="Times New Roman" pitchFamily="18" charset="0"/>
              </a:endParaRPr>
            </a:p>
          </p:txBody>
        </p:sp>
      </p:grpSp>
      <p:pic>
        <p:nvPicPr>
          <p:cNvPr id="2053" name="Picture 5" descr="C:\Users\ttomm\AppData\Local\Microsoft\Windows\INetCache\IE\1O1O3NNB\unplug[1].jpg"/>
          <p:cNvPicPr>
            <a:picLocks noChangeAspect="1" noChangeArrowheads="1"/>
          </p:cNvPicPr>
          <p:nvPr/>
        </p:nvPicPr>
        <p:blipFill>
          <a:blip r:embed="rId4" cstate="print"/>
          <a:srcRect t="13271" r="22720" b="5981"/>
          <a:stretch>
            <a:fillRect/>
          </a:stretch>
        </p:blipFill>
        <p:spPr bwMode="auto">
          <a:xfrm>
            <a:off x="7162800" y="4038600"/>
            <a:ext cx="1600200" cy="1154721"/>
          </a:xfrm>
          <a:prstGeom prst="rect">
            <a:avLst/>
          </a:prstGeom>
          <a:noFill/>
        </p:spPr>
      </p:pic>
      <p:sp>
        <p:nvSpPr>
          <p:cNvPr id="12" name="Rectangle 11"/>
          <p:cNvSpPr/>
          <p:nvPr/>
        </p:nvSpPr>
        <p:spPr>
          <a:xfrm>
            <a:off x="152400" y="4857690"/>
            <a:ext cx="6553200" cy="400110"/>
          </a:xfrm>
          <a:prstGeom prst="rect">
            <a:avLst/>
          </a:prstGeom>
        </p:spPr>
        <p:txBody>
          <a:bodyPr wrap="square">
            <a:spAutoFit/>
          </a:bodyPr>
          <a:lstStyle/>
          <a:p>
            <a:pPr algn="just"/>
            <a:r>
              <a:rPr lang="en-US" sz="2000" dirty="0">
                <a:latin typeface="Times New Roman" pitchFamily="18" charset="0"/>
              </a:rPr>
              <a:t>If you </a:t>
            </a:r>
            <a:r>
              <a:rPr lang="en-US" sz="2000" b="1" u="sng" dirty="0">
                <a:solidFill>
                  <a:srgbClr val="FF0000"/>
                </a:solidFill>
                <a:latin typeface="Times New Roman" pitchFamily="18" charset="0"/>
              </a:rPr>
              <a:t>always</a:t>
            </a:r>
            <a:r>
              <a:rPr lang="en-US" sz="2000" b="1" dirty="0">
                <a:solidFill>
                  <a:srgbClr val="FF0000"/>
                </a:solidFill>
                <a:latin typeface="Times New Roman" pitchFamily="18" charset="0"/>
              </a:rPr>
              <a:t> unplug chargers</a:t>
            </a:r>
            <a:r>
              <a:rPr lang="en-US" sz="2000" b="1" dirty="0">
                <a:latin typeface="Times New Roman" pitchFamily="18" charset="0"/>
              </a:rPr>
              <a:t> </a:t>
            </a:r>
            <a:r>
              <a:rPr lang="en-US" sz="2000" dirty="0">
                <a:latin typeface="Times New Roman" pitchFamily="18" charset="0"/>
              </a:rPr>
              <a:t>when they are not in use</a:t>
            </a:r>
            <a:r>
              <a:rPr lang="en-US" sz="2000" dirty="0">
                <a:latin typeface="Times New Roman" pitchFamily="18" charset="0"/>
                <a:sym typeface="Wingdings" pitchFamily="2" charset="2"/>
              </a:rPr>
              <a:t> </a:t>
            </a:r>
            <a:r>
              <a:rPr lang="en-US" sz="2000" b="1" dirty="0">
                <a:latin typeface="Times New Roman" pitchFamily="18" charset="0"/>
                <a:sym typeface="Wingdings" pitchFamily="2" charset="2"/>
              </a:rPr>
              <a:t>-5</a:t>
            </a:r>
            <a:endParaRPr lang="en-US" sz="2000" dirty="0">
              <a:latin typeface="Times New Roman" pitchFamily="18" charset="0"/>
            </a:endParaRPr>
          </a:p>
        </p:txBody>
      </p:sp>
      <p:pic>
        <p:nvPicPr>
          <p:cNvPr id="13" name="Picture 2"/>
          <p:cNvPicPr>
            <a:picLocks noChangeAspect="1" noChangeArrowheads="1"/>
          </p:cNvPicPr>
          <p:nvPr/>
        </p:nvPicPr>
        <p:blipFill>
          <a:blip r:embed="rId5" cstate="print"/>
          <a:srcRect/>
          <a:stretch>
            <a:fillRect/>
          </a:stretch>
        </p:blipFill>
        <p:spPr bwMode="auto">
          <a:xfrm>
            <a:off x="7086600" y="0"/>
            <a:ext cx="1612490" cy="249936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2251</TotalTime>
  <Words>1716</Words>
  <Application>Microsoft Office PowerPoint</Application>
  <PresentationFormat>On-screen Show (4:3)</PresentationFormat>
  <Paragraphs>168</Paragraphs>
  <Slides>13</Slides>
  <Notes>1</Notes>
  <HiddenSlides>0</HiddenSlides>
  <MMClips>1</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Arial Black</vt:lpstr>
      <vt:lpstr>Calibri</vt:lpstr>
      <vt:lpstr>Cooper Black</vt:lpstr>
      <vt:lpstr>Times New Roman</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am I?</dc:title>
  <dc:creator>Tracy Trimpe</dc:creator>
  <cp:lastModifiedBy>Tracy Tomm</cp:lastModifiedBy>
  <cp:revision>320</cp:revision>
  <dcterms:created xsi:type="dcterms:W3CDTF">2007-02-20T02:20:42Z</dcterms:created>
  <dcterms:modified xsi:type="dcterms:W3CDTF">2020-04-20T05:07:47Z</dcterms:modified>
</cp:coreProperties>
</file>