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94319E-16CA-4930-860E-605BBCBF5498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B9BDD43-8448-49B5-BA6E-89D041E03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8422-AC5C-4D3E-A25A-9B9335889D0E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1776-FEFF-4015-B928-5BA65B45C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ky.edu/KGS/emsweb/trenton/trnt.html" TargetMode="External"/><Relationship Id="rId13" Type="http://schemas.openxmlformats.org/officeDocument/2006/relationships/image" Target="../media/image5.jpeg"/><Relationship Id="rId18" Type="http://schemas.openxmlformats.org/officeDocument/2006/relationships/hyperlink" Target="https://www.greeka.com/cyclades/santorini/santorini-volcano/geology.htm" TargetMode="External"/><Relationship Id="rId3" Type="http://schemas.openxmlformats.org/officeDocument/2006/relationships/hyperlink" Target="https://showmerockhounds.com/2015/07/01/sale-of-collection/" TargetMode="External"/><Relationship Id="rId21" Type="http://schemas.openxmlformats.org/officeDocument/2006/relationships/image" Target="../media/image9.jpeg"/><Relationship Id="rId7" Type="http://schemas.openxmlformats.org/officeDocument/2006/relationships/image" Target="../media/image2.jpeg"/><Relationship Id="rId12" Type="http://schemas.openxmlformats.org/officeDocument/2006/relationships/hyperlink" Target="https://www.nps.gov/articles/geologic-principles-cross-cutting-relationships.htm" TargetMode="External"/><Relationship Id="rId17" Type="http://schemas.openxmlformats.org/officeDocument/2006/relationships/image" Target="../media/image7.jpeg"/><Relationship Id="rId2" Type="http://schemas.openxmlformats.org/officeDocument/2006/relationships/image" Target="../media/image1.gif"/><Relationship Id="rId16" Type="http://schemas.openxmlformats.org/officeDocument/2006/relationships/hyperlink" Target="https://www.hikingproject.com/trail/7023559/bluff-trail-west" TargetMode="External"/><Relationship Id="rId20" Type="http://schemas.openxmlformats.org/officeDocument/2006/relationships/hyperlink" Target="https://www.wired.com/2008/01/geologic-misconceptions-layer-cake-stratigraphy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eologyin.com/2015/10/types-of-unconformities.html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s://creativecommons.org/licenses/by-sa/3.0/" TargetMode="External"/><Relationship Id="rId15" Type="http://schemas.openxmlformats.org/officeDocument/2006/relationships/image" Target="../media/image6.jpeg"/><Relationship Id="rId23" Type="http://schemas.openxmlformats.org/officeDocument/2006/relationships/image" Target="../media/image10.png"/><Relationship Id="rId10" Type="http://schemas.openxmlformats.org/officeDocument/2006/relationships/hyperlink" Target="http://www.geologicnow.com/25_Baker+Gordon.php" TargetMode="External"/><Relationship Id="rId19" Type="http://schemas.openxmlformats.org/officeDocument/2006/relationships/image" Target="../media/image8.jpeg"/><Relationship Id="rId4" Type="http://schemas.openxmlformats.org/officeDocument/2006/relationships/hyperlink" Target="http://ka.wikipedia.org/wiki/%E1%83%A1%E1%83%90%E1%83%9C%E1%83%A2%E1%83%9D%E1%83%A0%E1%83%98%E1%83%9C%E1%83%98" TargetMode="External"/><Relationship Id="rId9" Type="http://schemas.openxmlformats.org/officeDocument/2006/relationships/image" Target="../media/image3.jpeg"/><Relationship Id="rId14" Type="http://schemas.openxmlformats.org/officeDocument/2006/relationships/hyperlink" Target="https://www.ck12.org/earth-science/principles-of-relative-dating/lesson/Principles-of-Relative-Dating-MS-ES/" TargetMode="External"/><Relationship Id="rId22" Type="http://schemas.openxmlformats.org/officeDocument/2006/relationships/hyperlink" Target="https://www.isgs.illinois.edu/sites/isgs/files/maps/statewide/imap10_front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howmerockhounds.com/2015/07/01/sale-of-collection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ka.wikipedia.org/wiki/%E1%83%A1%E1%83%90%E1%83%9C%E1%83%A2%E1%83%9D%E1%83%A0%E1%83%98%E1%83%9C%E1%83%9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howmerockhounds.com/2015/07/01/sale-of-collection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ka.wikipedia.org/wiki/%E1%83%A1%E1%83%90%E1%83%9C%E1%83%A2%E1%83%9D%E1%83%A0%E1%83%98%E1%83%9C%E1%83%9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ka.wikipedia.org/wiki/%E1%83%A1%E1%83%90%E1%83%9C%E1%83%A2%E1%83%9D%E1%83%A0%E1%83%98%E1%83%9C%E1%83%98" TargetMode="External"/><Relationship Id="rId4" Type="http://schemas.openxmlformats.org/officeDocument/2006/relationships/hyperlink" Target="https://showmerockhounds.com/2015/07/01/sale-of-collection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4.xml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video" Target="file:///C:\Users\ttomm\Dropbox\Timers\15%20Minute%20Countdown%20Timer%20with%20Alarm.mp4" TargetMode="External"/><Relationship Id="rId1" Type="http://schemas.microsoft.com/office/2007/relationships/media" Target="file:///C:\Users\ttomm\Dropbox\Timers\15%20Minute%20Countdown%20Timer%20with%20Alarm.mp4" TargetMode="External"/><Relationship Id="rId6" Type="http://schemas.openxmlformats.org/officeDocument/2006/relationships/hyperlink" Target="http://ka.wikipedia.org/wiki/%E1%83%A1%E1%83%90%E1%83%9C%E1%83%A2%E1%83%9D%E1%83%A0%E1%83%98%E1%83%9C%E1%83%98" TargetMode="External"/><Relationship Id="rId5" Type="http://schemas.openxmlformats.org/officeDocument/2006/relationships/hyperlink" Target="https://showmerockhounds.com/2015/07/01/sale-of-collection/" TargetMode="External"/><Relationship Id="rId4" Type="http://schemas.openxmlformats.org/officeDocument/2006/relationships/image" Target="../media/image1.gif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3.0/" TargetMode="External"/><Relationship Id="rId3" Type="http://schemas.openxmlformats.org/officeDocument/2006/relationships/slideLayout" Target="../slideLayouts/slideLayout4.xml"/><Relationship Id="rId7" Type="http://schemas.openxmlformats.org/officeDocument/2006/relationships/hyperlink" Target="http://ka.wikipedia.org/wiki/%E1%83%A1%E1%83%90%E1%83%9C%E1%83%A2%E1%83%9D%E1%83%A0%E1%83%98%E1%83%9C%E1%83%98" TargetMode="External"/><Relationship Id="rId2" Type="http://schemas.openxmlformats.org/officeDocument/2006/relationships/video" Target="file:///C:\Users\ttomm\Dropbox\Timers\15%20Minute%20Countdown%20Timer%20with%20Alarm.mp4" TargetMode="External"/><Relationship Id="rId1" Type="http://schemas.microsoft.com/office/2007/relationships/media" Target="file:///C:\Users\ttomm\Dropbox\Timers\15%20Minute%20Countdown%20Timer%20with%20Alarm.mp4" TargetMode="External"/><Relationship Id="rId6" Type="http://schemas.openxmlformats.org/officeDocument/2006/relationships/hyperlink" Target="https://showmerockhounds.com/2015/07/01/sale-of-collection/" TargetMode="External"/><Relationship Id="rId5" Type="http://schemas.openxmlformats.org/officeDocument/2006/relationships/image" Target="../media/image1.gif"/><Relationship Id="rId10" Type="http://schemas.openxmlformats.org/officeDocument/2006/relationships/image" Target="../media/image12.png"/><Relationship Id="rId4" Type="http://schemas.openxmlformats.org/officeDocument/2006/relationships/hyperlink" Target="mailto:ttomm@havana126.net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ECD0617-87F5-4289-9C83-EB99028F407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Rock Detectives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B20F1E-372C-4FCB-B1A7-CFE8D0E8B6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228600" y="4191480"/>
            <a:ext cx="5105400" cy="25141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C81A59-0E6D-4173-AD22-D340B8703F0F}"/>
              </a:ext>
            </a:extLst>
          </p:cNvPr>
          <p:cNvSpPr txBox="1"/>
          <p:nvPr/>
        </p:nvSpPr>
        <p:spPr>
          <a:xfrm>
            <a:off x="0" y="6598360"/>
            <a:ext cx="32696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://ka.wikipedia.org/wiki/%E1%83%A1%E1%83%90%E1%83%9C%E1%83%A2%E1%83%9D%E1%83%A0%E1%83%98%E1%83%9C%E1%83%98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5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ECD0617-87F5-4289-9C83-EB99028F407D}"/>
              </a:ext>
            </a:extLst>
          </p:cNvPr>
          <p:cNvSpPr txBox="1">
            <a:spLocks/>
          </p:cNvSpPr>
          <p:nvPr/>
        </p:nvSpPr>
        <p:spPr>
          <a:xfrm>
            <a:off x="381000" y="12192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Exploring the Earth one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 “rock” at a time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8" name="Picture 7" descr="Image result for stratigraphy images real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2316">
            <a:off x="242356" y="2294869"/>
            <a:ext cx="16764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Photo of lightbulb structure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7799">
            <a:off x="7340813" y="2167316"/>
            <a:ext cx="1558243" cy="1052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www.geologicnow.com/images/chapter25/siccarpoint.jpg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9524">
            <a:off x="2559578" y="2298593"/>
            <a:ext cx="18288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dikes visible in canyon wall">
            <a:hlinkClick r:id="rId12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0077">
            <a:off x="4826750" y="2162279"/>
            <a:ext cx="1680589" cy="1150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ateral continuity images real">
            <a:hlinkClick r:id="rId14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5658">
            <a:off x="4482504" y="4283887"/>
            <a:ext cx="1522828" cy="994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starved rock geology">
            <a:hlinkClick r:id="rId16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3920">
            <a:off x="7347415" y="4479326"/>
            <a:ext cx="1475608" cy="959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hlinkClick r:id="rId18"/>
            <a:extLst>
              <a:ext uri="{FF2B5EF4-FFF2-40B4-BE49-F238E27FC236}">
                <a16:creationId xmlns:a16="http://schemas.microsoft.com/office/drawing/2014/main" id="{2CEC9A03-9BEC-427E-8876-DAD42D6246B0}"/>
              </a:ext>
            </a:extLst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161890" y="5615906"/>
            <a:ext cx="2895600" cy="894907"/>
          </a:xfrm>
          <a:prstGeom prst="rect">
            <a:avLst/>
          </a:prstGeom>
        </p:spPr>
      </p:pic>
      <p:pic>
        <p:nvPicPr>
          <p:cNvPr id="11" name="Picture 10" descr="https://media.wired.com/photos/5933874468cb3b3dc40996ba/master/w_1800,c_limit/grand-canyon.jpg">
            <a:hlinkClick r:id="rId20"/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6155">
            <a:off x="2412154" y="4008402"/>
            <a:ext cx="1662223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hlinkClick r:id="rId22"/>
          </p:cNvPr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0615">
            <a:off x="6082711" y="3326700"/>
            <a:ext cx="1558243" cy="100587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93B5C23-C659-4AE5-8741-287B47BF7A72}"/>
              </a:ext>
            </a:extLst>
          </p:cNvPr>
          <p:cNvSpPr txBox="1"/>
          <p:nvPr/>
        </p:nvSpPr>
        <p:spPr>
          <a:xfrm>
            <a:off x="5756562" y="6570691"/>
            <a:ext cx="32696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T. Tomm </a:t>
            </a:r>
            <a:r>
              <a:rPr lang="en-US" sz="900"/>
              <a:t>2019   http://sciencespot.net/</a:t>
            </a:r>
            <a:endParaRPr 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E7C380B-FA83-455A-B0DC-BBC1B7A9A6B6}"/>
              </a:ext>
            </a:extLst>
          </p:cNvPr>
          <p:cNvSpPr txBox="1"/>
          <p:nvPr/>
        </p:nvSpPr>
        <p:spPr>
          <a:xfrm>
            <a:off x="226844" y="1423749"/>
            <a:ext cx="869031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Get a piece of “earth” and glue on page ____</a:t>
            </a:r>
          </a:p>
          <a:p>
            <a:endParaRPr lang="en-US" sz="1600" b="1" i="1" dirty="0"/>
          </a:p>
          <a:p>
            <a:r>
              <a:rPr lang="en-US" sz="2800" b="1" i="1" dirty="0"/>
              <a:t>Find the other students in your class with the same piece. </a:t>
            </a:r>
          </a:p>
          <a:p>
            <a:endParaRPr lang="en-US" sz="1400" b="1" i="1" dirty="0"/>
          </a:p>
          <a:p>
            <a:r>
              <a:rPr lang="en-US" sz="2800" b="1" i="1" dirty="0"/>
              <a:t>Examine the picture to identify key features for clues to its formation and history.</a:t>
            </a:r>
          </a:p>
          <a:p>
            <a:endParaRPr lang="en-US" sz="1600" b="1" i="1" dirty="0"/>
          </a:p>
          <a:p>
            <a:r>
              <a:rPr lang="en-US" sz="2800" b="1" i="1" dirty="0"/>
              <a:t>Make a list of:</a:t>
            </a:r>
            <a:br>
              <a:rPr lang="en-US" sz="2800" b="1" i="1" dirty="0"/>
            </a:br>
            <a:r>
              <a:rPr lang="en-US" sz="2800" b="1" i="1" u="sng" dirty="0"/>
              <a:t>At least </a:t>
            </a:r>
            <a:r>
              <a:rPr lang="en-US" sz="2800" b="1" i="1" dirty="0"/>
              <a:t>3 things you notice in the picture.</a:t>
            </a:r>
          </a:p>
          <a:p>
            <a:r>
              <a:rPr lang="en-US" sz="2800" b="1" i="1" u="sng" dirty="0"/>
              <a:t>At least </a:t>
            </a:r>
            <a:r>
              <a:rPr lang="en-US" sz="2800" b="1" i="1" dirty="0"/>
              <a:t>3 questions you have.</a:t>
            </a:r>
          </a:p>
          <a:p>
            <a:endParaRPr lang="en-US" sz="1600" b="1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B20F1E-372C-4FCB-B1A7-CFE8D0E8B6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5293349" y="4923692"/>
            <a:ext cx="3672165" cy="18083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C81A59-0E6D-4173-AD22-D340B8703F0F}"/>
              </a:ext>
            </a:extLst>
          </p:cNvPr>
          <p:cNvSpPr txBox="1"/>
          <p:nvPr/>
        </p:nvSpPr>
        <p:spPr>
          <a:xfrm>
            <a:off x="5874326" y="6588090"/>
            <a:ext cx="32696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://ka.wikipedia.org/wiki/%E1%83%A1%E1%83%90%E1%83%9C%E1%83%A2%E1%83%9D%E1%83%A0%E1%83%98%E1%83%9C%E1%83%98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5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ECD0617-87F5-4289-9C83-EB99028F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>
                <a:latin typeface="Arial Black" panose="020B0A04020102020204" pitchFamily="34" charset="0"/>
              </a:rPr>
              <a:t>Rock Detectives – Part 1</a:t>
            </a:r>
          </a:p>
        </p:txBody>
      </p:sp>
    </p:spTree>
    <p:extLst>
      <p:ext uri="{BB962C8B-B14F-4D97-AF65-F5344CB8AC3E}">
        <p14:creationId xmlns:p14="http://schemas.microsoft.com/office/powerpoint/2010/main" val="65193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D0617-87F5-4289-9C83-EB99028F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>
                <a:latin typeface="Arial Black" panose="020B0A04020102020204" pitchFamily="34" charset="0"/>
              </a:rPr>
              <a:t>Rock Detectives – Part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7C380B-FA83-455A-B0DC-BBC1B7A9A6B6}"/>
              </a:ext>
            </a:extLst>
          </p:cNvPr>
          <p:cNvSpPr txBox="1"/>
          <p:nvPr/>
        </p:nvSpPr>
        <p:spPr>
          <a:xfrm>
            <a:off x="228600" y="1295400"/>
            <a:ext cx="8690311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Get together with your “rock” partners to take another look at your picture.  What do you know about the rock based on what we discussed yesterday?  </a:t>
            </a:r>
          </a:p>
          <a:p>
            <a:endParaRPr lang="en-US" sz="1100" b="1" i="1" dirty="0"/>
          </a:p>
          <a:p>
            <a:r>
              <a:rPr lang="en-US" sz="2400" b="1" i="1" dirty="0"/>
              <a:t>Can you answer these questions?</a:t>
            </a:r>
            <a:br>
              <a:rPr lang="en-US" sz="2400" b="1" i="1" dirty="0"/>
            </a:br>
            <a:endParaRPr lang="en-US" sz="1600" b="1" i="1" dirty="0"/>
          </a:p>
          <a:p>
            <a:r>
              <a:rPr lang="en-US" sz="2400" i="1" dirty="0"/>
              <a:t>1) Where are the rocks located (region or area) on Earth?  </a:t>
            </a:r>
          </a:p>
          <a:p>
            <a:br>
              <a:rPr lang="en-US" sz="1400" i="1" dirty="0"/>
            </a:br>
            <a:r>
              <a:rPr lang="en-US" sz="2400" i="1" dirty="0"/>
              <a:t>2) What types of rocks do you see: igneous, sedimentary, or metamorphic?  How can you tell?</a:t>
            </a:r>
          </a:p>
          <a:p>
            <a:endParaRPr lang="en-US" sz="1200" i="1" dirty="0"/>
          </a:p>
          <a:p>
            <a:r>
              <a:rPr lang="en-US" sz="2400" i="1" dirty="0"/>
              <a:t>3) What types of forces have acted upon the rock: tension, compression, shearing, weathering/erosion? </a:t>
            </a:r>
            <a:br>
              <a:rPr lang="en-US" sz="2400" i="1" dirty="0"/>
            </a:br>
            <a:endParaRPr lang="en-US" sz="1200" i="1" dirty="0"/>
          </a:p>
          <a:p>
            <a:r>
              <a:rPr lang="en-US" sz="2400" b="1" i="1" dirty="0"/>
              <a:t>Do you have new questions?</a:t>
            </a:r>
            <a:endParaRPr lang="en-US" sz="24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B20F1E-372C-4FCB-B1A7-CFE8D0E8B6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6493167" y="5514535"/>
            <a:ext cx="2472346" cy="12174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C81A59-0E6D-4173-AD22-D340B8703F0F}"/>
              </a:ext>
            </a:extLst>
          </p:cNvPr>
          <p:cNvSpPr txBox="1"/>
          <p:nvPr/>
        </p:nvSpPr>
        <p:spPr>
          <a:xfrm>
            <a:off x="0" y="6588090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://ka.wikipedia.org/wiki/%E1%83%A1%E1%83%90%E1%83%9C%E1%83%A2%E1%83%9D%E1%83%A0%E1%83%98%E1%83%9C%E1%83%98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5" tooltip="https://creativecommons.org/licenses/by-sa/3.0/"/>
              </a:rPr>
              <a:t>CC BY-SA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5193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971800"/>
            <a:ext cx="19907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CD0617-87F5-4289-9C83-EB99028F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84" y="-70977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Rock Detectives – Part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7C380B-FA83-455A-B0DC-BBC1B7A9A6B6}"/>
              </a:ext>
            </a:extLst>
          </p:cNvPr>
          <p:cNvSpPr txBox="1"/>
          <p:nvPr/>
        </p:nvSpPr>
        <p:spPr>
          <a:xfrm>
            <a:off x="226844" y="1080023"/>
            <a:ext cx="869031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Get together with your “rock” partners to take another look at your picture.  </a:t>
            </a:r>
          </a:p>
          <a:p>
            <a:endParaRPr lang="en-US" sz="1400" b="1" i="1" dirty="0"/>
          </a:p>
          <a:p>
            <a:r>
              <a:rPr lang="en-US" sz="2000" b="1" i="1" dirty="0"/>
              <a:t>Go to mrstomm.com </a:t>
            </a:r>
            <a:r>
              <a:rPr lang="en-US" sz="2000" b="1" i="1" dirty="0">
                <a:sym typeface="Wingdings" panose="05000000000000000000" pitchFamily="2" charset="2"/>
              </a:rPr>
              <a:t> Assignments </a:t>
            </a:r>
            <a:r>
              <a:rPr lang="en-US" sz="2000" b="1" i="1" dirty="0"/>
              <a:t>to find links to learn more about the pictures you investigated.</a:t>
            </a:r>
          </a:p>
          <a:p>
            <a:endParaRPr lang="en-US" sz="1400" b="1" i="1" dirty="0"/>
          </a:p>
          <a:p>
            <a:endParaRPr lang="en-US" sz="1400" b="1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B20F1E-372C-4FCB-B1A7-CFE8D0E8B6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5370600"/>
            <a:ext cx="2472346" cy="12174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C81A59-0E6D-4173-AD22-D340B8703F0F}"/>
              </a:ext>
            </a:extLst>
          </p:cNvPr>
          <p:cNvSpPr txBox="1"/>
          <p:nvPr/>
        </p:nvSpPr>
        <p:spPr>
          <a:xfrm>
            <a:off x="0" y="6588090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5" tooltip="http://ka.wikipedia.org/wiki/%E1%83%A1%E1%83%90%E1%83%9C%E1%83%A2%E1%83%9D%E1%83%A0%E1%83%98%E1%83%9C%E1%83%98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6" tooltip="https://creativecommons.org/licenses/by-sa/3.0/"/>
              </a:rPr>
              <a:t>CC BY-SA</a:t>
            </a:r>
            <a:endParaRPr lang="en-US" sz="900" dirty="0"/>
          </a:p>
        </p:txBody>
      </p:sp>
      <p:grpSp>
        <p:nvGrpSpPr>
          <p:cNvPr id="3" name="Group 8"/>
          <p:cNvGrpSpPr/>
          <p:nvPr/>
        </p:nvGrpSpPr>
        <p:grpSpPr>
          <a:xfrm>
            <a:off x="2175075" y="3200400"/>
            <a:ext cx="6816525" cy="2133600"/>
            <a:chOff x="2531923" y="2034250"/>
            <a:chExt cx="6816525" cy="2133600"/>
          </a:xfrm>
        </p:grpSpPr>
        <p:sp>
          <p:nvSpPr>
            <p:cNvPr id="12" name="Rectangle 3">
              <a:extLst>
                <a:ext uri="{FF2B5EF4-FFF2-40B4-BE49-F238E27FC236}">
                  <a16:creationId xmlns:a16="http://schemas.microsoft.com/office/drawing/2014/main" id="{9C8F3ADA-A398-48AE-9954-5E085F63D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0048" y="2034250"/>
              <a:ext cx="6248400" cy="2133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80010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8001000" algn="l"/>
                </a:tabLst>
              </a:pPr>
              <a:r>
                <a:rPr lang="en-US" altLang="en-US" sz="2000" b="1" i="1" dirty="0">
                  <a:solidFill>
                    <a:srgbClr val="FF0000"/>
                  </a:solidFill>
                  <a:latin typeface="+mn-lt"/>
                  <a:cs typeface="Times New Roman" panose="02020603050405020304" pitchFamily="18" charset="0"/>
                </a:rPr>
                <a:t>Open this file and click on the picture you investigated. 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8001000" algn="l"/>
                </a:tabLst>
              </a:pPr>
              <a:endParaRPr lang="en-US" altLang="en-US" sz="20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8001000" algn="l"/>
                </a:tabLst>
              </a:pPr>
              <a:r>
                <a:rPr lang="en-US" altLang="en-US" sz="2000" b="1" i="1" dirty="0">
                  <a:solidFill>
                    <a:srgbClr val="FF0000"/>
                  </a:solidFill>
                  <a:latin typeface="+mn-lt"/>
                  <a:cs typeface="Times New Roman" panose="02020603050405020304" pitchFamily="18" charset="0"/>
                </a:rPr>
                <a:t>The link will get you started, but you’ll have to use other websites to learn more about your “rock” .  </a:t>
              </a:r>
              <a:endPara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 rot="16200000" flipV="1">
              <a:off x="2644536" y="2020987"/>
              <a:ext cx="342900" cy="568125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EECD0617-87F5-4289-9C83-EB99028F407D}"/>
              </a:ext>
            </a:extLst>
          </p:cNvPr>
          <p:cNvSpPr txBox="1">
            <a:spLocks/>
          </p:cNvSpPr>
          <p:nvPr/>
        </p:nvSpPr>
        <p:spPr>
          <a:xfrm>
            <a:off x="0" y="228600"/>
            <a:ext cx="91440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Rock Detectives – Part 3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9C8F3ADA-A398-48AE-9954-5E085F63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0" algn="l"/>
              </a:tabLst>
            </a:pPr>
            <a:r>
              <a:rPr lang="en-US" altLang="en-US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How will you share what you have learned with the class?</a:t>
            </a:r>
          </a:p>
        </p:txBody>
      </p:sp>
    </p:spTree>
    <p:extLst>
      <p:ext uri="{BB962C8B-B14F-4D97-AF65-F5344CB8AC3E}">
        <p14:creationId xmlns:p14="http://schemas.microsoft.com/office/powerpoint/2010/main" val="195241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E7C380B-FA83-455A-B0DC-BBC1B7A9A6B6}"/>
              </a:ext>
            </a:extLst>
          </p:cNvPr>
          <p:cNvSpPr txBox="1"/>
          <p:nvPr/>
        </p:nvSpPr>
        <p:spPr>
          <a:xfrm>
            <a:off x="152400" y="228600"/>
            <a:ext cx="8690311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Are you able to answer all these questions?</a:t>
            </a:r>
          </a:p>
          <a:p>
            <a:endParaRPr lang="en-US" sz="2000" b="1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Where is this rock formation located?</a:t>
            </a:r>
          </a:p>
          <a:p>
            <a:pPr marL="457200" indent="-457200">
              <a:buFont typeface="+mj-lt"/>
              <a:buAutoNum type="arabicPeriod"/>
            </a:pPr>
            <a:endParaRPr lang="en-US" sz="1200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How old is it?  What is the proof of its age?</a:t>
            </a:r>
          </a:p>
          <a:p>
            <a:pPr marL="457200" indent="-457200">
              <a:buFont typeface="+mj-lt"/>
              <a:buAutoNum type="arabicPeriod"/>
            </a:pPr>
            <a:endParaRPr lang="en-US" sz="1400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What type(s) of rock are in it?</a:t>
            </a:r>
          </a:p>
          <a:p>
            <a:pPr marL="457200" indent="-457200">
              <a:buFont typeface="+mj-lt"/>
              <a:buAutoNum type="arabicPeriod"/>
            </a:pPr>
            <a:endParaRPr lang="en-US" sz="1400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What types of forces have acted on the rock: tension, compression, shearing, weathering/erosion, other forces?</a:t>
            </a:r>
          </a:p>
          <a:p>
            <a:pPr marL="457200" indent="-457200">
              <a:buFont typeface="+mj-lt"/>
              <a:buAutoNum type="arabicPeriod"/>
            </a:pPr>
            <a:endParaRPr lang="en-US" sz="2000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Can you give more information? 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i="1" dirty="0"/>
              <a:t>Can you find other pictures of the rock formation? 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i="1" dirty="0"/>
              <a:t>Can you 3 interesting facts about the rock formation, such as how it formed, it’s size compared to a human’s height, or # of people who visit it each year?</a:t>
            </a:r>
          </a:p>
          <a:p>
            <a:pPr marL="457200" indent="-457200">
              <a:buFont typeface="+mj-lt"/>
              <a:buAutoNum type="arabicPeriod"/>
            </a:pPr>
            <a:endParaRPr lang="en-US" sz="2000" i="1" dirty="0"/>
          </a:p>
          <a:p>
            <a:pPr marL="457200" indent="-457200">
              <a:buFont typeface="+mj-lt"/>
              <a:buAutoNum type="arabicPeriod"/>
            </a:pPr>
            <a:endParaRPr lang="en-US" sz="2000" i="1" dirty="0"/>
          </a:p>
          <a:p>
            <a:endParaRPr lang="en-US" sz="2000" b="1" i="1" dirty="0"/>
          </a:p>
          <a:p>
            <a:endParaRPr lang="en-US" sz="20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B20F1E-372C-4FCB-B1A7-CFE8D0E8B6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0" y="5370600"/>
            <a:ext cx="2472346" cy="12174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C81A59-0E6D-4173-AD22-D340B8703F0F}"/>
              </a:ext>
            </a:extLst>
          </p:cNvPr>
          <p:cNvSpPr txBox="1"/>
          <p:nvPr/>
        </p:nvSpPr>
        <p:spPr>
          <a:xfrm>
            <a:off x="0" y="6588090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6" tooltip="http://ka.wikipedia.org/wiki/%E1%83%A1%E1%83%90%E1%83%9C%E1%83%A2%E1%83%9D%E1%83%A0%E1%83%98%E1%83%9C%E1%83%98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7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C8F3ADA-A398-48AE-9954-5E085F63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371600"/>
            <a:ext cx="2362200" cy="86024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0" algn="l"/>
              </a:tabLst>
            </a:pPr>
            <a:r>
              <a:rPr lang="en-US" altLang="en-US" sz="1400" b="1" i="1" dirty="0">
                <a:latin typeface="+mn-lt"/>
                <a:cs typeface="Times New Roman" panose="02020603050405020304" pitchFamily="18" charset="0"/>
              </a:rPr>
              <a:t>Remember – This link has this slide in it if you need to look at the questions again!</a:t>
            </a:r>
            <a:endParaRPr kumimoji="0" lang="en-US" altLang="en-US" sz="1400" b="1" i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304800"/>
            <a:ext cx="19907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own Arrow 9"/>
          <p:cNvSpPr/>
          <p:nvPr/>
        </p:nvSpPr>
        <p:spPr>
          <a:xfrm flipV="1">
            <a:off x="7620000" y="1066800"/>
            <a:ext cx="272144" cy="3048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15 Minute Countdown Timer with Alarm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5715000" y="4953000"/>
            <a:ext cx="2286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E7C380B-FA83-455A-B0DC-BBC1B7A9A6B6}"/>
              </a:ext>
            </a:extLst>
          </p:cNvPr>
          <p:cNvSpPr txBox="1"/>
          <p:nvPr/>
        </p:nvSpPr>
        <p:spPr>
          <a:xfrm>
            <a:off x="152400" y="228600"/>
            <a:ext cx="869031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Presentations will start tomorrow. </a:t>
            </a:r>
          </a:p>
          <a:p>
            <a:endParaRPr lang="en-US" sz="2400" b="1" i="1" dirty="0"/>
          </a:p>
          <a:p>
            <a:r>
              <a:rPr lang="en-US" sz="2400" b="1" i="1" dirty="0"/>
              <a:t>Go to mrstomm.com </a:t>
            </a:r>
            <a:r>
              <a:rPr lang="en-US" sz="2400" b="1" i="1" dirty="0">
                <a:sym typeface="Wingdings" pitchFamily="2" charset="2"/>
              </a:rPr>
              <a:t> Assignments to find the</a:t>
            </a:r>
            <a:br>
              <a:rPr lang="en-US" sz="2400" b="1" i="1" dirty="0">
                <a:sym typeface="Wingdings" pitchFamily="2" charset="2"/>
              </a:rPr>
            </a:br>
            <a:r>
              <a:rPr lang="en-US" sz="2400" b="1" i="1" dirty="0">
                <a:sym typeface="Wingdings" pitchFamily="2" charset="2"/>
              </a:rPr>
              <a:t>grading sheet I will use. </a:t>
            </a:r>
          </a:p>
          <a:p>
            <a:endParaRPr lang="en-US" sz="2400" b="1" i="1" dirty="0">
              <a:sym typeface="Wingdings" pitchFamily="2" charset="2"/>
            </a:endParaRPr>
          </a:p>
          <a:p>
            <a:r>
              <a:rPr lang="en-US" sz="2400" b="1" i="1" dirty="0">
                <a:sym typeface="Wingdings" pitchFamily="2" charset="2"/>
              </a:rPr>
              <a:t>Make sure your group can answer all the questions.</a:t>
            </a:r>
          </a:p>
          <a:p>
            <a:endParaRPr lang="en-US" sz="2400" b="1" i="1" dirty="0">
              <a:sym typeface="Wingdings" pitchFamily="2" charset="2"/>
            </a:endParaRPr>
          </a:p>
          <a:p>
            <a:r>
              <a:rPr lang="en-US" sz="2400" b="1" i="1" dirty="0">
                <a:sym typeface="Wingdings" pitchFamily="2" charset="2"/>
              </a:rPr>
              <a:t>Share your final presentation (doc or slides) with me at </a:t>
            </a:r>
            <a:r>
              <a:rPr lang="en-US" sz="2400" b="1" i="1" dirty="0">
                <a:sym typeface="Wingdings" pitchFamily="2" charset="2"/>
                <a:hlinkClick r:id="rId4"/>
              </a:rPr>
              <a:t>ttomm@havana126.net</a:t>
            </a:r>
            <a:r>
              <a:rPr lang="en-US" sz="2400" b="1" i="1" dirty="0">
                <a:sym typeface="Wingdings" pitchFamily="2" charset="2"/>
              </a:rPr>
              <a:t> so I can show it on the Smart Board.</a:t>
            </a:r>
            <a:endParaRPr lang="en-US" sz="2000" i="1" dirty="0"/>
          </a:p>
          <a:p>
            <a:pPr marL="457200" indent="-457200">
              <a:buFont typeface="+mj-lt"/>
              <a:buAutoNum type="arabicPeriod"/>
            </a:pPr>
            <a:endParaRPr lang="en-US" sz="2000" i="1" dirty="0"/>
          </a:p>
          <a:p>
            <a:pPr marL="457200" indent="-457200">
              <a:buFont typeface="+mj-lt"/>
              <a:buAutoNum type="arabicPeriod"/>
            </a:pPr>
            <a:endParaRPr lang="en-US" sz="2000" i="1" dirty="0"/>
          </a:p>
          <a:p>
            <a:endParaRPr lang="en-US" sz="2000" b="1" i="1" dirty="0"/>
          </a:p>
          <a:p>
            <a:endParaRPr lang="en-US" sz="20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B20F1E-372C-4FCB-B1A7-CFE8D0E8B6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0" y="5370600"/>
            <a:ext cx="2472346" cy="12174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EC81A59-0E6D-4173-AD22-D340B8703F0F}"/>
              </a:ext>
            </a:extLst>
          </p:cNvPr>
          <p:cNvSpPr txBox="1"/>
          <p:nvPr/>
        </p:nvSpPr>
        <p:spPr>
          <a:xfrm>
            <a:off x="0" y="6588090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7" tooltip="http://ka.wikipedia.org/wiki/%E1%83%A1%E1%83%90%E1%83%9C%E1%83%A2%E1%83%9D%E1%83%A0%E1%83%98%E1%83%9C%E1%83%98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8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C8F3ADA-A398-48AE-9954-5E085F63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371600"/>
            <a:ext cx="2362200" cy="86024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0" algn="l"/>
              </a:tabLst>
            </a:pPr>
            <a:r>
              <a:rPr lang="en-US" altLang="en-US" sz="1400" b="1" i="1" dirty="0">
                <a:latin typeface="+mn-lt"/>
                <a:cs typeface="Times New Roman" panose="02020603050405020304" pitchFamily="18" charset="0"/>
              </a:rPr>
              <a:t>Remember – This link has this slide in it if you need to look at the questions again!</a:t>
            </a:r>
            <a:endParaRPr kumimoji="0" lang="en-US" altLang="en-US" sz="1400" b="1" i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34200" y="304800"/>
            <a:ext cx="19907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own Arrow 9"/>
          <p:cNvSpPr/>
          <p:nvPr/>
        </p:nvSpPr>
        <p:spPr>
          <a:xfrm flipV="1">
            <a:off x="7620000" y="1066800"/>
            <a:ext cx="272144" cy="3048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15 Minute Countdown Timer with Alarm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0" cstate="print"/>
          <a:stretch>
            <a:fillRect/>
          </a:stretch>
        </p:blipFill>
        <p:spPr>
          <a:xfrm>
            <a:off x="6858000" y="4876800"/>
            <a:ext cx="2286000" cy="1714500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9C8F3ADA-A398-48AE-9954-5E085F63D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410200"/>
            <a:ext cx="2362200" cy="86024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0" algn="l"/>
              </a:tabLst>
            </a:pPr>
            <a:r>
              <a:rPr lang="en-US" altLang="en-US" sz="1400" b="1" i="1" dirty="0">
                <a:latin typeface="+mn-lt"/>
                <a:cs typeface="Times New Roman" panose="02020603050405020304" pitchFamily="18" charset="0"/>
              </a:rPr>
              <a:t>Click to start the time.</a:t>
            </a:r>
            <a:endParaRPr kumimoji="0" lang="en-US" altLang="en-US" sz="1400" b="1" i="1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24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435</Words>
  <Application>Microsoft Office PowerPoint</Application>
  <PresentationFormat>On-screen Show (4:3)</PresentationFormat>
  <Paragraphs>63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PowerPoint Presentation</vt:lpstr>
      <vt:lpstr>Rock Detectives – Part 1</vt:lpstr>
      <vt:lpstr>Rock Detectives – Part 2</vt:lpstr>
      <vt:lpstr>Rock Detectives – Part 3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15</cp:revision>
  <dcterms:created xsi:type="dcterms:W3CDTF">2019-03-01T15:42:28Z</dcterms:created>
  <dcterms:modified xsi:type="dcterms:W3CDTF">2019-08-08T00:50:14Z</dcterms:modified>
</cp:coreProperties>
</file>