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handoutMasterIdLst>
    <p:handoutMasterId r:id="rId78"/>
  </p:handoutMasterIdLst>
  <p:sldIdLst>
    <p:sldId id="256" r:id="rId2"/>
    <p:sldId id="272" r:id="rId3"/>
    <p:sldId id="258" r:id="rId4"/>
    <p:sldId id="257" r:id="rId5"/>
    <p:sldId id="271" r:id="rId6"/>
    <p:sldId id="280" r:id="rId7"/>
    <p:sldId id="281" r:id="rId8"/>
    <p:sldId id="275" r:id="rId9"/>
    <p:sldId id="278" r:id="rId10"/>
    <p:sldId id="276" r:id="rId11"/>
    <p:sldId id="277" r:id="rId12"/>
    <p:sldId id="279" r:id="rId13"/>
    <p:sldId id="282" r:id="rId14"/>
    <p:sldId id="283" r:id="rId15"/>
    <p:sldId id="273" r:id="rId16"/>
    <p:sldId id="259" r:id="rId17"/>
    <p:sldId id="285" r:id="rId18"/>
    <p:sldId id="260" r:id="rId19"/>
    <p:sldId id="274" r:id="rId20"/>
    <p:sldId id="288" r:id="rId21"/>
    <p:sldId id="661" r:id="rId22"/>
    <p:sldId id="289" r:id="rId23"/>
    <p:sldId id="261" r:id="rId24"/>
    <p:sldId id="315" r:id="rId25"/>
    <p:sldId id="356" r:id="rId26"/>
    <p:sldId id="355" r:id="rId27"/>
    <p:sldId id="354" r:id="rId28"/>
    <p:sldId id="660" r:id="rId29"/>
    <p:sldId id="299" r:id="rId30"/>
    <p:sldId id="300" r:id="rId31"/>
    <p:sldId id="316" r:id="rId32"/>
    <p:sldId id="318" r:id="rId33"/>
    <p:sldId id="319" r:id="rId34"/>
    <p:sldId id="317" r:id="rId35"/>
    <p:sldId id="307" r:id="rId36"/>
    <p:sldId id="301" r:id="rId37"/>
    <p:sldId id="686" r:id="rId38"/>
    <p:sldId id="687" r:id="rId39"/>
    <p:sldId id="688" r:id="rId40"/>
    <p:sldId id="689" r:id="rId41"/>
    <p:sldId id="690" r:id="rId42"/>
    <p:sldId id="691" r:id="rId43"/>
    <p:sldId id="667" r:id="rId44"/>
    <p:sldId id="702" r:id="rId45"/>
    <p:sldId id="703" r:id="rId46"/>
    <p:sldId id="704" r:id="rId47"/>
    <p:sldId id="705" r:id="rId48"/>
    <p:sldId id="672" r:id="rId49"/>
    <p:sldId id="706" r:id="rId50"/>
    <p:sldId id="707" r:id="rId51"/>
    <p:sldId id="708" r:id="rId52"/>
    <p:sldId id="709" r:id="rId53"/>
    <p:sldId id="710" r:id="rId54"/>
    <p:sldId id="711" r:id="rId55"/>
    <p:sldId id="712" r:id="rId56"/>
    <p:sldId id="713" r:id="rId57"/>
    <p:sldId id="698" r:id="rId58"/>
    <p:sldId id="714" r:id="rId59"/>
    <p:sldId id="694" r:id="rId60"/>
    <p:sldId id="695" r:id="rId61"/>
    <p:sldId id="715" r:id="rId62"/>
    <p:sldId id="716" r:id="rId63"/>
    <p:sldId id="717" r:id="rId64"/>
    <p:sldId id="718" r:id="rId65"/>
    <p:sldId id="719" r:id="rId66"/>
    <p:sldId id="720" r:id="rId67"/>
    <p:sldId id="697" r:id="rId68"/>
    <p:sldId id="721" r:id="rId69"/>
    <p:sldId id="722" r:id="rId70"/>
    <p:sldId id="723" r:id="rId71"/>
    <p:sldId id="700" r:id="rId72"/>
    <p:sldId id="701" r:id="rId73"/>
    <p:sldId id="724" r:id="rId74"/>
    <p:sldId id="725" r:id="rId75"/>
    <p:sldId id="342" r:id="rId76"/>
    <p:sldId id="699" r:id="rId77"/>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48" autoAdjust="0"/>
    <p:restoredTop sz="94660"/>
  </p:normalViewPr>
  <p:slideViewPr>
    <p:cSldViewPr snapToGrid="0">
      <p:cViewPr varScale="1">
        <p:scale>
          <a:sx n="67" d="100"/>
          <a:sy n="67" d="100"/>
        </p:scale>
        <p:origin x="1982" y="53"/>
      </p:cViewPr>
      <p:guideLst>
        <p:guide orient="horz" pos="2448"/>
        <p:guide pos="3168"/>
      </p:guideLst>
    </p:cSldViewPr>
  </p:slideViewPr>
  <p:notesTextViewPr>
    <p:cViewPr>
      <p:scale>
        <a:sx n="1" d="1"/>
        <a:sy n="1" d="1"/>
      </p:scale>
      <p:origin x="0" y="0"/>
    </p:cViewPr>
  </p:notesTextViewPr>
  <p:sorterViewPr>
    <p:cViewPr>
      <p:scale>
        <a:sx n="100" d="100"/>
        <a:sy n="100" d="100"/>
      </p:scale>
      <p:origin x="0" y="-212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757EA2-E810-46BD-9E18-E46020E1A3CE}" type="datetimeFigureOut">
              <a:rPr lang="en-US" smtClean="0"/>
              <a:pPr/>
              <a:t>5/19/2022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F71625-1D89-47F8-84B8-5CD06758A672}" type="slidenum">
              <a:rPr lang="en-US" smtClean="0"/>
              <a:pPr/>
              <a:t>‹#›</a:t>
            </a:fld>
            <a:endParaRPr lang="en-US"/>
          </a:p>
        </p:txBody>
      </p:sp>
    </p:spTree>
    <p:extLst>
      <p:ext uri="{BB962C8B-B14F-4D97-AF65-F5344CB8AC3E}">
        <p14:creationId xmlns:p14="http://schemas.microsoft.com/office/powerpoint/2010/main" val="197257694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1FA02D-EA7F-4270-86A1-0F06721ED1C0}"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256249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1FA02D-EA7F-4270-86A1-0F06721ED1C0}"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4032670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1FA02D-EA7F-4270-86A1-0F06721ED1C0}"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1609775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1FA02D-EA7F-4270-86A1-0F06721ED1C0}"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4040193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1FA02D-EA7F-4270-86A1-0F06721ED1C0}"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11831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1FA02D-EA7F-4270-86A1-0F06721ED1C0}" type="datetimeFigureOut">
              <a:rPr lang="en-US" smtClean="0"/>
              <a:pPr/>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55943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1FA02D-EA7F-4270-86A1-0F06721ED1C0}" type="datetimeFigureOut">
              <a:rPr lang="en-US" smtClean="0"/>
              <a:pPr/>
              <a:t>5/19/2022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55937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1FA02D-EA7F-4270-86A1-0F06721ED1C0}" type="datetimeFigureOut">
              <a:rPr lang="en-US" smtClean="0"/>
              <a:pPr/>
              <a:t>5/19/2022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369630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FA02D-EA7F-4270-86A1-0F06721ED1C0}" type="datetimeFigureOut">
              <a:rPr lang="en-US" smtClean="0"/>
              <a:pPr/>
              <a:t>5/19/2022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62273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8D1FA02D-EA7F-4270-86A1-0F06721ED1C0}" type="datetimeFigureOut">
              <a:rPr lang="en-US" smtClean="0"/>
              <a:pPr/>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3738097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8D1FA02D-EA7F-4270-86A1-0F06721ED1C0}" type="datetimeFigureOut">
              <a:rPr lang="en-US" smtClean="0"/>
              <a:pPr/>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67BC5-B80A-4AC1-B50F-6D816B1056A6}" type="slidenum">
              <a:rPr lang="en-US" smtClean="0"/>
              <a:pPr/>
              <a:t>‹#›</a:t>
            </a:fld>
            <a:endParaRPr lang="en-US"/>
          </a:p>
        </p:txBody>
      </p:sp>
    </p:spTree>
    <p:extLst>
      <p:ext uri="{BB962C8B-B14F-4D97-AF65-F5344CB8AC3E}">
        <p14:creationId xmlns:p14="http://schemas.microsoft.com/office/powerpoint/2010/main" val="642211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8D1FA02D-EA7F-4270-86A1-0F06721ED1C0}" type="datetimeFigureOut">
              <a:rPr lang="en-US" smtClean="0"/>
              <a:pPr/>
              <a:t>5/19/2022</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9CF67BC5-B80A-4AC1-B50F-6D816B1056A6}" type="slidenum">
              <a:rPr lang="en-US" smtClean="0"/>
              <a:pPr/>
              <a:t>‹#›</a:t>
            </a:fld>
            <a:endParaRPr lang="en-US"/>
          </a:p>
        </p:txBody>
      </p:sp>
    </p:spTree>
    <p:extLst>
      <p:ext uri="{BB962C8B-B14F-4D97-AF65-F5344CB8AC3E}">
        <p14:creationId xmlns:p14="http://schemas.microsoft.com/office/powerpoint/2010/main" val="2671927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hyperlink" Target="https://sciencespot.net/" TargetMode="External"/><Relationship Id="rId7" Type="http://schemas.openxmlformats.org/officeDocument/2006/relationships/slide" Target="slide29.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hyperlink" Target="https://docs.google.com/presentation/d/17CkH2smxRGf9qsJnPAil41ysl70oO0FinYkqEYEY888/edit?usp=sharin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desibantu.com/egg" TargetMode="External"/><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hyperlink" Target="https://sciencespot.net/"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slideplayer.com/slide/7052339/" TargetMode="External"/><Relationship Id="rId2" Type="http://schemas.openxmlformats.org/officeDocument/2006/relationships/hyperlink" Target="http://cosscience1.pbworks.com/f/1248192600/Module9-004.jpeg" TargetMode="Externa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hyperlink" Target="https://encrypted-tbn0.gstatic.com/images?q=tbn:ANd9GcQWITN9w7xHF2KE651O5IWeHY-kfkDF8KmvbgV93ifj3OMGDqnW" TargetMode="External"/><Relationship Id="rId5" Type="http://schemas.openxmlformats.org/officeDocument/2006/relationships/hyperlink" Target="https://encrypted-tbn0.gstatic.com/images?q=tbn:ANd9GcSVOYfgiGtChKLiDxEovNQrNkaIt0w_2Y--2juKAeTQDlia1cbAaQ" TargetMode="External"/><Relationship Id="rId4" Type="http://schemas.openxmlformats.org/officeDocument/2006/relationships/hyperlink" Target="https://encrypted-tbn0.gstatic.com/images?q=tbn:ANd9GcR5_GB0cDJ-8dakWIalUKxGwa-n8FJWvqZmSZFL7VJT3WzpAwf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SKUoNrMZZmo" TargetMode="External"/><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edpuzzle.com/media/62181ba45663c342e289f804" TargetMode="External"/><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ocs.google.com/presentation/d/17odNPk3G2In9gDtTz50HNGrM5S_K3kOp2grjNiVQ6Pk/edit?usp=sharing"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TqKEyHQp9Xc&amp;feature=youtu.be" TargetMode="External"/><Relationship Id="rId2" Type="http://schemas.openxmlformats.org/officeDocument/2006/relationships/hyperlink" Target="https://sciencespot.net/" TargetMode="Externa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tkxWmh-tFGs?feature=oembed" TargetMode="External"/><Relationship Id="rId4" Type="http://schemas.openxmlformats.org/officeDocument/2006/relationships/hyperlink" Target="https://www.youtube.com/watch?v=tkxWmh-tFG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s://www.myfossil.org/resources/find-fossils/" TargetMode="External"/><Relationship Id="rId7" Type="http://schemas.openxmlformats.org/officeDocument/2006/relationships/hyperlink" Target="https://courses.lumenlearning.com/sanjac-earthscience/chapter/fossils/" TargetMode="Externa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hyperlink" Target="https://www.goodfreephotos.com/fossils/several-small-ammonites-preserved-on-rock.jpg.php" TargetMode="Externa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ideo" Target="https://www.youtube.com/embed/4WljOabDTrs?feature=oembed" TargetMode="External"/><Relationship Id="rId4" Type="http://schemas.openxmlformats.org/officeDocument/2006/relationships/hyperlink" Target="https://www.youtube.com/watch?time_continue=77&amp;v=4WljOabDTrs&amp;feature=emb_logo"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ideo" Target="https://www.youtube.com/embed/bRuSmxJo_iA?feature=oembed" TargetMode="External"/><Relationship Id="rId4" Type="http://schemas.openxmlformats.org/officeDocument/2006/relationships/hyperlink" Target="https://www.youtube.com/watch?v=bRuSmxJo_iA&amp;feature=emb_logo"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mrstomm.com/earth-science-links.html"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ocs.google.com/presentation/d/17odNPk3G2In9gDtTz50HNGrM5S_K3kOp2grjNiVQ6Pk/edit?usp=sharin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ucmp.berkeley.edu/fosrec/BarBar.html#SETB" TargetMode="External"/><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www.amnh.org/explore/ology/paleontology/layers-of-time2" TargetMode="External"/><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9.png"/><Relationship Id="rId9" Type="http://schemas.openxmlformats.org/officeDocument/2006/relationships/image" Target="../media/image63.png"/></Relationships>
</file>

<file path=ppt/slides/_rels/slide6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56.png"/><Relationship Id="rId2" Type="http://schemas.openxmlformats.org/officeDocument/2006/relationships/image" Target="../media/image64.gif"/><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hyperlink" Target="https://edpuzzle.com/media/623110ec78072042a292684e" TargetMode="External"/><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6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6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6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6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4.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www.dailyclipart.net/clipart/full-moon-clip-art/" TargetMode="External"/><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83.jpg"/><Relationship Id="rId4" Type="http://schemas.openxmlformats.org/officeDocument/2006/relationships/hyperlink" Target="https://creativecommons.org/licenses/by-nd/3.0/"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www.quia.com/rr/1268031.html" TargetMode="External"/><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space.com/19915-milky-way-galaxy.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pace.com/54-earth-history-composition-and-atmosphere.html?_ga=2.92133530.1092040767.1550760349-1756397334.1550760348#section-planet-earth-s-orbit-around-the-sun"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lanet-Earth-planet-earth-21056677-1920-1200.jpg">
            <a:extLst>
              <a:ext uri="{FF2B5EF4-FFF2-40B4-BE49-F238E27FC236}">
                <a16:creationId xmlns:a16="http://schemas.microsoft.com/office/drawing/2014/main" id="{8DE1C7E0-F095-406D-8317-4D666B21AEC8}"/>
              </a:ext>
            </a:extLst>
          </p:cNvPr>
          <p:cNvPicPr>
            <a:picLocks noChangeAspect="1"/>
          </p:cNvPicPr>
          <p:nvPr/>
        </p:nvPicPr>
        <p:blipFill>
          <a:blip r:embed="rId2" cstate="print"/>
          <a:stretch>
            <a:fillRect/>
          </a:stretch>
        </p:blipFill>
        <p:spPr>
          <a:xfrm>
            <a:off x="676656" y="1181704"/>
            <a:ext cx="8654388" cy="5408992"/>
          </a:xfrm>
          <a:prstGeom prst="rect">
            <a:avLst/>
          </a:prstGeom>
        </p:spPr>
      </p:pic>
      <p:sp>
        <p:nvSpPr>
          <p:cNvPr id="2" name="Title 1">
            <a:extLst>
              <a:ext uri="{FF2B5EF4-FFF2-40B4-BE49-F238E27FC236}">
                <a16:creationId xmlns:a16="http://schemas.microsoft.com/office/drawing/2014/main" id="{8D6CFD4F-7B2C-4C96-B696-D39D3759CEFA}"/>
              </a:ext>
            </a:extLst>
          </p:cNvPr>
          <p:cNvSpPr>
            <a:spLocks noGrp="1"/>
          </p:cNvSpPr>
          <p:nvPr>
            <p:ph type="ctrTitle"/>
          </p:nvPr>
        </p:nvSpPr>
        <p:spPr>
          <a:xfrm>
            <a:off x="519126" y="366904"/>
            <a:ext cx="8654388" cy="2343992"/>
          </a:xfrm>
        </p:spPr>
        <p:txBody>
          <a:bodyPr>
            <a:noAutofit/>
          </a:bodyPr>
          <a:lstStyle/>
          <a:p>
            <a:r>
              <a:rPr lang="en-US" sz="5940" i="1" dirty="0">
                <a:solidFill>
                  <a:srgbClr val="FFC000"/>
                </a:solidFill>
                <a:latin typeface="Cooper Black" panose="0208090404030B020404" pitchFamily="18" charset="0"/>
              </a:rPr>
              <a:t>Earth Science: Exploring Our Planet</a:t>
            </a:r>
            <a:endParaRPr lang="en-US" sz="5940" dirty="0">
              <a:solidFill>
                <a:srgbClr val="FFC000"/>
              </a:solidFill>
              <a:latin typeface="Cooper Black" panose="0208090404030B020404" pitchFamily="18" charset="0"/>
            </a:endParaRPr>
          </a:p>
        </p:txBody>
      </p:sp>
      <p:sp>
        <p:nvSpPr>
          <p:cNvPr id="3" name="Subtitle 2">
            <a:extLst>
              <a:ext uri="{FF2B5EF4-FFF2-40B4-BE49-F238E27FC236}">
                <a16:creationId xmlns:a16="http://schemas.microsoft.com/office/drawing/2014/main" id="{795B7B0D-CC89-4C30-B486-BBEE6326D227}"/>
              </a:ext>
            </a:extLst>
          </p:cNvPr>
          <p:cNvSpPr>
            <a:spLocks noGrp="1"/>
          </p:cNvSpPr>
          <p:nvPr>
            <p:ph type="subTitle" idx="1"/>
          </p:nvPr>
        </p:nvSpPr>
        <p:spPr>
          <a:xfrm>
            <a:off x="4972050" y="7312270"/>
            <a:ext cx="4969764" cy="369332"/>
          </a:xfrm>
        </p:spPr>
        <p:txBody>
          <a:bodyPr>
            <a:noAutofit/>
          </a:bodyPr>
          <a:lstStyle/>
          <a:p>
            <a:pPr algn="r"/>
            <a:r>
              <a:rPr lang="en-US" sz="1600" i="1" dirty="0">
                <a:solidFill>
                  <a:srgbClr val="FFC000"/>
                </a:solidFill>
              </a:rPr>
              <a:t>T. Tomm 2019   Updated 2022    </a:t>
            </a:r>
            <a:r>
              <a:rPr lang="en-US" sz="1600" i="1" dirty="0">
                <a:solidFill>
                  <a:srgbClr val="FFC000"/>
                </a:solidFill>
                <a:hlinkClick r:id="rId3"/>
              </a:rPr>
              <a:t>https://sciencespot.net</a:t>
            </a:r>
            <a:r>
              <a:rPr lang="en-US" sz="1600" i="1" dirty="0">
                <a:solidFill>
                  <a:srgbClr val="FFC000"/>
                </a:solidFill>
              </a:rPr>
              <a:t>  </a:t>
            </a:r>
          </a:p>
        </p:txBody>
      </p:sp>
      <p:sp>
        <p:nvSpPr>
          <p:cNvPr id="5" name="TextBox 4">
            <a:extLst>
              <a:ext uri="{FF2B5EF4-FFF2-40B4-BE49-F238E27FC236}">
                <a16:creationId xmlns:a16="http://schemas.microsoft.com/office/drawing/2014/main" id="{FEA6B255-1E51-4F97-9D0A-B47FBC8CCB45}"/>
              </a:ext>
            </a:extLst>
          </p:cNvPr>
          <p:cNvSpPr txBox="1"/>
          <p:nvPr/>
        </p:nvSpPr>
        <p:spPr>
          <a:xfrm>
            <a:off x="425196" y="4607069"/>
            <a:ext cx="8339328" cy="2308324"/>
          </a:xfrm>
          <a:prstGeom prst="rect">
            <a:avLst/>
          </a:prstGeom>
          <a:noFill/>
        </p:spPr>
        <p:txBody>
          <a:bodyPr wrap="square" rtlCol="0">
            <a:spAutoFit/>
          </a:bodyPr>
          <a:lstStyle/>
          <a:p>
            <a:r>
              <a:rPr lang="en-US" sz="2400" b="1" dirty="0">
                <a:highlight>
                  <a:srgbClr val="FFFF00"/>
                </a:highlight>
              </a:rPr>
              <a:t>Quick Links</a:t>
            </a:r>
          </a:p>
          <a:p>
            <a:r>
              <a:rPr lang="en-US" sz="2400" b="1" dirty="0">
                <a:solidFill>
                  <a:schemeClr val="bg1"/>
                </a:solidFill>
                <a:hlinkClick r:id="rId4" action="ppaction://hlinksldjump">
                  <a:extLst>
                    <a:ext uri="{A12FA001-AC4F-418D-AE19-62706E023703}">
                      <ahyp:hlinkClr xmlns:ahyp="http://schemas.microsoft.com/office/drawing/2018/hyperlinkcolor" val="tx"/>
                    </a:ext>
                  </a:extLst>
                </a:hlinkClick>
              </a:rPr>
              <a:t>Lesson 1-1- Ologies</a:t>
            </a:r>
            <a:endParaRPr lang="en-US" sz="2400" b="1" dirty="0">
              <a:solidFill>
                <a:schemeClr val="bg1"/>
              </a:solidFill>
            </a:endParaRPr>
          </a:p>
          <a:p>
            <a:r>
              <a:rPr lang="en-US" sz="2400" b="1" dirty="0">
                <a:solidFill>
                  <a:schemeClr val="bg1"/>
                </a:solidFill>
                <a:hlinkClick r:id="rId5" action="ppaction://hlinksldjump">
                  <a:extLst>
                    <a:ext uri="{A12FA001-AC4F-418D-AE19-62706E023703}">
                      <ahyp:hlinkClr xmlns:ahyp="http://schemas.microsoft.com/office/drawing/2018/hyperlinkcolor" val="tx"/>
                    </a:ext>
                  </a:extLst>
                </a:hlinkClick>
              </a:rPr>
              <a:t>Lesson 1-2 – Earth Science Intro</a:t>
            </a:r>
            <a:endParaRPr lang="en-US" sz="2400" b="1" dirty="0">
              <a:solidFill>
                <a:schemeClr val="bg1"/>
              </a:solidFill>
            </a:endParaRPr>
          </a:p>
          <a:p>
            <a:r>
              <a:rPr lang="en-US" sz="2400" b="1" dirty="0">
                <a:solidFill>
                  <a:srgbClr val="0563C1"/>
                </a:solidFill>
                <a:hlinkClick r:id="rId6" action="ppaction://hlinksldjump">
                  <a:extLst>
                    <a:ext uri="{A12FA001-AC4F-418D-AE19-62706E023703}">
                      <ahyp:hlinkClr xmlns:ahyp="http://schemas.microsoft.com/office/drawing/2018/hyperlinkcolor" val="tx"/>
                    </a:ext>
                  </a:extLst>
                </a:hlinkClick>
              </a:rPr>
              <a:t>Lesson 2 -1 – </a:t>
            </a:r>
            <a:r>
              <a:rPr lang="en-US" sz="2400" b="1" dirty="0">
                <a:solidFill>
                  <a:schemeClr val="bg1"/>
                </a:solidFill>
                <a:hlinkClick r:id="rId6" action="ppaction://hlinksldjump">
                  <a:extLst>
                    <a:ext uri="{A12FA001-AC4F-418D-AE19-62706E023703}">
                      <ahyp:hlinkClr xmlns:ahyp="http://schemas.microsoft.com/office/drawing/2018/hyperlinkcolor" val="tx"/>
                    </a:ext>
                  </a:extLst>
                </a:hlinkClick>
              </a:rPr>
              <a:t>Stratigraphy</a:t>
            </a:r>
            <a:endParaRPr lang="en-US" sz="2400" b="1" dirty="0">
              <a:solidFill>
                <a:schemeClr val="bg1"/>
              </a:solidFill>
            </a:endParaRPr>
          </a:p>
          <a:p>
            <a:r>
              <a:rPr lang="en-US" sz="2400" b="1" dirty="0">
                <a:solidFill>
                  <a:schemeClr val="bg1"/>
                </a:solidFill>
                <a:hlinkClick r:id="rId7" action="ppaction://hlinksldjump">
                  <a:extLst>
                    <a:ext uri="{A12FA001-AC4F-418D-AE19-62706E023703}">
                      <ahyp:hlinkClr xmlns:ahyp="http://schemas.microsoft.com/office/drawing/2018/hyperlinkcolor" val="tx"/>
                    </a:ext>
                  </a:extLst>
                </a:hlinkClick>
              </a:rPr>
              <a:t>Lesson 2-2 – Fun w/ Stratigraphy</a:t>
            </a:r>
            <a:endParaRPr lang="en-US" sz="2400" b="1" dirty="0">
              <a:solidFill>
                <a:schemeClr val="bg1"/>
              </a:solidFill>
            </a:endParaRPr>
          </a:p>
          <a:p>
            <a:r>
              <a:rPr lang="en-US" sz="2400" b="1" dirty="0">
                <a:solidFill>
                  <a:srgbClr val="0563C1"/>
                </a:solidFill>
                <a:hlinkClick r:id="rId8" action="ppaction://hlinksldjump">
                  <a:extLst>
                    <a:ext uri="{A12FA001-AC4F-418D-AE19-62706E023703}">
                      <ahyp:hlinkClr xmlns:ahyp="http://schemas.microsoft.com/office/drawing/2018/hyperlinkcolor" val="tx"/>
                    </a:ext>
                  </a:extLst>
                </a:hlinkClick>
              </a:rPr>
              <a:t>Lesson 3 </a:t>
            </a:r>
            <a:r>
              <a:rPr lang="en-US" sz="2400" b="1" dirty="0">
                <a:solidFill>
                  <a:schemeClr val="bg1"/>
                </a:solidFill>
                <a:hlinkClick r:id="rId8" action="ppaction://hlinksldjump">
                  <a:extLst>
                    <a:ext uri="{A12FA001-AC4F-418D-AE19-62706E023703}">
                      <ahyp:hlinkClr xmlns:ahyp="http://schemas.microsoft.com/office/drawing/2018/hyperlinkcolor" val="tx"/>
                    </a:ext>
                  </a:extLst>
                </a:hlinkClick>
              </a:rPr>
              <a:t>– Geologic Time Scale</a:t>
            </a:r>
            <a:endParaRPr lang="en-US" b="1" dirty="0">
              <a:solidFill>
                <a:schemeClr val="bg1"/>
              </a:solidFill>
            </a:endParaRPr>
          </a:p>
        </p:txBody>
      </p:sp>
      <p:sp>
        <p:nvSpPr>
          <p:cNvPr id="7" name="TextBox 6">
            <a:extLst>
              <a:ext uri="{FF2B5EF4-FFF2-40B4-BE49-F238E27FC236}">
                <a16:creationId xmlns:a16="http://schemas.microsoft.com/office/drawing/2014/main" id="{8CE9C0FF-AA30-7C71-F493-BD6B4F292985}"/>
              </a:ext>
            </a:extLst>
          </p:cNvPr>
          <p:cNvSpPr txBox="1"/>
          <p:nvPr/>
        </p:nvSpPr>
        <p:spPr>
          <a:xfrm>
            <a:off x="-3984294" y="381485"/>
            <a:ext cx="3869994" cy="1600438"/>
          </a:xfrm>
          <a:prstGeom prst="rect">
            <a:avLst/>
          </a:prstGeom>
          <a:noFill/>
        </p:spPr>
        <p:txBody>
          <a:bodyPr wrap="square">
            <a:spAutoFit/>
          </a:bodyPr>
          <a:lstStyle/>
          <a:p>
            <a:r>
              <a:rPr lang="en-US" sz="1400" b="1" dirty="0"/>
              <a:t>Student digital slides available at </a:t>
            </a:r>
            <a:r>
              <a:rPr lang="en-US" sz="1400" b="1" dirty="0">
                <a:hlinkClick r:id="rId9"/>
              </a:rPr>
              <a:t>https://docs.google.com/presentation/d/17CkH2smxRGf9qsJnPAil41ysl70oO0FinYkqEYEY888/edit?usp=sharing</a:t>
            </a:r>
            <a:endParaRPr lang="en-US" sz="1400" b="1" dirty="0"/>
          </a:p>
          <a:p>
            <a:endParaRPr lang="en-US" sz="1400" b="1" dirty="0"/>
          </a:p>
          <a:p>
            <a:r>
              <a:rPr lang="en-US" sz="1400" b="1" dirty="0"/>
              <a:t>You will need to make a copy to assign to your students.  </a:t>
            </a:r>
          </a:p>
        </p:txBody>
      </p:sp>
    </p:spTree>
    <p:extLst>
      <p:ext uri="{BB962C8B-B14F-4D97-AF65-F5344CB8AC3E}">
        <p14:creationId xmlns:p14="http://schemas.microsoft.com/office/powerpoint/2010/main" val="3315374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egg on a white background&#10;&#10;Description automatically generated">
            <a:extLst>
              <a:ext uri="{FF2B5EF4-FFF2-40B4-BE49-F238E27FC236}">
                <a16:creationId xmlns:a16="http://schemas.microsoft.com/office/drawing/2014/main" id="{FC7E945B-0A2A-4895-9789-DEF58188DC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6253" y="5745338"/>
            <a:ext cx="2112335" cy="1584251"/>
          </a:xfrm>
          <a:prstGeom prst="rect">
            <a:avLst/>
          </a:prstGeom>
        </p:spPr>
      </p:pic>
      <p:sp>
        <p:nvSpPr>
          <p:cNvPr id="7" name="TextBox 6">
            <a:extLst>
              <a:ext uri="{FF2B5EF4-FFF2-40B4-BE49-F238E27FC236}">
                <a16:creationId xmlns:a16="http://schemas.microsoft.com/office/drawing/2014/main" id="{C4065809-904C-45EF-9171-07EF4C2223AE}"/>
              </a:ext>
            </a:extLst>
          </p:cNvPr>
          <p:cNvSpPr txBox="1"/>
          <p:nvPr/>
        </p:nvSpPr>
        <p:spPr>
          <a:xfrm>
            <a:off x="220805" y="124367"/>
            <a:ext cx="9658350" cy="5463034"/>
          </a:xfrm>
          <a:prstGeom prst="rect">
            <a:avLst/>
          </a:prstGeom>
          <a:noFill/>
        </p:spPr>
        <p:txBody>
          <a:bodyPr wrap="square">
            <a:spAutoFit/>
          </a:bodyPr>
          <a:lstStyle/>
          <a:p>
            <a:pPr algn="just" rtl="0">
              <a:lnSpc>
                <a:spcPct val="150000"/>
              </a:lnSpc>
              <a:spcBef>
                <a:spcPts val="0"/>
              </a:spcBef>
              <a:spcAft>
                <a:spcPts val="1000"/>
              </a:spcAft>
            </a:pPr>
            <a:r>
              <a:rPr lang="en-US" sz="2400" b="1" i="0" u="none" strike="noStrike" dirty="0">
                <a:solidFill>
                  <a:srgbClr val="4A4A4A"/>
                </a:solidFill>
                <a:effectLst/>
                <a:highlight>
                  <a:srgbClr val="FF0000"/>
                </a:highlight>
                <a:latin typeface="Comic Sans MS" panose="030F0702030302020204" pitchFamily="66" charset="0"/>
              </a:rPr>
              <a:t>Set #3</a:t>
            </a:r>
          </a:p>
          <a:p>
            <a:pPr algn="just">
              <a:spcAft>
                <a:spcPts val="1000"/>
              </a:spcAft>
            </a:pPr>
            <a:r>
              <a:rPr lang="en-US" sz="2400" b="1" i="0" u="none" strike="noStrike" dirty="0">
                <a:solidFill>
                  <a:srgbClr val="000000"/>
                </a:solidFill>
                <a:effectLst/>
                <a:latin typeface="Comic Sans MS" panose="030F0702030302020204" pitchFamily="66" charset="0"/>
              </a:rPr>
              <a:t>Elevation = </a:t>
            </a:r>
            <a:r>
              <a:rPr lang="en-US" sz="2400" b="1" i="0" u="none" strike="noStrike" dirty="0">
                <a:solidFill>
                  <a:srgbClr val="FF0000"/>
                </a:solidFill>
                <a:effectLst/>
                <a:latin typeface="Comic Sans MS" panose="030F0702030302020204" pitchFamily="66" charset="0"/>
              </a:rPr>
              <a:t>Distance above sea level</a:t>
            </a:r>
            <a:br>
              <a:rPr lang="en-US" sz="2400" b="1" i="0" u="none" strike="noStrike" dirty="0">
                <a:solidFill>
                  <a:srgbClr val="FF0000"/>
                </a:solidFill>
                <a:effectLst/>
                <a:latin typeface="Comic Sans MS" panose="030F0702030302020204" pitchFamily="66" charset="0"/>
              </a:rPr>
            </a:br>
            <a:r>
              <a:rPr lang="en-US" sz="2400" b="1" dirty="0">
                <a:solidFill>
                  <a:srgbClr val="000000"/>
                </a:solidFill>
                <a:latin typeface="Comic Sans MS" panose="030F0702030302020204" pitchFamily="66" charset="0"/>
              </a:rPr>
              <a:t>Egg = </a:t>
            </a:r>
            <a:r>
              <a:rPr lang="en-US" sz="2400" b="1" dirty="0">
                <a:solidFill>
                  <a:srgbClr val="FF0000"/>
                </a:solidFill>
                <a:latin typeface="Comic Sans MS" panose="030F0702030302020204" pitchFamily="66" charset="0"/>
              </a:rPr>
              <a:t>Boiling time increases with elevation</a:t>
            </a:r>
            <a:endParaRPr lang="en-US" sz="2400" dirty="0">
              <a:solidFill>
                <a:srgbClr val="FF0000"/>
              </a:solidFill>
            </a:endParaRPr>
          </a:p>
          <a:p>
            <a:pPr algn="just" rtl="0">
              <a:lnSpc>
                <a:spcPct val="150000"/>
              </a:lnSpc>
              <a:spcBef>
                <a:spcPts val="0"/>
              </a:spcBef>
              <a:spcAft>
                <a:spcPts val="1000"/>
              </a:spcAft>
            </a:pPr>
            <a:r>
              <a:rPr lang="en-US" sz="2400" b="1" i="0" u="none" strike="noStrike" dirty="0">
                <a:solidFill>
                  <a:srgbClr val="000000"/>
                </a:solidFill>
                <a:effectLst/>
                <a:latin typeface="Comic Sans MS" panose="030F0702030302020204" pitchFamily="66" charset="0"/>
              </a:rPr>
              <a:t>Mile = </a:t>
            </a:r>
            <a:r>
              <a:rPr lang="en-US" sz="2400" b="1" i="0" u="none" strike="noStrike" dirty="0">
                <a:solidFill>
                  <a:srgbClr val="FF0000"/>
                </a:solidFill>
                <a:effectLst/>
                <a:latin typeface="Comic Sans MS" panose="030F0702030302020204" pitchFamily="66" charset="0"/>
              </a:rPr>
              <a:t>5280 ft = Denver’s elevation</a:t>
            </a:r>
            <a:endParaRPr lang="en-US" sz="2400" b="0" dirty="0">
              <a:solidFill>
                <a:srgbClr val="FF0000"/>
              </a:solidFill>
              <a:effectLst/>
            </a:endParaRPr>
          </a:p>
          <a:p>
            <a:pPr rtl="0">
              <a:spcBef>
                <a:spcPts val="0"/>
              </a:spcBef>
              <a:spcAft>
                <a:spcPts val="1000"/>
              </a:spcAft>
            </a:pPr>
            <a:br>
              <a:rPr lang="en-US" sz="300" b="1" i="0" u="none" strike="noStrike" dirty="0">
                <a:solidFill>
                  <a:srgbClr val="000000"/>
                </a:solidFill>
                <a:effectLst/>
                <a:latin typeface="Comic Sans MS" panose="030F0702030302020204" pitchFamily="66" charset="0"/>
              </a:rPr>
            </a:br>
            <a:r>
              <a:rPr lang="en-US" sz="2400" b="1" i="0" u="none" strike="noStrike" dirty="0">
                <a:solidFill>
                  <a:srgbClr val="000000"/>
                </a:solidFill>
                <a:effectLst/>
                <a:latin typeface="Comic Sans MS" panose="030F0702030302020204" pitchFamily="66" charset="0"/>
              </a:rPr>
              <a:t>Ocean trench – </a:t>
            </a:r>
            <a:r>
              <a:rPr lang="en-US" sz="2400" b="1" i="0" u="none" strike="noStrike" dirty="0">
                <a:solidFill>
                  <a:srgbClr val="FF0000"/>
                </a:solidFill>
                <a:effectLst/>
                <a:latin typeface="Comic Sans MS" panose="030F0702030302020204" pitchFamily="66" charset="0"/>
              </a:rPr>
              <a:t>Depth of Mariana Trench </a:t>
            </a:r>
            <a:r>
              <a:rPr lang="en-US" sz="3200" b="1" i="0" u="none" strike="noStrike" dirty="0">
                <a:solidFill>
                  <a:srgbClr val="FF0000"/>
                </a:solidFill>
                <a:effectLst/>
                <a:latin typeface="Comic Sans MS" panose="030F0702030302020204" pitchFamily="66" charset="0"/>
              </a:rPr>
              <a:t>&gt; </a:t>
            </a:r>
            <a:r>
              <a:rPr lang="en-US" sz="2400" b="1" i="0" u="none" strike="noStrike" dirty="0">
                <a:solidFill>
                  <a:srgbClr val="FF0000"/>
                </a:solidFill>
                <a:effectLst/>
                <a:latin typeface="Comic Sans MS" panose="030F0702030302020204" pitchFamily="66" charset="0"/>
              </a:rPr>
              <a:t>(greater than) </a:t>
            </a:r>
            <a:br>
              <a:rPr lang="en-US" sz="2400" b="1" i="0" u="none" strike="noStrike" dirty="0">
                <a:solidFill>
                  <a:srgbClr val="FF0000"/>
                </a:solidFill>
                <a:effectLst/>
                <a:latin typeface="Comic Sans MS" panose="030F0702030302020204" pitchFamily="66" charset="0"/>
              </a:rPr>
            </a:br>
            <a:r>
              <a:rPr lang="en-US" sz="2400" b="1" i="0" u="none" strike="noStrike" dirty="0">
                <a:solidFill>
                  <a:srgbClr val="FF0000"/>
                </a:solidFill>
                <a:effectLst/>
                <a:latin typeface="Comic Sans MS" panose="030F0702030302020204" pitchFamily="66" charset="0"/>
              </a:rPr>
              <a:t>											Height of Mount Everest</a:t>
            </a:r>
            <a:endParaRPr lang="en-US" sz="2400" b="0" dirty="0">
              <a:solidFill>
                <a:srgbClr val="FF0000"/>
              </a:solidFill>
              <a:effectLst/>
            </a:endParaRPr>
          </a:p>
          <a:p>
            <a:pPr rtl="0">
              <a:lnSpc>
                <a:spcPct val="150000"/>
              </a:lnSpc>
              <a:spcBef>
                <a:spcPts val="0"/>
              </a:spcBef>
              <a:spcAft>
                <a:spcPts val="1000"/>
              </a:spcAft>
            </a:pPr>
            <a:r>
              <a:rPr lang="en-US" sz="2400" b="1" i="0" u="none" strike="noStrike" dirty="0">
                <a:solidFill>
                  <a:srgbClr val="000000"/>
                </a:solidFill>
                <a:effectLst/>
                <a:latin typeface="Comic Sans MS" panose="030F0702030302020204" pitchFamily="66" charset="0"/>
              </a:rPr>
              <a:t>50% </a:t>
            </a:r>
            <a:r>
              <a:rPr lang="en-US" sz="2400" b="1" i="0" u="none" strike="noStrike" dirty="0">
                <a:solidFill>
                  <a:srgbClr val="FF0000"/>
                </a:solidFill>
                <a:effectLst/>
                <a:latin typeface="Comic Sans MS" panose="030F0702030302020204" pitchFamily="66" charset="0"/>
              </a:rPr>
              <a:t>of</a:t>
            </a:r>
            <a:r>
              <a:rPr lang="en-US" sz="2400" b="1" i="0" u="none" strike="noStrike" dirty="0">
                <a:solidFill>
                  <a:srgbClr val="000000"/>
                </a:solidFill>
                <a:effectLst/>
                <a:latin typeface="Comic Sans MS" panose="030F0702030302020204" pitchFamily="66" charset="0"/>
              </a:rPr>
              <a:t> </a:t>
            </a:r>
            <a:r>
              <a:rPr lang="en-US" sz="2400" b="1" i="0" u="none" strike="noStrike" dirty="0">
                <a:solidFill>
                  <a:srgbClr val="FF0000"/>
                </a:solidFill>
                <a:effectLst/>
                <a:latin typeface="Comic Sans MS" panose="030F0702030302020204" pitchFamily="66" charset="0"/>
              </a:rPr>
              <a:t>life supported by the oceans </a:t>
            </a:r>
          </a:p>
          <a:p>
            <a:pPr rtl="0">
              <a:lnSpc>
                <a:spcPct val="150000"/>
              </a:lnSpc>
              <a:spcBef>
                <a:spcPts val="0"/>
              </a:spcBef>
              <a:spcAft>
                <a:spcPts val="1000"/>
              </a:spcAft>
            </a:pPr>
            <a:r>
              <a:rPr lang="en-US" sz="2400" b="1" i="0" u="none" strike="noStrike" dirty="0">
                <a:solidFill>
                  <a:srgbClr val="000000"/>
                </a:solidFill>
                <a:effectLst/>
                <a:latin typeface="Comic Sans MS" panose="030F0702030302020204" pitchFamily="66" charset="0"/>
              </a:rPr>
              <a:t>71% </a:t>
            </a:r>
            <a:r>
              <a:rPr lang="en-US" sz="2400" b="1" i="0" u="none" strike="noStrike" dirty="0">
                <a:solidFill>
                  <a:srgbClr val="FF0000"/>
                </a:solidFill>
                <a:effectLst/>
                <a:latin typeface="Comic Sans MS" panose="030F0702030302020204" pitchFamily="66" charset="0"/>
              </a:rPr>
              <a:t>of Earth covered by oceans</a:t>
            </a:r>
            <a:endParaRPr lang="en-US" sz="2400" b="0" dirty="0">
              <a:solidFill>
                <a:srgbClr val="FF0000"/>
              </a:solidFill>
              <a:effectLst/>
            </a:endParaRPr>
          </a:p>
          <a:p>
            <a:br>
              <a:rPr lang="en-US" sz="2400" dirty="0"/>
            </a:br>
            <a:endParaRPr lang="en-US" sz="2400" b="0" dirty="0">
              <a:effectLst/>
            </a:endParaRPr>
          </a:p>
        </p:txBody>
      </p:sp>
      <p:sp>
        <p:nvSpPr>
          <p:cNvPr id="9" name="TextBox 8">
            <a:extLst>
              <a:ext uri="{FF2B5EF4-FFF2-40B4-BE49-F238E27FC236}">
                <a16:creationId xmlns:a16="http://schemas.microsoft.com/office/drawing/2014/main" id="{9FBF3751-1F14-47D8-801A-64B39E626B13}"/>
              </a:ext>
            </a:extLst>
          </p:cNvPr>
          <p:cNvSpPr txBox="1"/>
          <p:nvPr/>
        </p:nvSpPr>
        <p:spPr>
          <a:xfrm>
            <a:off x="2212796" y="5915050"/>
            <a:ext cx="3516242" cy="1200329"/>
          </a:xfrm>
          <a:prstGeom prst="rect">
            <a:avLst/>
          </a:prstGeom>
          <a:noFill/>
        </p:spPr>
        <p:txBody>
          <a:bodyPr wrap="square" rtlCol="0">
            <a:spAutoFit/>
          </a:bodyPr>
          <a:lstStyle/>
          <a:p>
            <a:pPr algn="ctr"/>
            <a:r>
              <a:rPr lang="en-US" sz="2400" b="1" i="1" dirty="0">
                <a:solidFill>
                  <a:srgbClr val="FF0000"/>
                </a:solidFill>
              </a:rPr>
              <a:t>Where would it take longer to boil an egg?</a:t>
            </a:r>
          </a:p>
          <a:p>
            <a:pPr algn="ctr"/>
            <a:r>
              <a:rPr lang="en-US" sz="2400" b="1" i="1" dirty="0">
                <a:solidFill>
                  <a:srgbClr val="FF0000"/>
                </a:solidFill>
              </a:rPr>
              <a:t>Mt. Everest or Havana, IL</a:t>
            </a:r>
          </a:p>
        </p:txBody>
      </p:sp>
      <p:sp>
        <p:nvSpPr>
          <p:cNvPr id="2" name="Rectangle 1">
            <a:extLst>
              <a:ext uri="{FF2B5EF4-FFF2-40B4-BE49-F238E27FC236}">
                <a16:creationId xmlns:a16="http://schemas.microsoft.com/office/drawing/2014/main" id="{3A302939-BB7B-4352-A950-9082654BF924}"/>
              </a:ext>
            </a:extLst>
          </p:cNvPr>
          <p:cNvSpPr/>
          <p:nvPr/>
        </p:nvSpPr>
        <p:spPr>
          <a:xfrm>
            <a:off x="2282214" y="6695090"/>
            <a:ext cx="1608083" cy="378372"/>
          </a:xfrm>
          <a:prstGeom prst="rect">
            <a:avLst/>
          </a:prstGeom>
          <a:noFill/>
          <a:ln w="5715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AEBC9A-CD9E-4E54-915D-B0C3CCBB3E43}"/>
              </a:ext>
            </a:extLst>
          </p:cNvPr>
          <p:cNvSpPr txBox="1"/>
          <p:nvPr/>
        </p:nvSpPr>
        <p:spPr>
          <a:xfrm>
            <a:off x="6106879" y="5873133"/>
            <a:ext cx="3516242" cy="461665"/>
          </a:xfrm>
          <a:prstGeom prst="rect">
            <a:avLst/>
          </a:prstGeom>
          <a:noFill/>
        </p:spPr>
        <p:txBody>
          <a:bodyPr wrap="square" rtlCol="0">
            <a:spAutoFit/>
          </a:bodyPr>
          <a:lstStyle/>
          <a:p>
            <a:pPr algn="ctr"/>
            <a:r>
              <a:rPr lang="en-US" sz="2400" b="1" i="1" dirty="0">
                <a:solidFill>
                  <a:srgbClr val="FF0000"/>
                </a:solidFill>
              </a:rPr>
              <a:t>How much longer?</a:t>
            </a:r>
          </a:p>
        </p:txBody>
      </p:sp>
      <p:sp>
        <p:nvSpPr>
          <p:cNvPr id="13" name="TextBox 12">
            <a:extLst>
              <a:ext uri="{FF2B5EF4-FFF2-40B4-BE49-F238E27FC236}">
                <a16:creationId xmlns:a16="http://schemas.microsoft.com/office/drawing/2014/main" id="{78174264-AB53-4617-AC4F-0097C0AC501B}"/>
              </a:ext>
            </a:extLst>
          </p:cNvPr>
          <p:cNvSpPr txBox="1"/>
          <p:nvPr/>
        </p:nvSpPr>
        <p:spPr>
          <a:xfrm>
            <a:off x="6106879" y="6334798"/>
            <a:ext cx="3516242" cy="830997"/>
          </a:xfrm>
          <a:prstGeom prst="rect">
            <a:avLst/>
          </a:prstGeom>
          <a:noFill/>
        </p:spPr>
        <p:txBody>
          <a:bodyPr wrap="square" rtlCol="0">
            <a:spAutoFit/>
          </a:bodyPr>
          <a:lstStyle/>
          <a:p>
            <a:pPr algn="ctr"/>
            <a:r>
              <a:rPr lang="en-US" sz="2400" b="1" i="1" dirty="0">
                <a:solidFill>
                  <a:srgbClr val="FF0000"/>
                </a:solidFill>
              </a:rPr>
              <a:t>18.5 mins - 4 mins = </a:t>
            </a:r>
            <a:br>
              <a:rPr lang="en-US" sz="2400" b="1" i="1" dirty="0">
                <a:solidFill>
                  <a:srgbClr val="FF0000"/>
                </a:solidFill>
              </a:rPr>
            </a:br>
            <a:r>
              <a:rPr lang="en-US" sz="2400" b="1" i="1" dirty="0">
                <a:solidFill>
                  <a:srgbClr val="FF0000"/>
                </a:solidFill>
              </a:rPr>
              <a:t>14.5 mins longer</a:t>
            </a:r>
          </a:p>
        </p:txBody>
      </p:sp>
      <p:sp>
        <p:nvSpPr>
          <p:cNvPr id="14" name="Rectangle 13">
            <a:extLst>
              <a:ext uri="{FF2B5EF4-FFF2-40B4-BE49-F238E27FC236}">
                <a16:creationId xmlns:a16="http://schemas.microsoft.com/office/drawing/2014/main" id="{B41CA9CC-374C-4D96-B714-8FFD61DD869D}"/>
              </a:ext>
            </a:extLst>
          </p:cNvPr>
          <p:cNvSpPr/>
          <p:nvPr/>
        </p:nvSpPr>
        <p:spPr>
          <a:xfrm>
            <a:off x="6680794" y="6750296"/>
            <a:ext cx="2328041" cy="378372"/>
          </a:xfrm>
          <a:prstGeom prst="rect">
            <a:avLst/>
          </a:prstGeom>
          <a:noFill/>
          <a:ln w="5715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A6E895-308D-455E-93D4-F5E0DE654602}"/>
              </a:ext>
            </a:extLst>
          </p:cNvPr>
          <p:cNvSpPr txBox="1"/>
          <p:nvPr/>
        </p:nvSpPr>
        <p:spPr>
          <a:xfrm>
            <a:off x="152400" y="7543800"/>
            <a:ext cx="9753600" cy="230832"/>
          </a:xfrm>
          <a:prstGeom prst="rect">
            <a:avLst/>
          </a:prstGeom>
          <a:noFill/>
        </p:spPr>
        <p:txBody>
          <a:bodyPr wrap="square" rtlCol="0">
            <a:spAutoFit/>
          </a:bodyPr>
          <a:lstStyle/>
          <a:p>
            <a:r>
              <a:rPr lang="en-US" sz="900">
                <a:hlinkClick r:id="rId3" tooltip="https://desibantu.com/egg"/>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34978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1" grpId="0"/>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9D9E2D-0755-4046-A27F-39B6939BF150}"/>
              </a:ext>
            </a:extLst>
          </p:cNvPr>
          <p:cNvSpPr txBox="1"/>
          <p:nvPr/>
        </p:nvSpPr>
        <p:spPr>
          <a:xfrm>
            <a:off x="171820" y="198542"/>
            <a:ext cx="9634332" cy="6971139"/>
          </a:xfrm>
          <a:prstGeom prst="rect">
            <a:avLst/>
          </a:prstGeom>
          <a:noFill/>
        </p:spPr>
        <p:txBody>
          <a:bodyPr wrap="square">
            <a:spAutoFit/>
          </a:bodyPr>
          <a:lstStyle/>
          <a:p>
            <a:pPr algn="just" rtl="0">
              <a:lnSpc>
                <a:spcPct val="150000"/>
              </a:lnSpc>
              <a:spcBef>
                <a:spcPts val="0"/>
              </a:spcBef>
              <a:spcAft>
                <a:spcPts val="1000"/>
              </a:spcAft>
            </a:pPr>
            <a:r>
              <a:rPr lang="en-US" sz="2400" b="1" i="0" u="none" strike="noStrike" dirty="0">
                <a:solidFill>
                  <a:srgbClr val="000000"/>
                </a:solidFill>
                <a:effectLst/>
                <a:highlight>
                  <a:srgbClr val="FF00FF"/>
                </a:highlight>
                <a:latin typeface="Comic Sans MS" panose="030F0702030302020204" pitchFamily="66" charset="0"/>
              </a:rPr>
              <a:t>Set #4</a:t>
            </a:r>
          </a:p>
          <a:p>
            <a:pPr algn="just" rtl="0">
              <a:lnSpc>
                <a:spcPct val="150000"/>
              </a:lnSpc>
              <a:spcBef>
                <a:spcPts val="0"/>
              </a:spcBef>
              <a:spcAft>
                <a:spcPts val="1000"/>
              </a:spcAft>
            </a:pPr>
            <a:r>
              <a:rPr lang="en-US" sz="2400" b="1" i="0" u="none" strike="noStrike" dirty="0">
                <a:solidFill>
                  <a:srgbClr val="000000"/>
                </a:solidFill>
                <a:effectLst/>
                <a:latin typeface="Comic Sans MS" panose="030F0702030302020204" pitchFamily="66" charset="0"/>
              </a:rPr>
              <a:t>Eon – </a:t>
            </a:r>
            <a:r>
              <a:rPr lang="en-US" sz="2400" b="1" i="1" dirty="0">
                <a:solidFill>
                  <a:srgbClr val="FF0000"/>
                </a:solidFill>
                <a:latin typeface="Comic Sans MS" panose="030F0702030302020204" pitchFamily="66" charset="0"/>
              </a:rPr>
              <a:t>Phanerozoic</a:t>
            </a:r>
            <a:endParaRPr lang="en-US" sz="2400" b="0" dirty="0">
              <a:effectLst/>
              <a:latin typeface="Comic Sans MS" panose="030F0702030302020204" pitchFamily="66" charset="0"/>
            </a:endParaRPr>
          </a:p>
          <a:p>
            <a:pPr algn="just" rtl="0">
              <a:lnSpc>
                <a:spcPct val="150000"/>
              </a:lnSpc>
              <a:spcBef>
                <a:spcPts val="0"/>
              </a:spcBef>
              <a:spcAft>
                <a:spcPts val="1000"/>
              </a:spcAft>
            </a:pPr>
            <a:r>
              <a:rPr lang="en-US" sz="2400" b="1" i="0" u="none" strike="noStrike" dirty="0">
                <a:solidFill>
                  <a:srgbClr val="000000"/>
                </a:solidFill>
                <a:effectLst/>
                <a:latin typeface="Comic Sans MS" panose="030F0702030302020204" pitchFamily="66" charset="0"/>
              </a:rPr>
              <a:t>Era – </a:t>
            </a:r>
            <a:r>
              <a:rPr lang="en-US" sz="2400" b="1" i="1" dirty="0">
                <a:solidFill>
                  <a:srgbClr val="FF0000"/>
                </a:solidFill>
                <a:latin typeface="Comic Sans MS" panose="030F0702030302020204" pitchFamily="66" charset="0"/>
              </a:rPr>
              <a:t>Cenozoic (“Recent Life”)</a:t>
            </a:r>
            <a:endParaRPr lang="en-US" sz="2400" b="0" dirty="0">
              <a:effectLst/>
              <a:latin typeface="Comic Sans MS" panose="030F0702030302020204" pitchFamily="66" charset="0"/>
            </a:endParaRPr>
          </a:p>
          <a:p>
            <a:pPr algn="just" rtl="0">
              <a:lnSpc>
                <a:spcPct val="150000"/>
              </a:lnSpc>
              <a:spcBef>
                <a:spcPts val="0"/>
              </a:spcBef>
              <a:spcAft>
                <a:spcPts val="1000"/>
              </a:spcAft>
            </a:pPr>
            <a:r>
              <a:rPr lang="en-US" sz="2400" b="1" i="0" u="none" strike="noStrike" dirty="0">
                <a:solidFill>
                  <a:srgbClr val="000000"/>
                </a:solidFill>
                <a:effectLst/>
                <a:latin typeface="Comic Sans MS" panose="030F0702030302020204" pitchFamily="66" charset="0"/>
              </a:rPr>
              <a:t>Period – </a:t>
            </a:r>
            <a:r>
              <a:rPr lang="en-US" sz="2400" b="1" i="1" dirty="0">
                <a:solidFill>
                  <a:srgbClr val="FF0000"/>
                </a:solidFill>
                <a:latin typeface="Comic Sans MS" panose="030F0702030302020204" pitchFamily="66" charset="0"/>
              </a:rPr>
              <a:t>Quaternary </a:t>
            </a:r>
            <a:endParaRPr lang="en-US" sz="2400" b="0" dirty="0">
              <a:effectLst/>
              <a:latin typeface="Comic Sans MS" panose="030F0702030302020204" pitchFamily="66" charset="0"/>
            </a:endParaRPr>
          </a:p>
          <a:p>
            <a:pPr rtl="0">
              <a:lnSpc>
                <a:spcPct val="150000"/>
              </a:lnSpc>
              <a:spcBef>
                <a:spcPts val="0"/>
              </a:spcBef>
              <a:spcAft>
                <a:spcPts val="1000"/>
              </a:spcAft>
            </a:pPr>
            <a:r>
              <a:rPr lang="en-US" sz="2400" b="1" i="0" u="none" strike="noStrike" dirty="0">
                <a:solidFill>
                  <a:srgbClr val="000000"/>
                </a:solidFill>
                <a:effectLst/>
                <a:latin typeface="Comic Sans MS" panose="030F0702030302020204" pitchFamily="66" charset="0"/>
              </a:rPr>
              <a:t>Epoch - </a:t>
            </a:r>
            <a:r>
              <a:rPr lang="en-US" sz="2400" b="1" i="1" dirty="0">
                <a:solidFill>
                  <a:srgbClr val="FF0000"/>
                </a:solidFill>
                <a:latin typeface="Comic Sans MS" panose="030F0702030302020204" pitchFamily="66" charset="0"/>
              </a:rPr>
              <a:t>Holocene</a:t>
            </a:r>
            <a:endParaRPr lang="en-US" sz="2400" b="1" dirty="0">
              <a:solidFill>
                <a:srgbClr val="000000"/>
              </a:solidFill>
              <a:latin typeface="Comic Sans MS" panose="030F0702030302020204" pitchFamily="66" charset="0"/>
            </a:endParaRPr>
          </a:p>
          <a:p>
            <a:pPr rtl="0">
              <a:lnSpc>
                <a:spcPct val="150000"/>
              </a:lnSpc>
              <a:spcBef>
                <a:spcPts val="0"/>
              </a:spcBef>
              <a:spcAft>
                <a:spcPts val="1000"/>
              </a:spcAft>
            </a:pPr>
            <a:endParaRPr lang="en-US" sz="2400" b="1" dirty="0">
              <a:solidFill>
                <a:srgbClr val="000000"/>
              </a:solidFill>
              <a:latin typeface="Comic Sans MS" panose="030F0702030302020204" pitchFamily="66" charset="0"/>
            </a:endParaRPr>
          </a:p>
          <a:p>
            <a:pPr>
              <a:lnSpc>
                <a:spcPct val="150000"/>
              </a:lnSpc>
              <a:spcAft>
                <a:spcPts val="1000"/>
              </a:spcAft>
            </a:pPr>
            <a:r>
              <a:rPr lang="en-US" sz="2400" b="1" i="0" u="none" strike="noStrike" dirty="0">
                <a:solidFill>
                  <a:schemeClr val="bg1"/>
                </a:solidFill>
                <a:effectLst/>
                <a:highlight>
                  <a:srgbClr val="008080"/>
                </a:highlight>
                <a:latin typeface="Comic Sans MS" panose="030F0702030302020204" pitchFamily="66" charset="0"/>
              </a:rPr>
              <a:t>Set #5</a:t>
            </a:r>
          </a:p>
          <a:p>
            <a:pPr algn="just" rtl="0">
              <a:lnSpc>
                <a:spcPct val="150000"/>
              </a:lnSpc>
              <a:spcBef>
                <a:spcPts val="0"/>
              </a:spcBef>
              <a:spcAft>
                <a:spcPts val="1000"/>
              </a:spcAft>
            </a:pPr>
            <a:r>
              <a:rPr lang="en-US" sz="2400" b="1" i="0" u="none" strike="noStrike" dirty="0">
                <a:solidFill>
                  <a:srgbClr val="000000"/>
                </a:solidFill>
                <a:effectLst/>
                <a:latin typeface="Comic Sans MS" panose="030F0702030302020204" pitchFamily="66" charset="0"/>
              </a:rPr>
              <a:t>Branches </a:t>
            </a:r>
            <a:r>
              <a:rPr lang="en-US" sz="2400" b="1" i="0" u="none" strike="noStrike" dirty="0">
                <a:solidFill>
                  <a:srgbClr val="FF0000"/>
                </a:solidFill>
                <a:effectLst/>
                <a:latin typeface="Comic Sans MS" panose="030F0702030302020204" pitchFamily="66" charset="0"/>
              </a:rPr>
              <a:t>– Geology, Oceanography, Meteorology, Astronomy</a:t>
            </a:r>
          </a:p>
          <a:p>
            <a:pPr algn="just" rtl="0">
              <a:lnSpc>
                <a:spcPct val="150000"/>
              </a:lnSpc>
              <a:spcBef>
                <a:spcPts val="0"/>
              </a:spcBef>
              <a:spcAft>
                <a:spcPts val="1000"/>
              </a:spcAft>
            </a:pPr>
            <a:r>
              <a:rPr lang="en-US" sz="2400" b="1" i="0" u="none" strike="noStrike" dirty="0">
                <a:solidFill>
                  <a:srgbClr val="000000"/>
                </a:solidFill>
                <a:effectLst/>
                <a:latin typeface="Comic Sans MS" panose="030F0702030302020204" pitchFamily="66" charset="0"/>
              </a:rPr>
              <a:t>Hydrologic Cycle </a:t>
            </a:r>
            <a:r>
              <a:rPr lang="en-US" sz="2400" b="1" i="0" u="none" strike="noStrike" dirty="0">
                <a:solidFill>
                  <a:srgbClr val="FF0000"/>
                </a:solidFill>
                <a:effectLst/>
                <a:latin typeface="Comic Sans MS" panose="030F0702030302020204" pitchFamily="66" charset="0"/>
              </a:rPr>
              <a:t>– Water Cycle – Involves all four branches</a:t>
            </a:r>
            <a:endParaRPr lang="en-US" sz="2400" b="0" dirty="0">
              <a:solidFill>
                <a:srgbClr val="FF0000"/>
              </a:solidFill>
              <a:effectLst/>
              <a:latin typeface="Comic Sans MS" panose="030F0702030302020204" pitchFamily="66" charset="0"/>
            </a:endParaRPr>
          </a:p>
          <a:p>
            <a:br>
              <a:rPr lang="en-US" sz="2400" dirty="0">
                <a:latin typeface="Comic Sans MS" panose="030F0702030302020204" pitchFamily="66" charset="0"/>
              </a:rPr>
            </a:br>
            <a:endParaRPr lang="en-US" sz="2400" dirty="0">
              <a:latin typeface="Comic Sans MS" panose="030F0702030302020204" pitchFamily="66" charset="0"/>
            </a:endParaRPr>
          </a:p>
        </p:txBody>
      </p:sp>
      <p:sp>
        <p:nvSpPr>
          <p:cNvPr id="12" name="TextBox 11">
            <a:extLst>
              <a:ext uri="{FF2B5EF4-FFF2-40B4-BE49-F238E27FC236}">
                <a16:creationId xmlns:a16="http://schemas.microsoft.com/office/drawing/2014/main" id="{C0C9FB86-2CD6-4C5C-B1EE-DA59B1176770}"/>
              </a:ext>
            </a:extLst>
          </p:cNvPr>
          <p:cNvSpPr txBox="1"/>
          <p:nvPr/>
        </p:nvSpPr>
        <p:spPr>
          <a:xfrm>
            <a:off x="6222123" y="602719"/>
            <a:ext cx="3000131" cy="1938992"/>
          </a:xfrm>
          <a:prstGeom prst="rect">
            <a:avLst/>
          </a:prstGeom>
          <a:noFill/>
        </p:spPr>
        <p:txBody>
          <a:bodyPr wrap="square" rtlCol="0">
            <a:spAutoFit/>
          </a:bodyPr>
          <a:lstStyle/>
          <a:p>
            <a:pPr algn="ctr"/>
            <a:r>
              <a:rPr lang="en-US" sz="2400" b="1" i="1" dirty="0"/>
              <a:t>Which PERIOD is called the COAL AGE?</a:t>
            </a:r>
          </a:p>
          <a:p>
            <a:pPr algn="ctr"/>
            <a:r>
              <a:rPr lang="en-US" sz="2400" b="1" i="1" dirty="0"/>
              <a:t>Jurassic</a:t>
            </a:r>
          </a:p>
          <a:p>
            <a:pPr algn="ctr"/>
            <a:r>
              <a:rPr lang="en-US" sz="2400" b="1" i="1" dirty="0"/>
              <a:t>Mississippian</a:t>
            </a:r>
          </a:p>
          <a:p>
            <a:pPr algn="ctr"/>
            <a:r>
              <a:rPr lang="en-US" sz="2400" b="1" i="1" dirty="0"/>
              <a:t>Pennsylvanian</a:t>
            </a:r>
          </a:p>
        </p:txBody>
      </p:sp>
      <p:sp>
        <p:nvSpPr>
          <p:cNvPr id="14" name="Rectangle 13">
            <a:extLst>
              <a:ext uri="{FF2B5EF4-FFF2-40B4-BE49-F238E27FC236}">
                <a16:creationId xmlns:a16="http://schemas.microsoft.com/office/drawing/2014/main" id="{7C6A9968-32D3-41A7-BB87-2916C751F0D3}"/>
              </a:ext>
            </a:extLst>
          </p:cNvPr>
          <p:cNvSpPr/>
          <p:nvPr/>
        </p:nvSpPr>
        <p:spPr>
          <a:xfrm>
            <a:off x="6632025" y="2112578"/>
            <a:ext cx="2133603" cy="378372"/>
          </a:xfrm>
          <a:prstGeom prst="rect">
            <a:avLst/>
          </a:prstGeom>
          <a:noFill/>
          <a:ln w="5715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5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9D9E2D-0755-4046-A27F-39B6939BF150}"/>
              </a:ext>
            </a:extLst>
          </p:cNvPr>
          <p:cNvSpPr txBox="1"/>
          <p:nvPr/>
        </p:nvSpPr>
        <p:spPr>
          <a:xfrm>
            <a:off x="171820" y="198542"/>
            <a:ext cx="9634332" cy="1267335"/>
          </a:xfrm>
          <a:prstGeom prst="rect">
            <a:avLst/>
          </a:prstGeom>
          <a:noFill/>
        </p:spPr>
        <p:txBody>
          <a:bodyPr wrap="square">
            <a:spAutoFit/>
          </a:bodyPr>
          <a:lstStyle/>
          <a:p>
            <a:pPr algn="just" rtl="0">
              <a:lnSpc>
                <a:spcPct val="150000"/>
              </a:lnSpc>
              <a:spcBef>
                <a:spcPts val="0"/>
              </a:spcBef>
              <a:spcAft>
                <a:spcPts val="1000"/>
              </a:spcAft>
            </a:pPr>
            <a:r>
              <a:rPr lang="en-US" sz="2400" b="1" dirty="0">
                <a:solidFill>
                  <a:srgbClr val="000000"/>
                </a:solidFill>
                <a:latin typeface="Comic Sans MS" panose="030F0702030302020204" pitchFamily="66" charset="0"/>
              </a:rPr>
              <a:t>What are your questions about Earth?</a:t>
            </a:r>
          </a:p>
          <a:p>
            <a:pPr rtl="0">
              <a:lnSpc>
                <a:spcPct val="150000"/>
              </a:lnSpc>
              <a:spcBef>
                <a:spcPts val="0"/>
              </a:spcBef>
              <a:spcAft>
                <a:spcPts val="1000"/>
              </a:spcAft>
            </a:pPr>
            <a:r>
              <a:rPr lang="en-US" sz="2400" b="1" dirty="0">
                <a:solidFill>
                  <a:srgbClr val="000000"/>
                </a:solidFill>
                <a:latin typeface="Comic Sans MS" panose="030F0702030302020204" pitchFamily="66" charset="0"/>
              </a:rPr>
              <a:t>Add them in the box on slide #2</a:t>
            </a:r>
            <a:endParaRPr lang="en-US" sz="2400" dirty="0">
              <a:latin typeface="Comic Sans MS" panose="030F0702030302020204" pitchFamily="66" charset="0"/>
            </a:endParaRPr>
          </a:p>
        </p:txBody>
      </p:sp>
      <p:sp>
        <p:nvSpPr>
          <p:cNvPr id="3" name="TextBox 2">
            <a:extLst>
              <a:ext uri="{FF2B5EF4-FFF2-40B4-BE49-F238E27FC236}">
                <a16:creationId xmlns:a16="http://schemas.microsoft.com/office/drawing/2014/main" id="{E1D16E2D-842B-4267-8AB6-39FA9B787865}"/>
              </a:ext>
            </a:extLst>
          </p:cNvPr>
          <p:cNvSpPr txBox="1"/>
          <p:nvPr/>
        </p:nvSpPr>
        <p:spPr>
          <a:xfrm>
            <a:off x="212034" y="5738804"/>
            <a:ext cx="9634332" cy="1835054"/>
          </a:xfrm>
          <a:prstGeom prst="rect">
            <a:avLst/>
          </a:prstGeom>
          <a:noFill/>
        </p:spPr>
        <p:txBody>
          <a:bodyPr wrap="square">
            <a:spAutoFit/>
          </a:bodyPr>
          <a:lstStyle/>
          <a:p>
            <a:pPr>
              <a:lnSpc>
                <a:spcPct val="107000"/>
              </a:lnSpc>
              <a:spcAft>
                <a:spcPts val="660"/>
              </a:spcAft>
            </a:pPr>
            <a:r>
              <a:rPr lang="en-US"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Time to review our vocabulary from Lessons 1 &amp; 2 </a:t>
            </a:r>
            <a:r>
              <a:rPr lang="en-US"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Go to GC and find the link for the vocab set.</a:t>
            </a:r>
          </a:p>
          <a:p>
            <a:pPr>
              <a:lnSpc>
                <a:spcPct val="107000"/>
              </a:lnSpc>
              <a:spcAft>
                <a:spcPts val="660"/>
              </a:spcAft>
            </a:pPr>
            <a:r>
              <a:rPr lang="en-US"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Study the terms using the options provided.  </a:t>
            </a:r>
            <a:endParaRPr lang="en-US" sz="2400" i="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algn="ctr">
              <a:lnSpc>
                <a:spcPct val="107000"/>
              </a:lnSpc>
              <a:spcAft>
                <a:spcPts val="660"/>
              </a:spcAft>
            </a:pPr>
            <a:r>
              <a:rPr lang="en-US"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Hint!  Hint!  Note Quiz tomorrow!</a:t>
            </a:r>
            <a:endParaRPr lang="en-US"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6119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24A3-D30F-4037-9B1A-8E25A5FAF9CC}"/>
              </a:ext>
            </a:extLst>
          </p:cNvPr>
          <p:cNvSpPr txBox="1">
            <a:spLocks/>
          </p:cNvSpPr>
          <p:nvPr/>
        </p:nvSpPr>
        <p:spPr>
          <a:xfrm>
            <a:off x="259910" y="823846"/>
            <a:ext cx="9673286" cy="1497312"/>
          </a:xfrm>
          <a:prstGeom prst="rect">
            <a:avLst/>
          </a:prstGeom>
        </p:spPr>
        <p:txBody>
          <a:bodyP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i="1" dirty="0">
                <a:solidFill>
                  <a:srgbClr val="FFC000"/>
                </a:solidFill>
                <a:latin typeface="Cooper Black" panose="0208090404030B020404" pitchFamily="18" charset="0"/>
              </a:rPr>
              <a:t>Lesson 2: Stratigraphy Basics</a:t>
            </a:r>
            <a:endParaRPr lang="en-US" dirty="0">
              <a:solidFill>
                <a:srgbClr val="FFC000"/>
              </a:solidFill>
              <a:latin typeface="Cooper Black" panose="0208090404030B020404" pitchFamily="18" charset="0"/>
            </a:endParaRPr>
          </a:p>
        </p:txBody>
      </p:sp>
      <p:pic>
        <p:nvPicPr>
          <p:cNvPr id="3" name="Picture 2" descr="http://cosscience1.pbworks.com/f/1248192600/Module9-004.jpeg">
            <a:extLst>
              <a:ext uri="{FF2B5EF4-FFF2-40B4-BE49-F238E27FC236}">
                <a16:creationId xmlns:a16="http://schemas.microsoft.com/office/drawing/2014/main" id="{EF4E6BD8-C04E-4D7D-851B-696BCE495E15}"/>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l="9808"/>
          <a:stretch>
            <a:fillRect/>
          </a:stretch>
        </p:blipFill>
        <p:spPr bwMode="auto">
          <a:xfrm>
            <a:off x="6262263" y="2578815"/>
            <a:ext cx="3269673" cy="221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0A0F3AE-CE1B-4EC9-A343-B4CA08D6C6B7}"/>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8" y="2563520"/>
            <a:ext cx="3206179" cy="2240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Rock layers in the Grand Canyon show lateral continuity">
            <a:extLst>
              <a:ext uri="{FF2B5EF4-FFF2-40B4-BE49-F238E27FC236}">
                <a16:creationId xmlns:a16="http://schemas.microsoft.com/office/drawing/2014/main" id="{42CC07B4-7625-4AED-BE3F-50B7F8A65032}"/>
              </a:ext>
            </a:extLst>
          </p:cNvPr>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47631"/>
          <a:stretch>
            <a:fillRect/>
          </a:stretch>
        </p:blipFill>
        <p:spPr bwMode="auto">
          <a:xfrm>
            <a:off x="3482166" y="1918014"/>
            <a:ext cx="3113716" cy="3531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28EDC7AD-4A21-4A39-89F8-46E2285F250B}"/>
              </a:ext>
            </a:extLst>
          </p:cNvPr>
          <p:cNvSpPr txBox="1">
            <a:spLocks/>
          </p:cNvSpPr>
          <p:nvPr/>
        </p:nvSpPr>
        <p:spPr>
          <a:xfrm>
            <a:off x="259910" y="6440794"/>
            <a:ext cx="8787938" cy="988559"/>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buNone/>
            </a:pPr>
            <a:r>
              <a:rPr lang="en-US" sz="3600" dirty="0">
                <a:solidFill>
                  <a:srgbClr val="FFC000"/>
                </a:solidFill>
                <a:latin typeface="Cooper Black" panose="0208090404030B020404" pitchFamily="18" charset="0"/>
              </a:rPr>
              <a:t>Unit 1:  Exploring Our Earth</a:t>
            </a:r>
            <a:endParaRPr lang="en-US" sz="3600" i="1" dirty="0">
              <a:solidFill>
                <a:srgbClr val="FFC000"/>
              </a:solidFill>
              <a:latin typeface="Cooper Black" panose="0208090404030B020404" pitchFamily="18" charset="0"/>
            </a:endParaRPr>
          </a:p>
          <a:p>
            <a:pPr marL="0" indent="0">
              <a:buNone/>
            </a:pPr>
            <a:r>
              <a:rPr lang="en-US" sz="1600" i="1" dirty="0">
                <a:solidFill>
                  <a:srgbClr val="FFC000"/>
                </a:solidFill>
              </a:rPr>
              <a:t>T. Tomm 2019  Updated 2022   </a:t>
            </a:r>
            <a:r>
              <a:rPr lang="en-US" sz="1600" i="1" dirty="0">
                <a:solidFill>
                  <a:srgbClr val="FFC000"/>
                </a:solidFill>
                <a:hlinkClick r:id="rId5"/>
              </a:rPr>
              <a:t>https://sciencespot.net</a:t>
            </a:r>
            <a:r>
              <a:rPr lang="en-US" sz="1600" i="1" dirty="0">
                <a:solidFill>
                  <a:srgbClr val="FFC000"/>
                </a:solidFill>
              </a:rPr>
              <a:t>  </a:t>
            </a:r>
          </a:p>
        </p:txBody>
      </p:sp>
    </p:spTree>
    <p:extLst>
      <p:ext uri="{BB962C8B-B14F-4D97-AF65-F5344CB8AC3E}">
        <p14:creationId xmlns:p14="http://schemas.microsoft.com/office/powerpoint/2010/main" val="37457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26506-274C-4058-B3B2-C52A2D498868}"/>
              </a:ext>
            </a:extLst>
          </p:cNvPr>
          <p:cNvSpPr txBox="1"/>
          <p:nvPr/>
        </p:nvSpPr>
        <p:spPr>
          <a:xfrm>
            <a:off x="0" y="95187"/>
            <a:ext cx="6113721" cy="447815"/>
          </a:xfrm>
          <a:prstGeom prst="rect">
            <a:avLst/>
          </a:prstGeom>
          <a:solidFill>
            <a:srgbClr val="FFFF00"/>
          </a:solidFill>
        </p:spPr>
        <p:txBody>
          <a:bodyPr wrap="square" rtlCol="0">
            <a:spAutoFit/>
          </a:bodyPr>
          <a:lstStyle/>
          <a:p>
            <a:r>
              <a:rPr lang="en-US" sz="2310" b="1" dirty="0">
                <a:latin typeface="Times New Roman" panose="02020603050405020304" pitchFamily="18" charset="0"/>
                <a:cs typeface="Times New Roman" panose="02020603050405020304" pitchFamily="18" charset="0"/>
              </a:rPr>
              <a:t>Assignment: Lesson 2-1 – Stratigraphy Basics</a:t>
            </a:r>
          </a:p>
        </p:txBody>
      </p:sp>
      <p:pic>
        <p:nvPicPr>
          <p:cNvPr id="4" name="Picture 3">
            <a:extLst>
              <a:ext uri="{FF2B5EF4-FFF2-40B4-BE49-F238E27FC236}">
                <a16:creationId xmlns:a16="http://schemas.microsoft.com/office/drawing/2014/main" id="{C6652E63-111D-4597-93BF-0F8746E045A8}"/>
              </a:ext>
            </a:extLst>
          </p:cNvPr>
          <p:cNvPicPr>
            <a:picLocks noChangeAspect="1"/>
          </p:cNvPicPr>
          <p:nvPr/>
        </p:nvPicPr>
        <p:blipFill>
          <a:blip r:embed="rId2"/>
          <a:stretch>
            <a:fillRect/>
          </a:stretch>
        </p:blipFill>
        <p:spPr>
          <a:xfrm>
            <a:off x="371475" y="2985053"/>
            <a:ext cx="9048750" cy="3808893"/>
          </a:xfrm>
          <a:prstGeom prst="rect">
            <a:avLst/>
          </a:prstGeom>
        </p:spPr>
      </p:pic>
      <p:sp>
        <p:nvSpPr>
          <p:cNvPr id="5" name="TextBox 4">
            <a:extLst>
              <a:ext uri="{FF2B5EF4-FFF2-40B4-BE49-F238E27FC236}">
                <a16:creationId xmlns:a16="http://schemas.microsoft.com/office/drawing/2014/main" id="{58B1B3DC-1518-4A7C-92D4-364A5E8E32B7}"/>
              </a:ext>
            </a:extLst>
          </p:cNvPr>
          <p:cNvSpPr txBox="1"/>
          <p:nvPr/>
        </p:nvSpPr>
        <p:spPr>
          <a:xfrm>
            <a:off x="290446" y="657770"/>
            <a:ext cx="9680674" cy="1508105"/>
          </a:xfrm>
          <a:prstGeom prst="rect">
            <a:avLst/>
          </a:prstGeom>
          <a:noFill/>
        </p:spPr>
        <p:txBody>
          <a:bodyPr wrap="square" rtlCol="0">
            <a:spAutoFit/>
          </a:bodyPr>
          <a:lstStyle/>
          <a:p>
            <a:pPr>
              <a:spcBef>
                <a:spcPts val="600"/>
              </a:spcBef>
              <a:spcAft>
                <a:spcPts val="600"/>
              </a:spcAft>
            </a:pPr>
            <a:r>
              <a:rPr lang="en-US" sz="2400" i="1" dirty="0">
                <a:latin typeface="Times New Roman" panose="02020603050405020304" pitchFamily="18" charset="0"/>
                <a:cs typeface="Times New Roman" panose="02020603050405020304" pitchFamily="18" charset="0"/>
              </a:rPr>
              <a:t>Open the </a:t>
            </a:r>
            <a:r>
              <a:rPr lang="en-US" sz="2400" b="1" i="1" dirty="0">
                <a:latin typeface="Times New Roman" panose="02020603050405020304" pitchFamily="18" charset="0"/>
                <a:cs typeface="Times New Roman" panose="02020603050405020304" pitchFamily="18" charset="0"/>
              </a:rPr>
              <a:t>Earth Science </a:t>
            </a:r>
            <a:r>
              <a:rPr lang="en-US" sz="2400" b="1" i="1" dirty="0" err="1">
                <a:latin typeface="Times New Roman" panose="02020603050405020304" pitchFamily="18" charset="0"/>
                <a:cs typeface="Times New Roman" panose="02020603050405020304" pitchFamily="18" charset="0"/>
              </a:rPr>
              <a:t>HDSN</a:t>
            </a:r>
            <a:r>
              <a:rPr lang="en-US" sz="2400" b="1" i="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on GC</a:t>
            </a:r>
            <a:r>
              <a:rPr lang="en-US" sz="2400" i="1" dirty="0">
                <a:latin typeface="Times New Roman" panose="02020603050405020304" pitchFamily="18" charset="0"/>
                <a:cs typeface="Times New Roman" panose="02020603050405020304" pitchFamily="18" charset="0"/>
                <a:sym typeface="Wingdings" panose="05000000000000000000" pitchFamily="2" charset="2"/>
              </a:rPr>
              <a:t>.</a:t>
            </a:r>
          </a:p>
          <a:p>
            <a:pPr>
              <a:spcBef>
                <a:spcPts val="600"/>
              </a:spcBef>
              <a:spcAft>
                <a:spcPts val="600"/>
              </a:spcAft>
            </a:pPr>
            <a:r>
              <a:rPr lang="en-US" sz="2400" i="1" dirty="0">
                <a:latin typeface="Times New Roman" panose="02020603050405020304" pitchFamily="18" charset="0"/>
                <a:cs typeface="Times New Roman" panose="02020603050405020304" pitchFamily="18" charset="0"/>
                <a:sym typeface="Wingdings" panose="05000000000000000000" pitchFamily="2" charset="2"/>
              </a:rPr>
              <a:t>Click the </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TEXTBOOK IMAGE on Slide 3 </a:t>
            </a:r>
            <a:r>
              <a:rPr lang="en-US" sz="2400" i="1" dirty="0">
                <a:latin typeface="Times New Roman" panose="02020603050405020304" pitchFamily="18" charset="0"/>
                <a:cs typeface="Times New Roman" panose="02020603050405020304" pitchFamily="18" charset="0"/>
                <a:sym typeface="Wingdings" panose="05000000000000000000" pitchFamily="2" charset="2"/>
              </a:rPr>
              <a:t>to open the textbook. </a:t>
            </a:r>
          </a:p>
          <a:p>
            <a:pPr>
              <a:spcBef>
                <a:spcPts val="600"/>
              </a:spcBef>
              <a:spcAft>
                <a:spcPts val="600"/>
              </a:spcAft>
            </a:pPr>
            <a:r>
              <a:rPr lang="en-US" sz="2400" i="1" dirty="0">
                <a:latin typeface="Times New Roman" panose="02020603050405020304" pitchFamily="18" charset="0"/>
                <a:cs typeface="Times New Roman" panose="02020603050405020304" pitchFamily="18" charset="0"/>
                <a:sym typeface="Wingdings" panose="05000000000000000000" pitchFamily="2" charset="2"/>
              </a:rPr>
              <a:t>Read the information on </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PAGES 4-7 </a:t>
            </a:r>
            <a:r>
              <a:rPr lang="en-US" sz="2400" i="1" dirty="0">
                <a:latin typeface="Times New Roman" panose="02020603050405020304" pitchFamily="18" charset="0"/>
                <a:cs typeface="Times New Roman" panose="02020603050405020304" pitchFamily="18" charset="0"/>
                <a:sym typeface="Wingdings" panose="05000000000000000000" pitchFamily="2" charset="2"/>
              </a:rPr>
              <a:t>to answer each question EXCEPT #4.</a:t>
            </a:r>
          </a:p>
        </p:txBody>
      </p:sp>
      <p:sp>
        <p:nvSpPr>
          <p:cNvPr id="6" name="Arrow: Right 5">
            <a:extLst>
              <a:ext uri="{FF2B5EF4-FFF2-40B4-BE49-F238E27FC236}">
                <a16:creationId xmlns:a16="http://schemas.microsoft.com/office/drawing/2014/main" id="{75BE2524-87DA-4399-8335-EAB5C1C0779C}"/>
              </a:ext>
            </a:extLst>
          </p:cNvPr>
          <p:cNvSpPr/>
          <p:nvPr/>
        </p:nvSpPr>
        <p:spPr>
          <a:xfrm>
            <a:off x="57150" y="5349646"/>
            <a:ext cx="476250" cy="3746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263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459BCA98-3289-4370-81A8-7C03EC45BAFB}"/>
              </a:ext>
            </a:extLst>
          </p:cNvPr>
          <p:cNvSpPr txBox="1">
            <a:spLocks/>
          </p:cNvSpPr>
          <p:nvPr/>
        </p:nvSpPr>
        <p:spPr>
          <a:xfrm>
            <a:off x="0" y="4482"/>
            <a:ext cx="10058400" cy="498598"/>
          </a:xfrm>
          <a:prstGeom prst="rect">
            <a:avLst/>
          </a:prstGeom>
          <a:solidFill>
            <a:schemeClr val="accent2"/>
          </a:solidFill>
        </p:spPr>
        <p:txBody>
          <a:bodyPr vert="horz" lIns="56579" tIns="28289" rIns="56579" bIns="28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Lesson 3 – Stratigraphy Basics</a:t>
            </a:r>
          </a:p>
        </p:txBody>
      </p:sp>
      <p:sp>
        <p:nvSpPr>
          <p:cNvPr id="9" name="Rectangle 8">
            <a:extLst>
              <a:ext uri="{FF2B5EF4-FFF2-40B4-BE49-F238E27FC236}">
                <a16:creationId xmlns:a16="http://schemas.microsoft.com/office/drawing/2014/main" id="{69720E38-C3DC-48FD-BA82-EF5416935B07}"/>
              </a:ext>
            </a:extLst>
          </p:cNvPr>
          <p:cNvSpPr/>
          <p:nvPr/>
        </p:nvSpPr>
        <p:spPr>
          <a:xfrm>
            <a:off x="193496" y="6664188"/>
            <a:ext cx="7320900" cy="193899"/>
          </a:xfrm>
          <a:prstGeom prst="rect">
            <a:avLst/>
          </a:prstGeom>
        </p:spPr>
        <p:txBody>
          <a:bodyPr wrap="square">
            <a:spAutoFit/>
          </a:bodyPr>
          <a:lstStyle/>
          <a:p>
            <a:r>
              <a:rPr lang="en-US" sz="660" dirty="0"/>
              <a:t>https://www.ck12.org/earth-science/principles-of-relative-dating/lesson/Principles-of-Relative-Dating-MS-ES/</a:t>
            </a:r>
          </a:p>
        </p:txBody>
      </p:sp>
      <p:pic>
        <p:nvPicPr>
          <p:cNvPr id="10" name="Picture 2" descr="Rock layers in the Grand Canyon show lateral continuity">
            <a:extLst>
              <a:ext uri="{FF2B5EF4-FFF2-40B4-BE49-F238E27FC236}">
                <a16:creationId xmlns:a16="http://schemas.microsoft.com/office/drawing/2014/main" id="{27265E16-874F-429F-A725-1B629F5654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7631"/>
          <a:stretch>
            <a:fillRect/>
          </a:stretch>
        </p:blipFill>
        <p:spPr bwMode="auto">
          <a:xfrm>
            <a:off x="345133" y="1741738"/>
            <a:ext cx="4273173" cy="4846887"/>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F3F44F3-DECB-4491-BFC2-79F75D6FAC66}"/>
              </a:ext>
            </a:extLst>
          </p:cNvPr>
          <p:cNvSpPr>
            <a:spLocks noGrp="1"/>
          </p:cNvSpPr>
          <p:nvPr>
            <p:ph sz="half" idx="1"/>
          </p:nvPr>
        </p:nvSpPr>
        <p:spPr>
          <a:xfrm>
            <a:off x="331649" y="715189"/>
            <a:ext cx="9000335" cy="704245"/>
          </a:xfrm>
        </p:spPr>
        <p:txBody>
          <a:bodyPr>
            <a:noAutofit/>
          </a:bodyPr>
          <a:lstStyle/>
          <a:p>
            <a:pPr marL="0" indent="0">
              <a:buNone/>
            </a:pPr>
            <a:r>
              <a:rPr lang="en-US" sz="2000" b="1" dirty="0">
                <a:latin typeface="Comic Sans MS" panose="030F0702030302020204" pitchFamily="66" charset="0"/>
              </a:rPr>
              <a:t>Scientists learn about the Earth’s past by studying  </a:t>
            </a:r>
            <a:r>
              <a:rPr lang="en-US" sz="2000" b="1" dirty="0">
                <a:solidFill>
                  <a:srgbClr val="FF0000"/>
                </a:solidFill>
                <a:latin typeface="Comic Sans MS" panose="030F0702030302020204" pitchFamily="66" charset="0"/>
              </a:rPr>
              <a:t>STRATIGRAPHY, </a:t>
            </a:r>
            <a:r>
              <a:rPr lang="en-US" sz="2000" b="1" dirty="0">
                <a:latin typeface="Comic Sans MS" panose="030F0702030302020204" pitchFamily="66" charset="0"/>
              </a:rPr>
              <a:t> which is the study of rock strata (or layers).</a:t>
            </a:r>
          </a:p>
        </p:txBody>
      </p:sp>
      <p:sp>
        <p:nvSpPr>
          <p:cNvPr id="8" name="TextBox 7">
            <a:extLst>
              <a:ext uri="{FF2B5EF4-FFF2-40B4-BE49-F238E27FC236}">
                <a16:creationId xmlns:a16="http://schemas.microsoft.com/office/drawing/2014/main" id="{008CDD79-FE13-4D9A-A166-02ECFD73ADE4}"/>
              </a:ext>
            </a:extLst>
          </p:cNvPr>
          <p:cNvSpPr txBox="1"/>
          <p:nvPr/>
        </p:nvSpPr>
        <p:spPr>
          <a:xfrm>
            <a:off x="9268868" y="503080"/>
            <a:ext cx="663299" cy="461665"/>
          </a:xfrm>
          <a:prstGeom prst="rect">
            <a:avLst/>
          </a:prstGeom>
          <a:noFill/>
        </p:spPr>
        <p:txBody>
          <a:bodyPr wrap="square" rtlCol="0">
            <a:spAutoFit/>
          </a:bodyPr>
          <a:lstStyle/>
          <a:p>
            <a:pPr algn="ctr"/>
            <a:r>
              <a:rPr lang="en-US" sz="2400" b="1" dirty="0">
                <a:solidFill>
                  <a:srgbClr val="FF0000"/>
                </a:solidFill>
              </a:rPr>
              <a:t>#1</a:t>
            </a:r>
          </a:p>
        </p:txBody>
      </p:sp>
      <p:sp>
        <p:nvSpPr>
          <p:cNvPr id="11" name="Rectangle 10">
            <a:extLst>
              <a:ext uri="{FF2B5EF4-FFF2-40B4-BE49-F238E27FC236}">
                <a16:creationId xmlns:a16="http://schemas.microsoft.com/office/drawing/2014/main" id="{10AC5DC0-7EFA-4141-8B63-9777942EB0E3}"/>
              </a:ext>
            </a:extLst>
          </p:cNvPr>
          <p:cNvSpPr/>
          <p:nvPr/>
        </p:nvSpPr>
        <p:spPr>
          <a:xfrm>
            <a:off x="4630707" y="1670455"/>
            <a:ext cx="5314944" cy="400110"/>
          </a:xfrm>
          <a:prstGeom prst="rect">
            <a:avLst/>
          </a:prstGeom>
          <a:solidFill>
            <a:schemeClr val="accent2"/>
          </a:solidFill>
        </p:spPr>
        <p:txBody>
          <a:bodyPr wrap="square">
            <a:spAutoFit/>
          </a:bodyPr>
          <a:lstStyle/>
          <a:p>
            <a:pPr algn="ctr"/>
            <a:r>
              <a:rPr lang="en-US" sz="2000" b="1" dirty="0">
                <a:latin typeface="Comic Sans MS" panose="030F0702030302020204" pitchFamily="66" charset="0"/>
              </a:rPr>
              <a:t>What do you see in this image?</a:t>
            </a:r>
          </a:p>
        </p:txBody>
      </p:sp>
      <p:sp>
        <p:nvSpPr>
          <p:cNvPr id="12" name="Rectangle 11">
            <a:extLst>
              <a:ext uri="{FF2B5EF4-FFF2-40B4-BE49-F238E27FC236}">
                <a16:creationId xmlns:a16="http://schemas.microsoft.com/office/drawing/2014/main" id="{A74A73D9-AA5C-45D4-88AA-EA7CE0F0118C}"/>
              </a:ext>
            </a:extLst>
          </p:cNvPr>
          <p:cNvSpPr/>
          <p:nvPr/>
        </p:nvSpPr>
        <p:spPr>
          <a:xfrm>
            <a:off x="4777740" y="2188243"/>
            <a:ext cx="4554244" cy="1938992"/>
          </a:xfrm>
          <a:prstGeom prst="rect">
            <a:avLst/>
          </a:prstGeom>
        </p:spPr>
        <p:txBody>
          <a:bodyPr wrap="square">
            <a:spAutoFit/>
          </a:bodyPr>
          <a:lstStyle/>
          <a:p>
            <a:r>
              <a:rPr lang="en-US" sz="2000" b="1" dirty="0">
                <a:latin typeface="Comic Sans MS" panose="030F0702030302020204" pitchFamily="66" charset="0"/>
              </a:rPr>
              <a:t>Three things we notice are:</a:t>
            </a:r>
          </a:p>
          <a:p>
            <a:endParaRPr lang="en-US" sz="2000" b="1" dirty="0">
              <a:latin typeface="Comic Sans MS" panose="030F0702030302020204" pitchFamily="66" charset="0"/>
            </a:endParaRPr>
          </a:p>
          <a:p>
            <a:endParaRPr lang="en-US" sz="2000" b="1" dirty="0">
              <a:latin typeface="Comic Sans MS" panose="030F0702030302020204" pitchFamily="66" charset="0"/>
            </a:endParaRPr>
          </a:p>
          <a:p>
            <a:endParaRPr lang="en-US" sz="2000" b="1" dirty="0">
              <a:latin typeface="Comic Sans MS" panose="030F0702030302020204" pitchFamily="66" charset="0"/>
            </a:endParaRPr>
          </a:p>
          <a:p>
            <a:endParaRPr lang="en-US" sz="2000" b="1" dirty="0">
              <a:latin typeface="Comic Sans MS" panose="030F0702030302020204" pitchFamily="66" charset="0"/>
            </a:endParaRPr>
          </a:p>
          <a:p>
            <a:r>
              <a:rPr lang="en-US" sz="2000" b="1" dirty="0">
                <a:latin typeface="Comic Sans MS" panose="030F0702030302020204" pitchFamily="66" charset="0"/>
              </a:rPr>
              <a:t>Three questions we have are:</a:t>
            </a:r>
          </a:p>
        </p:txBody>
      </p:sp>
      <p:sp>
        <p:nvSpPr>
          <p:cNvPr id="13" name="TextBox 12">
            <a:extLst>
              <a:ext uri="{FF2B5EF4-FFF2-40B4-BE49-F238E27FC236}">
                <a16:creationId xmlns:a16="http://schemas.microsoft.com/office/drawing/2014/main" id="{FCB86FD9-A193-4BAA-BFAE-7321DE5C027A}"/>
              </a:ext>
            </a:extLst>
          </p:cNvPr>
          <p:cNvSpPr txBox="1"/>
          <p:nvPr/>
        </p:nvSpPr>
        <p:spPr>
          <a:xfrm>
            <a:off x="193496" y="6972227"/>
            <a:ext cx="9636303" cy="707886"/>
          </a:xfrm>
          <a:prstGeom prst="rect">
            <a:avLst/>
          </a:prstGeom>
          <a:solidFill>
            <a:schemeClr val="accent4"/>
          </a:solidFill>
        </p:spPr>
        <p:txBody>
          <a:bodyPr wrap="square">
            <a:spAutoFit/>
          </a:bodyPr>
          <a:lstStyle/>
          <a:p>
            <a:r>
              <a:rPr lang="en-US" sz="2000" dirty="0">
                <a:latin typeface="Comic Sans MS" panose="030F0702030302020204" pitchFamily="66" charset="0"/>
              </a:rPr>
              <a:t>Scientists look for </a:t>
            </a:r>
            <a:r>
              <a:rPr lang="en-US" sz="2000" b="1" dirty="0">
                <a:latin typeface="Comic Sans MS" panose="030F0702030302020204" pitchFamily="66" charset="0"/>
              </a:rPr>
              <a:t>U</a:t>
            </a:r>
            <a:r>
              <a:rPr lang="en-US" sz="2000" b="1" i="0" u="none" strike="noStrike" dirty="0">
                <a:effectLst/>
                <a:latin typeface="Comic Sans MS" panose="030F0702030302020204" pitchFamily="66" charset="0"/>
              </a:rPr>
              <a:t>NCONFORMITIES</a:t>
            </a:r>
            <a:r>
              <a:rPr lang="en-US" sz="2000" b="0" i="0" u="none" strike="noStrike" dirty="0">
                <a:effectLst/>
                <a:latin typeface="Comic Sans MS" panose="030F0702030302020204" pitchFamily="66" charset="0"/>
              </a:rPr>
              <a:t>, which are </a:t>
            </a:r>
            <a:r>
              <a:rPr lang="en-US" sz="2000" b="0" i="0" u="sng" strike="noStrike" dirty="0">
                <a:effectLst/>
                <a:latin typeface="Comic Sans MS" panose="030F0702030302020204" pitchFamily="66" charset="0"/>
              </a:rPr>
              <a:t>gaps in the rock sequence </a:t>
            </a:r>
            <a:r>
              <a:rPr lang="en-US" sz="2000" b="0" i="0" u="none" strike="noStrike" dirty="0">
                <a:effectLst/>
                <a:latin typeface="Comic Sans MS" panose="030F0702030302020204" pitchFamily="66" charset="0"/>
              </a:rPr>
              <a:t>that can provide clues that a disturbance has occurred.</a:t>
            </a:r>
            <a:endParaRPr lang="en-US" sz="2000" dirty="0">
              <a:latin typeface="Comic Sans MS" panose="030F0702030302020204" pitchFamily="66" charset="0"/>
            </a:endParaRPr>
          </a:p>
        </p:txBody>
      </p:sp>
    </p:spTree>
    <p:extLst>
      <p:ext uri="{BB962C8B-B14F-4D97-AF65-F5344CB8AC3E}">
        <p14:creationId xmlns:p14="http://schemas.microsoft.com/office/powerpoint/2010/main" val="165825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61E2DF-17A0-4056-87AB-2E53F7405EE7}"/>
              </a:ext>
            </a:extLst>
          </p:cNvPr>
          <p:cNvSpPr/>
          <p:nvPr/>
        </p:nvSpPr>
        <p:spPr>
          <a:xfrm>
            <a:off x="166731" y="466316"/>
            <a:ext cx="9883859" cy="1446550"/>
          </a:xfrm>
          <a:prstGeom prst="rect">
            <a:avLst/>
          </a:prstGeom>
        </p:spPr>
        <p:txBody>
          <a:bodyPr wrap="square">
            <a:spAutoFit/>
          </a:bodyPr>
          <a:lstStyle/>
          <a:p>
            <a:r>
              <a:rPr lang="en-US" sz="2000" b="1" dirty="0">
                <a:latin typeface="Comic Sans MS" panose="030F0702030302020204" pitchFamily="66" charset="0"/>
              </a:rPr>
              <a:t>The law of </a:t>
            </a:r>
            <a:r>
              <a:rPr lang="en-US" sz="2000" b="1" dirty="0">
                <a:solidFill>
                  <a:srgbClr val="FF0000"/>
                </a:solidFill>
                <a:latin typeface="Comic Sans MS" panose="030F0702030302020204" pitchFamily="66" charset="0"/>
              </a:rPr>
              <a:t>SUPERPOSITION</a:t>
            </a:r>
            <a:r>
              <a:rPr lang="en-US" sz="2000" b="1" dirty="0">
                <a:latin typeface="Comic Sans MS" panose="030F0702030302020204" pitchFamily="66" charset="0"/>
              </a:rPr>
              <a:t> explains why newer rock layers are found above older ones, such as the rocks at the bottom of a cliff being older than those at the top. </a:t>
            </a:r>
            <a:endParaRPr lang="en-US" sz="2000" dirty="0">
              <a:latin typeface="Comic Sans MS" panose="030F0702030302020204" pitchFamily="66" charset="0"/>
            </a:endParaRPr>
          </a:p>
          <a:p>
            <a:endParaRPr lang="en-US" sz="2800" dirty="0">
              <a:latin typeface="Comic Sans MS" panose="030F0702030302020204" pitchFamily="66" charset="0"/>
            </a:endParaRPr>
          </a:p>
        </p:txBody>
      </p:sp>
      <p:sp>
        <p:nvSpPr>
          <p:cNvPr id="2" name="Rectangle 1">
            <a:extLst>
              <a:ext uri="{FF2B5EF4-FFF2-40B4-BE49-F238E27FC236}">
                <a16:creationId xmlns:a16="http://schemas.microsoft.com/office/drawing/2014/main" id="{AFB80153-BC84-4FA6-A908-B5B209760A0E}"/>
              </a:ext>
            </a:extLst>
          </p:cNvPr>
          <p:cNvSpPr/>
          <p:nvPr/>
        </p:nvSpPr>
        <p:spPr>
          <a:xfrm>
            <a:off x="166731" y="7313921"/>
            <a:ext cx="6564192" cy="320857"/>
          </a:xfrm>
          <a:prstGeom prst="rect">
            <a:avLst/>
          </a:prstGeom>
        </p:spPr>
        <p:txBody>
          <a:bodyPr wrap="square">
            <a:spAutoFit/>
          </a:bodyPr>
          <a:lstStyle/>
          <a:p>
            <a:r>
              <a:rPr lang="en-US" sz="1485" dirty="0"/>
              <a:t>https://slideplayer.com/slide/7052339/</a:t>
            </a:r>
          </a:p>
        </p:txBody>
      </p:sp>
      <p:pic>
        <p:nvPicPr>
          <p:cNvPr id="10" name="Picture 9">
            <a:extLst>
              <a:ext uri="{FF2B5EF4-FFF2-40B4-BE49-F238E27FC236}">
                <a16:creationId xmlns:a16="http://schemas.microsoft.com/office/drawing/2014/main" id="{DE9B7650-D90A-463F-9ECC-CBA1ABD14CCE}"/>
              </a:ext>
            </a:extLst>
          </p:cNvPr>
          <p:cNvPicPr>
            <a:picLocks noChangeAspect="1"/>
          </p:cNvPicPr>
          <p:nvPr/>
        </p:nvPicPr>
        <p:blipFill rotWithShape="1">
          <a:blip r:embed="rId2" cstate="print"/>
          <a:srcRect l="1803"/>
          <a:stretch/>
        </p:blipFill>
        <p:spPr>
          <a:xfrm>
            <a:off x="931257" y="1566754"/>
            <a:ext cx="7724027" cy="5213315"/>
          </a:xfrm>
          <a:prstGeom prst="rect">
            <a:avLst/>
          </a:prstGeom>
        </p:spPr>
      </p:pic>
      <p:sp>
        <p:nvSpPr>
          <p:cNvPr id="6" name="TextBox 5">
            <a:extLst>
              <a:ext uri="{FF2B5EF4-FFF2-40B4-BE49-F238E27FC236}">
                <a16:creationId xmlns:a16="http://schemas.microsoft.com/office/drawing/2014/main" id="{9ABCE870-280A-45CE-9DCD-444CC615D707}"/>
              </a:ext>
            </a:extLst>
          </p:cNvPr>
          <p:cNvSpPr txBox="1"/>
          <p:nvPr/>
        </p:nvSpPr>
        <p:spPr>
          <a:xfrm>
            <a:off x="2420478" y="73566"/>
            <a:ext cx="663299" cy="461665"/>
          </a:xfrm>
          <a:prstGeom prst="rect">
            <a:avLst/>
          </a:prstGeom>
          <a:noFill/>
        </p:spPr>
        <p:txBody>
          <a:bodyPr wrap="square" rtlCol="0">
            <a:spAutoFit/>
          </a:bodyPr>
          <a:lstStyle/>
          <a:p>
            <a:pPr algn="ctr"/>
            <a:r>
              <a:rPr lang="en-US" sz="2400" b="1" dirty="0">
                <a:solidFill>
                  <a:srgbClr val="FF0000"/>
                </a:solidFill>
              </a:rPr>
              <a:t>#2</a:t>
            </a:r>
          </a:p>
        </p:txBody>
      </p:sp>
    </p:spTree>
    <p:extLst>
      <p:ext uri="{BB962C8B-B14F-4D97-AF65-F5344CB8AC3E}">
        <p14:creationId xmlns:p14="http://schemas.microsoft.com/office/powerpoint/2010/main" val="210929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61E2DF-17A0-4056-87AB-2E53F7405EE7}"/>
              </a:ext>
            </a:extLst>
          </p:cNvPr>
          <p:cNvSpPr/>
          <p:nvPr/>
        </p:nvSpPr>
        <p:spPr>
          <a:xfrm>
            <a:off x="174098" y="526759"/>
            <a:ext cx="9710201" cy="1015663"/>
          </a:xfrm>
          <a:prstGeom prst="rect">
            <a:avLst/>
          </a:prstGeom>
        </p:spPr>
        <p:txBody>
          <a:bodyPr wrap="square">
            <a:spAutoFit/>
          </a:bodyPr>
          <a:lstStyle/>
          <a:p>
            <a:r>
              <a:rPr lang="en-US" sz="2000" dirty="0">
                <a:latin typeface="Comic Sans MS" panose="030F0702030302020204" pitchFamily="66" charset="0"/>
              </a:rPr>
              <a:t>The law of </a:t>
            </a:r>
            <a:r>
              <a:rPr lang="en-US" sz="2000" b="1" dirty="0">
                <a:solidFill>
                  <a:srgbClr val="FF0000"/>
                </a:solidFill>
                <a:latin typeface="Comic Sans MS" panose="030F0702030302020204" pitchFamily="66" charset="0"/>
              </a:rPr>
              <a:t>LATERAL</a:t>
            </a:r>
            <a:r>
              <a:rPr lang="en-US" sz="2000" dirty="0">
                <a:latin typeface="Comic Sans MS" panose="030F0702030302020204" pitchFamily="66" charset="0"/>
              </a:rPr>
              <a:t> </a:t>
            </a:r>
            <a:r>
              <a:rPr lang="en-US" sz="2000" b="1" dirty="0">
                <a:solidFill>
                  <a:srgbClr val="FF0000"/>
                </a:solidFill>
                <a:latin typeface="Comic Sans MS" panose="030F0702030302020204" pitchFamily="66" charset="0"/>
              </a:rPr>
              <a:t>CONTINUITY</a:t>
            </a:r>
            <a:r>
              <a:rPr lang="en-US" sz="2000" dirty="0">
                <a:latin typeface="Comic Sans MS" panose="030F0702030302020204" pitchFamily="66" charset="0"/>
              </a:rPr>
              <a:t> can be seen in the Grand Canyon where layers of the same rock are found on opposite sides of the canyon. </a:t>
            </a:r>
          </a:p>
          <a:p>
            <a:endParaRPr lang="en-US" sz="2000" dirty="0">
              <a:latin typeface="Comic Sans MS" panose="030F0702030302020204" pitchFamily="66" charset="0"/>
            </a:endParaRPr>
          </a:p>
        </p:txBody>
      </p:sp>
      <p:pic>
        <p:nvPicPr>
          <p:cNvPr id="16386" name="Picture 2" descr="Related image"/>
          <p:cNvPicPr>
            <a:picLocks noChangeAspect="1" noChangeArrowheads="1"/>
          </p:cNvPicPr>
          <p:nvPr/>
        </p:nvPicPr>
        <p:blipFill>
          <a:blip r:embed="rId2" cstate="print"/>
          <a:srcRect/>
          <a:stretch>
            <a:fillRect/>
          </a:stretch>
        </p:blipFill>
        <p:spPr bwMode="auto">
          <a:xfrm>
            <a:off x="389768" y="1567672"/>
            <a:ext cx="9278863" cy="4349468"/>
          </a:xfrm>
          <a:prstGeom prst="rect">
            <a:avLst/>
          </a:prstGeom>
          <a:noFill/>
        </p:spPr>
      </p:pic>
      <p:sp>
        <p:nvSpPr>
          <p:cNvPr id="22" name="Rectangle 21"/>
          <p:cNvSpPr/>
          <p:nvPr/>
        </p:nvSpPr>
        <p:spPr>
          <a:xfrm>
            <a:off x="1121006" y="6041789"/>
            <a:ext cx="7543800" cy="244682"/>
          </a:xfrm>
          <a:prstGeom prst="rect">
            <a:avLst/>
          </a:prstGeom>
        </p:spPr>
        <p:txBody>
          <a:bodyPr wrap="square">
            <a:spAutoFit/>
          </a:bodyPr>
          <a:lstStyle/>
          <a:p>
            <a:pPr algn="ctr"/>
            <a:r>
              <a:rPr lang="en-US" sz="990" i="1" dirty="0"/>
              <a:t>https://www.hawaii-guide.com/kauai/sights/waimea_canyon</a:t>
            </a:r>
          </a:p>
        </p:txBody>
      </p:sp>
      <p:cxnSp>
        <p:nvCxnSpPr>
          <p:cNvPr id="24" name="Straight Arrow Connector 23"/>
          <p:cNvCxnSpPr/>
          <p:nvPr/>
        </p:nvCxnSpPr>
        <p:spPr>
          <a:xfrm flipV="1">
            <a:off x="3212033" y="3383959"/>
            <a:ext cx="4122148" cy="26942"/>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FBFF806-72C8-4AC3-B331-021673B70A34}"/>
              </a:ext>
            </a:extLst>
          </p:cNvPr>
          <p:cNvSpPr txBox="1"/>
          <p:nvPr/>
        </p:nvSpPr>
        <p:spPr>
          <a:xfrm>
            <a:off x="2420478" y="73566"/>
            <a:ext cx="663299" cy="461665"/>
          </a:xfrm>
          <a:prstGeom prst="rect">
            <a:avLst/>
          </a:prstGeom>
          <a:noFill/>
        </p:spPr>
        <p:txBody>
          <a:bodyPr wrap="square" rtlCol="0">
            <a:spAutoFit/>
          </a:bodyPr>
          <a:lstStyle/>
          <a:p>
            <a:pPr algn="ctr"/>
            <a:r>
              <a:rPr lang="en-US" sz="2400" b="1" dirty="0">
                <a:solidFill>
                  <a:srgbClr val="FF0000"/>
                </a:solidFill>
              </a:rPr>
              <a:t>#2</a:t>
            </a:r>
          </a:p>
        </p:txBody>
      </p:sp>
    </p:spTree>
    <p:extLst>
      <p:ext uri="{BB962C8B-B14F-4D97-AF65-F5344CB8AC3E}">
        <p14:creationId xmlns:p14="http://schemas.microsoft.com/office/powerpoint/2010/main" val="207994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F44F3-DECB-4491-BFC2-79F75D6FAC66}"/>
              </a:ext>
            </a:extLst>
          </p:cNvPr>
          <p:cNvSpPr>
            <a:spLocks noGrp="1"/>
          </p:cNvSpPr>
          <p:nvPr>
            <p:ph sz="half" idx="1"/>
          </p:nvPr>
        </p:nvSpPr>
        <p:spPr>
          <a:xfrm>
            <a:off x="100668" y="469910"/>
            <a:ext cx="9957731" cy="1717346"/>
          </a:xfrm>
        </p:spPr>
        <p:txBody>
          <a:bodyPr>
            <a:noAutofit/>
          </a:bodyPr>
          <a:lstStyle/>
          <a:p>
            <a:pPr marL="0" indent="0">
              <a:buNone/>
            </a:pPr>
            <a:r>
              <a:rPr lang="en-US" sz="2000" dirty="0">
                <a:latin typeface="Comic Sans MS" panose="030F0702030302020204" pitchFamily="66" charset="0"/>
              </a:rPr>
              <a:t>The law of </a:t>
            </a:r>
            <a:r>
              <a:rPr lang="en-US" sz="2000" b="1" dirty="0">
                <a:solidFill>
                  <a:srgbClr val="FF0000"/>
                </a:solidFill>
                <a:latin typeface="Comic Sans MS" panose="030F0702030302020204" pitchFamily="66" charset="0"/>
              </a:rPr>
              <a:t>ORIGINAL</a:t>
            </a:r>
            <a:r>
              <a:rPr lang="en-US" sz="2000" dirty="0">
                <a:latin typeface="Comic Sans MS" panose="030F0702030302020204" pitchFamily="66" charset="0"/>
              </a:rPr>
              <a:t> </a:t>
            </a:r>
            <a:r>
              <a:rPr lang="en-US" sz="2000" b="1" dirty="0">
                <a:solidFill>
                  <a:srgbClr val="FF0000"/>
                </a:solidFill>
                <a:latin typeface="Comic Sans MS" panose="030F0702030302020204" pitchFamily="66" charset="0"/>
              </a:rPr>
              <a:t>HORIZONTALITY</a:t>
            </a:r>
            <a:r>
              <a:rPr lang="en-US" sz="2000" dirty="0">
                <a:latin typeface="Comic Sans MS" panose="030F0702030302020204" pitchFamily="66" charset="0"/>
              </a:rPr>
              <a:t> explains how sedimentary rocks form as sediments are in horizonal layers.  </a:t>
            </a:r>
          </a:p>
        </p:txBody>
      </p:sp>
      <p:sp>
        <p:nvSpPr>
          <p:cNvPr id="2" name="Rectangle 1">
            <a:extLst>
              <a:ext uri="{FF2B5EF4-FFF2-40B4-BE49-F238E27FC236}">
                <a16:creationId xmlns:a16="http://schemas.microsoft.com/office/drawing/2014/main" id="{C8016397-5189-4557-AE31-A055876DFED6}"/>
              </a:ext>
            </a:extLst>
          </p:cNvPr>
          <p:cNvSpPr/>
          <p:nvPr/>
        </p:nvSpPr>
        <p:spPr>
          <a:xfrm>
            <a:off x="665954" y="7226628"/>
            <a:ext cx="3804114" cy="511102"/>
          </a:xfrm>
          <a:prstGeom prst="rect">
            <a:avLst/>
          </a:prstGeom>
        </p:spPr>
        <p:txBody>
          <a:bodyPr wrap="square">
            <a:spAutoFit/>
          </a:bodyPr>
          <a:lstStyle/>
          <a:p>
            <a:r>
              <a:rPr lang="en-US" sz="907" dirty="0">
                <a:hlinkClick r:id="rId2"/>
              </a:rPr>
              <a:t>http://cosscience1.pbworks.com/f/1248192600/Module9-004.jpeg</a:t>
            </a:r>
            <a:endParaRPr lang="en-US" sz="907" dirty="0"/>
          </a:p>
          <a:p>
            <a:r>
              <a:rPr lang="en-US" sz="907" dirty="0">
                <a:hlinkClick r:id="rId3"/>
              </a:rPr>
              <a:t>https://slideplayer.com/slide/7052339/</a:t>
            </a:r>
            <a:endParaRPr lang="en-US" sz="907" dirty="0"/>
          </a:p>
          <a:p>
            <a:endParaRPr lang="en-US" sz="907" dirty="0"/>
          </a:p>
        </p:txBody>
      </p:sp>
      <p:pic>
        <p:nvPicPr>
          <p:cNvPr id="4" name="Picture 3">
            <a:extLst>
              <a:ext uri="{FF2B5EF4-FFF2-40B4-BE49-F238E27FC236}">
                <a16:creationId xmlns:a16="http://schemas.microsoft.com/office/drawing/2014/main" id="{9959FF2B-0391-4CFD-902B-456C305CC97D}"/>
              </a:ext>
            </a:extLst>
          </p:cNvPr>
          <p:cNvPicPr>
            <a:picLocks noChangeAspect="1"/>
          </p:cNvPicPr>
          <p:nvPr/>
        </p:nvPicPr>
        <p:blipFill rotWithShape="1">
          <a:blip r:embed="rId4" cstate="print"/>
          <a:srcRect l="26308" t="22873" r="23231" b="14085"/>
          <a:stretch/>
        </p:blipFill>
        <p:spPr>
          <a:xfrm>
            <a:off x="277324" y="1481780"/>
            <a:ext cx="5842010" cy="4103365"/>
          </a:xfrm>
          <a:prstGeom prst="rect">
            <a:avLst/>
          </a:prstGeom>
        </p:spPr>
      </p:pic>
      <p:pic>
        <p:nvPicPr>
          <p:cNvPr id="7170" name="Picture 2" descr="http://cosscience1.pbworks.com/f/1248192600/Module9-004.jpeg">
            <a:extLst>
              <a:ext uri="{FF2B5EF4-FFF2-40B4-BE49-F238E27FC236}">
                <a16:creationId xmlns:a16="http://schemas.microsoft.com/office/drawing/2014/main" id="{5F967CA2-F662-405E-A2CA-C86ABC8DD1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6040" y="4661756"/>
            <a:ext cx="4862360" cy="29643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9DBEFF-04B1-43D1-B77C-2FDC5394034C}"/>
              </a:ext>
            </a:extLst>
          </p:cNvPr>
          <p:cNvSpPr txBox="1"/>
          <p:nvPr/>
        </p:nvSpPr>
        <p:spPr>
          <a:xfrm>
            <a:off x="5985673" y="3584538"/>
            <a:ext cx="4072726" cy="1077218"/>
          </a:xfrm>
          <a:prstGeom prst="rect">
            <a:avLst/>
          </a:prstGeom>
          <a:noFill/>
        </p:spPr>
        <p:txBody>
          <a:bodyPr wrap="square">
            <a:spAutoFit/>
          </a:bodyPr>
          <a:lstStyle/>
          <a:p>
            <a:r>
              <a:rPr lang="en-US" sz="1600" b="1" dirty="0">
                <a:latin typeface="Comic Sans MS" panose="030F0702030302020204" pitchFamily="66" charset="0"/>
              </a:rPr>
              <a:t>Sedimentary rock layers that are tilted tell scientists the rock must have been moved after they were deposited.</a:t>
            </a:r>
          </a:p>
        </p:txBody>
      </p:sp>
      <p:cxnSp>
        <p:nvCxnSpPr>
          <p:cNvPr id="7" name="Straight Arrow Connector 6">
            <a:extLst>
              <a:ext uri="{FF2B5EF4-FFF2-40B4-BE49-F238E27FC236}">
                <a16:creationId xmlns:a16="http://schemas.microsoft.com/office/drawing/2014/main" id="{A2D7F89F-BF82-42FC-BE75-5F89C1405B68}"/>
              </a:ext>
            </a:extLst>
          </p:cNvPr>
          <p:cNvCxnSpPr/>
          <p:nvPr/>
        </p:nvCxnSpPr>
        <p:spPr>
          <a:xfrm flipH="1">
            <a:off x="7556422" y="4442974"/>
            <a:ext cx="314150" cy="100697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37D7661-BD19-4389-BA6D-E37436946B06}"/>
              </a:ext>
            </a:extLst>
          </p:cNvPr>
          <p:cNvSpPr txBox="1"/>
          <p:nvPr/>
        </p:nvSpPr>
        <p:spPr>
          <a:xfrm>
            <a:off x="2420478" y="73566"/>
            <a:ext cx="663299" cy="461665"/>
          </a:xfrm>
          <a:prstGeom prst="rect">
            <a:avLst/>
          </a:prstGeom>
          <a:noFill/>
        </p:spPr>
        <p:txBody>
          <a:bodyPr wrap="square" rtlCol="0">
            <a:spAutoFit/>
          </a:bodyPr>
          <a:lstStyle/>
          <a:p>
            <a:pPr algn="ctr"/>
            <a:r>
              <a:rPr lang="en-US" sz="2400" b="1" dirty="0">
                <a:solidFill>
                  <a:srgbClr val="FF0000"/>
                </a:solidFill>
              </a:rPr>
              <a:t>#2</a:t>
            </a:r>
          </a:p>
        </p:txBody>
      </p:sp>
    </p:spTree>
    <p:extLst>
      <p:ext uri="{BB962C8B-B14F-4D97-AF65-F5344CB8AC3E}">
        <p14:creationId xmlns:p14="http://schemas.microsoft.com/office/powerpoint/2010/main" val="71853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190BB3-5887-47CF-B708-B8AE83B225BC}"/>
              </a:ext>
            </a:extLst>
          </p:cNvPr>
          <p:cNvSpPr/>
          <p:nvPr/>
        </p:nvSpPr>
        <p:spPr>
          <a:xfrm>
            <a:off x="158916" y="518957"/>
            <a:ext cx="9823507" cy="1015663"/>
          </a:xfrm>
          <a:prstGeom prst="rect">
            <a:avLst/>
          </a:prstGeom>
        </p:spPr>
        <p:txBody>
          <a:bodyPr wrap="square">
            <a:spAutoFit/>
          </a:bodyPr>
          <a:lstStyle/>
          <a:p>
            <a:r>
              <a:rPr lang="en-US" sz="2000" dirty="0">
                <a:latin typeface="Comic Sans MS" panose="030F0702030302020204" pitchFamily="66" charset="0"/>
              </a:rPr>
              <a:t>The law of </a:t>
            </a:r>
            <a:r>
              <a:rPr lang="en-US" sz="2000" b="1" dirty="0">
                <a:solidFill>
                  <a:srgbClr val="FF0000"/>
                </a:solidFill>
                <a:latin typeface="Comic Sans MS" panose="030F0702030302020204" pitchFamily="66" charset="0"/>
              </a:rPr>
              <a:t>CROSS-CUTTING</a:t>
            </a:r>
            <a:r>
              <a:rPr lang="en-US" sz="2000" dirty="0">
                <a:latin typeface="Comic Sans MS" panose="030F0702030302020204" pitchFamily="66" charset="0"/>
              </a:rPr>
              <a:t> </a:t>
            </a:r>
            <a:r>
              <a:rPr lang="en-US" sz="2000" b="1" dirty="0">
                <a:solidFill>
                  <a:srgbClr val="FF0000"/>
                </a:solidFill>
                <a:latin typeface="Comic Sans MS" panose="030F0702030302020204" pitchFamily="66" charset="0"/>
              </a:rPr>
              <a:t>RELATIONSHIPS</a:t>
            </a:r>
            <a:r>
              <a:rPr lang="en-US" sz="2000" dirty="0">
                <a:latin typeface="Comic Sans MS" panose="030F0702030302020204" pitchFamily="66" charset="0"/>
              </a:rPr>
              <a:t> tell us that the rocks cutting across layers from top to bottom are younger than the surrounding rock where it is found.</a:t>
            </a:r>
          </a:p>
        </p:txBody>
      </p:sp>
      <p:pic>
        <p:nvPicPr>
          <p:cNvPr id="6146" name="Picture 2">
            <a:extLst>
              <a:ext uri="{FF2B5EF4-FFF2-40B4-BE49-F238E27FC236}">
                <a16:creationId xmlns:a16="http://schemas.microsoft.com/office/drawing/2014/main" id="{F844AB47-BD66-4A10-96B9-529391A259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928" y="1631294"/>
            <a:ext cx="3326743" cy="23250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encrypted-tbn0.gstatic.com/images?q=tbn:ANd9GcR5_GB0cDJ-8dakWIalUKxGwa-n8FJWvqZmSZFL7VJT3WzpAwfp">
            <a:extLst>
              <a:ext uri="{FF2B5EF4-FFF2-40B4-BE49-F238E27FC236}">
                <a16:creationId xmlns:a16="http://schemas.microsoft.com/office/drawing/2014/main" id="{834663A9-7800-4785-8535-3B91828FA9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630" y="1595582"/>
            <a:ext cx="4038381" cy="53914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5B45A1-5608-457A-B25B-194F8DC66CB5}"/>
              </a:ext>
            </a:extLst>
          </p:cNvPr>
          <p:cNvSpPr/>
          <p:nvPr/>
        </p:nvSpPr>
        <p:spPr>
          <a:xfrm>
            <a:off x="370459" y="7037805"/>
            <a:ext cx="7320900" cy="790281"/>
          </a:xfrm>
          <a:prstGeom prst="rect">
            <a:avLst/>
          </a:prstGeom>
        </p:spPr>
        <p:txBody>
          <a:bodyPr wrap="square">
            <a:spAutoFit/>
          </a:bodyPr>
          <a:lstStyle/>
          <a:p>
            <a:r>
              <a:rPr lang="en-US" sz="907" dirty="0">
                <a:hlinkClick r:id="rId4"/>
              </a:rPr>
              <a:t>https://encrypted-tbn0.gstatic.com/images?q=tbn:ANd9GcR5_GB0cDJ-8dakWIalUKxGwa-n8FJWvqZmSZFL7VJT3WzpAwfp</a:t>
            </a:r>
            <a:endParaRPr lang="en-US" sz="907" dirty="0"/>
          </a:p>
          <a:p>
            <a:r>
              <a:rPr lang="en-US" sz="907" dirty="0">
                <a:hlinkClick r:id="rId5"/>
              </a:rPr>
              <a:t>https://encrypted-tbn0.gstatic.com/images?q=tbn:ANd9GcSVOYfgiGtChKLiDxEovNQrNkaIt0w_2Y--2juKAeTQDlia1cbAaQ</a:t>
            </a:r>
            <a:endParaRPr lang="en-US" sz="907" dirty="0"/>
          </a:p>
          <a:p>
            <a:r>
              <a:rPr lang="en-US" sz="907" dirty="0">
                <a:hlinkClick r:id="rId6"/>
              </a:rPr>
              <a:t>https://encrypted-tbn0.gstatic.com/images?q=tbn:ANd9GcQWITN9w7xHF2KE651O5IWeHY-kfkDF8KmvbgV93ifj3OMGDqnW</a:t>
            </a:r>
            <a:endParaRPr lang="en-US" sz="907" dirty="0"/>
          </a:p>
          <a:p>
            <a:endParaRPr lang="en-US" sz="907" dirty="0"/>
          </a:p>
          <a:p>
            <a:endParaRPr lang="en-US" sz="907" dirty="0"/>
          </a:p>
        </p:txBody>
      </p:sp>
      <p:pic>
        <p:nvPicPr>
          <p:cNvPr id="6152" name="Picture 8" descr="https://encrypted-tbn0.gstatic.com/images?q=tbn:ANd9GcQWITN9w7xHF2KE651O5IWeHY-kfkDF8KmvbgV93ifj3OMGDqnW">
            <a:extLst>
              <a:ext uri="{FF2B5EF4-FFF2-40B4-BE49-F238E27FC236}">
                <a16:creationId xmlns:a16="http://schemas.microsoft.com/office/drawing/2014/main" id="{BD4CC600-CC87-40A1-860E-F750E5EE92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1503" y="2000854"/>
            <a:ext cx="2930120" cy="20110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C590975-A18C-4B7B-9768-82571D78D7D7}"/>
              </a:ext>
            </a:extLst>
          </p:cNvPr>
          <p:cNvSpPr txBox="1"/>
          <p:nvPr/>
        </p:nvSpPr>
        <p:spPr>
          <a:xfrm>
            <a:off x="2420478" y="73566"/>
            <a:ext cx="663299" cy="461665"/>
          </a:xfrm>
          <a:prstGeom prst="rect">
            <a:avLst/>
          </a:prstGeom>
          <a:noFill/>
        </p:spPr>
        <p:txBody>
          <a:bodyPr wrap="square" rtlCol="0">
            <a:spAutoFit/>
          </a:bodyPr>
          <a:lstStyle/>
          <a:p>
            <a:pPr algn="ctr"/>
            <a:r>
              <a:rPr lang="en-US" sz="2400" b="1" dirty="0">
                <a:solidFill>
                  <a:srgbClr val="FF0000"/>
                </a:solidFill>
              </a:rPr>
              <a:t>#2</a:t>
            </a:r>
          </a:p>
        </p:txBody>
      </p:sp>
      <p:pic>
        <p:nvPicPr>
          <p:cNvPr id="6150" name="Picture 6" descr="https://encrypted-tbn0.gstatic.com/images?q=tbn:ANd9GcSVOYfgiGtChKLiDxEovNQrNkaIt0w_2Y--2juKAeTQDlia1cbAaQ">
            <a:extLst>
              <a:ext uri="{FF2B5EF4-FFF2-40B4-BE49-F238E27FC236}">
                <a16:creationId xmlns:a16="http://schemas.microsoft.com/office/drawing/2014/main" id="{5E199030-DB2E-499B-BDAF-F282E9F4A8F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979"/>
          <a:stretch/>
        </p:blipFill>
        <p:spPr bwMode="auto">
          <a:xfrm>
            <a:off x="4763928" y="4052979"/>
            <a:ext cx="4558077" cy="290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14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DFA348-87CF-4203-BE18-531070DE7AAA}"/>
              </a:ext>
            </a:extLst>
          </p:cNvPr>
          <p:cNvPicPr>
            <a:picLocks noChangeAspect="1"/>
          </p:cNvPicPr>
          <p:nvPr/>
        </p:nvPicPr>
        <p:blipFill>
          <a:blip r:embed="rId2"/>
          <a:stretch>
            <a:fillRect/>
          </a:stretch>
        </p:blipFill>
        <p:spPr>
          <a:xfrm>
            <a:off x="370456" y="2140990"/>
            <a:ext cx="6582536" cy="3124661"/>
          </a:xfrm>
          <a:prstGeom prst="rect">
            <a:avLst/>
          </a:prstGeom>
        </p:spPr>
      </p:pic>
      <p:sp>
        <p:nvSpPr>
          <p:cNvPr id="3" name="TextBox 2">
            <a:extLst>
              <a:ext uri="{FF2B5EF4-FFF2-40B4-BE49-F238E27FC236}">
                <a16:creationId xmlns:a16="http://schemas.microsoft.com/office/drawing/2014/main" id="{32A68C54-157C-4F92-AECF-54DE444B2114}"/>
              </a:ext>
            </a:extLst>
          </p:cNvPr>
          <p:cNvSpPr txBox="1"/>
          <p:nvPr/>
        </p:nvSpPr>
        <p:spPr>
          <a:xfrm>
            <a:off x="290446" y="657770"/>
            <a:ext cx="9680674" cy="1200329"/>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Open the </a:t>
            </a:r>
            <a:r>
              <a:rPr lang="en-US" sz="2400" b="1" i="1" dirty="0">
                <a:latin typeface="Times New Roman" panose="02020603050405020304" pitchFamily="18" charset="0"/>
                <a:cs typeface="Times New Roman" panose="02020603050405020304" pitchFamily="18" charset="0"/>
              </a:rPr>
              <a:t>Earth Science </a:t>
            </a:r>
            <a:r>
              <a:rPr lang="en-US" sz="2400" b="1" i="1" dirty="0" err="1">
                <a:latin typeface="Times New Roman" panose="02020603050405020304" pitchFamily="18" charset="0"/>
                <a:cs typeface="Times New Roman" panose="02020603050405020304" pitchFamily="18" charset="0"/>
              </a:rPr>
              <a:t>HDSN</a:t>
            </a:r>
            <a:r>
              <a:rPr lang="en-US" sz="2400" b="1" i="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on GC</a:t>
            </a:r>
            <a:r>
              <a:rPr lang="en-US" sz="2400" i="1" dirty="0">
                <a:latin typeface="Times New Roman" panose="02020603050405020304" pitchFamily="18" charset="0"/>
                <a:cs typeface="Times New Roman" panose="02020603050405020304" pitchFamily="18" charset="0"/>
                <a:sym typeface="Wingdings" panose="05000000000000000000" pitchFamily="2" charset="2"/>
              </a:rPr>
              <a:t>.</a:t>
            </a:r>
          </a:p>
          <a:p>
            <a:r>
              <a:rPr lang="en-US" sz="2400" i="1" dirty="0">
                <a:latin typeface="Times New Roman" panose="02020603050405020304" pitchFamily="18" charset="0"/>
                <a:cs typeface="Times New Roman" panose="02020603050405020304" pitchFamily="18" charset="0"/>
                <a:sym typeface="Wingdings" panose="05000000000000000000" pitchFamily="2" charset="2"/>
              </a:rPr>
              <a:t>Click the textbook image to open the textbook. Read the information on </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PAGES 1-3 </a:t>
            </a:r>
            <a:r>
              <a:rPr lang="en-US" sz="2400" i="1" dirty="0">
                <a:latin typeface="Times New Roman" panose="02020603050405020304" pitchFamily="18" charset="0"/>
                <a:cs typeface="Times New Roman" panose="02020603050405020304" pitchFamily="18" charset="0"/>
                <a:sym typeface="Wingdings" panose="05000000000000000000" pitchFamily="2" charset="2"/>
              </a:rPr>
              <a:t>to identify each “ology” and fill in the chart.</a:t>
            </a:r>
          </a:p>
        </p:txBody>
      </p:sp>
      <p:sp>
        <p:nvSpPr>
          <p:cNvPr id="4" name="TextBox 3">
            <a:extLst>
              <a:ext uri="{FF2B5EF4-FFF2-40B4-BE49-F238E27FC236}">
                <a16:creationId xmlns:a16="http://schemas.microsoft.com/office/drawing/2014/main" id="{660933F9-AA73-4D91-9159-33D47F68FE2A}"/>
              </a:ext>
            </a:extLst>
          </p:cNvPr>
          <p:cNvSpPr txBox="1"/>
          <p:nvPr/>
        </p:nvSpPr>
        <p:spPr>
          <a:xfrm>
            <a:off x="0" y="95187"/>
            <a:ext cx="6113721" cy="447815"/>
          </a:xfrm>
          <a:prstGeom prst="rect">
            <a:avLst/>
          </a:prstGeom>
          <a:solidFill>
            <a:srgbClr val="FFFF00"/>
          </a:solidFill>
        </p:spPr>
        <p:txBody>
          <a:bodyPr wrap="square" rtlCol="0">
            <a:spAutoFit/>
          </a:bodyPr>
          <a:lstStyle/>
          <a:p>
            <a:r>
              <a:rPr lang="en-US" sz="2310" b="1" dirty="0">
                <a:latin typeface="Times New Roman" panose="02020603050405020304" pitchFamily="18" charset="0"/>
                <a:cs typeface="Times New Roman" panose="02020603050405020304" pitchFamily="18" charset="0"/>
              </a:rPr>
              <a:t>Assignment: Lesson 1-1 Earth Science Ologies</a:t>
            </a:r>
          </a:p>
        </p:txBody>
      </p:sp>
      <p:sp>
        <p:nvSpPr>
          <p:cNvPr id="10" name="TextBox 9">
            <a:extLst>
              <a:ext uri="{FF2B5EF4-FFF2-40B4-BE49-F238E27FC236}">
                <a16:creationId xmlns:a16="http://schemas.microsoft.com/office/drawing/2014/main" id="{D7FB3C68-D35A-4D09-92A8-0801C6B29750}"/>
              </a:ext>
            </a:extLst>
          </p:cNvPr>
          <p:cNvSpPr txBox="1"/>
          <p:nvPr/>
        </p:nvSpPr>
        <p:spPr>
          <a:xfrm>
            <a:off x="223040" y="5574125"/>
            <a:ext cx="5640550" cy="397032"/>
          </a:xfrm>
          <a:prstGeom prst="rect">
            <a:avLst/>
          </a:prstGeom>
          <a:noFill/>
        </p:spPr>
        <p:txBody>
          <a:bodyPr wrap="square" rtlCol="0">
            <a:spAutoFit/>
          </a:bodyPr>
          <a:lstStyle/>
          <a:p>
            <a:r>
              <a:rPr lang="en-US" sz="1980" i="1" dirty="0">
                <a:latin typeface="Times New Roman" panose="02020603050405020304" pitchFamily="18" charset="0"/>
                <a:cs typeface="Times New Roman" panose="02020603050405020304" pitchFamily="18" charset="0"/>
                <a:sym typeface="Wingdings" panose="05000000000000000000" pitchFamily="2" charset="2"/>
              </a:rPr>
              <a:t>Done? Answer the questions to the left of the slide.</a:t>
            </a:r>
          </a:p>
        </p:txBody>
      </p:sp>
      <p:sp>
        <p:nvSpPr>
          <p:cNvPr id="11" name="TextBox 10">
            <a:extLst>
              <a:ext uri="{FF2B5EF4-FFF2-40B4-BE49-F238E27FC236}">
                <a16:creationId xmlns:a16="http://schemas.microsoft.com/office/drawing/2014/main" id="{9EF4F844-E0CC-4867-8E45-805DDE56CA01}"/>
              </a:ext>
            </a:extLst>
          </p:cNvPr>
          <p:cNvSpPr txBox="1"/>
          <p:nvPr/>
        </p:nvSpPr>
        <p:spPr>
          <a:xfrm>
            <a:off x="7176428" y="2906225"/>
            <a:ext cx="1952470" cy="701731"/>
          </a:xfrm>
          <a:prstGeom prst="rect">
            <a:avLst/>
          </a:prstGeom>
          <a:noFill/>
        </p:spPr>
        <p:txBody>
          <a:bodyPr wrap="square" rtlCol="0">
            <a:spAutoFit/>
          </a:bodyPr>
          <a:lstStyle/>
          <a:p>
            <a:r>
              <a:rPr lang="en-US" sz="1980" i="1" dirty="0">
                <a:latin typeface="Times New Roman" panose="02020603050405020304" pitchFamily="18" charset="0"/>
                <a:cs typeface="Times New Roman" panose="02020603050405020304" pitchFamily="18" charset="0"/>
                <a:sym typeface="Wingdings" panose="05000000000000000000" pitchFamily="2" charset="2"/>
              </a:rPr>
              <a:t>Use the word list to help you.</a:t>
            </a:r>
          </a:p>
        </p:txBody>
      </p:sp>
      <p:sp>
        <p:nvSpPr>
          <p:cNvPr id="12" name="TextBox 11">
            <a:extLst>
              <a:ext uri="{FF2B5EF4-FFF2-40B4-BE49-F238E27FC236}">
                <a16:creationId xmlns:a16="http://schemas.microsoft.com/office/drawing/2014/main" id="{B0F00122-B28E-495A-B978-D30C431C2D23}"/>
              </a:ext>
            </a:extLst>
          </p:cNvPr>
          <p:cNvSpPr txBox="1"/>
          <p:nvPr/>
        </p:nvSpPr>
        <p:spPr>
          <a:xfrm>
            <a:off x="7184810" y="4429617"/>
            <a:ext cx="2429708" cy="1006429"/>
          </a:xfrm>
          <a:prstGeom prst="rect">
            <a:avLst/>
          </a:prstGeom>
          <a:noFill/>
        </p:spPr>
        <p:txBody>
          <a:bodyPr wrap="square" rtlCol="0">
            <a:spAutoFit/>
          </a:bodyPr>
          <a:lstStyle/>
          <a:p>
            <a:r>
              <a:rPr lang="en-US" sz="1980" i="1" dirty="0">
                <a:latin typeface="Times New Roman" panose="02020603050405020304" pitchFamily="18" charset="0"/>
                <a:cs typeface="Times New Roman" panose="02020603050405020304" pitchFamily="18" charset="0"/>
                <a:sym typeface="Wingdings" panose="05000000000000000000" pitchFamily="2" charset="2"/>
              </a:rPr>
              <a:t>You’ll use the stars after we review the answers in class.</a:t>
            </a:r>
          </a:p>
        </p:txBody>
      </p:sp>
      <p:sp>
        <p:nvSpPr>
          <p:cNvPr id="13" name="Arrow: Down 12">
            <a:extLst>
              <a:ext uri="{FF2B5EF4-FFF2-40B4-BE49-F238E27FC236}">
                <a16:creationId xmlns:a16="http://schemas.microsoft.com/office/drawing/2014/main" id="{86C85731-E195-445D-AA3E-D51F8A7B32FB}"/>
              </a:ext>
            </a:extLst>
          </p:cNvPr>
          <p:cNvSpPr/>
          <p:nvPr/>
        </p:nvSpPr>
        <p:spPr>
          <a:xfrm rot="5400000">
            <a:off x="6673519" y="3003181"/>
            <a:ext cx="497393" cy="491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4" name="Arrow: Down 13">
            <a:extLst>
              <a:ext uri="{FF2B5EF4-FFF2-40B4-BE49-F238E27FC236}">
                <a16:creationId xmlns:a16="http://schemas.microsoft.com/office/drawing/2014/main" id="{12771F74-392A-4254-AE75-70D24ECB65AE}"/>
              </a:ext>
            </a:extLst>
          </p:cNvPr>
          <p:cNvSpPr/>
          <p:nvPr/>
        </p:nvSpPr>
        <p:spPr>
          <a:xfrm rot="5400000">
            <a:off x="6681901" y="4642031"/>
            <a:ext cx="497393" cy="491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5" name="Arrow: Down 14">
            <a:extLst>
              <a:ext uri="{FF2B5EF4-FFF2-40B4-BE49-F238E27FC236}">
                <a16:creationId xmlns:a16="http://schemas.microsoft.com/office/drawing/2014/main" id="{BDCAFB97-5A5B-41DB-86DA-A910A56D92B5}"/>
              </a:ext>
            </a:extLst>
          </p:cNvPr>
          <p:cNvSpPr/>
          <p:nvPr/>
        </p:nvSpPr>
        <p:spPr>
          <a:xfrm rot="10800000">
            <a:off x="936734" y="4645241"/>
            <a:ext cx="497393" cy="928884"/>
          </a:xfrm>
          <a:prstGeom prst="downArrow">
            <a:avLst>
              <a:gd name="adj1" fmla="val 5337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6" name="Rectangle 15">
            <a:extLst>
              <a:ext uri="{FF2B5EF4-FFF2-40B4-BE49-F238E27FC236}">
                <a16:creationId xmlns:a16="http://schemas.microsoft.com/office/drawing/2014/main" id="{8F25DE88-A0B0-4CF0-BC69-57A7B2D2AE3D}"/>
              </a:ext>
            </a:extLst>
          </p:cNvPr>
          <p:cNvSpPr/>
          <p:nvPr/>
        </p:nvSpPr>
        <p:spPr>
          <a:xfrm>
            <a:off x="1232305" y="2217681"/>
            <a:ext cx="820699" cy="11084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44810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F44F3-DECB-4491-BFC2-79F75D6FAC66}"/>
              </a:ext>
            </a:extLst>
          </p:cNvPr>
          <p:cNvSpPr>
            <a:spLocks noGrp="1"/>
          </p:cNvSpPr>
          <p:nvPr>
            <p:ph sz="half" idx="1"/>
          </p:nvPr>
        </p:nvSpPr>
        <p:spPr>
          <a:xfrm>
            <a:off x="83891" y="306273"/>
            <a:ext cx="9831896" cy="4209473"/>
          </a:xfrm>
        </p:spPr>
        <p:txBody>
          <a:bodyPr>
            <a:noAutofit/>
          </a:bodyPr>
          <a:lstStyle/>
          <a:p>
            <a:pPr marL="0" indent="0">
              <a:buNone/>
            </a:pPr>
            <a:r>
              <a:rPr lang="en-US" sz="2000" b="1" dirty="0">
                <a:latin typeface="Comic Sans MS" panose="030F0702030302020204" pitchFamily="66" charset="0"/>
              </a:rPr>
              <a:t>    What does the statement, “the present is the key to the past” mean?  </a:t>
            </a: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p:txBody>
      </p:sp>
      <p:sp>
        <p:nvSpPr>
          <p:cNvPr id="10" name="TextBox 9">
            <a:extLst>
              <a:ext uri="{FF2B5EF4-FFF2-40B4-BE49-F238E27FC236}">
                <a16:creationId xmlns:a16="http://schemas.microsoft.com/office/drawing/2014/main" id="{943477AF-F1CD-49E5-A401-3C3745452CAC}"/>
              </a:ext>
            </a:extLst>
          </p:cNvPr>
          <p:cNvSpPr txBox="1"/>
          <p:nvPr/>
        </p:nvSpPr>
        <p:spPr>
          <a:xfrm>
            <a:off x="201925" y="2095410"/>
            <a:ext cx="4178024" cy="3170099"/>
          </a:xfrm>
          <a:prstGeom prst="rect">
            <a:avLst/>
          </a:prstGeom>
          <a:noFill/>
        </p:spPr>
        <p:txBody>
          <a:bodyPr wrap="square" rtlCol="0">
            <a:spAutoFit/>
          </a:bodyPr>
          <a:lstStyle/>
          <a:p>
            <a:r>
              <a:rPr lang="en-US" sz="2000" b="1" i="1" dirty="0">
                <a:latin typeface="Comic Sans MS" panose="030F0702030302020204" pitchFamily="66" charset="0"/>
              </a:rPr>
              <a:t>Things we see today …</a:t>
            </a:r>
          </a:p>
          <a:p>
            <a:endParaRPr lang="en-US" sz="2000" b="1" i="1" dirty="0">
              <a:latin typeface="Comic Sans MS" panose="030F0702030302020204" pitchFamily="66" charset="0"/>
            </a:endParaRPr>
          </a:p>
          <a:p>
            <a:pPr>
              <a:buFont typeface="Arial" pitchFamily="34" charset="0"/>
              <a:buChar char="•"/>
            </a:pPr>
            <a:r>
              <a:rPr lang="en-US" sz="2000" i="1" dirty="0">
                <a:latin typeface="Comic Sans MS" panose="030F0702030302020204" pitchFamily="66" charset="0"/>
              </a:rPr>
              <a:t>Water running downhill</a:t>
            </a:r>
          </a:p>
          <a:p>
            <a:pPr>
              <a:buFont typeface="Arial" pitchFamily="34" charset="0"/>
              <a:buChar char="•"/>
            </a:pPr>
            <a:endParaRPr lang="en-US" sz="2000" i="1" dirty="0">
              <a:latin typeface="Comic Sans MS" panose="030F0702030302020204" pitchFamily="66" charset="0"/>
            </a:endParaRPr>
          </a:p>
          <a:p>
            <a:pPr>
              <a:buFont typeface="Arial" pitchFamily="34" charset="0"/>
              <a:buChar char="•"/>
            </a:pPr>
            <a:endParaRPr lang="en-US" sz="2000" i="1" dirty="0">
              <a:latin typeface="Comic Sans MS" panose="030F0702030302020204" pitchFamily="66" charset="0"/>
            </a:endParaRPr>
          </a:p>
          <a:p>
            <a:pPr>
              <a:buFont typeface="Arial" pitchFamily="34" charset="0"/>
              <a:buChar char="•"/>
            </a:pPr>
            <a:r>
              <a:rPr lang="en-US" sz="2000" i="1" dirty="0">
                <a:latin typeface="Comic Sans MS" panose="030F0702030302020204" pitchFamily="66" charset="0"/>
              </a:rPr>
              <a:t>Erosion due to water or wind</a:t>
            </a:r>
          </a:p>
          <a:p>
            <a:pPr>
              <a:buFont typeface="Arial" pitchFamily="34" charset="0"/>
              <a:buChar char="•"/>
            </a:pPr>
            <a:endParaRPr lang="en-US" sz="2000" i="1" dirty="0">
              <a:latin typeface="Comic Sans MS" panose="030F0702030302020204" pitchFamily="66" charset="0"/>
            </a:endParaRPr>
          </a:p>
          <a:p>
            <a:pPr>
              <a:buFont typeface="Arial" pitchFamily="34" charset="0"/>
              <a:buChar char="•"/>
            </a:pPr>
            <a:endParaRPr lang="en-US" sz="2000" i="1" dirty="0">
              <a:latin typeface="Comic Sans MS" panose="030F0702030302020204" pitchFamily="66" charset="0"/>
            </a:endParaRPr>
          </a:p>
          <a:p>
            <a:pPr>
              <a:buFont typeface="Arial" pitchFamily="34" charset="0"/>
              <a:buChar char="•"/>
            </a:pPr>
            <a:r>
              <a:rPr lang="en-US" sz="2000" i="1" dirty="0">
                <a:latin typeface="Comic Sans MS" panose="030F0702030302020204" pitchFamily="66" charset="0"/>
              </a:rPr>
              <a:t>Rock uplifted or moved near a fault</a:t>
            </a:r>
          </a:p>
        </p:txBody>
      </p:sp>
      <p:sp>
        <p:nvSpPr>
          <p:cNvPr id="11" name="TextBox 10">
            <a:extLst>
              <a:ext uri="{FF2B5EF4-FFF2-40B4-BE49-F238E27FC236}">
                <a16:creationId xmlns:a16="http://schemas.microsoft.com/office/drawing/2014/main" id="{943477AF-F1CD-49E5-A401-3C3745452CAC}"/>
              </a:ext>
            </a:extLst>
          </p:cNvPr>
          <p:cNvSpPr txBox="1"/>
          <p:nvPr/>
        </p:nvSpPr>
        <p:spPr>
          <a:xfrm>
            <a:off x="4530055" y="2095410"/>
            <a:ext cx="5326420" cy="3170099"/>
          </a:xfrm>
          <a:prstGeom prst="rect">
            <a:avLst/>
          </a:prstGeom>
          <a:noFill/>
        </p:spPr>
        <p:txBody>
          <a:bodyPr wrap="square" rtlCol="0">
            <a:spAutoFit/>
          </a:bodyPr>
          <a:lstStyle/>
          <a:p>
            <a:r>
              <a:rPr lang="en-US" sz="2000" b="1" i="1" dirty="0">
                <a:latin typeface="Comic Sans MS" panose="030F0702030302020204" pitchFamily="66" charset="0"/>
              </a:rPr>
              <a:t>Things we see from the past…</a:t>
            </a:r>
          </a:p>
          <a:p>
            <a:endParaRPr lang="en-US" sz="2000" b="1" i="1" dirty="0">
              <a:latin typeface="Comic Sans MS" panose="030F0702030302020204" pitchFamily="66" charset="0"/>
            </a:endParaRPr>
          </a:p>
          <a:p>
            <a:pPr>
              <a:buFont typeface="Arial" pitchFamily="34" charset="0"/>
              <a:buChar char="•"/>
            </a:pPr>
            <a:r>
              <a:rPr lang="en-US" sz="2000" i="1" dirty="0">
                <a:latin typeface="Comic Sans MS" panose="030F0702030302020204" pitchFamily="66" charset="0"/>
              </a:rPr>
              <a:t>Cuts in rock due to ancient streams or rivers</a:t>
            </a:r>
          </a:p>
          <a:p>
            <a:pPr>
              <a:buFont typeface="Arial" pitchFamily="34" charset="0"/>
              <a:buChar char="•"/>
            </a:pPr>
            <a:endParaRPr lang="en-US" sz="2000" i="1" dirty="0">
              <a:latin typeface="Comic Sans MS" panose="030F0702030302020204" pitchFamily="66" charset="0"/>
            </a:endParaRPr>
          </a:p>
          <a:p>
            <a:pPr>
              <a:buFont typeface="Arial" pitchFamily="34" charset="0"/>
              <a:buChar char="•"/>
            </a:pPr>
            <a:r>
              <a:rPr lang="en-US" sz="2000" i="1" dirty="0">
                <a:latin typeface="Comic Sans MS" panose="030F0702030302020204" pitchFamily="66" charset="0"/>
              </a:rPr>
              <a:t>Spires or ridges at the top of rock being worn away</a:t>
            </a:r>
          </a:p>
          <a:p>
            <a:pPr>
              <a:buFont typeface="Arial" pitchFamily="34" charset="0"/>
              <a:buChar char="•"/>
            </a:pPr>
            <a:endParaRPr lang="en-US" sz="2000" i="1" dirty="0">
              <a:latin typeface="Comic Sans MS" panose="030F0702030302020204" pitchFamily="66" charset="0"/>
            </a:endParaRPr>
          </a:p>
          <a:p>
            <a:pPr>
              <a:buFont typeface="Arial" pitchFamily="34" charset="0"/>
              <a:buChar char="•"/>
            </a:pPr>
            <a:r>
              <a:rPr lang="en-US" sz="2000" i="1" dirty="0">
                <a:latin typeface="Comic Sans MS" panose="030F0702030302020204" pitchFamily="66" charset="0"/>
              </a:rPr>
              <a:t>Matching rock layers being higher or lower</a:t>
            </a:r>
          </a:p>
        </p:txBody>
      </p:sp>
      <p:sp>
        <p:nvSpPr>
          <p:cNvPr id="13" name="TextBox 12">
            <a:extLst>
              <a:ext uri="{FF2B5EF4-FFF2-40B4-BE49-F238E27FC236}">
                <a16:creationId xmlns:a16="http://schemas.microsoft.com/office/drawing/2014/main" id="{2ABC01C5-DA00-4CD0-9DAA-11A404D1CF15}"/>
              </a:ext>
            </a:extLst>
          </p:cNvPr>
          <p:cNvSpPr txBox="1"/>
          <p:nvPr/>
        </p:nvSpPr>
        <p:spPr>
          <a:xfrm>
            <a:off x="-63609" y="220035"/>
            <a:ext cx="663299" cy="461665"/>
          </a:xfrm>
          <a:prstGeom prst="rect">
            <a:avLst/>
          </a:prstGeom>
          <a:noFill/>
        </p:spPr>
        <p:txBody>
          <a:bodyPr wrap="square" rtlCol="0">
            <a:spAutoFit/>
          </a:bodyPr>
          <a:lstStyle/>
          <a:p>
            <a:pPr algn="ctr"/>
            <a:r>
              <a:rPr lang="en-US" sz="2400" b="1" dirty="0">
                <a:solidFill>
                  <a:srgbClr val="FF0000"/>
                </a:solidFill>
              </a:rPr>
              <a:t>#3</a:t>
            </a:r>
          </a:p>
        </p:txBody>
      </p:sp>
      <p:sp>
        <p:nvSpPr>
          <p:cNvPr id="14" name="TextBox 13">
            <a:extLst>
              <a:ext uri="{FF2B5EF4-FFF2-40B4-BE49-F238E27FC236}">
                <a16:creationId xmlns:a16="http://schemas.microsoft.com/office/drawing/2014/main" id="{0BC872D6-9749-48BD-96F1-ECA165071483}"/>
              </a:ext>
            </a:extLst>
          </p:cNvPr>
          <p:cNvSpPr txBox="1"/>
          <p:nvPr/>
        </p:nvSpPr>
        <p:spPr>
          <a:xfrm>
            <a:off x="524617" y="905191"/>
            <a:ext cx="8932930" cy="707886"/>
          </a:xfrm>
          <a:prstGeom prst="rect">
            <a:avLst/>
          </a:prstGeom>
          <a:solidFill>
            <a:srgbClr val="FFFF00"/>
          </a:solidFill>
        </p:spPr>
        <p:txBody>
          <a:bodyPr wrap="square" rtlCol="0">
            <a:spAutoFit/>
          </a:bodyPr>
          <a:lstStyle/>
          <a:p>
            <a:r>
              <a:rPr lang="en-US" sz="2000" b="1" i="1" dirty="0">
                <a:latin typeface="Comic Sans MS" panose="030F0702030302020204" pitchFamily="66" charset="0"/>
              </a:rPr>
              <a:t>We can use what we observe/know today to explain things from the past. </a:t>
            </a:r>
          </a:p>
        </p:txBody>
      </p:sp>
      <p:sp>
        <p:nvSpPr>
          <p:cNvPr id="2" name="Arrow: Right 1">
            <a:extLst>
              <a:ext uri="{FF2B5EF4-FFF2-40B4-BE49-F238E27FC236}">
                <a16:creationId xmlns:a16="http://schemas.microsoft.com/office/drawing/2014/main" id="{D61BA57D-1C02-4EF2-B054-1FD7F76A821F}"/>
              </a:ext>
            </a:extLst>
          </p:cNvPr>
          <p:cNvSpPr/>
          <p:nvPr/>
        </p:nvSpPr>
        <p:spPr>
          <a:xfrm>
            <a:off x="3398444" y="2686050"/>
            <a:ext cx="1099539" cy="4114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A04DA3C5-B6C9-4F81-8ADF-B792D5107159}"/>
              </a:ext>
            </a:extLst>
          </p:cNvPr>
          <p:cNvSpPr/>
          <p:nvPr/>
        </p:nvSpPr>
        <p:spPr>
          <a:xfrm>
            <a:off x="3897630" y="3631020"/>
            <a:ext cx="629819" cy="4114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6876CA2-8A91-4F6F-99A5-9EE4019971AF}"/>
              </a:ext>
            </a:extLst>
          </p:cNvPr>
          <p:cNvSpPr/>
          <p:nvPr/>
        </p:nvSpPr>
        <p:spPr>
          <a:xfrm>
            <a:off x="4080510" y="4523553"/>
            <a:ext cx="511211" cy="4114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D8541A2-555E-4D60-B5F8-5EA883CCAD83}"/>
              </a:ext>
            </a:extLst>
          </p:cNvPr>
          <p:cNvSpPr txBox="1"/>
          <p:nvPr/>
        </p:nvSpPr>
        <p:spPr>
          <a:xfrm>
            <a:off x="524617" y="6116963"/>
            <a:ext cx="8932930" cy="1323439"/>
          </a:xfrm>
          <a:prstGeom prst="rect">
            <a:avLst/>
          </a:prstGeom>
          <a:solidFill>
            <a:schemeClr val="accent4"/>
          </a:solidFill>
        </p:spPr>
        <p:txBody>
          <a:bodyPr wrap="square" rtlCol="0">
            <a:spAutoFit/>
          </a:bodyPr>
          <a:lstStyle/>
          <a:p>
            <a:r>
              <a:rPr lang="en-US" sz="2000" b="1" i="1" dirty="0">
                <a:latin typeface="Comic Sans MS" panose="030F0702030302020204" pitchFamily="66" charset="0"/>
              </a:rPr>
              <a:t>UNIFORMITARIANISM</a:t>
            </a:r>
            <a:r>
              <a:rPr lang="en-US" sz="2000" i="1" dirty="0">
                <a:solidFill>
                  <a:srgbClr val="FF0000"/>
                </a:solidFill>
                <a:latin typeface="Comic Sans MS" panose="030F0702030302020204" pitchFamily="66" charset="0"/>
              </a:rPr>
              <a:t> </a:t>
            </a:r>
            <a:r>
              <a:rPr lang="en-US" sz="2000" i="1" dirty="0">
                <a:latin typeface="Comic Sans MS" panose="030F0702030302020204" pitchFamily="66" charset="0"/>
                <a:sym typeface="Wingdings" panose="05000000000000000000" pitchFamily="2" charset="2"/>
              </a:rPr>
              <a:t></a:t>
            </a:r>
            <a:r>
              <a:rPr lang="en-US" sz="2000" i="1" dirty="0">
                <a:latin typeface="Comic Sans MS" panose="030F0702030302020204" pitchFamily="66" charset="0"/>
              </a:rPr>
              <a:t> </a:t>
            </a:r>
            <a:r>
              <a:rPr lang="en-US" sz="2000" b="1" i="1" dirty="0">
                <a:latin typeface="Comic Sans MS" panose="030F0702030302020204" pitchFamily="66" charset="0"/>
              </a:rPr>
              <a:t>Present is the KEY to the Past</a:t>
            </a:r>
          </a:p>
          <a:p>
            <a:endParaRPr lang="en-US" sz="2000" i="1" dirty="0">
              <a:latin typeface="Comic Sans MS" panose="030F0702030302020204" pitchFamily="66" charset="0"/>
            </a:endParaRPr>
          </a:p>
          <a:p>
            <a:r>
              <a:rPr lang="en-US" sz="2000" i="1" dirty="0">
                <a:latin typeface="Comic Sans MS" panose="030F0702030302020204" pitchFamily="66" charset="0"/>
              </a:rPr>
              <a:t>Definition: Principle that geologic processes that occurred in the past can be explained by present geologic processes</a:t>
            </a:r>
            <a:endParaRPr lang="en-US" sz="2400" b="1" i="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4045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F44F3-DECB-4491-BFC2-79F75D6FAC66}"/>
              </a:ext>
            </a:extLst>
          </p:cNvPr>
          <p:cNvSpPr>
            <a:spLocks noGrp="1"/>
          </p:cNvSpPr>
          <p:nvPr>
            <p:ph sz="half" idx="1"/>
          </p:nvPr>
        </p:nvSpPr>
        <p:spPr>
          <a:xfrm>
            <a:off x="83891" y="306273"/>
            <a:ext cx="9831896" cy="4209473"/>
          </a:xfrm>
        </p:spPr>
        <p:txBody>
          <a:bodyPr>
            <a:noAutofit/>
          </a:bodyPr>
          <a:lstStyle/>
          <a:p>
            <a:pPr marL="0" indent="0">
              <a:buNone/>
            </a:pPr>
            <a:r>
              <a:rPr lang="en-US" sz="2000" b="1" dirty="0">
                <a:latin typeface="Comic Sans MS" panose="030F0702030302020204" pitchFamily="66" charset="0"/>
              </a:rPr>
              <a:t>    What does the statement, “the present is the key to the past” mean?  </a:t>
            </a: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p:txBody>
      </p:sp>
      <p:sp>
        <p:nvSpPr>
          <p:cNvPr id="6" name="TextBox 5">
            <a:extLst>
              <a:ext uri="{FF2B5EF4-FFF2-40B4-BE49-F238E27FC236}">
                <a16:creationId xmlns:a16="http://schemas.microsoft.com/office/drawing/2014/main" id="{943477AF-F1CD-49E5-A401-3C3745452CAC}"/>
              </a:ext>
            </a:extLst>
          </p:cNvPr>
          <p:cNvSpPr txBox="1"/>
          <p:nvPr/>
        </p:nvSpPr>
        <p:spPr>
          <a:xfrm>
            <a:off x="293308" y="868593"/>
            <a:ext cx="9404365" cy="707886"/>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We explain geologic processes that occurred in the past by using what we know about current geologic processes (present time).</a:t>
            </a:r>
            <a:endParaRPr lang="en-US" sz="2000" b="1" i="1" dirty="0">
              <a:solidFill>
                <a:srgbClr val="FF0000"/>
              </a:solidFill>
              <a:latin typeface="Comic Sans MS" panose="030F0702030302020204" pitchFamily="66" charset="0"/>
            </a:endParaRPr>
          </a:p>
        </p:txBody>
      </p:sp>
      <p:sp>
        <p:nvSpPr>
          <p:cNvPr id="10" name="TextBox 9">
            <a:extLst>
              <a:ext uri="{FF2B5EF4-FFF2-40B4-BE49-F238E27FC236}">
                <a16:creationId xmlns:a16="http://schemas.microsoft.com/office/drawing/2014/main" id="{943477AF-F1CD-49E5-A401-3C3745452CAC}"/>
              </a:ext>
            </a:extLst>
          </p:cNvPr>
          <p:cNvSpPr txBox="1"/>
          <p:nvPr/>
        </p:nvSpPr>
        <p:spPr>
          <a:xfrm>
            <a:off x="293309" y="1941868"/>
            <a:ext cx="4178024" cy="1631216"/>
          </a:xfrm>
          <a:prstGeom prst="rect">
            <a:avLst/>
          </a:prstGeom>
          <a:noFill/>
        </p:spPr>
        <p:txBody>
          <a:bodyPr wrap="square" rtlCol="0">
            <a:spAutoFit/>
          </a:bodyPr>
          <a:lstStyle/>
          <a:p>
            <a:r>
              <a:rPr lang="en-US" sz="2000" b="1" i="1" dirty="0">
                <a:latin typeface="Comic Sans MS" panose="030F0702030302020204" pitchFamily="66" charset="0"/>
              </a:rPr>
              <a:t>Things we see today ….</a:t>
            </a:r>
          </a:p>
          <a:p>
            <a:pPr>
              <a:buFont typeface="Arial" pitchFamily="34" charset="0"/>
              <a:buChar char="•"/>
            </a:pPr>
            <a:r>
              <a:rPr lang="en-US" sz="2000" i="1" dirty="0">
                <a:latin typeface="Comic Sans MS" panose="030F0702030302020204" pitchFamily="66" charset="0"/>
              </a:rPr>
              <a:t>Water running downhill</a:t>
            </a:r>
          </a:p>
          <a:p>
            <a:pPr>
              <a:buFont typeface="Arial" pitchFamily="34" charset="0"/>
              <a:buChar char="•"/>
            </a:pPr>
            <a:r>
              <a:rPr lang="en-US" sz="2000" i="1" dirty="0">
                <a:latin typeface="Comic Sans MS" panose="030F0702030302020204" pitchFamily="66" charset="0"/>
              </a:rPr>
              <a:t>Erosion due to water or wind</a:t>
            </a:r>
          </a:p>
          <a:p>
            <a:pPr>
              <a:buFont typeface="Arial" pitchFamily="34" charset="0"/>
              <a:buChar char="•"/>
            </a:pPr>
            <a:r>
              <a:rPr lang="en-US" sz="2000" i="1" dirty="0">
                <a:latin typeface="Comic Sans MS" panose="030F0702030302020204" pitchFamily="66" charset="0"/>
              </a:rPr>
              <a:t>Rock uplifted or moved near a fault</a:t>
            </a:r>
          </a:p>
        </p:txBody>
      </p:sp>
      <p:sp>
        <p:nvSpPr>
          <p:cNvPr id="11" name="TextBox 10">
            <a:extLst>
              <a:ext uri="{FF2B5EF4-FFF2-40B4-BE49-F238E27FC236}">
                <a16:creationId xmlns:a16="http://schemas.microsoft.com/office/drawing/2014/main" id="{943477AF-F1CD-49E5-A401-3C3745452CAC}"/>
              </a:ext>
            </a:extLst>
          </p:cNvPr>
          <p:cNvSpPr txBox="1"/>
          <p:nvPr/>
        </p:nvSpPr>
        <p:spPr>
          <a:xfrm>
            <a:off x="4680751" y="1890309"/>
            <a:ext cx="5326420" cy="2246769"/>
          </a:xfrm>
          <a:prstGeom prst="rect">
            <a:avLst/>
          </a:prstGeom>
          <a:noFill/>
        </p:spPr>
        <p:txBody>
          <a:bodyPr wrap="square" rtlCol="0">
            <a:spAutoFit/>
          </a:bodyPr>
          <a:lstStyle/>
          <a:p>
            <a:r>
              <a:rPr lang="en-US" sz="2000" b="1" i="1" dirty="0">
                <a:latin typeface="Comic Sans MS" panose="030F0702030302020204" pitchFamily="66" charset="0"/>
              </a:rPr>
              <a:t>Things we see from the past….</a:t>
            </a:r>
          </a:p>
          <a:p>
            <a:pPr>
              <a:buFont typeface="Arial" pitchFamily="34" charset="0"/>
              <a:buChar char="•"/>
            </a:pPr>
            <a:r>
              <a:rPr lang="en-US" sz="2000" i="1" dirty="0">
                <a:latin typeface="Comic Sans MS" panose="030F0702030302020204" pitchFamily="66" charset="0"/>
              </a:rPr>
              <a:t>Cuts in rock due to ancient streams or rivers</a:t>
            </a:r>
          </a:p>
          <a:p>
            <a:pPr>
              <a:buFont typeface="Arial" pitchFamily="34" charset="0"/>
              <a:buChar char="•"/>
            </a:pPr>
            <a:r>
              <a:rPr lang="en-US" sz="2000" i="1" dirty="0">
                <a:latin typeface="Comic Sans MS" panose="030F0702030302020204" pitchFamily="66" charset="0"/>
              </a:rPr>
              <a:t>Spires or ridges at the top of rock being worn away</a:t>
            </a:r>
          </a:p>
          <a:p>
            <a:pPr>
              <a:buFont typeface="Arial" pitchFamily="34" charset="0"/>
              <a:buChar char="•"/>
            </a:pPr>
            <a:r>
              <a:rPr lang="en-US" sz="2000" i="1" dirty="0">
                <a:latin typeface="Comic Sans MS" panose="030F0702030302020204" pitchFamily="66" charset="0"/>
              </a:rPr>
              <a:t>Matching rock layers being higher or lower</a:t>
            </a:r>
          </a:p>
        </p:txBody>
      </p:sp>
      <p:pic>
        <p:nvPicPr>
          <p:cNvPr id="7" name="Picture 2" descr="Rock layers in the Grand Canyon show lateral continuity">
            <a:extLst>
              <a:ext uri="{FF2B5EF4-FFF2-40B4-BE49-F238E27FC236}">
                <a16:creationId xmlns:a16="http://schemas.microsoft.com/office/drawing/2014/main" id="{9EB160B5-4B96-44C2-B592-EC6A319382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7631"/>
          <a:stretch>
            <a:fillRect/>
          </a:stretch>
        </p:blipFill>
        <p:spPr bwMode="auto">
          <a:xfrm>
            <a:off x="7321759" y="4745768"/>
            <a:ext cx="2467590" cy="2798887"/>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8" name="Star: 5 Points 7">
            <a:extLst>
              <a:ext uri="{FF2B5EF4-FFF2-40B4-BE49-F238E27FC236}">
                <a16:creationId xmlns:a16="http://schemas.microsoft.com/office/drawing/2014/main" id="{55EDB96A-9E37-40B2-A203-4DFC716A905A}"/>
              </a:ext>
            </a:extLst>
          </p:cNvPr>
          <p:cNvSpPr/>
          <p:nvPr/>
        </p:nvSpPr>
        <p:spPr>
          <a:xfrm>
            <a:off x="83891" y="4933471"/>
            <a:ext cx="368300" cy="36933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959868-7A9C-47C3-9249-3E0E3635D993}"/>
              </a:ext>
            </a:extLst>
          </p:cNvPr>
          <p:cNvSpPr txBox="1"/>
          <p:nvPr/>
        </p:nvSpPr>
        <p:spPr>
          <a:xfrm>
            <a:off x="293308" y="4817800"/>
            <a:ext cx="8066087" cy="646331"/>
          </a:xfrm>
          <a:prstGeom prst="rect">
            <a:avLst/>
          </a:prstGeom>
          <a:noFill/>
        </p:spPr>
        <p:txBody>
          <a:bodyPr wrap="square">
            <a:spAutoFit/>
          </a:bodyPr>
          <a:lstStyle/>
          <a:p>
            <a:pPr marR="0" lvl="0" defTabSz="914400" rtl="0" eaLnBrk="0" fontAlgn="base" latinLnBrk="0" hangingPunct="0">
              <a:spcBef>
                <a:spcPct val="0"/>
              </a:spcBef>
              <a:buClrTx/>
              <a:buSzTx/>
              <a:tabLst/>
            </a:pPr>
            <a:r>
              <a:rPr lang="en-US" sz="1800" b="1"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Make the Connection: How would you classify the features </a:t>
            </a:r>
            <a:br>
              <a:rPr lang="en-US" sz="1800" b="1"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r>
              <a:rPr lang="en-US" sz="1800" b="1"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we noted in this image when you started the lesson?</a:t>
            </a:r>
            <a:endParaRPr lang="en-US" sz="1800" b="1" i="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E5A54A3-4D61-4080-8545-BB2079021730}"/>
              </a:ext>
            </a:extLst>
          </p:cNvPr>
          <p:cNvSpPr txBox="1"/>
          <p:nvPr/>
        </p:nvSpPr>
        <p:spPr>
          <a:xfrm>
            <a:off x="268041" y="5830532"/>
            <a:ext cx="4533997" cy="400110"/>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We will come back to this question.</a:t>
            </a:r>
            <a:endParaRPr lang="en-US" sz="2000" b="1" i="1" dirty="0">
              <a:solidFill>
                <a:srgbClr val="FF0000"/>
              </a:solidFill>
              <a:latin typeface="Comic Sans MS" panose="030F0702030302020204" pitchFamily="66" charset="0"/>
            </a:endParaRPr>
          </a:p>
        </p:txBody>
      </p:sp>
      <p:sp>
        <p:nvSpPr>
          <p:cNvPr id="13" name="TextBox 12">
            <a:extLst>
              <a:ext uri="{FF2B5EF4-FFF2-40B4-BE49-F238E27FC236}">
                <a16:creationId xmlns:a16="http://schemas.microsoft.com/office/drawing/2014/main" id="{2ABC01C5-DA00-4CD0-9DAA-11A404D1CF15}"/>
              </a:ext>
            </a:extLst>
          </p:cNvPr>
          <p:cNvSpPr txBox="1"/>
          <p:nvPr/>
        </p:nvSpPr>
        <p:spPr>
          <a:xfrm>
            <a:off x="-63609" y="220035"/>
            <a:ext cx="663299" cy="461665"/>
          </a:xfrm>
          <a:prstGeom prst="rect">
            <a:avLst/>
          </a:prstGeom>
          <a:noFill/>
        </p:spPr>
        <p:txBody>
          <a:bodyPr wrap="square" rtlCol="0">
            <a:spAutoFit/>
          </a:bodyPr>
          <a:lstStyle/>
          <a:p>
            <a:pPr algn="ctr"/>
            <a:r>
              <a:rPr lang="en-US" sz="2400" b="1" dirty="0">
                <a:solidFill>
                  <a:srgbClr val="FF0000"/>
                </a:solidFill>
              </a:rPr>
              <a:t>#3</a:t>
            </a:r>
          </a:p>
        </p:txBody>
      </p:sp>
    </p:spTree>
    <p:extLst>
      <p:ext uri="{BB962C8B-B14F-4D97-AF65-F5344CB8AC3E}">
        <p14:creationId xmlns:p14="http://schemas.microsoft.com/office/powerpoint/2010/main" val="403744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F44F3-DECB-4491-BFC2-79F75D6FAC66}"/>
              </a:ext>
            </a:extLst>
          </p:cNvPr>
          <p:cNvSpPr>
            <a:spLocks noGrp="1"/>
          </p:cNvSpPr>
          <p:nvPr>
            <p:ph sz="half" idx="1"/>
          </p:nvPr>
        </p:nvSpPr>
        <p:spPr>
          <a:xfrm>
            <a:off x="598098" y="234893"/>
            <a:ext cx="9460301" cy="5290634"/>
          </a:xfrm>
        </p:spPr>
        <p:txBody>
          <a:bodyPr>
            <a:noAutofit/>
          </a:bodyPr>
          <a:lstStyle/>
          <a:p>
            <a:pPr marL="0" indent="0">
              <a:buNone/>
            </a:pPr>
            <a:r>
              <a:rPr lang="en-US" sz="2000" b="1" dirty="0">
                <a:latin typeface="Comic Sans MS" panose="030F0702030302020204" pitchFamily="66" charset="0"/>
              </a:rPr>
              <a:t>Explain how each of these features can help scientists determine the age of rocks. </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Key beds -</a:t>
            </a:r>
          </a:p>
        </p:txBody>
      </p:sp>
      <p:sp>
        <p:nvSpPr>
          <p:cNvPr id="8" name="TextBox 7">
            <a:extLst>
              <a:ext uri="{FF2B5EF4-FFF2-40B4-BE49-F238E27FC236}">
                <a16:creationId xmlns:a16="http://schemas.microsoft.com/office/drawing/2014/main" id="{008CDD79-FE13-4D9A-A166-02ECFD73ADE4}"/>
              </a:ext>
            </a:extLst>
          </p:cNvPr>
          <p:cNvSpPr txBox="1"/>
          <p:nvPr/>
        </p:nvSpPr>
        <p:spPr>
          <a:xfrm>
            <a:off x="2014733" y="1334297"/>
            <a:ext cx="7928068" cy="707886"/>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A rock layer that is distinctive enough to be useful in correlation in matching rock from different areas/regions</a:t>
            </a:r>
            <a:endParaRPr lang="en-US" sz="2000" b="1" i="1" dirty="0">
              <a:solidFill>
                <a:srgbClr val="FF0000"/>
              </a:solidFill>
              <a:latin typeface="Comic Sans MS" panose="030F0702030302020204" pitchFamily="66" charset="0"/>
            </a:endParaRPr>
          </a:p>
        </p:txBody>
      </p:sp>
      <p:pic>
        <p:nvPicPr>
          <p:cNvPr id="9218" name="Picture 2" descr="The white layer of volcanic ash shown is an ideal key bed because it is distinctive and easy to recognize.">
            <a:extLst>
              <a:ext uri="{FF2B5EF4-FFF2-40B4-BE49-F238E27FC236}">
                <a16:creationId xmlns:a16="http://schemas.microsoft.com/office/drawing/2014/main" id="{185793E5-7E4E-4795-8009-2E47BD51B3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412" y="2880210"/>
            <a:ext cx="6119244" cy="410927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8">
            <a:extLst>
              <a:ext uri="{FF2B5EF4-FFF2-40B4-BE49-F238E27FC236}">
                <a16:creationId xmlns:a16="http://schemas.microsoft.com/office/drawing/2014/main" id="{F5D6521F-FBC9-490D-917B-2324647F33ED}"/>
              </a:ext>
            </a:extLst>
          </p:cNvPr>
          <p:cNvGrpSpPr/>
          <p:nvPr/>
        </p:nvGrpSpPr>
        <p:grpSpPr>
          <a:xfrm>
            <a:off x="2061690" y="4800666"/>
            <a:ext cx="6186688" cy="2695320"/>
            <a:chOff x="2646469" y="4636570"/>
            <a:chExt cx="7499016" cy="3267055"/>
          </a:xfrm>
        </p:grpSpPr>
        <p:sp>
          <p:nvSpPr>
            <p:cNvPr id="7" name="TextBox 6">
              <a:extLst>
                <a:ext uri="{FF2B5EF4-FFF2-40B4-BE49-F238E27FC236}">
                  <a16:creationId xmlns:a16="http://schemas.microsoft.com/office/drawing/2014/main" id="{F968D28F-FC52-4CFC-B726-AAF88F5087B4}"/>
                </a:ext>
              </a:extLst>
            </p:cNvPr>
            <p:cNvSpPr txBox="1"/>
            <p:nvPr/>
          </p:nvSpPr>
          <p:spPr>
            <a:xfrm>
              <a:off x="2646469" y="7344031"/>
              <a:ext cx="7499016" cy="559594"/>
            </a:xfrm>
            <a:prstGeom prst="rect">
              <a:avLst/>
            </a:prstGeom>
            <a:noFill/>
          </p:spPr>
          <p:txBody>
            <a:bodyPr wrap="square" rtlCol="0">
              <a:spAutoFit/>
            </a:bodyPr>
            <a:lstStyle/>
            <a:p>
              <a:pPr algn="ctr"/>
              <a:r>
                <a:rPr lang="en-US" sz="2400" i="1" dirty="0">
                  <a:solidFill>
                    <a:srgbClr val="FF0000"/>
                  </a:solidFill>
                </a:rPr>
                <a:t>Can you see the white layer of volcanic ash?</a:t>
              </a:r>
              <a:endParaRPr lang="en-US" sz="2400" b="1" i="1" dirty="0">
                <a:solidFill>
                  <a:srgbClr val="FF0000"/>
                </a:solidFill>
              </a:endParaRPr>
            </a:p>
          </p:txBody>
        </p:sp>
        <p:cxnSp>
          <p:nvCxnSpPr>
            <p:cNvPr id="4" name="Straight Arrow Connector 3">
              <a:extLst>
                <a:ext uri="{FF2B5EF4-FFF2-40B4-BE49-F238E27FC236}">
                  <a16:creationId xmlns:a16="http://schemas.microsoft.com/office/drawing/2014/main" id="{72622D87-5045-42EA-83C2-37E4B0D85074}"/>
                </a:ext>
              </a:extLst>
            </p:cNvPr>
            <p:cNvCxnSpPr/>
            <p:nvPr/>
          </p:nvCxnSpPr>
          <p:spPr>
            <a:xfrm flipV="1">
              <a:off x="6091311" y="4636570"/>
              <a:ext cx="489554" cy="15979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0205DA3-CFB2-48B2-97CD-739293366CAA}"/>
              </a:ext>
            </a:extLst>
          </p:cNvPr>
          <p:cNvSpPr txBox="1"/>
          <p:nvPr/>
        </p:nvSpPr>
        <p:spPr>
          <a:xfrm>
            <a:off x="0" y="182834"/>
            <a:ext cx="663299" cy="461665"/>
          </a:xfrm>
          <a:prstGeom prst="rect">
            <a:avLst/>
          </a:prstGeom>
          <a:noFill/>
        </p:spPr>
        <p:txBody>
          <a:bodyPr wrap="square" rtlCol="0">
            <a:spAutoFit/>
          </a:bodyPr>
          <a:lstStyle/>
          <a:p>
            <a:pPr algn="ctr"/>
            <a:r>
              <a:rPr lang="en-US" sz="2400" b="1" dirty="0">
                <a:solidFill>
                  <a:srgbClr val="FF0000"/>
                </a:solidFill>
              </a:rPr>
              <a:t>#4</a:t>
            </a:r>
          </a:p>
        </p:txBody>
      </p:sp>
    </p:spTree>
    <p:extLst>
      <p:ext uri="{BB962C8B-B14F-4D97-AF65-F5344CB8AC3E}">
        <p14:creationId xmlns:p14="http://schemas.microsoft.com/office/powerpoint/2010/main" val="2172082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F44F3-DECB-4491-BFC2-79F75D6FAC66}"/>
              </a:ext>
            </a:extLst>
          </p:cNvPr>
          <p:cNvSpPr>
            <a:spLocks noGrp="1"/>
          </p:cNvSpPr>
          <p:nvPr>
            <p:ph sz="half" idx="1"/>
          </p:nvPr>
        </p:nvSpPr>
        <p:spPr>
          <a:xfrm>
            <a:off x="402959" y="205946"/>
            <a:ext cx="2077123" cy="659489"/>
          </a:xfrm>
        </p:spPr>
        <p:txBody>
          <a:bodyPr>
            <a:noAutofit/>
          </a:bodyPr>
          <a:lstStyle/>
          <a:p>
            <a:pPr marL="0" indent="0">
              <a:buNone/>
            </a:pPr>
            <a:r>
              <a:rPr lang="en-US" sz="2000" b="1" dirty="0">
                <a:latin typeface="Comic Sans MS" panose="030F0702030302020204" pitchFamily="66" charset="0"/>
              </a:rPr>
              <a:t>Index fossils -</a:t>
            </a:r>
          </a:p>
        </p:txBody>
      </p:sp>
      <p:pic>
        <p:nvPicPr>
          <p:cNvPr id="7" name="Picture 2" descr="https://player.slideplayer.com/33/7052339/data/images/img27.jpg">
            <a:extLst>
              <a:ext uri="{FF2B5EF4-FFF2-40B4-BE49-F238E27FC236}">
                <a16:creationId xmlns:a16="http://schemas.microsoft.com/office/drawing/2014/main" id="{9AA6A1B9-ECFA-4509-A526-22242E34E9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7659" y="812799"/>
            <a:ext cx="6934493" cy="4839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0DC624-1E2B-435E-B4B5-714A9E4C9131}"/>
              </a:ext>
            </a:extLst>
          </p:cNvPr>
          <p:cNvSpPr txBox="1"/>
          <p:nvPr/>
        </p:nvSpPr>
        <p:spPr>
          <a:xfrm>
            <a:off x="2373965" y="181747"/>
            <a:ext cx="7104323" cy="707886"/>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Fossils used to determine the relative ages of rock layers and the fossils they contain</a:t>
            </a:r>
            <a:endParaRPr lang="en-US" sz="3600" b="1" i="1" dirty="0">
              <a:solidFill>
                <a:srgbClr val="FF0000"/>
              </a:solidFill>
              <a:latin typeface="Comic Sans MS" panose="030F0702030302020204" pitchFamily="66" charset="0"/>
            </a:endParaRPr>
          </a:p>
        </p:txBody>
      </p:sp>
      <p:sp>
        <p:nvSpPr>
          <p:cNvPr id="9" name="Rectangle 8">
            <a:extLst>
              <a:ext uri="{FF2B5EF4-FFF2-40B4-BE49-F238E27FC236}">
                <a16:creationId xmlns:a16="http://schemas.microsoft.com/office/drawing/2014/main" id="{8CDCE85A-3800-4088-864A-00CA567CDAB2}"/>
              </a:ext>
            </a:extLst>
          </p:cNvPr>
          <p:cNvSpPr/>
          <p:nvPr/>
        </p:nvSpPr>
        <p:spPr>
          <a:xfrm>
            <a:off x="1586248" y="5568423"/>
            <a:ext cx="6934493" cy="320857"/>
          </a:xfrm>
          <a:prstGeom prst="rect">
            <a:avLst/>
          </a:prstGeom>
        </p:spPr>
        <p:txBody>
          <a:bodyPr wrap="square">
            <a:spAutoFit/>
          </a:bodyPr>
          <a:lstStyle/>
          <a:p>
            <a:pPr algn="ctr"/>
            <a:r>
              <a:rPr lang="en-US" sz="1485" dirty="0"/>
              <a:t>https://player.slideplayer.com/33/7052339/data/images/img27.jpg</a:t>
            </a:r>
          </a:p>
        </p:txBody>
      </p:sp>
      <p:sp>
        <p:nvSpPr>
          <p:cNvPr id="6" name="TextBox 5">
            <a:extLst>
              <a:ext uri="{FF2B5EF4-FFF2-40B4-BE49-F238E27FC236}">
                <a16:creationId xmlns:a16="http://schemas.microsoft.com/office/drawing/2014/main" id="{60EA35AB-14C1-449A-B28B-A82BAF813679}"/>
              </a:ext>
            </a:extLst>
          </p:cNvPr>
          <p:cNvSpPr txBox="1"/>
          <p:nvPr/>
        </p:nvSpPr>
        <p:spPr>
          <a:xfrm>
            <a:off x="-138679" y="147800"/>
            <a:ext cx="663299" cy="461665"/>
          </a:xfrm>
          <a:prstGeom prst="rect">
            <a:avLst/>
          </a:prstGeom>
          <a:noFill/>
        </p:spPr>
        <p:txBody>
          <a:bodyPr wrap="square" rtlCol="0">
            <a:spAutoFit/>
          </a:bodyPr>
          <a:lstStyle/>
          <a:p>
            <a:pPr algn="ctr"/>
            <a:r>
              <a:rPr lang="en-US" sz="2400" b="1" dirty="0">
                <a:solidFill>
                  <a:srgbClr val="FF0000"/>
                </a:solidFill>
              </a:rPr>
              <a:t>#4</a:t>
            </a:r>
          </a:p>
        </p:txBody>
      </p:sp>
      <p:sp>
        <p:nvSpPr>
          <p:cNvPr id="10" name="TextBox 9">
            <a:extLst>
              <a:ext uri="{FF2B5EF4-FFF2-40B4-BE49-F238E27FC236}">
                <a16:creationId xmlns:a16="http://schemas.microsoft.com/office/drawing/2014/main" id="{33A93D02-844F-45CF-8B56-611A53A4D44C}"/>
              </a:ext>
            </a:extLst>
          </p:cNvPr>
          <p:cNvSpPr txBox="1"/>
          <p:nvPr/>
        </p:nvSpPr>
        <p:spPr>
          <a:xfrm>
            <a:off x="294854" y="6041596"/>
            <a:ext cx="9308060" cy="1631216"/>
          </a:xfrm>
          <a:prstGeom prst="rect">
            <a:avLst/>
          </a:prstGeom>
          <a:noFill/>
        </p:spPr>
        <p:txBody>
          <a:bodyPr wrap="square" rtlCol="0">
            <a:spAutoFit/>
          </a:bodyPr>
          <a:lstStyle/>
          <a:p>
            <a:r>
              <a:rPr lang="en-US" sz="2000" b="1" i="1" u="sng" dirty="0">
                <a:solidFill>
                  <a:srgbClr val="FF0000"/>
                </a:solidFill>
                <a:latin typeface="Comic Sans MS" panose="030F0702030302020204" pitchFamily="66" charset="0"/>
              </a:rPr>
              <a:t>Relative</a:t>
            </a:r>
            <a:r>
              <a:rPr lang="en-US" sz="2000" b="1" i="1" dirty="0">
                <a:solidFill>
                  <a:srgbClr val="FF0000"/>
                </a:solidFill>
                <a:latin typeface="Comic Sans MS" panose="030F0702030302020204" pitchFamily="66" charset="0"/>
              </a:rPr>
              <a:t> Age </a:t>
            </a:r>
            <a:r>
              <a:rPr lang="en-US" sz="2000" i="1" dirty="0">
                <a:solidFill>
                  <a:srgbClr val="FF0000"/>
                </a:solidFill>
                <a:latin typeface="Comic Sans MS" panose="030F0702030302020204" pitchFamily="66" charset="0"/>
              </a:rPr>
              <a:t>– The age of a fossil </a:t>
            </a:r>
            <a:r>
              <a:rPr lang="en-US" sz="2000" i="1" u="sng" dirty="0">
                <a:solidFill>
                  <a:srgbClr val="FF0000"/>
                </a:solidFill>
                <a:latin typeface="Comic Sans MS" panose="030F0702030302020204" pitchFamily="66" charset="0"/>
              </a:rPr>
              <a:t>relative</a:t>
            </a:r>
            <a:r>
              <a:rPr lang="en-US" sz="2000" i="1" dirty="0">
                <a:solidFill>
                  <a:srgbClr val="FF0000"/>
                </a:solidFill>
                <a:latin typeface="Comic Sans MS" panose="030F0702030302020204" pitchFamily="66" charset="0"/>
              </a:rPr>
              <a:t> to other fossils or rock layers; older or younger</a:t>
            </a:r>
          </a:p>
          <a:p>
            <a:endParaRPr lang="en-US" sz="2000" i="1" dirty="0">
              <a:solidFill>
                <a:srgbClr val="FF0000"/>
              </a:solidFill>
              <a:latin typeface="Comic Sans MS" panose="030F0702030302020204" pitchFamily="66" charset="0"/>
            </a:endParaRPr>
          </a:p>
          <a:p>
            <a:r>
              <a:rPr lang="en-US" sz="2000" b="1" i="1" u="sng" dirty="0">
                <a:solidFill>
                  <a:srgbClr val="FF0000"/>
                </a:solidFill>
                <a:latin typeface="Comic Sans MS" panose="030F0702030302020204" pitchFamily="66" charset="0"/>
              </a:rPr>
              <a:t>Absolute</a:t>
            </a:r>
            <a:r>
              <a:rPr lang="en-US" sz="2000" b="1" i="1" dirty="0">
                <a:solidFill>
                  <a:srgbClr val="FF0000"/>
                </a:solidFill>
                <a:latin typeface="Comic Sans MS" panose="030F0702030302020204" pitchFamily="66" charset="0"/>
              </a:rPr>
              <a:t> Age – </a:t>
            </a:r>
            <a:r>
              <a:rPr lang="en-US" sz="2000" i="1" dirty="0">
                <a:solidFill>
                  <a:srgbClr val="FF0000"/>
                </a:solidFill>
                <a:latin typeface="Comic Sans MS" panose="030F0702030302020204" pitchFamily="66" charset="0"/>
              </a:rPr>
              <a:t>Using specific methods to determine the </a:t>
            </a:r>
            <a:r>
              <a:rPr lang="en-US" sz="2000" i="1" u="sng" dirty="0">
                <a:solidFill>
                  <a:srgbClr val="FF0000"/>
                </a:solidFill>
                <a:latin typeface="Comic Sans MS" panose="030F0702030302020204" pitchFamily="66" charset="0"/>
              </a:rPr>
              <a:t>actual age </a:t>
            </a:r>
            <a:r>
              <a:rPr lang="en-US" sz="2000" i="1" dirty="0">
                <a:solidFill>
                  <a:srgbClr val="FF0000"/>
                </a:solidFill>
                <a:latin typeface="Comic Sans MS" panose="030F0702030302020204" pitchFamily="66" charset="0"/>
              </a:rPr>
              <a:t>of fossil; 2 billion years old</a:t>
            </a:r>
            <a:endParaRPr lang="en-US" sz="3600" i="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838465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ttps://www.ck12.org/flx/show/THUMB_POSTCARD/image/201410291414603158203309_eac819dad133eefb239930cf75808a37-201410291414603373379809.jpg">
            <a:extLst>
              <a:ext uri="{FF2B5EF4-FFF2-40B4-BE49-F238E27FC236}">
                <a16:creationId xmlns:a16="http://schemas.microsoft.com/office/drawing/2014/main" id="{821207C0-2D4E-4306-9E75-4DCD6F1745F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007" y="726161"/>
            <a:ext cx="3143500" cy="2392706"/>
          </a:xfrm>
          <a:prstGeom prst="rect">
            <a:avLst/>
          </a:prstGeom>
          <a:noFill/>
          <a:ln>
            <a:noFill/>
          </a:ln>
        </p:spPr>
      </p:pic>
      <p:sp>
        <p:nvSpPr>
          <p:cNvPr id="16" name="TextBox 15">
            <a:extLst>
              <a:ext uri="{FF2B5EF4-FFF2-40B4-BE49-F238E27FC236}">
                <a16:creationId xmlns:a16="http://schemas.microsoft.com/office/drawing/2014/main" id="{4453C45B-6F2B-426F-AFD8-BBA23281C551}"/>
              </a:ext>
            </a:extLst>
          </p:cNvPr>
          <p:cNvSpPr txBox="1"/>
          <p:nvPr/>
        </p:nvSpPr>
        <p:spPr>
          <a:xfrm>
            <a:off x="3705095" y="726161"/>
            <a:ext cx="2657444" cy="461665"/>
          </a:xfrm>
          <a:prstGeom prst="rect">
            <a:avLst/>
          </a:prstGeom>
          <a:noFill/>
        </p:spPr>
        <p:txBody>
          <a:bodyPr wrap="square" rtlCol="0">
            <a:spAutoFit/>
          </a:bodyPr>
          <a:lstStyle/>
          <a:p>
            <a:r>
              <a:rPr lang="en-US" sz="2400" i="1" dirty="0"/>
              <a:t>A = Superposition</a:t>
            </a:r>
          </a:p>
        </p:txBody>
      </p:sp>
      <p:sp>
        <p:nvSpPr>
          <p:cNvPr id="27" name="TextBox 26">
            <a:extLst>
              <a:ext uri="{FF2B5EF4-FFF2-40B4-BE49-F238E27FC236}">
                <a16:creationId xmlns:a16="http://schemas.microsoft.com/office/drawing/2014/main" id="{94031EA8-9382-469F-B55A-4057B8B54D6F}"/>
              </a:ext>
            </a:extLst>
          </p:cNvPr>
          <p:cNvSpPr txBox="1"/>
          <p:nvPr/>
        </p:nvSpPr>
        <p:spPr>
          <a:xfrm>
            <a:off x="3705095" y="1713019"/>
            <a:ext cx="3506569" cy="461665"/>
          </a:xfrm>
          <a:prstGeom prst="rect">
            <a:avLst/>
          </a:prstGeom>
          <a:noFill/>
        </p:spPr>
        <p:txBody>
          <a:bodyPr wrap="square" rtlCol="0">
            <a:spAutoFit/>
          </a:bodyPr>
          <a:lstStyle/>
          <a:p>
            <a:r>
              <a:rPr lang="en-US" sz="2400" i="1" dirty="0"/>
              <a:t>C = Original Horizontality</a:t>
            </a:r>
          </a:p>
        </p:txBody>
      </p:sp>
      <p:sp>
        <p:nvSpPr>
          <p:cNvPr id="28" name="TextBox 27">
            <a:extLst>
              <a:ext uri="{FF2B5EF4-FFF2-40B4-BE49-F238E27FC236}">
                <a16:creationId xmlns:a16="http://schemas.microsoft.com/office/drawing/2014/main" id="{E82FC4E4-2E80-4EA0-A828-BE6CE4829619}"/>
              </a:ext>
            </a:extLst>
          </p:cNvPr>
          <p:cNvSpPr txBox="1"/>
          <p:nvPr/>
        </p:nvSpPr>
        <p:spPr>
          <a:xfrm>
            <a:off x="3705095" y="1229036"/>
            <a:ext cx="3767692" cy="461665"/>
          </a:xfrm>
          <a:prstGeom prst="rect">
            <a:avLst/>
          </a:prstGeom>
          <a:noFill/>
        </p:spPr>
        <p:txBody>
          <a:bodyPr wrap="square" rtlCol="0">
            <a:spAutoFit/>
          </a:bodyPr>
          <a:lstStyle/>
          <a:p>
            <a:r>
              <a:rPr lang="en-US" sz="2400" i="1" dirty="0"/>
              <a:t>B = Lateral Continuity</a:t>
            </a:r>
            <a:endParaRPr lang="en-US" sz="3600" dirty="0"/>
          </a:p>
        </p:txBody>
      </p:sp>
      <p:sp>
        <p:nvSpPr>
          <p:cNvPr id="29" name="TextBox 28">
            <a:extLst>
              <a:ext uri="{FF2B5EF4-FFF2-40B4-BE49-F238E27FC236}">
                <a16:creationId xmlns:a16="http://schemas.microsoft.com/office/drawing/2014/main" id="{6C7D6F5B-4E80-45F8-9498-D90D0BEA0A65}"/>
              </a:ext>
            </a:extLst>
          </p:cNvPr>
          <p:cNvSpPr txBox="1"/>
          <p:nvPr/>
        </p:nvSpPr>
        <p:spPr>
          <a:xfrm>
            <a:off x="3705095" y="2280184"/>
            <a:ext cx="4277920" cy="461665"/>
          </a:xfrm>
          <a:prstGeom prst="rect">
            <a:avLst/>
          </a:prstGeom>
          <a:noFill/>
        </p:spPr>
        <p:txBody>
          <a:bodyPr wrap="square" rtlCol="0">
            <a:spAutoFit/>
          </a:bodyPr>
          <a:lstStyle/>
          <a:p>
            <a:r>
              <a:rPr lang="en-US" sz="2400" i="1" dirty="0"/>
              <a:t>D = Cross-Cutting Relationships</a:t>
            </a:r>
          </a:p>
        </p:txBody>
      </p:sp>
      <p:sp>
        <p:nvSpPr>
          <p:cNvPr id="30" name="TextBox 29">
            <a:extLst>
              <a:ext uri="{FF2B5EF4-FFF2-40B4-BE49-F238E27FC236}">
                <a16:creationId xmlns:a16="http://schemas.microsoft.com/office/drawing/2014/main" id="{70AC91BA-2CD6-4509-9F27-4195EF1D3FDD}"/>
              </a:ext>
            </a:extLst>
          </p:cNvPr>
          <p:cNvSpPr txBox="1"/>
          <p:nvPr/>
        </p:nvSpPr>
        <p:spPr>
          <a:xfrm>
            <a:off x="3705095" y="2786484"/>
            <a:ext cx="2049384" cy="461665"/>
          </a:xfrm>
          <a:prstGeom prst="rect">
            <a:avLst/>
          </a:prstGeom>
          <a:noFill/>
        </p:spPr>
        <p:txBody>
          <a:bodyPr wrap="square" rtlCol="0">
            <a:spAutoFit/>
          </a:bodyPr>
          <a:lstStyle/>
          <a:p>
            <a:r>
              <a:rPr lang="en-US" sz="2400" i="1" dirty="0"/>
              <a:t>E = Fault Line</a:t>
            </a:r>
            <a:endParaRPr lang="en-US" sz="3600" dirty="0"/>
          </a:p>
        </p:txBody>
      </p:sp>
      <p:sp>
        <p:nvSpPr>
          <p:cNvPr id="31" name="TextBox 30">
            <a:extLst>
              <a:ext uri="{FF2B5EF4-FFF2-40B4-BE49-F238E27FC236}">
                <a16:creationId xmlns:a16="http://schemas.microsoft.com/office/drawing/2014/main" id="{FC01CA76-DE8F-4688-BA50-1BB655BB24D3}"/>
              </a:ext>
            </a:extLst>
          </p:cNvPr>
          <p:cNvSpPr txBox="1"/>
          <p:nvPr/>
        </p:nvSpPr>
        <p:spPr>
          <a:xfrm>
            <a:off x="88530" y="108770"/>
            <a:ext cx="9767060" cy="400110"/>
          </a:xfrm>
          <a:prstGeom prst="rect">
            <a:avLst/>
          </a:prstGeom>
          <a:noFill/>
        </p:spPr>
        <p:txBody>
          <a:bodyPr wrap="square">
            <a:spAutoFit/>
          </a:bodyPr>
          <a:lstStyle/>
          <a:p>
            <a:r>
              <a:rPr lang="en-US" sz="2000" b="1" dirty="0">
                <a:latin typeface="Comic Sans MS" panose="030F0702030302020204" pitchFamily="66" charset="0"/>
                <a:cs typeface="Times New Roman" panose="02020603050405020304" pitchFamily="18" charset="0"/>
              </a:rPr>
              <a:t>     Identify each letter based on the notes we just discussed.</a:t>
            </a:r>
            <a:endParaRPr lang="en-US" sz="2000" dirty="0">
              <a:latin typeface="Comic Sans MS" panose="030F0702030302020204" pitchFamily="66" charset="0"/>
            </a:endParaRPr>
          </a:p>
        </p:txBody>
      </p:sp>
      <p:sp>
        <p:nvSpPr>
          <p:cNvPr id="33" name="TextBox 32">
            <a:extLst>
              <a:ext uri="{FF2B5EF4-FFF2-40B4-BE49-F238E27FC236}">
                <a16:creationId xmlns:a16="http://schemas.microsoft.com/office/drawing/2014/main" id="{4B474B20-0E79-46D1-BC63-33C6521507B4}"/>
              </a:ext>
            </a:extLst>
          </p:cNvPr>
          <p:cNvSpPr txBox="1"/>
          <p:nvPr/>
        </p:nvSpPr>
        <p:spPr>
          <a:xfrm>
            <a:off x="0" y="128865"/>
            <a:ext cx="663299" cy="461665"/>
          </a:xfrm>
          <a:prstGeom prst="rect">
            <a:avLst/>
          </a:prstGeom>
          <a:noFill/>
        </p:spPr>
        <p:txBody>
          <a:bodyPr wrap="square" rtlCol="0">
            <a:spAutoFit/>
          </a:bodyPr>
          <a:lstStyle/>
          <a:p>
            <a:pPr algn="ctr"/>
            <a:r>
              <a:rPr lang="en-US" sz="2400" b="1" dirty="0">
                <a:solidFill>
                  <a:srgbClr val="FF0000"/>
                </a:solidFill>
              </a:rPr>
              <a:t>#5</a:t>
            </a:r>
          </a:p>
        </p:txBody>
      </p:sp>
      <p:sp>
        <p:nvSpPr>
          <p:cNvPr id="35" name="TextBox 34">
            <a:extLst>
              <a:ext uri="{FF2B5EF4-FFF2-40B4-BE49-F238E27FC236}">
                <a16:creationId xmlns:a16="http://schemas.microsoft.com/office/drawing/2014/main" id="{D0BEA8C5-9495-4222-9761-994272AA5F35}"/>
              </a:ext>
            </a:extLst>
          </p:cNvPr>
          <p:cNvSpPr txBox="1"/>
          <p:nvPr/>
        </p:nvSpPr>
        <p:spPr>
          <a:xfrm>
            <a:off x="203224" y="3610536"/>
            <a:ext cx="9192291" cy="400110"/>
          </a:xfrm>
          <a:prstGeom prst="rect">
            <a:avLst/>
          </a:prstGeom>
          <a:noFill/>
        </p:spPr>
        <p:txBody>
          <a:bodyPr wrap="square" rtlCol="0">
            <a:spAutoFit/>
          </a:bodyPr>
          <a:lstStyle/>
          <a:p>
            <a:r>
              <a:rPr lang="en-US" sz="2000" b="1" dirty="0">
                <a:latin typeface="Comic Sans MS" panose="030F0702030302020204" pitchFamily="66" charset="0"/>
              </a:rPr>
              <a:t>Answer these questions based on the laws of stratigraphy.</a:t>
            </a:r>
          </a:p>
        </p:txBody>
      </p:sp>
      <p:sp>
        <p:nvSpPr>
          <p:cNvPr id="36" name="TextBox 35">
            <a:extLst>
              <a:ext uri="{FF2B5EF4-FFF2-40B4-BE49-F238E27FC236}">
                <a16:creationId xmlns:a16="http://schemas.microsoft.com/office/drawing/2014/main" id="{D104CD37-6881-468C-B86D-4C1EFD19E9D8}"/>
              </a:ext>
            </a:extLst>
          </p:cNvPr>
          <p:cNvSpPr txBox="1"/>
          <p:nvPr/>
        </p:nvSpPr>
        <p:spPr>
          <a:xfrm>
            <a:off x="331649" y="4245790"/>
            <a:ext cx="9192291" cy="2554545"/>
          </a:xfrm>
          <a:prstGeom prst="rect">
            <a:avLst/>
          </a:prstGeom>
          <a:noFill/>
        </p:spPr>
        <p:txBody>
          <a:bodyPr wrap="square" rtlCol="0">
            <a:spAutoFit/>
          </a:bodyPr>
          <a:lstStyle/>
          <a:p>
            <a:pPr marL="457200" indent="-457200">
              <a:buAutoNum type="arabicPeriod"/>
            </a:pPr>
            <a:r>
              <a:rPr lang="en-US" sz="2000" b="1" dirty="0">
                <a:latin typeface="Comic Sans MS" panose="030F0702030302020204" pitchFamily="66" charset="0"/>
              </a:rPr>
              <a:t>Which layer is the oldest?  Youngest?</a:t>
            </a:r>
          </a:p>
          <a:p>
            <a:pPr marL="457200" indent="-457200">
              <a:buAutoNum type="arabicPeriod"/>
            </a:pPr>
            <a:endParaRPr lang="en-US" sz="2000" b="1" dirty="0">
              <a:latin typeface="Comic Sans MS" panose="030F0702030302020204" pitchFamily="66" charset="0"/>
            </a:endParaRPr>
          </a:p>
          <a:p>
            <a:pPr marL="457200" indent="-457200">
              <a:buAutoNum type="arabicPeriod"/>
            </a:pPr>
            <a:r>
              <a:rPr lang="en-US" sz="2000" b="1" dirty="0">
                <a:latin typeface="Comic Sans MS" panose="030F0702030302020204" pitchFamily="66" charset="0"/>
              </a:rPr>
              <a:t>Which laws explains why a layer of rock like B could be found on opposite banks (sides) of a river?</a:t>
            </a:r>
          </a:p>
          <a:p>
            <a:pPr marL="457200" indent="-457200">
              <a:buAutoNum type="arabicPeriod"/>
            </a:pPr>
            <a:endParaRPr lang="en-US" sz="2000" b="1" dirty="0">
              <a:latin typeface="Comic Sans MS" panose="030F0702030302020204" pitchFamily="66" charset="0"/>
            </a:endParaRPr>
          </a:p>
          <a:p>
            <a:pPr marL="457200" indent="-457200">
              <a:buAutoNum type="arabicPeriod"/>
            </a:pPr>
            <a:r>
              <a:rPr lang="en-US" sz="2000" b="1" dirty="0">
                <a:latin typeface="Comic Sans MS" panose="030F0702030302020204" pitchFamily="66" charset="0"/>
              </a:rPr>
              <a:t>Which is older: B or D?</a:t>
            </a:r>
          </a:p>
          <a:p>
            <a:pPr marL="457200" indent="-457200">
              <a:buAutoNum type="arabicPeriod"/>
            </a:pPr>
            <a:endParaRPr lang="en-US" sz="2000" b="1" dirty="0">
              <a:latin typeface="Comic Sans MS" panose="030F0702030302020204" pitchFamily="66" charset="0"/>
            </a:endParaRPr>
          </a:p>
          <a:p>
            <a:pPr marL="457200" indent="-457200">
              <a:buAutoNum type="arabicPeriod"/>
            </a:pPr>
            <a:r>
              <a:rPr lang="en-US" sz="2000" b="1" dirty="0">
                <a:latin typeface="Comic Sans MS" panose="030F0702030302020204" pitchFamily="66" charset="0"/>
              </a:rPr>
              <a:t>Which is older:  E or D?</a:t>
            </a:r>
          </a:p>
        </p:txBody>
      </p:sp>
      <p:sp>
        <p:nvSpPr>
          <p:cNvPr id="37" name="TextBox 36">
            <a:extLst>
              <a:ext uri="{FF2B5EF4-FFF2-40B4-BE49-F238E27FC236}">
                <a16:creationId xmlns:a16="http://schemas.microsoft.com/office/drawing/2014/main" id="{3627ACAE-9DBD-43F5-B65F-44B0DE4BF1DF}"/>
              </a:ext>
            </a:extLst>
          </p:cNvPr>
          <p:cNvSpPr txBox="1"/>
          <p:nvPr/>
        </p:nvSpPr>
        <p:spPr>
          <a:xfrm>
            <a:off x="5754479" y="4089427"/>
            <a:ext cx="3682819" cy="400110"/>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Oldest = Layer C (lowest) </a:t>
            </a:r>
            <a:endParaRPr lang="en-US" sz="2000" b="1" i="1" dirty="0">
              <a:solidFill>
                <a:srgbClr val="FF0000"/>
              </a:solidFill>
              <a:latin typeface="Comic Sans MS" panose="030F0702030302020204" pitchFamily="66" charset="0"/>
            </a:endParaRPr>
          </a:p>
        </p:txBody>
      </p:sp>
      <p:sp>
        <p:nvSpPr>
          <p:cNvPr id="38" name="TextBox 37">
            <a:extLst>
              <a:ext uri="{FF2B5EF4-FFF2-40B4-BE49-F238E27FC236}">
                <a16:creationId xmlns:a16="http://schemas.microsoft.com/office/drawing/2014/main" id="{EC0739FF-E31A-45CD-86F7-CC874C102A3B}"/>
              </a:ext>
            </a:extLst>
          </p:cNvPr>
          <p:cNvSpPr txBox="1"/>
          <p:nvPr/>
        </p:nvSpPr>
        <p:spPr>
          <a:xfrm>
            <a:off x="5754479" y="4397339"/>
            <a:ext cx="3930110" cy="400110"/>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Youngest = Layer A (top) </a:t>
            </a:r>
            <a:endParaRPr lang="en-US" sz="2000" b="1" i="1" dirty="0">
              <a:solidFill>
                <a:srgbClr val="FF0000"/>
              </a:solidFill>
              <a:latin typeface="Comic Sans MS" panose="030F0702030302020204" pitchFamily="66" charset="0"/>
            </a:endParaRPr>
          </a:p>
        </p:txBody>
      </p:sp>
      <p:sp>
        <p:nvSpPr>
          <p:cNvPr id="39" name="TextBox 38">
            <a:extLst>
              <a:ext uri="{FF2B5EF4-FFF2-40B4-BE49-F238E27FC236}">
                <a16:creationId xmlns:a16="http://schemas.microsoft.com/office/drawing/2014/main" id="{25B66A24-3F0D-4C5E-AD4B-73C482DC0292}"/>
              </a:ext>
            </a:extLst>
          </p:cNvPr>
          <p:cNvSpPr txBox="1"/>
          <p:nvPr/>
        </p:nvSpPr>
        <p:spPr>
          <a:xfrm>
            <a:off x="5072993" y="5198727"/>
            <a:ext cx="3930110" cy="400110"/>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Lateral Continuity</a:t>
            </a:r>
            <a:endParaRPr lang="en-US" sz="2000" b="1" i="1" dirty="0">
              <a:solidFill>
                <a:srgbClr val="FF0000"/>
              </a:solidFill>
              <a:latin typeface="Comic Sans MS" panose="030F0702030302020204" pitchFamily="66" charset="0"/>
            </a:endParaRPr>
          </a:p>
        </p:txBody>
      </p:sp>
      <p:sp>
        <p:nvSpPr>
          <p:cNvPr id="40" name="TextBox 39">
            <a:extLst>
              <a:ext uri="{FF2B5EF4-FFF2-40B4-BE49-F238E27FC236}">
                <a16:creationId xmlns:a16="http://schemas.microsoft.com/office/drawing/2014/main" id="{2BBA4CEC-110B-44B4-8534-F6C08E2E0594}"/>
              </a:ext>
            </a:extLst>
          </p:cNvPr>
          <p:cNvSpPr txBox="1"/>
          <p:nvPr/>
        </p:nvSpPr>
        <p:spPr>
          <a:xfrm>
            <a:off x="3960185" y="5750386"/>
            <a:ext cx="5766566" cy="400110"/>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B – had to be there before D cut across it</a:t>
            </a:r>
            <a:endParaRPr lang="en-US" sz="2000" b="1" i="1" dirty="0">
              <a:solidFill>
                <a:srgbClr val="FF0000"/>
              </a:solidFill>
              <a:latin typeface="Comic Sans MS" panose="030F0702030302020204" pitchFamily="66" charset="0"/>
            </a:endParaRPr>
          </a:p>
        </p:txBody>
      </p:sp>
      <p:sp>
        <p:nvSpPr>
          <p:cNvPr id="41" name="TextBox 40">
            <a:extLst>
              <a:ext uri="{FF2B5EF4-FFF2-40B4-BE49-F238E27FC236}">
                <a16:creationId xmlns:a16="http://schemas.microsoft.com/office/drawing/2014/main" id="{5B578E4B-13E1-42C7-9C03-63CD56510E3E}"/>
              </a:ext>
            </a:extLst>
          </p:cNvPr>
          <p:cNvSpPr txBox="1"/>
          <p:nvPr/>
        </p:nvSpPr>
        <p:spPr>
          <a:xfrm>
            <a:off x="4089024" y="6351719"/>
            <a:ext cx="5766566" cy="707886"/>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D – E cut across it, so it was there before fault E occurred </a:t>
            </a:r>
            <a:endParaRPr lang="en-US" sz="2000" b="1" i="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81030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28" grpId="0"/>
      <p:bldP spid="29" grpId="0"/>
      <p:bldP spid="30" grpId="0"/>
      <p:bldP spid="37" grpId="0"/>
      <p:bldP spid="38" grpId="0"/>
      <p:bldP spid="39" grpId="0"/>
      <p:bldP spid="40"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43219C-7DF3-4BE0-847A-C37D03674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563" y="758040"/>
            <a:ext cx="8043002" cy="2853393"/>
          </a:xfrm>
          <a:prstGeom prst="rect">
            <a:avLst/>
          </a:prstGeom>
        </p:spPr>
      </p:pic>
      <p:sp>
        <p:nvSpPr>
          <p:cNvPr id="19" name="Rectangle 18">
            <a:extLst>
              <a:ext uri="{FF2B5EF4-FFF2-40B4-BE49-F238E27FC236}">
                <a16:creationId xmlns:a16="http://schemas.microsoft.com/office/drawing/2014/main" id="{6D1B7739-9EA6-4E32-97A9-680A15017673}"/>
              </a:ext>
            </a:extLst>
          </p:cNvPr>
          <p:cNvSpPr/>
          <p:nvPr/>
        </p:nvSpPr>
        <p:spPr>
          <a:xfrm>
            <a:off x="1868830" y="3940912"/>
            <a:ext cx="6776214"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sym typeface="Wingdings" panose="05000000000000000000" pitchFamily="2" charset="2"/>
              </a:rPr>
              <a:t>______  ______  ______  ______  ______  </a:t>
            </a:r>
            <a:endParaRPr lang="en-US" sz="2400" b="1"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1B8C5DBA-1F29-4F05-BAFF-B0DA4C76F129}"/>
              </a:ext>
            </a:extLst>
          </p:cNvPr>
          <p:cNvSpPr/>
          <p:nvPr/>
        </p:nvSpPr>
        <p:spPr>
          <a:xfrm>
            <a:off x="1868830" y="4274377"/>
            <a:ext cx="1008609" cy="447815"/>
          </a:xfrm>
          <a:prstGeom prst="rect">
            <a:avLst/>
          </a:prstGeom>
        </p:spPr>
        <p:txBody>
          <a:bodyPr wrap="none">
            <a:spAutoFit/>
          </a:bodyPr>
          <a:lstStyle/>
          <a:p>
            <a:r>
              <a:rPr lang="en-US" sz="2310" b="1" dirty="0">
                <a:latin typeface="Times New Roman" panose="02020603050405020304" pitchFamily="18" charset="0"/>
                <a:cs typeface="Times New Roman" panose="02020603050405020304" pitchFamily="18" charset="0"/>
                <a:sym typeface="Wingdings" panose="05000000000000000000" pitchFamily="2" charset="2"/>
              </a:rPr>
              <a:t>Oldest</a:t>
            </a:r>
            <a:endParaRPr lang="en-US" sz="2310" b="1"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6B22693A-8D13-4628-A12D-7DDE7528C856}"/>
              </a:ext>
            </a:extLst>
          </p:cNvPr>
          <p:cNvSpPr/>
          <p:nvPr/>
        </p:nvSpPr>
        <p:spPr>
          <a:xfrm>
            <a:off x="6996683" y="4272440"/>
            <a:ext cx="1336456" cy="447815"/>
          </a:xfrm>
          <a:prstGeom prst="rect">
            <a:avLst/>
          </a:prstGeom>
        </p:spPr>
        <p:txBody>
          <a:bodyPr wrap="none">
            <a:spAutoFit/>
          </a:bodyPr>
          <a:lstStyle/>
          <a:p>
            <a:r>
              <a:rPr lang="en-US" sz="2310" b="1" dirty="0">
                <a:latin typeface="Times New Roman" panose="02020603050405020304" pitchFamily="18" charset="0"/>
                <a:cs typeface="Times New Roman" panose="02020603050405020304" pitchFamily="18" charset="0"/>
                <a:sym typeface="Wingdings" panose="05000000000000000000" pitchFamily="2" charset="2"/>
              </a:rPr>
              <a:t>Youngest</a:t>
            </a:r>
            <a:endParaRPr lang="en-US" sz="231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51222FA-C83E-4DF2-92E4-DD41B07E3279}"/>
              </a:ext>
            </a:extLst>
          </p:cNvPr>
          <p:cNvSpPr txBox="1"/>
          <p:nvPr/>
        </p:nvSpPr>
        <p:spPr>
          <a:xfrm>
            <a:off x="1868829" y="3754511"/>
            <a:ext cx="974931" cy="584775"/>
          </a:xfrm>
          <a:prstGeom prst="rect">
            <a:avLst/>
          </a:prstGeom>
          <a:noFill/>
        </p:spPr>
        <p:txBody>
          <a:bodyPr wrap="square" rtlCol="0">
            <a:spAutoFit/>
          </a:bodyPr>
          <a:lstStyle/>
          <a:p>
            <a:pPr algn="ctr"/>
            <a:r>
              <a:rPr lang="en-US" sz="3200" b="1" i="1" dirty="0">
                <a:solidFill>
                  <a:srgbClr val="FF0000"/>
                </a:solidFill>
              </a:rPr>
              <a:t>D</a:t>
            </a:r>
          </a:p>
        </p:txBody>
      </p:sp>
      <p:sp>
        <p:nvSpPr>
          <p:cNvPr id="23" name="TextBox 22">
            <a:extLst>
              <a:ext uri="{FF2B5EF4-FFF2-40B4-BE49-F238E27FC236}">
                <a16:creationId xmlns:a16="http://schemas.microsoft.com/office/drawing/2014/main" id="{1D2801BD-BE08-4BE4-8379-27D1E46FC43F}"/>
              </a:ext>
            </a:extLst>
          </p:cNvPr>
          <p:cNvSpPr txBox="1"/>
          <p:nvPr/>
        </p:nvSpPr>
        <p:spPr>
          <a:xfrm>
            <a:off x="3211737" y="3754511"/>
            <a:ext cx="974931" cy="584775"/>
          </a:xfrm>
          <a:prstGeom prst="rect">
            <a:avLst/>
          </a:prstGeom>
          <a:noFill/>
        </p:spPr>
        <p:txBody>
          <a:bodyPr wrap="square" rtlCol="0">
            <a:spAutoFit/>
          </a:bodyPr>
          <a:lstStyle/>
          <a:p>
            <a:pPr algn="ctr"/>
            <a:r>
              <a:rPr lang="en-US" sz="3200" b="1" i="1" dirty="0">
                <a:solidFill>
                  <a:srgbClr val="FF0000"/>
                </a:solidFill>
              </a:rPr>
              <a:t>C</a:t>
            </a:r>
          </a:p>
        </p:txBody>
      </p:sp>
      <p:sp>
        <p:nvSpPr>
          <p:cNvPr id="24" name="TextBox 23">
            <a:extLst>
              <a:ext uri="{FF2B5EF4-FFF2-40B4-BE49-F238E27FC236}">
                <a16:creationId xmlns:a16="http://schemas.microsoft.com/office/drawing/2014/main" id="{F785C6DE-7F38-4AFA-8448-1A3491AE3C3A}"/>
              </a:ext>
            </a:extLst>
          </p:cNvPr>
          <p:cNvSpPr txBox="1"/>
          <p:nvPr/>
        </p:nvSpPr>
        <p:spPr>
          <a:xfrm>
            <a:off x="4554645" y="3754511"/>
            <a:ext cx="974931" cy="584775"/>
          </a:xfrm>
          <a:prstGeom prst="rect">
            <a:avLst/>
          </a:prstGeom>
          <a:noFill/>
        </p:spPr>
        <p:txBody>
          <a:bodyPr wrap="square" rtlCol="0">
            <a:spAutoFit/>
          </a:bodyPr>
          <a:lstStyle/>
          <a:p>
            <a:pPr algn="ctr"/>
            <a:r>
              <a:rPr lang="en-US" sz="3200" b="1" i="1" dirty="0">
                <a:solidFill>
                  <a:srgbClr val="FF0000"/>
                </a:solidFill>
              </a:rPr>
              <a:t>A</a:t>
            </a:r>
          </a:p>
        </p:txBody>
      </p:sp>
      <p:sp>
        <p:nvSpPr>
          <p:cNvPr id="25" name="TextBox 24">
            <a:extLst>
              <a:ext uri="{FF2B5EF4-FFF2-40B4-BE49-F238E27FC236}">
                <a16:creationId xmlns:a16="http://schemas.microsoft.com/office/drawing/2014/main" id="{51D221DB-A3FE-4BD5-B11B-D6229DB50BF4}"/>
              </a:ext>
            </a:extLst>
          </p:cNvPr>
          <p:cNvSpPr txBox="1"/>
          <p:nvPr/>
        </p:nvSpPr>
        <p:spPr>
          <a:xfrm>
            <a:off x="5897553" y="3754511"/>
            <a:ext cx="974931" cy="584775"/>
          </a:xfrm>
          <a:prstGeom prst="rect">
            <a:avLst/>
          </a:prstGeom>
          <a:noFill/>
        </p:spPr>
        <p:txBody>
          <a:bodyPr wrap="square" rtlCol="0">
            <a:spAutoFit/>
          </a:bodyPr>
          <a:lstStyle/>
          <a:p>
            <a:pPr algn="ctr"/>
            <a:r>
              <a:rPr lang="en-US" sz="3200" b="1" i="1" dirty="0">
                <a:solidFill>
                  <a:srgbClr val="FF0000"/>
                </a:solidFill>
              </a:rPr>
              <a:t>B</a:t>
            </a:r>
          </a:p>
        </p:txBody>
      </p:sp>
      <p:sp>
        <p:nvSpPr>
          <p:cNvPr id="26" name="TextBox 25">
            <a:extLst>
              <a:ext uri="{FF2B5EF4-FFF2-40B4-BE49-F238E27FC236}">
                <a16:creationId xmlns:a16="http://schemas.microsoft.com/office/drawing/2014/main" id="{5A3E76AB-A1F8-4607-8401-F0A2A431A56C}"/>
              </a:ext>
            </a:extLst>
          </p:cNvPr>
          <p:cNvSpPr txBox="1"/>
          <p:nvPr/>
        </p:nvSpPr>
        <p:spPr>
          <a:xfrm>
            <a:off x="7240462" y="3754511"/>
            <a:ext cx="974931" cy="584775"/>
          </a:xfrm>
          <a:prstGeom prst="rect">
            <a:avLst/>
          </a:prstGeom>
          <a:noFill/>
        </p:spPr>
        <p:txBody>
          <a:bodyPr wrap="square" rtlCol="0">
            <a:spAutoFit/>
          </a:bodyPr>
          <a:lstStyle/>
          <a:p>
            <a:pPr algn="ctr"/>
            <a:r>
              <a:rPr lang="en-US" sz="3200" b="1" i="1" dirty="0">
                <a:solidFill>
                  <a:srgbClr val="FF0000"/>
                </a:solidFill>
              </a:rPr>
              <a:t>E</a:t>
            </a:r>
          </a:p>
        </p:txBody>
      </p:sp>
      <p:sp>
        <p:nvSpPr>
          <p:cNvPr id="17" name="Rectangle 16">
            <a:hlinkClick r:id="rId3"/>
            <a:extLst>
              <a:ext uri="{FF2B5EF4-FFF2-40B4-BE49-F238E27FC236}">
                <a16:creationId xmlns:a16="http://schemas.microsoft.com/office/drawing/2014/main" id="{785DAEA5-8318-41B8-9157-3E6D28DBDB85}"/>
              </a:ext>
            </a:extLst>
          </p:cNvPr>
          <p:cNvSpPr/>
          <p:nvPr/>
        </p:nvSpPr>
        <p:spPr>
          <a:xfrm>
            <a:off x="88530" y="7335757"/>
            <a:ext cx="4996317" cy="320857"/>
          </a:xfrm>
          <a:prstGeom prst="rect">
            <a:avLst/>
          </a:prstGeom>
        </p:spPr>
        <p:txBody>
          <a:bodyPr wrap="square">
            <a:spAutoFit/>
          </a:bodyPr>
          <a:lstStyle/>
          <a:p>
            <a:r>
              <a:rPr lang="en-US" sz="1485" dirty="0">
                <a:hlinkClick r:id="rId3"/>
              </a:rPr>
              <a:t>https://www.youtube.com/watch?v=SKUoNrMZZmo</a:t>
            </a:r>
            <a:endParaRPr lang="en-US" sz="1485" dirty="0"/>
          </a:p>
        </p:txBody>
      </p:sp>
      <p:sp>
        <p:nvSpPr>
          <p:cNvPr id="32" name="TextBox 31">
            <a:extLst>
              <a:ext uri="{FF2B5EF4-FFF2-40B4-BE49-F238E27FC236}">
                <a16:creationId xmlns:a16="http://schemas.microsoft.com/office/drawing/2014/main" id="{D7CABC9C-6C7E-4E46-B351-E45BF0899EBF}"/>
              </a:ext>
            </a:extLst>
          </p:cNvPr>
          <p:cNvSpPr txBox="1"/>
          <p:nvPr/>
        </p:nvSpPr>
        <p:spPr>
          <a:xfrm>
            <a:off x="209301" y="125681"/>
            <a:ext cx="7025386" cy="400110"/>
          </a:xfrm>
          <a:prstGeom prst="rect">
            <a:avLst/>
          </a:prstGeom>
          <a:noFill/>
        </p:spPr>
        <p:txBody>
          <a:bodyPr wrap="square">
            <a:spAutoFit/>
          </a:bodyPr>
          <a:lstStyle/>
          <a:p>
            <a:r>
              <a:rPr lang="en-US" sz="2000" b="1" dirty="0">
                <a:latin typeface="Comic Sans MS" panose="030F0702030302020204" pitchFamily="66" charset="0"/>
                <a:cs typeface="Times New Roman" panose="02020603050405020304" pitchFamily="18" charset="0"/>
              </a:rPr>
              <a:t>    Organize the layers from oldest to youngest.</a:t>
            </a:r>
            <a:endParaRPr lang="en-US" sz="2000" dirty="0">
              <a:latin typeface="Comic Sans MS" panose="030F0702030302020204" pitchFamily="66" charset="0"/>
            </a:endParaRPr>
          </a:p>
        </p:txBody>
      </p:sp>
      <p:sp>
        <p:nvSpPr>
          <p:cNvPr id="34" name="TextBox 33">
            <a:extLst>
              <a:ext uri="{FF2B5EF4-FFF2-40B4-BE49-F238E27FC236}">
                <a16:creationId xmlns:a16="http://schemas.microsoft.com/office/drawing/2014/main" id="{FB2166C5-F016-47B5-863F-A33E31413620}"/>
              </a:ext>
            </a:extLst>
          </p:cNvPr>
          <p:cNvSpPr txBox="1"/>
          <p:nvPr/>
        </p:nvSpPr>
        <p:spPr>
          <a:xfrm>
            <a:off x="120771" y="94904"/>
            <a:ext cx="663299" cy="461665"/>
          </a:xfrm>
          <a:prstGeom prst="rect">
            <a:avLst/>
          </a:prstGeom>
          <a:noFill/>
        </p:spPr>
        <p:txBody>
          <a:bodyPr wrap="square" rtlCol="0">
            <a:spAutoFit/>
          </a:bodyPr>
          <a:lstStyle/>
          <a:p>
            <a:pPr algn="ctr"/>
            <a:r>
              <a:rPr lang="en-US" sz="2400" b="1" dirty="0">
                <a:solidFill>
                  <a:srgbClr val="FF0000"/>
                </a:solidFill>
              </a:rPr>
              <a:t>#6</a:t>
            </a:r>
          </a:p>
        </p:txBody>
      </p:sp>
    </p:spTree>
    <p:extLst>
      <p:ext uri="{BB962C8B-B14F-4D97-AF65-F5344CB8AC3E}">
        <p14:creationId xmlns:p14="http://schemas.microsoft.com/office/powerpoint/2010/main" val="33080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3477AF-F1CD-49E5-A401-3C3745452CAC}"/>
              </a:ext>
            </a:extLst>
          </p:cNvPr>
          <p:cNvSpPr txBox="1"/>
          <p:nvPr/>
        </p:nvSpPr>
        <p:spPr>
          <a:xfrm>
            <a:off x="557850" y="1175750"/>
            <a:ext cx="4623749" cy="400110"/>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Superposition</a:t>
            </a:r>
            <a:endParaRPr lang="en-US" sz="2000" b="1" i="1" dirty="0">
              <a:solidFill>
                <a:srgbClr val="FF0000"/>
              </a:solidFill>
              <a:latin typeface="Comic Sans MS" panose="030F0702030302020204" pitchFamily="66" charset="0"/>
            </a:endParaRPr>
          </a:p>
        </p:txBody>
      </p:sp>
      <p:pic>
        <p:nvPicPr>
          <p:cNvPr id="7" name="Picture 2" descr="Rock layers in the Grand Canyon show lateral continuity">
            <a:extLst>
              <a:ext uri="{FF2B5EF4-FFF2-40B4-BE49-F238E27FC236}">
                <a16:creationId xmlns:a16="http://schemas.microsoft.com/office/drawing/2014/main" id="{9EB160B5-4B96-44C2-B592-EC6A319382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7631"/>
          <a:stretch>
            <a:fillRect/>
          </a:stretch>
        </p:blipFill>
        <p:spPr bwMode="auto">
          <a:xfrm>
            <a:off x="7385020" y="265784"/>
            <a:ext cx="2467590" cy="2798887"/>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8" name="Star: 5 Points 7">
            <a:extLst>
              <a:ext uri="{FF2B5EF4-FFF2-40B4-BE49-F238E27FC236}">
                <a16:creationId xmlns:a16="http://schemas.microsoft.com/office/drawing/2014/main" id="{55EDB96A-9E37-40B2-A203-4DFC716A905A}"/>
              </a:ext>
            </a:extLst>
          </p:cNvPr>
          <p:cNvSpPr/>
          <p:nvPr/>
        </p:nvSpPr>
        <p:spPr>
          <a:xfrm>
            <a:off x="147152" y="453487"/>
            <a:ext cx="368300" cy="36933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959868-7A9C-47C3-9249-3E0E3635D993}"/>
              </a:ext>
            </a:extLst>
          </p:cNvPr>
          <p:cNvSpPr txBox="1"/>
          <p:nvPr/>
        </p:nvSpPr>
        <p:spPr>
          <a:xfrm>
            <a:off x="356569" y="337816"/>
            <a:ext cx="8066087" cy="646331"/>
          </a:xfrm>
          <a:prstGeom prst="rect">
            <a:avLst/>
          </a:prstGeom>
          <a:noFill/>
        </p:spPr>
        <p:txBody>
          <a:bodyPr wrap="square">
            <a:spAutoFit/>
          </a:bodyPr>
          <a:lstStyle/>
          <a:p>
            <a:pPr marR="0" lvl="0" defTabSz="914400" rtl="0" eaLnBrk="0" fontAlgn="base" latinLnBrk="0" hangingPunct="0">
              <a:spcBef>
                <a:spcPct val="0"/>
              </a:spcBef>
              <a:buClrTx/>
              <a:buSzTx/>
              <a:tabLst/>
            </a:pPr>
            <a:r>
              <a:rPr lang="en-US" sz="1800" b="1"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Make the Connection: How would you classify the features </a:t>
            </a:r>
            <a:br>
              <a:rPr lang="en-US" sz="1800" b="1"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r>
              <a:rPr lang="en-US" sz="1800" b="1"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we noted in this image when you started the lesson?</a:t>
            </a:r>
            <a:endParaRPr lang="en-US" sz="1800" b="1" i="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18334E4-9A95-4F31-94DF-A149B0FA666C}"/>
              </a:ext>
            </a:extLst>
          </p:cNvPr>
          <p:cNvSpPr txBox="1"/>
          <p:nvPr/>
        </p:nvSpPr>
        <p:spPr>
          <a:xfrm>
            <a:off x="557850" y="1672020"/>
            <a:ext cx="4623749" cy="400110"/>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Horizontality </a:t>
            </a:r>
            <a:endParaRPr lang="en-US" sz="2000" b="1" i="1" dirty="0">
              <a:solidFill>
                <a:srgbClr val="FF0000"/>
              </a:solidFill>
              <a:latin typeface="Comic Sans MS" panose="030F0702030302020204" pitchFamily="66" charset="0"/>
            </a:endParaRPr>
          </a:p>
        </p:txBody>
      </p:sp>
      <p:sp>
        <p:nvSpPr>
          <p:cNvPr id="13" name="TextBox 12">
            <a:extLst>
              <a:ext uri="{FF2B5EF4-FFF2-40B4-BE49-F238E27FC236}">
                <a16:creationId xmlns:a16="http://schemas.microsoft.com/office/drawing/2014/main" id="{74B08A7C-E8BF-4FDE-B63E-F11616B54F4D}"/>
              </a:ext>
            </a:extLst>
          </p:cNvPr>
          <p:cNvSpPr txBox="1"/>
          <p:nvPr/>
        </p:nvSpPr>
        <p:spPr>
          <a:xfrm>
            <a:off x="557850" y="2168290"/>
            <a:ext cx="4623749" cy="400110"/>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Lateral Continuity</a:t>
            </a:r>
            <a:endParaRPr lang="en-US" sz="2000" b="1" i="1" dirty="0">
              <a:solidFill>
                <a:srgbClr val="FF0000"/>
              </a:solidFill>
              <a:latin typeface="Comic Sans MS" panose="030F0702030302020204" pitchFamily="66" charset="0"/>
            </a:endParaRPr>
          </a:p>
        </p:txBody>
      </p:sp>
      <p:sp>
        <p:nvSpPr>
          <p:cNvPr id="4" name="Rectangle 3">
            <a:extLst>
              <a:ext uri="{FF2B5EF4-FFF2-40B4-BE49-F238E27FC236}">
                <a16:creationId xmlns:a16="http://schemas.microsoft.com/office/drawing/2014/main" id="{32B5A823-4C1D-49BF-B163-6A499BC77B49}"/>
              </a:ext>
            </a:extLst>
          </p:cNvPr>
          <p:cNvSpPr/>
          <p:nvPr/>
        </p:nvSpPr>
        <p:spPr>
          <a:xfrm>
            <a:off x="290431" y="4042913"/>
            <a:ext cx="9629946" cy="30422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CD067CC-1FC4-4F8E-9F82-A8C171EC07E3}"/>
              </a:ext>
            </a:extLst>
          </p:cNvPr>
          <p:cNvSpPr txBox="1"/>
          <p:nvPr/>
        </p:nvSpPr>
        <p:spPr>
          <a:xfrm>
            <a:off x="557850" y="2664561"/>
            <a:ext cx="4623749" cy="400110"/>
          </a:xfrm>
          <a:prstGeom prst="rect">
            <a:avLst/>
          </a:prstGeom>
          <a:noFill/>
        </p:spPr>
        <p:txBody>
          <a:bodyPr wrap="square" rtlCol="0">
            <a:spAutoFit/>
          </a:bodyPr>
          <a:lstStyle/>
          <a:p>
            <a:r>
              <a:rPr lang="en-US" sz="2000" i="1" dirty="0">
                <a:solidFill>
                  <a:srgbClr val="FF0000"/>
                </a:solidFill>
                <a:latin typeface="Comic Sans MS" panose="030F0702030302020204" pitchFamily="66" charset="0"/>
              </a:rPr>
              <a:t>Cross-Cutting Relationships</a:t>
            </a:r>
            <a:endParaRPr lang="en-US" sz="2000" b="1" i="1" dirty="0">
              <a:solidFill>
                <a:srgbClr val="FF0000"/>
              </a:solidFill>
              <a:latin typeface="Comic Sans MS" panose="030F0702030302020204" pitchFamily="66" charset="0"/>
            </a:endParaRPr>
          </a:p>
        </p:txBody>
      </p:sp>
      <p:sp>
        <p:nvSpPr>
          <p:cNvPr id="10" name="TextBox 9">
            <a:extLst>
              <a:ext uri="{FF2B5EF4-FFF2-40B4-BE49-F238E27FC236}">
                <a16:creationId xmlns:a16="http://schemas.microsoft.com/office/drawing/2014/main" id="{7C7A1773-E882-46DD-9712-F47AF0340D8F}"/>
              </a:ext>
            </a:extLst>
          </p:cNvPr>
          <p:cNvSpPr txBox="1"/>
          <p:nvPr/>
        </p:nvSpPr>
        <p:spPr>
          <a:xfrm>
            <a:off x="290431" y="4093670"/>
            <a:ext cx="9562179" cy="2862322"/>
          </a:xfrm>
          <a:prstGeom prst="rect">
            <a:avLst/>
          </a:prstGeom>
          <a:noFill/>
        </p:spPr>
        <p:txBody>
          <a:bodyPr wrap="square" rtlCol="0">
            <a:spAutoFit/>
          </a:bodyPr>
          <a:lstStyle/>
          <a:p>
            <a:r>
              <a:rPr lang="en-US" sz="2000" b="1" i="1" dirty="0">
                <a:latin typeface="Comic Sans MS" panose="030F0702030302020204" pitchFamily="66" charset="0"/>
              </a:rPr>
              <a:t>Directions:  </a:t>
            </a:r>
          </a:p>
          <a:p>
            <a:endParaRPr lang="en-US" sz="2000" i="1" dirty="0">
              <a:latin typeface="Comic Sans MS" panose="030F0702030302020204" pitchFamily="66" charset="0"/>
            </a:endParaRPr>
          </a:p>
          <a:p>
            <a:r>
              <a:rPr lang="en-US" sz="2000" b="1" i="1" dirty="0">
                <a:latin typeface="Comic Sans MS" panose="030F0702030302020204" pitchFamily="66" charset="0"/>
              </a:rPr>
              <a:t>Go to Google Classroom to find the link to the </a:t>
            </a:r>
            <a:br>
              <a:rPr lang="en-US" sz="2000" b="1" i="1" dirty="0">
                <a:latin typeface="Comic Sans MS" panose="030F0702030302020204" pitchFamily="66" charset="0"/>
              </a:rPr>
            </a:br>
            <a:r>
              <a:rPr lang="en-US" sz="2000" b="1" i="1" dirty="0" err="1">
                <a:latin typeface="Comic Sans MS" panose="030F0702030302020204" pitchFamily="66" charset="0"/>
              </a:rPr>
              <a:t>EDPuzzle</a:t>
            </a:r>
            <a:r>
              <a:rPr lang="en-US" sz="2000" b="1" i="1" dirty="0">
                <a:latin typeface="Comic Sans MS" panose="030F0702030302020204" pitchFamily="66" charset="0"/>
              </a:rPr>
              <a:t> video for this question.  </a:t>
            </a:r>
          </a:p>
          <a:p>
            <a:endParaRPr lang="en-US" sz="2000" b="1" i="1" dirty="0">
              <a:latin typeface="Comic Sans MS" panose="030F0702030302020204" pitchFamily="66" charset="0"/>
            </a:endParaRPr>
          </a:p>
          <a:p>
            <a:r>
              <a:rPr lang="en-US" sz="2000" b="1" i="1" dirty="0">
                <a:latin typeface="Comic Sans MS" panose="030F0702030302020204" pitchFamily="66" charset="0"/>
              </a:rPr>
              <a:t>Add examples for all FOUR laws as you watch </a:t>
            </a:r>
            <a:br>
              <a:rPr lang="en-US" sz="2000" b="1" i="1" dirty="0">
                <a:latin typeface="Comic Sans MS" panose="030F0702030302020204" pitchFamily="66" charset="0"/>
              </a:rPr>
            </a:br>
            <a:r>
              <a:rPr lang="en-US" sz="2000" b="1" i="1" dirty="0">
                <a:latin typeface="Comic Sans MS" panose="030F0702030302020204" pitchFamily="66" charset="0"/>
              </a:rPr>
              <a:t>the video.</a:t>
            </a:r>
          </a:p>
          <a:p>
            <a:endParaRPr lang="en-US" sz="2000" b="1" i="1" dirty="0">
              <a:latin typeface="Comic Sans MS" panose="030F0702030302020204" pitchFamily="66" charset="0"/>
            </a:endParaRPr>
          </a:p>
          <a:p>
            <a:r>
              <a:rPr lang="en-US" sz="2000" b="1" i="1" dirty="0">
                <a:latin typeface="Comic Sans MS" panose="030F0702030302020204" pitchFamily="66" charset="0"/>
              </a:rPr>
              <a:t>Answer the questions in the video – your score will count as a grade.</a:t>
            </a:r>
          </a:p>
        </p:txBody>
      </p:sp>
      <p:pic>
        <p:nvPicPr>
          <p:cNvPr id="3" name="Picture 2">
            <a:hlinkClick r:id="rId3"/>
            <a:extLst>
              <a:ext uri="{FF2B5EF4-FFF2-40B4-BE49-F238E27FC236}">
                <a16:creationId xmlns:a16="http://schemas.microsoft.com/office/drawing/2014/main" id="{B275A177-6466-457F-9872-93BB97DF395B}"/>
              </a:ext>
            </a:extLst>
          </p:cNvPr>
          <p:cNvPicPr>
            <a:picLocks noChangeAspect="1"/>
          </p:cNvPicPr>
          <p:nvPr/>
        </p:nvPicPr>
        <p:blipFill>
          <a:blip r:embed="rId4"/>
          <a:stretch>
            <a:fillRect/>
          </a:stretch>
        </p:blipFill>
        <p:spPr>
          <a:xfrm>
            <a:off x="6537886" y="4207570"/>
            <a:ext cx="3314724" cy="1885964"/>
          </a:xfrm>
          <a:prstGeom prst="rect">
            <a:avLst/>
          </a:prstGeom>
        </p:spPr>
      </p:pic>
    </p:spTree>
    <p:extLst>
      <p:ext uri="{BB962C8B-B14F-4D97-AF65-F5344CB8AC3E}">
        <p14:creationId xmlns:p14="http://schemas.microsoft.com/office/powerpoint/2010/main" val="1218446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3477AF-F1CD-49E5-A401-3C3745452CAC}"/>
              </a:ext>
            </a:extLst>
          </p:cNvPr>
          <p:cNvSpPr txBox="1"/>
          <p:nvPr/>
        </p:nvSpPr>
        <p:spPr>
          <a:xfrm>
            <a:off x="287557" y="1437936"/>
            <a:ext cx="6809107" cy="707886"/>
          </a:xfrm>
          <a:prstGeom prst="rect">
            <a:avLst/>
          </a:prstGeom>
          <a:noFill/>
        </p:spPr>
        <p:txBody>
          <a:bodyPr wrap="square" rtlCol="0">
            <a:spAutoFit/>
          </a:bodyPr>
          <a:lstStyle/>
          <a:p>
            <a:r>
              <a:rPr lang="en-US" sz="2000" b="1" i="1" dirty="0">
                <a:solidFill>
                  <a:srgbClr val="FF0000"/>
                </a:solidFill>
                <a:latin typeface="Comic Sans MS" panose="030F0702030302020204" pitchFamily="66" charset="0"/>
              </a:rPr>
              <a:t>Superposition</a:t>
            </a:r>
            <a:r>
              <a:rPr lang="en-US" sz="2000" i="1" dirty="0">
                <a:solidFill>
                  <a:srgbClr val="FF0000"/>
                </a:solidFill>
                <a:latin typeface="Comic Sans MS" panose="030F0702030302020204" pitchFamily="66" charset="0"/>
              </a:rPr>
              <a:t> – The </a:t>
            </a:r>
            <a:r>
              <a:rPr lang="en-US" sz="2000" i="1" u="sng" dirty="0">
                <a:solidFill>
                  <a:srgbClr val="FF0000"/>
                </a:solidFill>
                <a:latin typeface="Comic Sans MS" panose="030F0702030302020204" pitchFamily="66" charset="0"/>
              </a:rPr>
              <a:t>lowest</a:t>
            </a:r>
            <a:r>
              <a:rPr lang="en-US" sz="2000" i="1" dirty="0">
                <a:solidFill>
                  <a:srgbClr val="FF0000"/>
                </a:solidFill>
                <a:latin typeface="Comic Sans MS" panose="030F0702030302020204" pitchFamily="66" charset="0"/>
              </a:rPr>
              <a:t> layers in the canyon are the </a:t>
            </a:r>
            <a:r>
              <a:rPr lang="en-US" sz="2000" i="1" u="sng" dirty="0">
                <a:solidFill>
                  <a:srgbClr val="FF0000"/>
                </a:solidFill>
                <a:latin typeface="Comic Sans MS" panose="030F0702030302020204" pitchFamily="66" charset="0"/>
              </a:rPr>
              <a:t>oldest</a:t>
            </a:r>
            <a:r>
              <a:rPr lang="en-US" sz="2000" i="1" dirty="0">
                <a:solidFill>
                  <a:srgbClr val="FF0000"/>
                </a:solidFill>
                <a:latin typeface="Comic Sans MS" panose="030F0702030302020204" pitchFamily="66" charset="0"/>
              </a:rPr>
              <a:t> with </a:t>
            </a:r>
            <a:r>
              <a:rPr lang="en-US" sz="2000" i="1" u="sng" dirty="0">
                <a:solidFill>
                  <a:srgbClr val="FF0000"/>
                </a:solidFill>
                <a:latin typeface="Comic Sans MS" panose="030F0702030302020204" pitchFamily="66" charset="0"/>
              </a:rPr>
              <a:t>younger</a:t>
            </a:r>
            <a:r>
              <a:rPr lang="en-US" sz="2000" i="1" dirty="0">
                <a:solidFill>
                  <a:srgbClr val="FF0000"/>
                </a:solidFill>
                <a:latin typeface="Comic Sans MS" panose="030F0702030302020204" pitchFamily="66" charset="0"/>
              </a:rPr>
              <a:t> layers at the </a:t>
            </a:r>
            <a:r>
              <a:rPr lang="en-US" sz="2000" i="1" u="sng" dirty="0">
                <a:solidFill>
                  <a:srgbClr val="FF0000"/>
                </a:solidFill>
                <a:latin typeface="Comic Sans MS" panose="030F0702030302020204" pitchFamily="66" charset="0"/>
              </a:rPr>
              <a:t>top</a:t>
            </a:r>
            <a:r>
              <a:rPr lang="en-US" sz="2000" i="1" dirty="0">
                <a:solidFill>
                  <a:srgbClr val="FF0000"/>
                </a:solidFill>
                <a:latin typeface="Comic Sans MS" panose="030F0702030302020204" pitchFamily="66" charset="0"/>
              </a:rPr>
              <a:t>.</a:t>
            </a:r>
            <a:endParaRPr lang="en-US" sz="2000" b="1" i="1" dirty="0">
              <a:solidFill>
                <a:srgbClr val="FF0000"/>
              </a:solidFill>
              <a:latin typeface="Comic Sans MS" panose="030F0702030302020204" pitchFamily="66" charset="0"/>
            </a:endParaRPr>
          </a:p>
        </p:txBody>
      </p:sp>
      <p:pic>
        <p:nvPicPr>
          <p:cNvPr id="7" name="Picture 2" descr="Rock layers in the Grand Canyon show lateral continuity">
            <a:extLst>
              <a:ext uri="{FF2B5EF4-FFF2-40B4-BE49-F238E27FC236}">
                <a16:creationId xmlns:a16="http://schemas.microsoft.com/office/drawing/2014/main" id="{9EB160B5-4B96-44C2-B592-EC6A319382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7631"/>
          <a:stretch>
            <a:fillRect/>
          </a:stretch>
        </p:blipFill>
        <p:spPr bwMode="auto">
          <a:xfrm>
            <a:off x="7385020" y="265784"/>
            <a:ext cx="2467590" cy="2798887"/>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8" name="Star: 5 Points 7">
            <a:extLst>
              <a:ext uri="{FF2B5EF4-FFF2-40B4-BE49-F238E27FC236}">
                <a16:creationId xmlns:a16="http://schemas.microsoft.com/office/drawing/2014/main" id="{55EDB96A-9E37-40B2-A203-4DFC716A905A}"/>
              </a:ext>
            </a:extLst>
          </p:cNvPr>
          <p:cNvSpPr/>
          <p:nvPr/>
        </p:nvSpPr>
        <p:spPr>
          <a:xfrm>
            <a:off x="147152" y="453487"/>
            <a:ext cx="368300" cy="369332"/>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959868-7A9C-47C3-9249-3E0E3635D993}"/>
              </a:ext>
            </a:extLst>
          </p:cNvPr>
          <p:cNvSpPr txBox="1"/>
          <p:nvPr/>
        </p:nvSpPr>
        <p:spPr>
          <a:xfrm>
            <a:off x="356569" y="337816"/>
            <a:ext cx="8066087" cy="646331"/>
          </a:xfrm>
          <a:prstGeom prst="rect">
            <a:avLst/>
          </a:prstGeom>
          <a:noFill/>
        </p:spPr>
        <p:txBody>
          <a:bodyPr wrap="square">
            <a:spAutoFit/>
          </a:bodyPr>
          <a:lstStyle/>
          <a:p>
            <a:pPr marR="0" lvl="0" defTabSz="914400" rtl="0" eaLnBrk="0" fontAlgn="base" latinLnBrk="0" hangingPunct="0">
              <a:spcBef>
                <a:spcPct val="0"/>
              </a:spcBef>
              <a:buClrTx/>
              <a:buSzTx/>
              <a:tabLst/>
            </a:pPr>
            <a:r>
              <a:rPr lang="en-US" sz="1800" b="1"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Make the Connection: How would you classify the features </a:t>
            </a:r>
            <a:br>
              <a:rPr lang="en-US" sz="1800" b="1"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br>
            <a:r>
              <a:rPr lang="en-US" sz="1800" b="1"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  we noted in this image when you started the lesson?</a:t>
            </a:r>
            <a:endParaRPr lang="en-US" sz="1800" b="1" i="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18334E4-9A95-4F31-94DF-A149B0FA666C}"/>
              </a:ext>
            </a:extLst>
          </p:cNvPr>
          <p:cNvSpPr txBox="1"/>
          <p:nvPr/>
        </p:nvSpPr>
        <p:spPr>
          <a:xfrm>
            <a:off x="287557" y="2477748"/>
            <a:ext cx="6809107" cy="1015663"/>
          </a:xfrm>
          <a:prstGeom prst="rect">
            <a:avLst/>
          </a:prstGeom>
          <a:noFill/>
        </p:spPr>
        <p:txBody>
          <a:bodyPr wrap="square" rtlCol="0">
            <a:spAutoFit/>
          </a:bodyPr>
          <a:lstStyle/>
          <a:p>
            <a:r>
              <a:rPr lang="en-US" sz="2000" b="1" i="1" dirty="0">
                <a:solidFill>
                  <a:srgbClr val="FF0000"/>
                </a:solidFill>
                <a:latin typeface="Comic Sans MS" panose="030F0702030302020204" pitchFamily="66" charset="0"/>
              </a:rPr>
              <a:t>Horizontality</a:t>
            </a:r>
            <a:r>
              <a:rPr lang="en-US" sz="2000" i="1" dirty="0">
                <a:solidFill>
                  <a:srgbClr val="FF0000"/>
                </a:solidFill>
                <a:latin typeface="Comic Sans MS" panose="030F0702030302020204" pitchFamily="66" charset="0"/>
              </a:rPr>
              <a:t> – The </a:t>
            </a:r>
            <a:r>
              <a:rPr lang="en-US" sz="2000" i="1" u="sng" dirty="0">
                <a:solidFill>
                  <a:srgbClr val="FF0000"/>
                </a:solidFill>
                <a:latin typeface="Comic Sans MS" panose="030F0702030302020204" pitchFamily="66" charset="0"/>
              </a:rPr>
              <a:t>layers were laid down flat </a:t>
            </a:r>
            <a:r>
              <a:rPr lang="en-US" sz="2000" i="1" dirty="0">
                <a:solidFill>
                  <a:srgbClr val="FF0000"/>
                </a:solidFill>
                <a:latin typeface="Comic Sans MS" panose="030F0702030302020204" pitchFamily="66" charset="0"/>
              </a:rPr>
              <a:t>and any changes (uplifts, slants, tilts, etc.) were created by forces that caused those rock layers to move.</a:t>
            </a:r>
            <a:endParaRPr lang="en-US" sz="2000" b="1" i="1" dirty="0">
              <a:solidFill>
                <a:srgbClr val="FF0000"/>
              </a:solidFill>
              <a:latin typeface="Comic Sans MS" panose="030F0702030302020204" pitchFamily="66" charset="0"/>
            </a:endParaRPr>
          </a:p>
        </p:txBody>
      </p:sp>
      <p:sp>
        <p:nvSpPr>
          <p:cNvPr id="13" name="TextBox 12">
            <a:extLst>
              <a:ext uri="{FF2B5EF4-FFF2-40B4-BE49-F238E27FC236}">
                <a16:creationId xmlns:a16="http://schemas.microsoft.com/office/drawing/2014/main" id="{74B08A7C-E8BF-4FDE-B63E-F11616B54F4D}"/>
              </a:ext>
            </a:extLst>
          </p:cNvPr>
          <p:cNvSpPr txBox="1"/>
          <p:nvPr/>
        </p:nvSpPr>
        <p:spPr>
          <a:xfrm>
            <a:off x="287557" y="3825337"/>
            <a:ext cx="9496042" cy="1015663"/>
          </a:xfrm>
          <a:prstGeom prst="rect">
            <a:avLst/>
          </a:prstGeom>
          <a:noFill/>
        </p:spPr>
        <p:txBody>
          <a:bodyPr wrap="square" rtlCol="0">
            <a:spAutoFit/>
          </a:bodyPr>
          <a:lstStyle/>
          <a:p>
            <a:r>
              <a:rPr lang="en-US" sz="2000" b="1" i="1" dirty="0">
                <a:solidFill>
                  <a:srgbClr val="FF0000"/>
                </a:solidFill>
                <a:latin typeface="Comic Sans MS" panose="030F0702030302020204" pitchFamily="66" charset="0"/>
              </a:rPr>
              <a:t>Lateral Continuity </a:t>
            </a:r>
            <a:r>
              <a:rPr lang="en-US" sz="2000" i="1" dirty="0">
                <a:solidFill>
                  <a:srgbClr val="FF0000"/>
                </a:solidFill>
                <a:latin typeface="Comic Sans MS" panose="030F0702030302020204" pitchFamily="66" charset="0"/>
              </a:rPr>
              <a:t>– Layers on </a:t>
            </a:r>
            <a:r>
              <a:rPr lang="en-US" sz="2000" i="1" u="sng" dirty="0">
                <a:solidFill>
                  <a:srgbClr val="FF0000"/>
                </a:solidFill>
                <a:latin typeface="Comic Sans MS" panose="030F0702030302020204" pitchFamily="66" charset="0"/>
              </a:rPr>
              <a:t>opposite sides </a:t>
            </a:r>
            <a:r>
              <a:rPr lang="en-US" sz="2000" i="1" dirty="0">
                <a:solidFill>
                  <a:srgbClr val="FF0000"/>
                </a:solidFill>
                <a:latin typeface="Comic Sans MS" panose="030F0702030302020204" pitchFamily="66" charset="0"/>
              </a:rPr>
              <a:t>of the canyon were once </a:t>
            </a:r>
            <a:r>
              <a:rPr lang="en-US" sz="2000" i="1" u="sng" dirty="0">
                <a:solidFill>
                  <a:srgbClr val="FF0000"/>
                </a:solidFill>
                <a:latin typeface="Comic Sans MS" panose="030F0702030302020204" pitchFamily="66" charset="0"/>
              </a:rPr>
              <a:t>part of the same layer.</a:t>
            </a:r>
            <a:r>
              <a:rPr lang="en-US" sz="2000" i="1" dirty="0">
                <a:solidFill>
                  <a:srgbClr val="FF0000"/>
                </a:solidFill>
                <a:latin typeface="Comic Sans MS" panose="030F0702030302020204" pitchFamily="66" charset="0"/>
              </a:rPr>
              <a:t> Erosion from the Colorado River carried away the middle portion.</a:t>
            </a:r>
            <a:endParaRPr lang="en-US" sz="2000" b="1" i="1" dirty="0">
              <a:solidFill>
                <a:srgbClr val="FF0000"/>
              </a:solidFill>
              <a:latin typeface="Comic Sans MS" panose="030F0702030302020204" pitchFamily="66" charset="0"/>
            </a:endParaRPr>
          </a:p>
        </p:txBody>
      </p:sp>
      <p:sp>
        <p:nvSpPr>
          <p:cNvPr id="14" name="TextBox 13">
            <a:extLst>
              <a:ext uri="{FF2B5EF4-FFF2-40B4-BE49-F238E27FC236}">
                <a16:creationId xmlns:a16="http://schemas.microsoft.com/office/drawing/2014/main" id="{5CD067CC-1FC4-4F8E-9F82-A8C171EC07E3}"/>
              </a:ext>
            </a:extLst>
          </p:cNvPr>
          <p:cNvSpPr txBox="1"/>
          <p:nvPr/>
        </p:nvSpPr>
        <p:spPr>
          <a:xfrm>
            <a:off x="287557" y="5172926"/>
            <a:ext cx="9496042" cy="1015663"/>
          </a:xfrm>
          <a:prstGeom prst="rect">
            <a:avLst/>
          </a:prstGeom>
          <a:noFill/>
        </p:spPr>
        <p:txBody>
          <a:bodyPr wrap="square" rtlCol="0">
            <a:spAutoFit/>
          </a:bodyPr>
          <a:lstStyle/>
          <a:p>
            <a:r>
              <a:rPr lang="en-US" sz="2000" b="1" i="1" dirty="0">
                <a:solidFill>
                  <a:srgbClr val="FF0000"/>
                </a:solidFill>
                <a:latin typeface="Comic Sans MS" panose="030F0702030302020204" pitchFamily="66" charset="0"/>
              </a:rPr>
              <a:t>Cross-Cutting Relationships </a:t>
            </a:r>
            <a:r>
              <a:rPr lang="en-US" sz="2000" i="1" dirty="0">
                <a:solidFill>
                  <a:srgbClr val="FF0000"/>
                </a:solidFill>
                <a:latin typeface="Comic Sans MS" panose="030F0702030302020204" pitchFamily="66" charset="0"/>
              </a:rPr>
              <a:t>– </a:t>
            </a:r>
            <a:r>
              <a:rPr lang="en-US" sz="2000" i="1" u="sng" dirty="0">
                <a:solidFill>
                  <a:srgbClr val="FF0000"/>
                </a:solidFill>
                <a:latin typeface="Comic Sans MS" panose="030F0702030302020204" pitchFamily="66" charset="0"/>
              </a:rPr>
              <a:t>Faults or fractures (or other inclusions)</a:t>
            </a:r>
            <a:r>
              <a:rPr lang="en-US" sz="2000" i="1" dirty="0">
                <a:solidFill>
                  <a:srgbClr val="FF0000"/>
                </a:solidFill>
                <a:latin typeface="Comic Sans MS" panose="030F0702030302020204" pitchFamily="66" charset="0"/>
              </a:rPr>
              <a:t> in the rock are </a:t>
            </a:r>
            <a:r>
              <a:rPr lang="en-US" sz="2000" i="1" u="sng" dirty="0">
                <a:solidFill>
                  <a:srgbClr val="FF0000"/>
                </a:solidFill>
                <a:latin typeface="Comic Sans MS" panose="030F0702030302020204" pitchFamily="66" charset="0"/>
              </a:rPr>
              <a:t>younger</a:t>
            </a:r>
            <a:r>
              <a:rPr lang="en-US" sz="2000" i="1" dirty="0">
                <a:solidFill>
                  <a:srgbClr val="FF0000"/>
                </a:solidFill>
                <a:latin typeface="Comic Sans MS" panose="030F0702030302020204" pitchFamily="66" charset="0"/>
              </a:rPr>
              <a:t> than the rock layers as they occurred after the rock layers had already been formed.</a:t>
            </a:r>
            <a:endParaRPr lang="en-US" sz="2000" b="1" i="1" dirty="0">
              <a:solidFill>
                <a:srgbClr val="FF0000"/>
              </a:solidFill>
              <a:latin typeface="Comic Sans MS" panose="030F0702030302020204" pitchFamily="66" charset="0"/>
            </a:endParaRPr>
          </a:p>
        </p:txBody>
      </p:sp>
      <p:sp>
        <p:nvSpPr>
          <p:cNvPr id="10" name="TextBox 9">
            <a:extLst>
              <a:ext uri="{FF2B5EF4-FFF2-40B4-BE49-F238E27FC236}">
                <a16:creationId xmlns:a16="http://schemas.microsoft.com/office/drawing/2014/main" id="{B97D3D3A-EF88-4983-A30D-82D7D47F3470}"/>
              </a:ext>
            </a:extLst>
          </p:cNvPr>
          <p:cNvSpPr txBox="1"/>
          <p:nvPr/>
        </p:nvSpPr>
        <p:spPr>
          <a:xfrm>
            <a:off x="193496" y="6972227"/>
            <a:ext cx="9636303" cy="707886"/>
          </a:xfrm>
          <a:prstGeom prst="rect">
            <a:avLst/>
          </a:prstGeom>
          <a:solidFill>
            <a:schemeClr val="accent4"/>
          </a:solidFill>
        </p:spPr>
        <p:txBody>
          <a:bodyPr wrap="square">
            <a:spAutoFit/>
          </a:bodyPr>
          <a:lstStyle/>
          <a:p>
            <a:r>
              <a:rPr lang="en-US" sz="2000" dirty="0">
                <a:latin typeface="Comic Sans MS" panose="030F0702030302020204" pitchFamily="66" charset="0"/>
              </a:rPr>
              <a:t>What is an </a:t>
            </a:r>
            <a:r>
              <a:rPr lang="en-US" sz="2000" b="1" dirty="0">
                <a:latin typeface="Comic Sans MS" panose="030F0702030302020204" pitchFamily="66" charset="0"/>
              </a:rPr>
              <a:t>U</a:t>
            </a:r>
            <a:r>
              <a:rPr lang="en-US" sz="2000" b="1" i="0" u="none" strike="noStrike" dirty="0">
                <a:effectLst/>
                <a:latin typeface="Comic Sans MS" panose="030F0702030302020204" pitchFamily="66" charset="0"/>
              </a:rPr>
              <a:t>NCONFORMITY? </a:t>
            </a:r>
            <a:r>
              <a:rPr lang="en-US" sz="2000" i="0" u="none" strike="noStrike" dirty="0">
                <a:effectLst/>
                <a:latin typeface="Comic Sans MS" panose="030F0702030302020204" pitchFamily="66" charset="0"/>
              </a:rPr>
              <a:t>They are </a:t>
            </a:r>
            <a:r>
              <a:rPr lang="en-US" sz="2000" b="0" i="0" u="sng" strike="noStrike" dirty="0">
                <a:effectLst/>
                <a:latin typeface="Comic Sans MS" panose="030F0702030302020204" pitchFamily="66" charset="0"/>
              </a:rPr>
              <a:t>gaps in the rock sequence </a:t>
            </a:r>
            <a:r>
              <a:rPr lang="en-US" sz="2000" b="0" i="0" u="none" strike="noStrike" dirty="0">
                <a:effectLst/>
                <a:latin typeface="Comic Sans MS" panose="030F0702030302020204" pitchFamily="66" charset="0"/>
              </a:rPr>
              <a:t>that can provide clues that a disturbance has occurred.</a:t>
            </a:r>
            <a:endParaRPr lang="en-US" sz="2000" dirty="0">
              <a:latin typeface="Comic Sans MS" panose="030F0702030302020204" pitchFamily="66" charset="0"/>
            </a:endParaRPr>
          </a:p>
        </p:txBody>
      </p:sp>
    </p:spTree>
    <p:extLst>
      <p:ext uri="{BB962C8B-B14F-4D97-AF65-F5344CB8AC3E}">
        <p14:creationId xmlns:p14="http://schemas.microsoft.com/office/powerpoint/2010/main" val="407601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A4CD5DD-5E30-417B-A4D7-4842B91B6334}"/>
              </a:ext>
            </a:extLst>
          </p:cNvPr>
          <p:cNvGraphicFramePr>
            <a:graphicFrameLocks noGrp="1"/>
          </p:cNvGraphicFramePr>
          <p:nvPr/>
        </p:nvGraphicFramePr>
        <p:xfrm>
          <a:off x="3511413" y="775154"/>
          <a:ext cx="2814461" cy="5794960"/>
        </p:xfrm>
        <a:graphic>
          <a:graphicData uri="http://schemas.openxmlformats.org/drawingml/2006/table">
            <a:tbl>
              <a:tblPr/>
              <a:tblGrid>
                <a:gridCol w="2814461">
                  <a:extLst>
                    <a:ext uri="{9D8B030D-6E8A-4147-A177-3AD203B41FA5}">
                      <a16:colId xmlns:a16="http://schemas.microsoft.com/office/drawing/2014/main" val="4134427202"/>
                    </a:ext>
                  </a:extLst>
                </a:gridCol>
              </a:tblGrid>
              <a:tr h="321618">
                <a:tc>
                  <a:txBody>
                    <a:bodyPr/>
                    <a:lstStyle/>
                    <a:p>
                      <a:pPr rtl="0" fontAlgn="t">
                        <a:spcBef>
                          <a:spcPts val="0"/>
                        </a:spcBef>
                        <a:spcAft>
                          <a:spcPts val="0"/>
                        </a:spcAft>
                      </a:pPr>
                      <a:r>
                        <a:rPr lang="en-US" sz="1400" b="1" i="0" u="none" strike="noStrike" dirty="0">
                          <a:solidFill>
                            <a:srgbClr val="FFFFFF"/>
                          </a:solidFill>
                          <a:effectLst/>
                          <a:latin typeface="Comic Sans MS" panose="030F0702030302020204" pitchFamily="66" charset="0"/>
                        </a:rPr>
                        <a:t>Term</a:t>
                      </a:r>
                      <a:endParaRPr lang="en-US" sz="1800" dirty="0">
                        <a:effectLst/>
                      </a:endParaRPr>
                    </a:p>
                  </a:txBody>
                  <a:tcPr marL="58440" marR="58440" marT="58440" marB="584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48595292"/>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Absolute age</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7263164"/>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Amber</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144274"/>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Astronomy</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120863"/>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Casts &amp; Molds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919681"/>
                  </a:ext>
                </a:extLst>
              </a:tr>
              <a:tr h="341545">
                <a:tc>
                  <a:txBody>
                    <a:bodyPr/>
                    <a:lstStyle/>
                    <a:p>
                      <a:pPr rtl="0" fontAlgn="t">
                        <a:spcBef>
                          <a:spcPts val="1200"/>
                        </a:spcBef>
                        <a:spcAft>
                          <a:spcPts val="1200"/>
                        </a:spcAft>
                      </a:pPr>
                      <a:r>
                        <a:rPr lang="en-US" sz="1400" b="0" i="0" u="none" strike="noStrike">
                          <a:solidFill>
                            <a:srgbClr val="000000"/>
                          </a:solidFill>
                          <a:effectLst/>
                          <a:latin typeface="Comic Sans MS" panose="030F0702030302020204" pitchFamily="66" charset="0"/>
                        </a:rPr>
                        <a:t>Cenozoic</a:t>
                      </a:r>
                      <a:endParaRPr lang="en-US" sz="180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2587107"/>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Cross-Cutting Relationship</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478736"/>
                  </a:ext>
                </a:extLst>
              </a:tr>
              <a:tr h="341545">
                <a:tc>
                  <a:txBody>
                    <a:bodyPr/>
                    <a:lstStyle/>
                    <a:p>
                      <a:pPr rtl="0" fontAlgn="t">
                        <a:spcBef>
                          <a:spcPts val="1200"/>
                        </a:spcBef>
                        <a:spcAft>
                          <a:spcPts val="1200"/>
                        </a:spcAft>
                      </a:pPr>
                      <a:r>
                        <a:rPr lang="en-US" sz="1400" b="0" i="0" u="none" strike="noStrike">
                          <a:solidFill>
                            <a:srgbClr val="000000"/>
                          </a:solidFill>
                          <a:effectLst/>
                          <a:latin typeface="Comic Sans MS" panose="030F0702030302020204" pitchFamily="66" charset="0"/>
                        </a:rPr>
                        <a:t>Eons</a:t>
                      </a:r>
                      <a:endParaRPr lang="en-US" sz="180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6042320"/>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Epochs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8250912"/>
                  </a:ext>
                </a:extLst>
              </a:tr>
              <a:tr h="341545">
                <a:tc>
                  <a:txBody>
                    <a:bodyPr/>
                    <a:lstStyle/>
                    <a:p>
                      <a:pPr rtl="0" fontAlgn="t">
                        <a:spcBef>
                          <a:spcPts val="1200"/>
                        </a:spcBef>
                        <a:spcAft>
                          <a:spcPts val="1200"/>
                        </a:spcAft>
                      </a:pPr>
                      <a:r>
                        <a:rPr lang="en-US" sz="1400" b="0" i="0" u="none" strike="noStrike">
                          <a:solidFill>
                            <a:srgbClr val="000000"/>
                          </a:solidFill>
                          <a:effectLst/>
                          <a:latin typeface="Comic Sans MS" panose="030F0702030302020204" pitchFamily="66" charset="0"/>
                        </a:rPr>
                        <a:t>Eras</a:t>
                      </a:r>
                      <a:endParaRPr lang="en-US" sz="180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388860"/>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Extinct</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083935"/>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Fossils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253911"/>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Geologic time scale</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113169"/>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Geology</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7708829"/>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Impression</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895519"/>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Index fossils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7177390"/>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Key beds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9231804"/>
                  </a:ext>
                </a:extLst>
              </a:tr>
            </a:tbl>
          </a:graphicData>
        </a:graphic>
      </p:graphicFrame>
      <p:graphicFrame>
        <p:nvGraphicFramePr>
          <p:cNvPr id="7" name="Table 6">
            <a:extLst>
              <a:ext uri="{FF2B5EF4-FFF2-40B4-BE49-F238E27FC236}">
                <a16:creationId xmlns:a16="http://schemas.microsoft.com/office/drawing/2014/main" id="{EBB9281C-66F5-46F6-AF2B-1BB344B6ACB5}"/>
              </a:ext>
            </a:extLst>
          </p:cNvPr>
          <p:cNvGraphicFramePr>
            <a:graphicFrameLocks noGrp="1"/>
          </p:cNvGraphicFramePr>
          <p:nvPr/>
        </p:nvGraphicFramePr>
        <p:xfrm>
          <a:off x="6586083" y="816259"/>
          <a:ext cx="2814461" cy="5712750"/>
        </p:xfrm>
        <a:graphic>
          <a:graphicData uri="http://schemas.openxmlformats.org/drawingml/2006/table">
            <a:tbl>
              <a:tblPr/>
              <a:tblGrid>
                <a:gridCol w="2814461">
                  <a:extLst>
                    <a:ext uri="{9D8B030D-6E8A-4147-A177-3AD203B41FA5}">
                      <a16:colId xmlns:a16="http://schemas.microsoft.com/office/drawing/2014/main" val="750987331"/>
                    </a:ext>
                  </a:extLst>
                </a:gridCol>
              </a:tblGrid>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Lateral Continuity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523457"/>
                  </a:ext>
                </a:extLst>
              </a:tr>
              <a:tr h="378827">
                <a:tc>
                  <a:txBody>
                    <a:bodyPr/>
                    <a:lstStyle/>
                    <a:p>
                      <a:pPr rtl="0" fontAlgn="t">
                        <a:spcBef>
                          <a:spcPts val="0"/>
                        </a:spcBef>
                        <a:spcAft>
                          <a:spcPts val="0"/>
                        </a:spcAft>
                      </a:pPr>
                      <a:r>
                        <a:rPr lang="en-US" sz="1600" b="0" i="0" u="none" strike="noStrike" dirty="0">
                          <a:solidFill>
                            <a:srgbClr val="000000"/>
                          </a:solidFill>
                          <a:effectLst/>
                          <a:latin typeface="Comic Sans MS" panose="030F0702030302020204" pitchFamily="66" charset="0"/>
                        </a:rPr>
                        <a:t>Meteorology</a:t>
                      </a:r>
                      <a:endParaRPr lang="en-US" sz="2400" dirty="0">
                        <a:effectLst/>
                      </a:endParaRPr>
                    </a:p>
                  </a:txBody>
                  <a:tcPr marL="68505" marR="68505" marT="68505" marB="68505">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272363"/>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Oceanography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585396"/>
                  </a:ext>
                </a:extLst>
              </a:tr>
              <a:tr h="378827">
                <a:tc>
                  <a:txBody>
                    <a:bodyPr/>
                    <a:lstStyle/>
                    <a:p>
                      <a:pPr rtl="0" fontAlgn="t">
                        <a:spcBef>
                          <a:spcPts val="1200"/>
                        </a:spcBef>
                        <a:spcAft>
                          <a:spcPts val="1200"/>
                        </a:spcAft>
                      </a:pPr>
                      <a:r>
                        <a:rPr lang="en-US" sz="1600" b="0" i="0" u="none" strike="noStrike">
                          <a:solidFill>
                            <a:srgbClr val="000000"/>
                          </a:solidFill>
                          <a:effectLst/>
                          <a:latin typeface="Comic Sans MS" panose="030F0702030302020204" pitchFamily="66" charset="0"/>
                        </a:rPr>
                        <a:t>Original Horizontality</a:t>
                      </a:r>
                      <a:endParaRPr lang="en-US" sz="240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555703"/>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Periods</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6920381"/>
                  </a:ext>
                </a:extLst>
              </a:tr>
              <a:tr h="378827">
                <a:tc>
                  <a:txBody>
                    <a:bodyPr/>
                    <a:lstStyle/>
                    <a:p>
                      <a:pPr rtl="0" fontAlgn="t">
                        <a:spcBef>
                          <a:spcPts val="1200"/>
                        </a:spcBef>
                        <a:spcAft>
                          <a:spcPts val="1200"/>
                        </a:spcAft>
                      </a:pPr>
                      <a:r>
                        <a:rPr lang="en-US" sz="1600" b="0" i="0" u="none" strike="noStrike">
                          <a:solidFill>
                            <a:srgbClr val="000000"/>
                          </a:solidFill>
                          <a:effectLst/>
                          <a:latin typeface="Comic Sans MS" panose="030F0702030302020204" pitchFamily="66" charset="0"/>
                        </a:rPr>
                        <a:t>Petrification</a:t>
                      </a:r>
                      <a:endParaRPr lang="en-US" sz="240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6710438"/>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Phanerozoic</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198931"/>
                  </a:ext>
                </a:extLst>
              </a:tr>
              <a:tr h="378827">
                <a:tc>
                  <a:txBody>
                    <a:bodyPr/>
                    <a:lstStyle/>
                    <a:p>
                      <a:pPr rtl="0" fontAlgn="t">
                        <a:spcBef>
                          <a:spcPts val="0"/>
                        </a:spcBef>
                        <a:spcAft>
                          <a:spcPts val="0"/>
                        </a:spcAft>
                      </a:pPr>
                      <a:r>
                        <a:rPr lang="en-US" sz="1600" b="0" i="0" u="none" strike="noStrike" dirty="0">
                          <a:solidFill>
                            <a:srgbClr val="000000"/>
                          </a:solidFill>
                          <a:effectLst/>
                          <a:latin typeface="Comic Sans MS" panose="030F0702030302020204" pitchFamily="66" charset="0"/>
                        </a:rPr>
                        <a:t>Radiometric dating</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7004327"/>
                  </a:ext>
                </a:extLst>
              </a:tr>
              <a:tr h="378827">
                <a:tc>
                  <a:txBody>
                    <a:bodyPr/>
                    <a:lstStyle/>
                    <a:p>
                      <a:pPr rtl="0" fontAlgn="t">
                        <a:spcBef>
                          <a:spcPts val="1200"/>
                        </a:spcBef>
                        <a:spcAft>
                          <a:spcPts val="1200"/>
                        </a:spcAft>
                      </a:pPr>
                      <a:r>
                        <a:rPr lang="en-US" sz="1600" b="0" i="0" u="none" strike="noStrike">
                          <a:solidFill>
                            <a:srgbClr val="000000"/>
                          </a:solidFill>
                          <a:effectLst/>
                          <a:latin typeface="Comic Sans MS" panose="030F0702030302020204" pitchFamily="66" charset="0"/>
                        </a:rPr>
                        <a:t>Relative age</a:t>
                      </a:r>
                      <a:endParaRPr lang="en-US" sz="240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5545850"/>
                  </a:ext>
                </a:extLst>
              </a:tr>
              <a:tr h="378827">
                <a:tc>
                  <a:txBody>
                    <a:bodyPr/>
                    <a:lstStyle/>
                    <a:p>
                      <a:pPr rtl="0" fontAlgn="t">
                        <a:spcBef>
                          <a:spcPts val="1200"/>
                        </a:spcBef>
                        <a:spcAft>
                          <a:spcPts val="1200"/>
                        </a:spcAft>
                      </a:pPr>
                      <a:r>
                        <a:rPr lang="en-US" sz="1600" b="0" i="0" u="none" strike="noStrike">
                          <a:solidFill>
                            <a:srgbClr val="000000"/>
                          </a:solidFill>
                          <a:effectLst/>
                          <a:latin typeface="Comic Sans MS" panose="030F0702030302020204" pitchFamily="66" charset="0"/>
                        </a:rPr>
                        <a:t>Rocks</a:t>
                      </a:r>
                      <a:endParaRPr lang="en-US" sz="240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3511382"/>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Stratigraphy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994885"/>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Superposition</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253671"/>
                  </a:ext>
                </a:extLst>
              </a:tr>
              <a:tr h="378827">
                <a:tc>
                  <a:txBody>
                    <a:bodyPr/>
                    <a:lstStyle/>
                    <a:p>
                      <a:pPr rtl="0" fontAlgn="t">
                        <a:spcBef>
                          <a:spcPts val="1200"/>
                        </a:spcBef>
                        <a:spcAft>
                          <a:spcPts val="1200"/>
                        </a:spcAft>
                      </a:pPr>
                      <a:r>
                        <a:rPr lang="en-US" sz="1600" b="0" i="0" u="none" strike="noStrike">
                          <a:solidFill>
                            <a:srgbClr val="000000"/>
                          </a:solidFill>
                          <a:effectLst/>
                          <a:latin typeface="Comic Sans MS" panose="030F0702030302020204" pitchFamily="66" charset="0"/>
                        </a:rPr>
                        <a:t>Quaternary</a:t>
                      </a:r>
                      <a:endParaRPr lang="en-US" sz="240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913509"/>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Unconformity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512476"/>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Uniformitarianism</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771848"/>
                  </a:ext>
                </a:extLst>
              </a:tr>
            </a:tbl>
          </a:graphicData>
        </a:graphic>
      </p:graphicFrame>
      <p:pic>
        <p:nvPicPr>
          <p:cNvPr id="10" name="Picture 9">
            <a:hlinkClick r:id="rId2"/>
            <a:extLst>
              <a:ext uri="{FF2B5EF4-FFF2-40B4-BE49-F238E27FC236}">
                <a16:creationId xmlns:a16="http://schemas.microsoft.com/office/drawing/2014/main" id="{104824DB-FFFD-4D86-B547-B6728A469AAA}"/>
              </a:ext>
            </a:extLst>
          </p:cNvPr>
          <p:cNvPicPr>
            <a:picLocks noChangeAspect="1"/>
          </p:cNvPicPr>
          <p:nvPr/>
        </p:nvPicPr>
        <p:blipFill>
          <a:blip r:embed="rId3"/>
          <a:stretch>
            <a:fillRect/>
          </a:stretch>
        </p:blipFill>
        <p:spPr>
          <a:xfrm>
            <a:off x="338958" y="683715"/>
            <a:ext cx="2065199" cy="297388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15196714-C70A-4E53-8F02-8869AAED75D8}"/>
              </a:ext>
            </a:extLst>
          </p:cNvPr>
          <p:cNvSpPr txBox="1"/>
          <p:nvPr/>
        </p:nvSpPr>
        <p:spPr>
          <a:xfrm>
            <a:off x="449514" y="18542"/>
            <a:ext cx="8951030" cy="461665"/>
          </a:xfrm>
          <a:prstGeom prst="rect">
            <a:avLst/>
          </a:prstGeom>
          <a:noFill/>
        </p:spPr>
        <p:txBody>
          <a:bodyPr wrap="square" rtlCol="0">
            <a:spAutoFit/>
          </a:bodyPr>
          <a:lstStyle/>
          <a:p>
            <a:pPr algn="ctr"/>
            <a:r>
              <a:rPr lang="en-US" sz="2400" b="1" dirty="0"/>
              <a:t>Assignment: Write definitions for terms from Lessons 1 &amp; 2</a:t>
            </a:r>
          </a:p>
        </p:txBody>
      </p:sp>
      <p:sp>
        <p:nvSpPr>
          <p:cNvPr id="8" name="TextBox 7">
            <a:extLst>
              <a:ext uri="{FF2B5EF4-FFF2-40B4-BE49-F238E27FC236}">
                <a16:creationId xmlns:a16="http://schemas.microsoft.com/office/drawing/2014/main" id="{E5BAD4F4-182C-411D-A09A-5FE91E0BF31A}"/>
              </a:ext>
            </a:extLst>
          </p:cNvPr>
          <p:cNvSpPr txBox="1"/>
          <p:nvPr/>
        </p:nvSpPr>
        <p:spPr>
          <a:xfrm>
            <a:off x="177165" y="6956141"/>
            <a:ext cx="9704070" cy="646331"/>
          </a:xfrm>
          <a:prstGeom prst="rect">
            <a:avLst/>
          </a:prstGeom>
          <a:noFill/>
        </p:spPr>
        <p:txBody>
          <a:bodyPr wrap="square">
            <a:spAutoFit/>
          </a:bodyPr>
          <a:lstStyle/>
          <a:p>
            <a:r>
              <a:rPr lang="en-US" dirty="0"/>
              <a:t>https://docs.google.com/presentation/d/17odNPk3G2In9gDtTz50HNGrM5S_K3kOp2grjNiVQ6Pk/edit?usp=sharing</a:t>
            </a:r>
          </a:p>
        </p:txBody>
      </p:sp>
    </p:spTree>
    <p:extLst>
      <p:ext uri="{BB962C8B-B14F-4D97-AF65-F5344CB8AC3E}">
        <p14:creationId xmlns:p14="http://schemas.microsoft.com/office/powerpoint/2010/main" val="984701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23B65C-66B5-464A-AA88-9C54872BB645}"/>
              </a:ext>
            </a:extLst>
          </p:cNvPr>
          <p:cNvPicPr>
            <a:picLocks noChangeAspect="1"/>
          </p:cNvPicPr>
          <p:nvPr/>
        </p:nvPicPr>
        <p:blipFill>
          <a:blip r:embed="rId3"/>
          <a:stretch>
            <a:fillRect/>
          </a:stretch>
        </p:blipFill>
        <p:spPr>
          <a:xfrm>
            <a:off x="402237" y="1273637"/>
            <a:ext cx="9448599" cy="585689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EECD0617-87F5-4289-9C83-EB99028F407D}"/>
              </a:ext>
            </a:extLst>
          </p:cNvPr>
          <p:cNvSpPr>
            <a:spLocks noGrp="1"/>
          </p:cNvSpPr>
          <p:nvPr>
            <p:ph type="title"/>
          </p:nvPr>
        </p:nvSpPr>
        <p:spPr>
          <a:xfrm>
            <a:off x="82841" y="85521"/>
            <a:ext cx="7543800" cy="592425"/>
          </a:xfrm>
        </p:spPr>
        <p:txBody>
          <a:bodyPr>
            <a:normAutofit/>
          </a:bodyPr>
          <a:lstStyle/>
          <a:p>
            <a:r>
              <a:rPr lang="en-US" sz="2970" b="1" dirty="0">
                <a:latin typeface="Arial Black" panose="020B0A04020102020204" pitchFamily="34" charset="0"/>
              </a:rPr>
              <a:t>Lesson 2-2:  Fun with Stratigraphy</a:t>
            </a:r>
          </a:p>
        </p:txBody>
      </p:sp>
      <p:sp>
        <p:nvSpPr>
          <p:cNvPr id="5" name="TextBox 4">
            <a:extLst>
              <a:ext uri="{FF2B5EF4-FFF2-40B4-BE49-F238E27FC236}">
                <a16:creationId xmlns:a16="http://schemas.microsoft.com/office/drawing/2014/main" id="{8E7C380B-FA83-455A-B0DC-BBC1B7A9A6B6}"/>
              </a:ext>
            </a:extLst>
          </p:cNvPr>
          <p:cNvSpPr txBox="1"/>
          <p:nvPr/>
        </p:nvSpPr>
        <p:spPr>
          <a:xfrm>
            <a:off x="176414" y="696164"/>
            <a:ext cx="9713692" cy="397032"/>
          </a:xfrm>
          <a:prstGeom prst="rect">
            <a:avLst/>
          </a:prstGeom>
          <a:noFill/>
        </p:spPr>
        <p:txBody>
          <a:bodyPr wrap="square" rtlCol="0">
            <a:spAutoFit/>
          </a:bodyPr>
          <a:lstStyle/>
          <a:p>
            <a:r>
              <a:rPr lang="en-US" sz="1980" i="1" dirty="0"/>
              <a:t>Use what you learned from Lesson 2 &amp; the evidence provided to complete this slide!</a:t>
            </a:r>
          </a:p>
        </p:txBody>
      </p:sp>
      <p:sp>
        <p:nvSpPr>
          <p:cNvPr id="6" name="Rectangle 5"/>
          <p:cNvSpPr/>
          <p:nvPr/>
        </p:nvSpPr>
        <p:spPr>
          <a:xfrm>
            <a:off x="7686031" y="6324476"/>
            <a:ext cx="1762568" cy="1006429"/>
          </a:xfrm>
          <a:prstGeom prst="rect">
            <a:avLst/>
          </a:prstGeom>
          <a:solidFill>
            <a:schemeClr val="accent2">
              <a:lumMod val="60000"/>
              <a:lumOff val="40000"/>
            </a:schemeClr>
          </a:solidFill>
        </p:spPr>
        <p:txBody>
          <a:bodyPr wrap="square">
            <a:spAutoFit/>
          </a:bodyPr>
          <a:lstStyle/>
          <a:p>
            <a:pPr algn="ctr"/>
            <a:r>
              <a:rPr lang="en-US" sz="1980" b="1" i="1" dirty="0"/>
              <a:t>Due at the start of class tomorrow!</a:t>
            </a:r>
            <a:endParaRPr lang="en-US" sz="1980" b="1" dirty="0"/>
          </a:p>
        </p:txBody>
      </p:sp>
      <p:sp>
        <p:nvSpPr>
          <p:cNvPr id="51" name="SMARTInkShape-41"/>
          <p:cNvSpPr/>
          <p:nvPr>
            <p:custDataLst>
              <p:tags r:id="rId1"/>
            </p:custDataLst>
          </p:nvPr>
        </p:nvSpPr>
        <p:spPr>
          <a:xfrm>
            <a:off x="6674169" y="6028850"/>
            <a:ext cx="5240" cy="1"/>
          </a:xfrm>
          <a:custGeom>
            <a:avLst/>
            <a:gdLst/>
            <a:ahLst/>
            <a:cxnLst/>
            <a:rect l="0" t="0" r="0" b="0"/>
            <a:pathLst>
              <a:path w="6351" h="1">
                <a:moveTo>
                  <a:pt x="0" y="0"/>
                </a:moveTo>
                <a:lnTo>
                  <a:pt x="0" y="0"/>
                </a:lnTo>
                <a:lnTo>
                  <a:pt x="635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85"/>
          </a:p>
        </p:txBody>
      </p:sp>
    </p:spTree>
    <p:extLst>
      <p:ext uri="{BB962C8B-B14F-4D97-AF65-F5344CB8AC3E}">
        <p14:creationId xmlns:p14="http://schemas.microsoft.com/office/powerpoint/2010/main" val="4115622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a:extLst>
              <a:ext uri="{FF2B5EF4-FFF2-40B4-BE49-F238E27FC236}">
                <a16:creationId xmlns:a16="http://schemas.microsoft.com/office/drawing/2014/main" id="{55580EF9-B837-404A-8035-3C32EE20661A}"/>
              </a:ext>
            </a:extLst>
          </p:cNvPr>
          <p:cNvGraphicFramePr>
            <a:graphicFrameLocks noGrp="1"/>
          </p:cNvGraphicFramePr>
          <p:nvPr>
            <p:extLst>
              <p:ext uri="{D42A27DB-BD31-4B8C-83A1-F6EECF244321}">
                <p14:modId xmlns:p14="http://schemas.microsoft.com/office/powerpoint/2010/main" val="1829715301"/>
              </p:ext>
            </p:extLst>
          </p:nvPr>
        </p:nvGraphicFramePr>
        <p:xfrm>
          <a:off x="5252269" y="467362"/>
          <a:ext cx="4601718" cy="6150608"/>
        </p:xfrm>
        <a:graphic>
          <a:graphicData uri="http://schemas.openxmlformats.org/drawingml/2006/table">
            <a:tbl>
              <a:tblPr firstRow="1" firstCol="1" bandRow="1">
                <a:tableStyleId>{5C22544A-7EE6-4342-B048-85BDC9FD1C3A}</a:tableStyleId>
              </a:tblPr>
              <a:tblGrid>
                <a:gridCol w="2338578">
                  <a:extLst>
                    <a:ext uri="{9D8B030D-6E8A-4147-A177-3AD203B41FA5}">
                      <a16:colId xmlns:a16="http://schemas.microsoft.com/office/drawing/2014/main" val="1422893840"/>
                    </a:ext>
                  </a:extLst>
                </a:gridCol>
                <a:gridCol w="2263140">
                  <a:extLst>
                    <a:ext uri="{9D8B030D-6E8A-4147-A177-3AD203B41FA5}">
                      <a16:colId xmlns:a16="http://schemas.microsoft.com/office/drawing/2014/main" val="3643875181"/>
                    </a:ext>
                  </a:extLst>
                </a:gridCol>
              </a:tblGrid>
              <a:tr h="295702">
                <a:tc>
                  <a:txBody>
                    <a:bodyPr/>
                    <a:lstStyle/>
                    <a:p>
                      <a:pPr marL="0" marR="0" algn="ctr">
                        <a:spcBef>
                          <a:spcPts val="0"/>
                        </a:spcBef>
                        <a:spcAft>
                          <a:spcPts val="0"/>
                        </a:spcAft>
                      </a:pPr>
                      <a:r>
                        <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“Ology”</a:t>
                      </a: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500" dirty="0">
                          <a:solidFill>
                            <a:schemeClr val="tx1"/>
                          </a:solidFill>
                          <a:effectLst/>
                        </a:rPr>
                        <a:t>Description</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2197996"/>
                  </a:ext>
                </a:extLst>
              </a:tr>
              <a:tr h="683072">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the natural elements in ocean water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4233667"/>
                  </a:ext>
                </a:extLst>
              </a:tr>
              <a:tr h="683072">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glaciers to explain how they impacted the Earth</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856681"/>
                  </a:ext>
                </a:extLst>
              </a:tr>
              <a:tr h="536700">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living things in the ocean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6796347"/>
                  </a:ext>
                </a:extLst>
              </a:tr>
              <a:tr h="536700">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the atmosphere and weather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3647237"/>
                  </a:ext>
                </a:extLst>
              </a:tr>
              <a:tr h="536700">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climate and global warming</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0935838"/>
                  </a:ext>
                </a:extLst>
              </a:tr>
              <a:tr h="780654">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the effects humans have on Earth and its resources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2671950"/>
                  </a:ext>
                </a:extLst>
              </a:tr>
              <a:tr h="536700">
                <a:tc>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life forms and the environments in which they live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2620360"/>
                  </a:ext>
                </a:extLst>
              </a:tr>
              <a:tr h="780654">
                <a:tc>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outer space and the physical bodies in our solar system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959654"/>
                  </a:ext>
                </a:extLst>
              </a:tr>
              <a:tr h="780654">
                <a:tc>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Studies of water movement, such as waves and ocean currents</a:t>
                      </a: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5950338"/>
                  </a:ext>
                </a:extLst>
              </a:tr>
            </a:tbl>
          </a:graphicData>
        </a:graphic>
      </p:graphicFrame>
      <p:sp>
        <p:nvSpPr>
          <p:cNvPr id="3" name="Content Placeholder 2">
            <a:extLst>
              <a:ext uri="{FF2B5EF4-FFF2-40B4-BE49-F238E27FC236}">
                <a16:creationId xmlns:a16="http://schemas.microsoft.com/office/drawing/2014/main" id="{9F3F44F3-DECB-4491-BFC2-79F75D6FAC66}"/>
              </a:ext>
            </a:extLst>
          </p:cNvPr>
          <p:cNvSpPr>
            <a:spLocks noGrp="1"/>
          </p:cNvSpPr>
          <p:nvPr>
            <p:ph sz="half" idx="1"/>
          </p:nvPr>
        </p:nvSpPr>
        <p:spPr>
          <a:xfrm>
            <a:off x="515642" y="123794"/>
            <a:ext cx="6964203" cy="323742"/>
          </a:xfrm>
        </p:spPr>
        <p:txBody>
          <a:bodyPr>
            <a:noAutofit/>
          </a:bodyPr>
          <a:lstStyle/>
          <a:p>
            <a:pPr marL="0" indent="0">
              <a:buNone/>
            </a:pPr>
            <a:r>
              <a:rPr lang="en-US" sz="1980" b="1" dirty="0"/>
              <a:t>1. Identify these specialized sciences.</a:t>
            </a:r>
          </a:p>
        </p:txBody>
      </p:sp>
      <p:graphicFrame>
        <p:nvGraphicFramePr>
          <p:cNvPr id="2" name="Table 1">
            <a:extLst>
              <a:ext uri="{FF2B5EF4-FFF2-40B4-BE49-F238E27FC236}">
                <a16:creationId xmlns:a16="http://schemas.microsoft.com/office/drawing/2014/main" id="{47B3F0C1-53F1-4168-9A29-D3858B94AA60}"/>
              </a:ext>
            </a:extLst>
          </p:cNvPr>
          <p:cNvGraphicFramePr>
            <a:graphicFrameLocks noGrp="1"/>
          </p:cNvGraphicFramePr>
          <p:nvPr>
            <p:extLst>
              <p:ext uri="{D42A27DB-BD31-4B8C-83A1-F6EECF244321}">
                <p14:modId xmlns:p14="http://schemas.microsoft.com/office/powerpoint/2010/main" val="3569684748"/>
              </p:ext>
            </p:extLst>
          </p:nvPr>
        </p:nvGraphicFramePr>
        <p:xfrm>
          <a:off x="575492" y="451389"/>
          <a:ext cx="4601718" cy="6199402"/>
        </p:xfrm>
        <a:graphic>
          <a:graphicData uri="http://schemas.openxmlformats.org/drawingml/2006/table">
            <a:tbl>
              <a:tblPr firstRow="1" firstCol="1" bandRow="1">
                <a:tableStyleId>{5C22544A-7EE6-4342-B048-85BDC9FD1C3A}</a:tableStyleId>
              </a:tblPr>
              <a:tblGrid>
                <a:gridCol w="2338578">
                  <a:extLst>
                    <a:ext uri="{9D8B030D-6E8A-4147-A177-3AD203B41FA5}">
                      <a16:colId xmlns:a16="http://schemas.microsoft.com/office/drawing/2014/main" val="1422893840"/>
                    </a:ext>
                  </a:extLst>
                </a:gridCol>
                <a:gridCol w="2263140">
                  <a:extLst>
                    <a:ext uri="{9D8B030D-6E8A-4147-A177-3AD203B41FA5}">
                      <a16:colId xmlns:a16="http://schemas.microsoft.com/office/drawing/2014/main" val="3643875181"/>
                    </a:ext>
                  </a:extLst>
                </a:gridCol>
              </a:tblGrid>
              <a:tr h="295702">
                <a:tc>
                  <a:txBody>
                    <a:bodyPr/>
                    <a:lstStyle/>
                    <a:p>
                      <a:pPr marL="0" marR="0" algn="ctr">
                        <a:spcBef>
                          <a:spcPts val="0"/>
                        </a:spcBef>
                        <a:spcAft>
                          <a:spcPts val="0"/>
                        </a:spcAft>
                      </a:pPr>
                      <a:r>
                        <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“Ology”</a:t>
                      </a: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500" dirty="0">
                          <a:solidFill>
                            <a:schemeClr val="tx1"/>
                          </a:solidFill>
                          <a:effectLst/>
                        </a:rPr>
                        <a:t>Description</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2197996"/>
                  </a:ext>
                </a:extLst>
              </a:tr>
              <a:tr h="536700">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300" dirty="0"/>
                        <a:t>Studies rocks, minerals, and other aspects of Earth</a:t>
                      </a: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7993775"/>
                  </a:ext>
                </a:extLst>
              </a:tr>
              <a:tr h="536700">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minerals and their properties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4170779"/>
                  </a:ext>
                </a:extLst>
              </a:tr>
              <a:tr h="536700">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earthquakes and their effects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3917707"/>
                  </a:ext>
                </a:extLst>
              </a:tr>
              <a:tr h="536700">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volcanoes and their effects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491302"/>
                  </a:ext>
                </a:extLst>
              </a:tr>
              <a:tr h="536700">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fossils to gain clues about Earth’s past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7692863"/>
                  </a:ext>
                </a:extLst>
              </a:tr>
              <a:tr h="536700">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Compares Earth’s </a:t>
                      </a:r>
                      <a:r>
                        <a:rPr lang="en-US" sz="1300" dirty="0">
                          <a:solidFill>
                            <a:schemeClr val="tx1"/>
                          </a:solidFill>
                          <a:effectLst/>
                        </a:rPr>
                        <a:t>geology</a:t>
                      </a:r>
                      <a:r>
                        <a:rPr lang="en-US" sz="1300" dirty="0">
                          <a:effectLst/>
                        </a:rPr>
                        <a:t> to other planets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1978604"/>
                  </a:ext>
                </a:extLst>
              </a:tr>
              <a:tr h="536700">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Earth’s moon and its geology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86002"/>
                  </a:ext>
                </a:extLst>
              </a:tr>
              <a:tr h="536700">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rivers and lakes along with other freshwater sources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6867751"/>
                  </a:ext>
                </a:extLst>
              </a:tr>
              <a:tr h="536700">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300" dirty="0"/>
                        <a:t>Studies water on Earth and beneath the surface</a:t>
                      </a: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0599064"/>
                  </a:ext>
                </a:extLst>
              </a:tr>
              <a:tr h="536700">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oceans and all the related components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065499"/>
                  </a:ext>
                </a:extLst>
              </a:tr>
              <a:tr h="536700">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300" dirty="0">
                          <a:effectLst/>
                        </a:rPr>
                        <a:t>Studies rocks and formations in the ocean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7394" marR="373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7094644"/>
                  </a:ext>
                </a:extLst>
              </a:tr>
            </a:tbl>
          </a:graphicData>
        </a:graphic>
      </p:graphicFrame>
      <p:sp>
        <p:nvSpPr>
          <p:cNvPr id="8" name="TextBox 7">
            <a:extLst>
              <a:ext uri="{FF2B5EF4-FFF2-40B4-BE49-F238E27FC236}">
                <a16:creationId xmlns:a16="http://schemas.microsoft.com/office/drawing/2014/main" id="{008CDD79-FE13-4D9A-A166-02ECFD73ADE4}"/>
              </a:ext>
            </a:extLst>
          </p:cNvPr>
          <p:cNvSpPr txBox="1"/>
          <p:nvPr/>
        </p:nvSpPr>
        <p:spPr>
          <a:xfrm>
            <a:off x="500433" y="1338497"/>
            <a:ext cx="2489454" cy="397032"/>
          </a:xfrm>
          <a:prstGeom prst="rect">
            <a:avLst/>
          </a:prstGeom>
          <a:noFill/>
        </p:spPr>
        <p:txBody>
          <a:bodyPr wrap="square" rtlCol="0">
            <a:spAutoFit/>
          </a:bodyPr>
          <a:lstStyle/>
          <a:p>
            <a:pPr algn="ctr"/>
            <a:r>
              <a:rPr lang="en-US" sz="1980" b="1" dirty="0">
                <a:solidFill>
                  <a:srgbClr val="FF0000"/>
                </a:solidFill>
              </a:rPr>
              <a:t>MINERALOGY</a:t>
            </a:r>
          </a:p>
        </p:txBody>
      </p:sp>
      <p:sp>
        <p:nvSpPr>
          <p:cNvPr id="6" name="TextBox 5">
            <a:extLst>
              <a:ext uri="{FF2B5EF4-FFF2-40B4-BE49-F238E27FC236}">
                <a16:creationId xmlns:a16="http://schemas.microsoft.com/office/drawing/2014/main" id="{943477AF-F1CD-49E5-A401-3C3745452CAC}"/>
              </a:ext>
            </a:extLst>
          </p:cNvPr>
          <p:cNvSpPr txBox="1"/>
          <p:nvPr/>
        </p:nvSpPr>
        <p:spPr>
          <a:xfrm>
            <a:off x="478760" y="1885530"/>
            <a:ext cx="2489454" cy="397032"/>
          </a:xfrm>
          <a:prstGeom prst="rect">
            <a:avLst/>
          </a:prstGeom>
          <a:noFill/>
        </p:spPr>
        <p:txBody>
          <a:bodyPr wrap="square" rtlCol="0">
            <a:spAutoFit/>
          </a:bodyPr>
          <a:lstStyle/>
          <a:p>
            <a:pPr algn="ctr"/>
            <a:r>
              <a:rPr lang="en-US" sz="1980" b="1" dirty="0">
                <a:solidFill>
                  <a:srgbClr val="FF0000"/>
                </a:solidFill>
              </a:rPr>
              <a:t>SEISMOLOGY</a:t>
            </a:r>
          </a:p>
        </p:txBody>
      </p:sp>
      <p:sp>
        <p:nvSpPr>
          <p:cNvPr id="7" name="TextBox 6">
            <a:extLst>
              <a:ext uri="{FF2B5EF4-FFF2-40B4-BE49-F238E27FC236}">
                <a16:creationId xmlns:a16="http://schemas.microsoft.com/office/drawing/2014/main" id="{7335791A-AF19-4D39-9C3E-B575CD5ADE43}"/>
              </a:ext>
            </a:extLst>
          </p:cNvPr>
          <p:cNvSpPr txBox="1"/>
          <p:nvPr/>
        </p:nvSpPr>
        <p:spPr>
          <a:xfrm>
            <a:off x="478760" y="2439952"/>
            <a:ext cx="2489454" cy="397032"/>
          </a:xfrm>
          <a:prstGeom prst="rect">
            <a:avLst/>
          </a:prstGeom>
          <a:noFill/>
        </p:spPr>
        <p:txBody>
          <a:bodyPr wrap="square" rtlCol="0">
            <a:spAutoFit/>
          </a:bodyPr>
          <a:lstStyle/>
          <a:p>
            <a:pPr algn="ctr"/>
            <a:r>
              <a:rPr lang="en-US" sz="1980" b="1" dirty="0">
                <a:solidFill>
                  <a:srgbClr val="FF0000"/>
                </a:solidFill>
              </a:rPr>
              <a:t>VOLCANOLOGY</a:t>
            </a:r>
          </a:p>
        </p:txBody>
      </p:sp>
      <p:sp>
        <p:nvSpPr>
          <p:cNvPr id="9" name="TextBox 8">
            <a:extLst>
              <a:ext uri="{FF2B5EF4-FFF2-40B4-BE49-F238E27FC236}">
                <a16:creationId xmlns:a16="http://schemas.microsoft.com/office/drawing/2014/main" id="{F886FE47-C9C1-4428-8F43-C540441EBD57}"/>
              </a:ext>
            </a:extLst>
          </p:cNvPr>
          <p:cNvSpPr txBox="1"/>
          <p:nvPr/>
        </p:nvSpPr>
        <p:spPr>
          <a:xfrm>
            <a:off x="514081" y="2952280"/>
            <a:ext cx="2489454" cy="397032"/>
          </a:xfrm>
          <a:prstGeom prst="rect">
            <a:avLst/>
          </a:prstGeom>
          <a:noFill/>
        </p:spPr>
        <p:txBody>
          <a:bodyPr wrap="square" rtlCol="0">
            <a:spAutoFit/>
          </a:bodyPr>
          <a:lstStyle/>
          <a:p>
            <a:pPr algn="ctr"/>
            <a:r>
              <a:rPr lang="en-US" sz="1980" b="1" dirty="0">
                <a:solidFill>
                  <a:srgbClr val="FF0000"/>
                </a:solidFill>
              </a:rPr>
              <a:t>PALEONTOLOGY</a:t>
            </a:r>
          </a:p>
        </p:txBody>
      </p:sp>
      <p:sp>
        <p:nvSpPr>
          <p:cNvPr id="10" name="TextBox 9">
            <a:extLst>
              <a:ext uri="{FF2B5EF4-FFF2-40B4-BE49-F238E27FC236}">
                <a16:creationId xmlns:a16="http://schemas.microsoft.com/office/drawing/2014/main" id="{D24F9876-77BE-4E7E-A5D3-C9F977D52EAC}"/>
              </a:ext>
            </a:extLst>
          </p:cNvPr>
          <p:cNvSpPr txBox="1"/>
          <p:nvPr/>
        </p:nvSpPr>
        <p:spPr>
          <a:xfrm>
            <a:off x="591325" y="3349186"/>
            <a:ext cx="2316553" cy="701731"/>
          </a:xfrm>
          <a:prstGeom prst="rect">
            <a:avLst/>
          </a:prstGeom>
          <a:noFill/>
        </p:spPr>
        <p:txBody>
          <a:bodyPr wrap="square" rtlCol="0">
            <a:spAutoFit/>
          </a:bodyPr>
          <a:lstStyle/>
          <a:p>
            <a:pPr algn="ctr"/>
            <a:r>
              <a:rPr lang="en-US" sz="1980" b="1" dirty="0">
                <a:solidFill>
                  <a:srgbClr val="FF0000"/>
                </a:solidFill>
              </a:rPr>
              <a:t>PLANETARY GEOLOGY</a:t>
            </a:r>
          </a:p>
        </p:txBody>
      </p:sp>
      <p:sp>
        <p:nvSpPr>
          <p:cNvPr id="11" name="TextBox 10">
            <a:extLst>
              <a:ext uri="{FF2B5EF4-FFF2-40B4-BE49-F238E27FC236}">
                <a16:creationId xmlns:a16="http://schemas.microsoft.com/office/drawing/2014/main" id="{55C8BD20-41CD-4C6E-9E8F-C292FDB9D955}"/>
              </a:ext>
            </a:extLst>
          </p:cNvPr>
          <p:cNvSpPr txBox="1"/>
          <p:nvPr/>
        </p:nvSpPr>
        <p:spPr>
          <a:xfrm>
            <a:off x="429153" y="4066284"/>
            <a:ext cx="2489454" cy="397032"/>
          </a:xfrm>
          <a:prstGeom prst="rect">
            <a:avLst/>
          </a:prstGeom>
          <a:noFill/>
        </p:spPr>
        <p:txBody>
          <a:bodyPr wrap="square" rtlCol="0">
            <a:spAutoFit/>
          </a:bodyPr>
          <a:lstStyle/>
          <a:p>
            <a:pPr algn="ctr"/>
            <a:r>
              <a:rPr lang="en-US" sz="1980" b="1" dirty="0">
                <a:solidFill>
                  <a:srgbClr val="FF0000"/>
                </a:solidFill>
              </a:rPr>
              <a:t>SELENOLOGY</a:t>
            </a:r>
          </a:p>
        </p:txBody>
      </p:sp>
      <p:sp>
        <p:nvSpPr>
          <p:cNvPr id="12" name="TextBox 11">
            <a:extLst>
              <a:ext uri="{FF2B5EF4-FFF2-40B4-BE49-F238E27FC236}">
                <a16:creationId xmlns:a16="http://schemas.microsoft.com/office/drawing/2014/main" id="{C0C78827-E2F3-4253-AB91-ED8627B0D194}"/>
              </a:ext>
            </a:extLst>
          </p:cNvPr>
          <p:cNvSpPr txBox="1"/>
          <p:nvPr/>
        </p:nvSpPr>
        <p:spPr>
          <a:xfrm>
            <a:off x="500433" y="4571727"/>
            <a:ext cx="2489454" cy="397032"/>
          </a:xfrm>
          <a:prstGeom prst="rect">
            <a:avLst/>
          </a:prstGeom>
          <a:noFill/>
        </p:spPr>
        <p:txBody>
          <a:bodyPr wrap="square" rtlCol="0">
            <a:spAutoFit/>
          </a:bodyPr>
          <a:lstStyle/>
          <a:p>
            <a:pPr algn="ctr"/>
            <a:r>
              <a:rPr lang="en-US" sz="1980" b="1" dirty="0">
                <a:solidFill>
                  <a:srgbClr val="FF0000"/>
                </a:solidFill>
              </a:rPr>
              <a:t>LIMNOLOGY</a:t>
            </a:r>
          </a:p>
        </p:txBody>
      </p:sp>
      <p:sp>
        <p:nvSpPr>
          <p:cNvPr id="13" name="TextBox 12">
            <a:extLst>
              <a:ext uri="{FF2B5EF4-FFF2-40B4-BE49-F238E27FC236}">
                <a16:creationId xmlns:a16="http://schemas.microsoft.com/office/drawing/2014/main" id="{47A26216-F353-48E2-B076-B4AA3A4807D5}"/>
              </a:ext>
            </a:extLst>
          </p:cNvPr>
          <p:cNvSpPr txBox="1"/>
          <p:nvPr/>
        </p:nvSpPr>
        <p:spPr>
          <a:xfrm>
            <a:off x="514081" y="5632644"/>
            <a:ext cx="2489454" cy="397032"/>
          </a:xfrm>
          <a:prstGeom prst="rect">
            <a:avLst/>
          </a:prstGeom>
          <a:noFill/>
        </p:spPr>
        <p:txBody>
          <a:bodyPr wrap="square" rtlCol="0">
            <a:spAutoFit/>
          </a:bodyPr>
          <a:lstStyle/>
          <a:p>
            <a:pPr algn="ctr"/>
            <a:r>
              <a:rPr lang="en-US" sz="1980" b="1" dirty="0">
                <a:solidFill>
                  <a:srgbClr val="FF0000"/>
                </a:solidFill>
              </a:rPr>
              <a:t>OCEANOGRAPHY</a:t>
            </a:r>
          </a:p>
        </p:txBody>
      </p:sp>
      <p:sp>
        <p:nvSpPr>
          <p:cNvPr id="14" name="TextBox 13">
            <a:extLst>
              <a:ext uri="{FF2B5EF4-FFF2-40B4-BE49-F238E27FC236}">
                <a16:creationId xmlns:a16="http://schemas.microsoft.com/office/drawing/2014/main" id="{BC3ABA7D-39EA-43A8-8C52-4047E9FC7951}"/>
              </a:ext>
            </a:extLst>
          </p:cNvPr>
          <p:cNvSpPr txBox="1"/>
          <p:nvPr/>
        </p:nvSpPr>
        <p:spPr>
          <a:xfrm>
            <a:off x="500433" y="6220938"/>
            <a:ext cx="2489454" cy="397032"/>
          </a:xfrm>
          <a:prstGeom prst="rect">
            <a:avLst/>
          </a:prstGeom>
          <a:noFill/>
        </p:spPr>
        <p:txBody>
          <a:bodyPr wrap="square" rtlCol="0">
            <a:spAutoFit/>
          </a:bodyPr>
          <a:lstStyle/>
          <a:p>
            <a:pPr algn="ctr"/>
            <a:r>
              <a:rPr lang="en-US" sz="1980" b="1" dirty="0">
                <a:solidFill>
                  <a:srgbClr val="FF0000"/>
                </a:solidFill>
              </a:rPr>
              <a:t>MARINE GEOLOGY</a:t>
            </a:r>
          </a:p>
        </p:txBody>
      </p:sp>
      <p:sp>
        <p:nvSpPr>
          <p:cNvPr id="15" name="TextBox 14">
            <a:extLst>
              <a:ext uri="{FF2B5EF4-FFF2-40B4-BE49-F238E27FC236}">
                <a16:creationId xmlns:a16="http://schemas.microsoft.com/office/drawing/2014/main" id="{03E9B80C-D042-4CC4-9056-466F777E4C15}"/>
              </a:ext>
            </a:extLst>
          </p:cNvPr>
          <p:cNvSpPr txBox="1"/>
          <p:nvPr/>
        </p:nvSpPr>
        <p:spPr>
          <a:xfrm>
            <a:off x="5162240" y="742913"/>
            <a:ext cx="2489454" cy="701731"/>
          </a:xfrm>
          <a:prstGeom prst="rect">
            <a:avLst/>
          </a:prstGeom>
          <a:noFill/>
        </p:spPr>
        <p:txBody>
          <a:bodyPr wrap="square" rtlCol="0">
            <a:spAutoFit/>
          </a:bodyPr>
          <a:lstStyle/>
          <a:p>
            <a:pPr algn="ctr"/>
            <a:r>
              <a:rPr lang="en-US" sz="1980" b="1" dirty="0">
                <a:solidFill>
                  <a:srgbClr val="FF0000"/>
                </a:solidFill>
              </a:rPr>
              <a:t>CHEMICAL OCEANOGRAPHY</a:t>
            </a:r>
          </a:p>
        </p:txBody>
      </p:sp>
      <p:sp>
        <p:nvSpPr>
          <p:cNvPr id="16" name="TextBox 15">
            <a:extLst>
              <a:ext uri="{FF2B5EF4-FFF2-40B4-BE49-F238E27FC236}">
                <a16:creationId xmlns:a16="http://schemas.microsoft.com/office/drawing/2014/main" id="{ABD941AE-67CE-4CEF-8FAA-436FF26C6C57}"/>
              </a:ext>
            </a:extLst>
          </p:cNvPr>
          <p:cNvSpPr txBox="1"/>
          <p:nvPr/>
        </p:nvSpPr>
        <p:spPr>
          <a:xfrm>
            <a:off x="5148347" y="1632673"/>
            <a:ext cx="2489454" cy="397032"/>
          </a:xfrm>
          <a:prstGeom prst="rect">
            <a:avLst/>
          </a:prstGeom>
          <a:noFill/>
        </p:spPr>
        <p:txBody>
          <a:bodyPr wrap="square" rtlCol="0">
            <a:spAutoFit/>
          </a:bodyPr>
          <a:lstStyle/>
          <a:p>
            <a:pPr algn="ctr"/>
            <a:r>
              <a:rPr lang="en-US" sz="1980" b="1" dirty="0">
                <a:solidFill>
                  <a:srgbClr val="FF0000"/>
                </a:solidFill>
              </a:rPr>
              <a:t>GLACIOLOGY</a:t>
            </a:r>
          </a:p>
        </p:txBody>
      </p:sp>
      <p:sp>
        <p:nvSpPr>
          <p:cNvPr id="17" name="TextBox 16">
            <a:extLst>
              <a:ext uri="{FF2B5EF4-FFF2-40B4-BE49-F238E27FC236}">
                <a16:creationId xmlns:a16="http://schemas.microsoft.com/office/drawing/2014/main" id="{3FC47608-56AE-4BBE-AF54-A3DE58DB3603}"/>
              </a:ext>
            </a:extLst>
          </p:cNvPr>
          <p:cNvSpPr txBox="1"/>
          <p:nvPr/>
        </p:nvSpPr>
        <p:spPr>
          <a:xfrm>
            <a:off x="5106114" y="2179542"/>
            <a:ext cx="2489454" cy="397032"/>
          </a:xfrm>
          <a:prstGeom prst="rect">
            <a:avLst/>
          </a:prstGeom>
          <a:noFill/>
        </p:spPr>
        <p:txBody>
          <a:bodyPr wrap="square" rtlCol="0">
            <a:spAutoFit/>
          </a:bodyPr>
          <a:lstStyle/>
          <a:p>
            <a:pPr algn="ctr"/>
            <a:r>
              <a:rPr lang="en-US" sz="1980" b="1" dirty="0">
                <a:solidFill>
                  <a:srgbClr val="FF0000"/>
                </a:solidFill>
              </a:rPr>
              <a:t>MARINE BIOLOGY</a:t>
            </a:r>
          </a:p>
        </p:txBody>
      </p:sp>
      <p:sp>
        <p:nvSpPr>
          <p:cNvPr id="18" name="TextBox 17">
            <a:extLst>
              <a:ext uri="{FF2B5EF4-FFF2-40B4-BE49-F238E27FC236}">
                <a16:creationId xmlns:a16="http://schemas.microsoft.com/office/drawing/2014/main" id="{8A2C8000-3E02-427A-AB34-83A6B5FE40E4}"/>
              </a:ext>
            </a:extLst>
          </p:cNvPr>
          <p:cNvSpPr txBox="1"/>
          <p:nvPr/>
        </p:nvSpPr>
        <p:spPr>
          <a:xfrm>
            <a:off x="5083801" y="2752385"/>
            <a:ext cx="2489454" cy="397032"/>
          </a:xfrm>
          <a:prstGeom prst="rect">
            <a:avLst/>
          </a:prstGeom>
          <a:noFill/>
        </p:spPr>
        <p:txBody>
          <a:bodyPr wrap="square" rtlCol="0">
            <a:spAutoFit/>
          </a:bodyPr>
          <a:lstStyle/>
          <a:p>
            <a:pPr algn="ctr"/>
            <a:r>
              <a:rPr lang="en-US" sz="1980" b="1" dirty="0">
                <a:solidFill>
                  <a:srgbClr val="FF0000"/>
                </a:solidFill>
              </a:rPr>
              <a:t>METEOROLOGY</a:t>
            </a:r>
          </a:p>
        </p:txBody>
      </p:sp>
      <p:sp>
        <p:nvSpPr>
          <p:cNvPr id="19" name="TextBox 18">
            <a:extLst>
              <a:ext uri="{FF2B5EF4-FFF2-40B4-BE49-F238E27FC236}">
                <a16:creationId xmlns:a16="http://schemas.microsoft.com/office/drawing/2014/main" id="{3BBF2A48-D3CA-4C68-ADF4-0BB7526380A5}"/>
              </a:ext>
            </a:extLst>
          </p:cNvPr>
          <p:cNvSpPr txBox="1"/>
          <p:nvPr/>
        </p:nvSpPr>
        <p:spPr>
          <a:xfrm>
            <a:off x="5148347" y="3337446"/>
            <a:ext cx="2489454" cy="397032"/>
          </a:xfrm>
          <a:prstGeom prst="rect">
            <a:avLst/>
          </a:prstGeom>
          <a:noFill/>
        </p:spPr>
        <p:txBody>
          <a:bodyPr wrap="square" rtlCol="0">
            <a:spAutoFit/>
          </a:bodyPr>
          <a:lstStyle/>
          <a:p>
            <a:pPr algn="ctr"/>
            <a:r>
              <a:rPr lang="en-US" sz="1980" b="1" dirty="0">
                <a:solidFill>
                  <a:srgbClr val="FF0000"/>
                </a:solidFill>
              </a:rPr>
              <a:t>CLIMATOLOGY</a:t>
            </a:r>
          </a:p>
        </p:txBody>
      </p:sp>
      <p:sp>
        <p:nvSpPr>
          <p:cNvPr id="20" name="TextBox 19">
            <a:extLst>
              <a:ext uri="{FF2B5EF4-FFF2-40B4-BE49-F238E27FC236}">
                <a16:creationId xmlns:a16="http://schemas.microsoft.com/office/drawing/2014/main" id="{690C3734-0BB4-4EF2-A229-BE38F00B3F6E}"/>
              </a:ext>
            </a:extLst>
          </p:cNvPr>
          <p:cNvSpPr txBox="1"/>
          <p:nvPr/>
        </p:nvSpPr>
        <p:spPr>
          <a:xfrm>
            <a:off x="5146245" y="3817352"/>
            <a:ext cx="2489454" cy="701731"/>
          </a:xfrm>
          <a:prstGeom prst="rect">
            <a:avLst/>
          </a:prstGeom>
          <a:noFill/>
        </p:spPr>
        <p:txBody>
          <a:bodyPr wrap="square" rtlCol="0">
            <a:spAutoFit/>
          </a:bodyPr>
          <a:lstStyle/>
          <a:p>
            <a:pPr algn="ctr"/>
            <a:r>
              <a:rPr lang="en-US" sz="1980" b="1" dirty="0">
                <a:solidFill>
                  <a:srgbClr val="FF0000"/>
                </a:solidFill>
              </a:rPr>
              <a:t>ENVIRONMENTAL SCIENCE</a:t>
            </a:r>
          </a:p>
        </p:txBody>
      </p:sp>
      <p:sp>
        <p:nvSpPr>
          <p:cNvPr id="21" name="TextBox 20">
            <a:extLst>
              <a:ext uri="{FF2B5EF4-FFF2-40B4-BE49-F238E27FC236}">
                <a16:creationId xmlns:a16="http://schemas.microsoft.com/office/drawing/2014/main" id="{92FCE17E-9891-4299-A6F6-2631F3C6F145}"/>
              </a:ext>
            </a:extLst>
          </p:cNvPr>
          <p:cNvSpPr txBox="1"/>
          <p:nvPr/>
        </p:nvSpPr>
        <p:spPr>
          <a:xfrm>
            <a:off x="5083801" y="4614493"/>
            <a:ext cx="2489454" cy="397032"/>
          </a:xfrm>
          <a:prstGeom prst="rect">
            <a:avLst/>
          </a:prstGeom>
          <a:noFill/>
        </p:spPr>
        <p:txBody>
          <a:bodyPr wrap="square" rtlCol="0">
            <a:spAutoFit/>
          </a:bodyPr>
          <a:lstStyle/>
          <a:p>
            <a:pPr algn="ctr"/>
            <a:r>
              <a:rPr lang="en-US" sz="1980" b="1" dirty="0">
                <a:solidFill>
                  <a:srgbClr val="FF0000"/>
                </a:solidFill>
              </a:rPr>
              <a:t>ECOLOGY</a:t>
            </a:r>
          </a:p>
        </p:txBody>
      </p:sp>
      <p:sp>
        <p:nvSpPr>
          <p:cNvPr id="22" name="TextBox 21">
            <a:extLst>
              <a:ext uri="{FF2B5EF4-FFF2-40B4-BE49-F238E27FC236}">
                <a16:creationId xmlns:a16="http://schemas.microsoft.com/office/drawing/2014/main" id="{E4A25939-563E-4D9E-8EB7-3CC16E8759CA}"/>
              </a:ext>
            </a:extLst>
          </p:cNvPr>
          <p:cNvSpPr txBox="1"/>
          <p:nvPr/>
        </p:nvSpPr>
        <p:spPr>
          <a:xfrm>
            <a:off x="5083801" y="5250961"/>
            <a:ext cx="2489454" cy="397032"/>
          </a:xfrm>
          <a:prstGeom prst="rect">
            <a:avLst/>
          </a:prstGeom>
          <a:noFill/>
        </p:spPr>
        <p:txBody>
          <a:bodyPr wrap="square" rtlCol="0">
            <a:spAutoFit/>
          </a:bodyPr>
          <a:lstStyle/>
          <a:p>
            <a:pPr algn="ctr"/>
            <a:r>
              <a:rPr lang="en-US" sz="1980" b="1" dirty="0">
                <a:solidFill>
                  <a:srgbClr val="FF0000"/>
                </a:solidFill>
              </a:rPr>
              <a:t>ASTRONOMY</a:t>
            </a:r>
          </a:p>
        </p:txBody>
      </p:sp>
      <p:sp>
        <p:nvSpPr>
          <p:cNvPr id="23" name="Content Placeholder 2">
            <a:extLst>
              <a:ext uri="{FF2B5EF4-FFF2-40B4-BE49-F238E27FC236}">
                <a16:creationId xmlns:a16="http://schemas.microsoft.com/office/drawing/2014/main" id="{459BCA98-3289-4370-81A8-7C03EC45BAFB}"/>
              </a:ext>
            </a:extLst>
          </p:cNvPr>
          <p:cNvSpPr txBox="1">
            <a:spLocks/>
          </p:cNvSpPr>
          <p:nvPr/>
        </p:nvSpPr>
        <p:spPr>
          <a:xfrm rot="16200000">
            <a:off x="-3674593" y="3680459"/>
            <a:ext cx="7772400" cy="411482"/>
          </a:xfrm>
          <a:prstGeom prst="rect">
            <a:avLst/>
          </a:prstGeom>
          <a:solidFill>
            <a:srgbClr val="FFFF00"/>
          </a:solidFill>
        </p:spPr>
        <p:txBody>
          <a:bodyPr vert="horz" lIns="56579" tIns="28289" rIns="56579" bIns="28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310" b="1" dirty="0">
                <a:latin typeface="Comic Sans MS" panose="030F0702030302020204" pitchFamily="66" charset="0"/>
              </a:rPr>
              <a:t>Lesson 1-1 – Earth Science Ologies</a:t>
            </a:r>
          </a:p>
        </p:txBody>
      </p:sp>
      <p:sp>
        <p:nvSpPr>
          <p:cNvPr id="24" name="TextBox 23">
            <a:extLst>
              <a:ext uri="{FF2B5EF4-FFF2-40B4-BE49-F238E27FC236}">
                <a16:creationId xmlns:a16="http://schemas.microsoft.com/office/drawing/2014/main" id="{8E12F545-09BF-4AE1-A17A-8D594D0D7D4B}"/>
              </a:ext>
            </a:extLst>
          </p:cNvPr>
          <p:cNvSpPr txBox="1"/>
          <p:nvPr/>
        </p:nvSpPr>
        <p:spPr>
          <a:xfrm>
            <a:off x="478760" y="795685"/>
            <a:ext cx="2489454" cy="397032"/>
          </a:xfrm>
          <a:prstGeom prst="rect">
            <a:avLst/>
          </a:prstGeom>
          <a:noFill/>
        </p:spPr>
        <p:txBody>
          <a:bodyPr wrap="square" rtlCol="0">
            <a:spAutoFit/>
          </a:bodyPr>
          <a:lstStyle/>
          <a:p>
            <a:pPr algn="ctr"/>
            <a:r>
              <a:rPr lang="en-US" sz="1980" b="1" dirty="0">
                <a:solidFill>
                  <a:srgbClr val="FF0000"/>
                </a:solidFill>
              </a:rPr>
              <a:t>GEOLOGY</a:t>
            </a:r>
          </a:p>
        </p:txBody>
      </p:sp>
      <p:sp>
        <p:nvSpPr>
          <p:cNvPr id="25" name="TextBox 24">
            <a:extLst>
              <a:ext uri="{FF2B5EF4-FFF2-40B4-BE49-F238E27FC236}">
                <a16:creationId xmlns:a16="http://schemas.microsoft.com/office/drawing/2014/main" id="{C193CA70-6B22-4165-8732-55FCE508366F}"/>
              </a:ext>
            </a:extLst>
          </p:cNvPr>
          <p:cNvSpPr txBox="1"/>
          <p:nvPr/>
        </p:nvSpPr>
        <p:spPr>
          <a:xfrm>
            <a:off x="448297" y="5118596"/>
            <a:ext cx="2489454" cy="397032"/>
          </a:xfrm>
          <a:prstGeom prst="rect">
            <a:avLst/>
          </a:prstGeom>
          <a:noFill/>
        </p:spPr>
        <p:txBody>
          <a:bodyPr wrap="square" rtlCol="0">
            <a:spAutoFit/>
          </a:bodyPr>
          <a:lstStyle/>
          <a:p>
            <a:pPr algn="ctr"/>
            <a:r>
              <a:rPr lang="en-US" sz="1980" b="1" dirty="0">
                <a:solidFill>
                  <a:srgbClr val="FF0000"/>
                </a:solidFill>
              </a:rPr>
              <a:t>HYDROLOGY</a:t>
            </a:r>
          </a:p>
        </p:txBody>
      </p:sp>
      <p:sp>
        <p:nvSpPr>
          <p:cNvPr id="26" name="TextBox 25">
            <a:extLst>
              <a:ext uri="{FF2B5EF4-FFF2-40B4-BE49-F238E27FC236}">
                <a16:creationId xmlns:a16="http://schemas.microsoft.com/office/drawing/2014/main" id="{644CB152-A435-4E19-852D-F8D5FA35B2D5}"/>
              </a:ext>
            </a:extLst>
          </p:cNvPr>
          <p:cNvSpPr txBox="1"/>
          <p:nvPr/>
        </p:nvSpPr>
        <p:spPr>
          <a:xfrm>
            <a:off x="537962" y="6966323"/>
            <a:ext cx="9278495" cy="397032"/>
          </a:xfrm>
          <a:prstGeom prst="rect">
            <a:avLst/>
          </a:prstGeom>
          <a:solidFill>
            <a:srgbClr val="FFFF00"/>
          </a:solidFill>
        </p:spPr>
        <p:txBody>
          <a:bodyPr wrap="square" rtlCol="0">
            <a:spAutoFit/>
          </a:bodyPr>
          <a:lstStyle/>
          <a:p>
            <a:pPr algn="ctr"/>
            <a:r>
              <a:rPr lang="en-US" sz="2000" b="1" i="1" dirty="0">
                <a:solidFill>
                  <a:srgbClr val="FF0000"/>
                </a:solidFill>
              </a:rPr>
              <a:t>Which FOUR are the MAIN branches of Earth Science?  Put a star next to them!</a:t>
            </a:r>
          </a:p>
        </p:txBody>
      </p:sp>
      <p:sp>
        <p:nvSpPr>
          <p:cNvPr id="27" name="5-Point Star 26"/>
          <p:cNvSpPr/>
          <p:nvPr/>
        </p:nvSpPr>
        <p:spPr>
          <a:xfrm>
            <a:off x="2406706" y="861966"/>
            <a:ext cx="341267" cy="30534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8" name="5-Point Star 27"/>
          <p:cNvSpPr/>
          <p:nvPr/>
        </p:nvSpPr>
        <p:spPr>
          <a:xfrm>
            <a:off x="7166518" y="2798470"/>
            <a:ext cx="341267" cy="30534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9" name="5-Point Star 28"/>
          <p:cNvSpPr/>
          <p:nvPr/>
        </p:nvSpPr>
        <p:spPr>
          <a:xfrm>
            <a:off x="7154633" y="5279606"/>
            <a:ext cx="341267" cy="30534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31" name="TextBox 30">
            <a:extLst>
              <a:ext uri="{FF2B5EF4-FFF2-40B4-BE49-F238E27FC236}">
                <a16:creationId xmlns:a16="http://schemas.microsoft.com/office/drawing/2014/main" id="{E5181D59-1874-4996-AE75-46ED28400FB0}"/>
              </a:ext>
            </a:extLst>
          </p:cNvPr>
          <p:cNvSpPr txBox="1"/>
          <p:nvPr/>
        </p:nvSpPr>
        <p:spPr>
          <a:xfrm>
            <a:off x="-2805652" y="95653"/>
            <a:ext cx="2902013" cy="7011150"/>
          </a:xfrm>
          <a:prstGeom prst="rect">
            <a:avLst/>
          </a:prstGeom>
          <a:noFill/>
        </p:spPr>
        <p:txBody>
          <a:bodyPr wrap="square">
            <a:spAutoFit/>
          </a:bodyPr>
          <a:lstStyle/>
          <a:p>
            <a:pPr>
              <a:lnSpc>
                <a:spcPct val="107000"/>
              </a:lnSpc>
              <a:spcAft>
                <a:spcPts val="660"/>
              </a:spcAft>
            </a:pPr>
            <a:r>
              <a:rPr lang="en-US" sz="1485" b="1" u="sng" dirty="0">
                <a:latin typeface="Calibri" panose="020F0502020204030204" pitchFamily="34" charset="0"/>
                <a:ea typeface="Calibri" panose="020F0502020204030204" pitchFamily="34" charset="0"/>
                <a:cs typeface="Times New Roman" panose="02020603050405020304" pitchFamily="18" charset="0"/>
              </a:rPr>
              <a:t>WORD LIST</a:t>
            </a: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ASTRONOMY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CHEMICAL OCEANOGRAPHY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CLIMATOLOGY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ECOLOGY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ENVIRONMENTAL SCIENCE</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GEOLOGY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GLACIOLOGY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HYDROLOGY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LIMNOLOGY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MARINE BIOLOGY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MARINE GEOLOGY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METEOROLOGY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MINERALOGY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OCEANOGRAPHY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PALEONTOLOGY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PHYSICAL OCEANOGRAPHY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PLANETARY GEOLOGY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SEISMOLOGY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SELENOLOGY</a:t>
            </a:r>
            <a:endParaRPr lang="en-US" sz="1485"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60"/>
              </a:spcAft>
            </a:pPr>
            <a:r>
              <a:rPr lang="en-US" sz="1485" b="1" dirty="0">
                <a:latin typeface="Calibri" panose="020F0502020204030204" pitchFamily="34" charset="0"/>
                <a:ea typeface="Calibri" panose="020F0502020204030204" pitchFamily="34" charset="0"/>
                <a:cs typeface="Times New Roman" panose="02020603050405020304" pitchFamily="18" charset="0"/>
              </a:rPr>
              <a:t>VOLCANOLOGY</a:t>
            </a:r>
            <a:endParaRPr lang="en-US" sz="1485" dirty="0"/>
          </a:p>
        </p:txBody>
      </p:sp>
      <p:sp>
        <p:nvSpPr>
          <p:cNvPr id="33" name="TextBox 32">
            <a:extLst>
              <a:ext uri="{FF2B5EF4-FFF2-40B4-BE49-F238E27FC236}">
                <a16:creationId xmlns:a16="http://schemas.microsoft.com/office/drawing/2014/main" id="{7858CB1A-8403-4DCA-9121-1BD239F23D49}"/>
              </a:ext>
            </a:extLst>
          </p:cNvPr>
          <p:cNvSpPr txBox="1"/>
          <p:nvPr/>
        </p:nvSpPr>
        <p:spPr>
          <a:xfrm>
            <a:off x="5177209" y="5848435"/>
            <a:ext cx="2489454" cy="701731"/>
          </a:xfrm>
          <a:prstGeom prst="rect">
            <a:avLst/>
          </a:prstGeom>
          <a:noFill/>
        </p:spPr>
        <p:txBody>
          <a:bodyPr wrap="square" rtlCol="0">
            <a:spAutoFit/>
          </a:bodyPr>
          <a:lstStyle/>
          <a:p>
            <a:pPr algn="ctr"/>
            <a:r>
              <a:rPr lang="en-US" sz="1980" b="1" dirty="0">
                <a:solidFill>
                  <a:srgbClr val="FF0000"/>
                </a:solidFill>
              </a:rPr>
              <a:t>PHYSICAL OCEANOGRAPHY</a:t>
            </a:r>
            <a:endParaRPr lang="en-US" sz="2310" dirty="0">
              <a:latin typeface="Calibri" panose="020F0502020204030204" pitchFamily="34" charset="0"/>
              <a:ea typeface="Calibri" panose="020F0502020204030204" pitchFamily="34" charset="0"/>
              <a:cs typeface="Times New Roman" panose="02020603050405020304" pitchFamily="18" charset="0"/>
            </a:endParaRPr>
          </a:p>
        </p:txBody>
      </p:sp>
      <p:sp>
        <p:nvSpPr>
          <p:cNvPr id="35" name="5-Point Star 27">
            <a:extLst>
              <a:ext uri="{FF2B5EF4-FFF2-40B4-BE49-F238E27FC236}">
                <a16:creationId xmlns:a16="http://schemas.microsoft.com/office/drawing/2014/main" id="{C056328C-2B7E-4765-B177-828A08C0B0CF}"/>
              </a:ext>
            </a:extLst>
          </p:cNvPr>
          <p:cNvSpPr/>
          <p:nvPr/>
        </p:nvSpPr>
        <p:spPr>
          <a:xfrm>
            <a:off x="2577340" y="5710831"/>
            <a:ext cx="341267" cy="30534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grpSp>
        <p:nvGrpSpPr>
          <p:cNvPr id="30" name="Group 29">
            <a:extLst>
              <a:ext uri="{FF2B5EF4-FFF2-40B4-BE49-F238E27FC236}">
                <a16:creationId xmlns:a16="http://schemas.microsoft.com/office/drawing/2014/main" id="{6840E473-FBFF-4DDD-9BF5-A9AE723A7DCD}"/>
              </a:ext>
            </a:extLst>
          </p:cNvPr>
          <p:cNvGrpSpPr/>
          <p:nvPr/>
        </p:nvGrpSpPr>
        <p:grpSpPr>
          <a:xfrm>
            <a:off x="6580124" y="95653"/>
            <a:ext cx="3072074" cy="705011"/>
            <a:chOff x="6580124" y="95653"/>
            <a:chExt cx="3072074" cy="705011"/>
          </a:xfrm>
        </p:grpSpPr>
        <p:sp>
          <p:nvSpPr>
            <p:cNvPr id="32" name="TextBox 31">
              <a:extLst>
                <a:ext uri="{FF2B5EF4-FFF2-40B4-BE49-F238E27FC236}">
                  <a16:creationId xmlns:a16="http://schemas.microsoft.com/office/drawing/2014/main" id="{B77339A1-BBEE-4701-9182-686B22EE65F3}"/>
                </a:ext>
              </a:extLst>
            </p:cNvPr>
            <p:cNvSpPr txBox="1"/>
            <p:nvPr/>
          </p:nvSpPr>
          <p:spPr>
            <a:xfrm>
              <a:off x="6580124" y="95653"/>
              <a:ext cx="3072074" cy="397032"/>
            </a:xfrm>
            <a:prstGeom prst="rect">
              <a:avLst/>
            </a:prstGeom>
            <a:noFill/>
          </p:spPr>
          <p:txBody>
            <a:bodyPr wrap="square" rtlCol="0">
              <a:spAutoFit/>
            </a:bodyPr>
            <a:lstStyle/>
            <a:p>
              <a:pPr algn="ctr"/>
              <a:r>
                <a:rPr lang="en-US" sz="1980" b="1" dirty="0">
                  <a:solidFill>
                    <a:srgbClr val="FF0000"/>
                  </a:solidFill>
                </a:rPr>
                <a:t>or MARINE CHEMISTRY</a:t>
              </a:r>
            </a:p>
          </p:txBody>
        </p:sp>
        <p:cxnSp>
          <p:nvCxnSpPr>
            <p:cNvPr id="5" name="Straight Arrow Connector 4">
              <a:extLst>
                <a:ext uri="{FF2B5EF4-FFF2-40B4-BE49-F238E27FC236}">
                  <a16:creationId xmlns:a16="http://schemas.microsoft.com/office/drawing/2014/main" id="{C0F51267-ADD5-4AFA-BC0E-A3B6171B74A5}"/>
                </a:ext>
              </a:extLst>
            </p:cNvPr>
            <p:cNvCxnSpPr>
              <a:cxnSpLocks/>
            </p:cNvCxnSpPr>
            <p:nvPr/>
          </p:nvCxnSpPr>
          <p:spPr>
            <a:xfrm flipH="1">
              <a:off x="6837751" y="408352"/>
              <a:ext cx="85273" cy="3923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87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4" grpId="0"/>
      <p:bldP spid="25" grpId="0"/>
      <p:bldP spid="26" grpId="0" animBg="1"/>
      <p:bldP spid="27" grpId="0" animBg="1"/>
      <p:bldP spid="28" grpId="0" animBg="1"/>
      <p:bldP spid="29" grpId="0" animBg="1"/>
      <p:bldP spid="33" grpId="0"/>
      <p:bldP spid="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889723" y="265734"/>
            <a:ext cx="8161129" cy="3546514"/>
          </a:xfrm>
          <a:prstGeom prst="rect">
            <a:avLst/>
          </a:prstGeom>
          <a:noFill/>
          <a:ln w="9525">
            <a:noFill/>
            <a:miter lim="800000"/>
            <a:headEnd/>
            <a:tailEnd/>
          </a:ln>
        </p:spPr>
      </p:pic>
      <p:sp>
        <p:nvSpPr>
          <p:cNvPr id="13" name="TextBox 12">
            <a:extLst>
              <a:ext uri="{FF2B5EF4-FFF2-40B4-BE49-F238E27FC236}">
                <a16:creationId xmlns:a16="http://schemas.microsoft.com/office/drawing/2014/main" id="{B111F349-96E2-4D43-B07A-8E1374723D4F}"/>
              </a:ext>
            </a:extLst>
          </p:cNvPr>
          <p:cNvSpPr txBox="1"/>
          <p:nvPr/>
        </p:nvSpPr>
        <p:spPr>
          <a:xfrm>
            <a:off x="246814" y="3938342"/>
            <a:ext cx="9805976" cy="3785652"/>
          </a:xfrm>
          <a:prstGeom prst="rect">
            <a:avLst/>
          </a:prstGeom>
          <a:noFill/>
        </p:spPr>
        <p:txBody>
          <a:bodyPr wrap="square">
            <a:spAutoFit/>
          </a:bodyPr>
          <a:lstStyle/>
          <a:p>
            <a:pPr marL="0" marR="0">
              <a:lnSpc>
                <a:spcPct val="150000"/>
              </a:lnSpc>
              <a:spcBef>
                <a:spcPts val="0"/>
              </a:spcBef>
              <a:spcAft>
                <a:spcPts val="0"/>
              </a:spcAft>
            </a:pPr>
            <a:r>
              <a:rPr lang="en-US" sz="2400" dirty="0">
                <a:effectLst/>
                <a:latin typeface="Comic Sans MS" panose="030F0702030302020204" pitchFamily="66" charset="0"/>
                <a:ea typeface="Calibri" panose="020F0502020204030204" pitchFamily="34" charset="0"/>
                <a:cs typeface="Times New Roman" panose="02020603050405020304" pitchFamily="18" charset="0"/>
              </a:rPr>
              <a:t>1. Which is older out of these items?  Circle your answers.</a:t>
            </a:r>
          </a:p>
          <a:p>
            <a:pPr marL="228600" marR="0">
              <a:lnSpc>
                <a:spcPct val="150000"/>
              </a:lnSpc>
              <a:spcBef>
                <a:spcPts val="0"/>
              </a:spcBef>
              <a:spcAft>
                <a:spcPts val="0"/>
              </a:spcAft>
            </a:pPr>
            <a:r>
              <a:rPr lang="en-US" sz="2400" dirty="0">
                <a:effectLst/>
                <a:latin typeface="Comic Sans MS" panose="030F0702030302020204" pitchFamily="66" charset="0"/>
                <a:ea typeface="Calibri" panose="020F0502020204030204" pitchFamily="34" charset="0"/>
                <a:cs typeface="Times New Roman" panose="02020603050405020304" pitchFamily="18" charset="0"/>
              </a:rPr>
              <a:t>a) The arrowhead or the spear point    	</a:t>
            </a:r>
          </a:p>
          <a:p>
            <a:pPr marL="228600" marR="0">
              <a:lnSpc>
                <a:spcPct val="150000"/>
              </a:lnSpc>
              <a:spcBef>
                <a:spcPts val="0"/>
              </a:spcBef>
              <a:spcAft>
                <a:spcPts val="0"/>
              </a:spcAft>
            </a:pPr>
            <a:r>
              <a:rPr lang="en-US" sz="2400" dirty="0">
                <a:effectLst/>
                <a:latin typeface="Comic Sans MS" panose="030F0702030302020204" pitchFamily="66" charset="0"/>
                <a:ea typeface="Calibri" panose="020F0502020204030204" pitchFamily="34" charset="0"/>
                <a:cs typeface="Times New Roman" panose="02020603050405020304" pitchFamily="18" charset="0"/>
              </a:rPr>
              <a:t>b) Layer B or Layer D			</a:t>
            </a:r>
          </a:p>
          <a:p>
            <a:pPr marL="228600" marR="0">
              <a:lnSpc>
                <a:spcPct val="150000"/>
              </a:lnSpc>
              <a:spcBef>
                <a:spcPts val="0"/>
              </a:spcBef>
              <a:spcAft>
                <a:spcPts val="0"/>
              </a:spcAft>
            </a:pPr>
            <a:r>
              <a:rPr lang="en-US" sz="2400" dirty="0">
                <a:effectLst/>
                <a:latin typeface="Comic Sans MS" panose="030F0702030302020204" pitchFamily="66" charset="0"/>
                <a:ea typeface="Calibri" panose="020F0502020204030204" pitchFamily="34" charset="0"/>
                <a:cs typeface="Times New Roman" panose="02020603050405020304" pitchFamily="18" charset="0"/>
              </a:rPr>
              <a:t>c) Clay pottery shard or sharpened deer bone </a:t>
            </a:r>
            <a:endParaRPr lang="en-US" sz="2400" dirty="0">
              <a:latin typeface="Comic Sans MS" panose="030F0702030302020204" pitchFamily="66" charset="0"/>
              <a:ea typeface="Calibri" panose="020F0502020204030204" pitchFamily="34" charset="0"/>
              <a:cs typeface="Times New Roman" panose="02020603050405020304" pitchFamily="18" charset="0"/>
            </a:endParaRPr>
          </a:p>
          <a:p>
            <a:pPr marL="228600" marR="0">
              <a:lnSpc>
                <a:spcPct val="150000"/>
              </a:lnSpc>
              <a:spcBef>
                <a:spcPts val="0"/>
              </a:spcBef>
              <a:spcAft>
                <a:spcPts val="0"/>
              </a:spcAft>
            </a:pPr>
            <a:r>
              <a:rPr lang="en-US" sz="2400" dirty="0">
                <a:effectLst/>
                <a:latin typeface="Comic Sans MS" panose="030F0702030302020204" pitchFamily="66" charset="0"/>
                <a:ea typeface="Calibri" panose="020F0502020204030204" pitchFamily="34" charset="0"/>
                <a:cs typeface="Times New Roman" panose="02020603050405020304" pitchFamily="18" charset="0"/>
              </a:rPr>
              <a:t>d) Charred fish bones or Layer D</a:t>
            </a:r>
          </a:p>
          <a:p>
            <a:pPr marL="228600" marR="0">
              <a:lnSpc>
                <a:spcPct val="150000"/>
              </a:lnSpc>
              <a:spcBef>
                <a:spcPts val="0"/>
              </a:spcBef>
              <a:spcAft>
                <a:spcPts val="0"/>
              </a:spcAft>
            </a:pPr>
            <a:r>
              <a:rPr lang="en-US" sz="2400" dirty="0">
                <a:latin typeface="Comic Sans MS" panose="030F0702030302020204" pitchFamily="66" charset="0"/>
                <a:ea typeface="Calibri" panose="020F0502020204030204" pitchFamily="34" charset="0"/>
                <a:cs typeface="Times New Roman" panose="02020603050405020304" pitchFamily="18" charset="0"/>
              </a:rPr>
              <a:t>e) Layer C or Layer G</a:t>
            </a:r>
            <a:endParaRPr lang="en-US" sz="2400" dirty="0">
              <a:effectLst/>
              <a:latin typeface="Comic Sans MS" panose="030F0702030302020204" pitchFamily="66"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omic Sans MS" panose="030F0702030302020204" pitchFamily="66" charset="0"/>
                <a:ea typeface="Calibri" panose="020F0502020204030204" pitchFamily="34" charset="0"/>
                <a:cs typeface="Times New Roman" panose="02020603050405020304" pitchFamily="18" charset="0"/>
              </a:rPr>
              <a:t> </a:t>
            </a:r>
          </a:p>
        </p:txBody>
      </p:sp>
      <p:sp>
        <p:nvSpPr>
          <p:cNvPr id="8" name="Rectangle 7">
            <a:extLst>
              <a:ext uri="{FF2B5EF4-FFF2-40B4-BE49-F238E27FC236}">
                <a16:creationId xmlns:a16="http://schemas.microsoft.com/office/drawing/2014/main" id="{73F9754B-F20A-4AD5-A185-94F4F28A1882}"/>
              </a:ext>
            </a:extLst>
          </p:cNvPr>
          <p:cNvSpPr/>
          <p:nvPr/>
        </p:nvSpPr>
        <p:spPr>
          <a:xfrm>
            <a:off x="3988696" y="4672969"/>
            <a:ext cx="1789531" cy="43195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2CDA98-834E-448F-83BF-6325CDD34ADD}"/>
              </a:ext>
            </a:extLst>
          </p:cNvPr>
          <p:cNvSpPr/>
          <p:nvPr/>
        </p:nvSpPr>
        <p:spPr>
          <a:xfrm>
            <a:off x="2441322" y="5176249"/>
            <a:ext cx="1350913" cy="43195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DC90A2-747C-4EC6-AB23-AC6DCB71E013}"/>
              </a:ext>
            </a:extLst>
          </p:cNvPr>
          <p:cNvSpPr/>
          <p:nvPr/>
        </p:nvSpPr>
        <p:spPr>
          <a:xfrm>
            <a:off x="4035445" y="5719140"/>
            <a:ext cx="3111460" cy="43195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A5954C-0E40-4A17-BFC6-2D0269E554B4}"/>
              </a:ext>
            </a:extLst>
          </p:cNvPr>
          <p:cNvSpPr/>
          <p:nvPr/>
        </p:nvSpPr>
        <p:spPr>
          <a:xfrm>
            <a:off x="4035445" y="6259556"/>
            <a:ext cx="1350913" cy="43195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69FAF9-70D3-4C5C-BA80-10F172608242}"/>
              </a:ext>
            </a:extLst>
          </p:cNvPr>
          <p:cNvSpPr/>
          <p:nvPr/>
        </p:nvSpPr>
        <p:spPr>
          <a:xfrm>
            <a:off x="2441321" y="6810253"/>
            <a:ext cx="1350913" cy="43195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F1B1A56-9C6A-4DD7-BEF1-648A45487367}"/>
              </a:ext>
            </a:extLst>
          </p:cNvPr>
          <p:cNvSpPr txBox="1"/>
          <p:nvPr/>
        </p:nvSpPr>
        <p:spPr>
          <a:xfrm>
            <a:off x="4964678" y="6872877"/>
            <a:ext cx="5029200" cy="369332"/>
          </a:xfrm>
          <a:prstGeom prst="rect">
            <a:avLst/>
          </a:prstGeom>
          <a:noFill/>
        </p:spPr>
        <p:txBody>
          <a:bodyPr wrap="square">
            <a:spAutoFit/>
          </a:bodyPr>
          <a:lstStyle/>
          <a:p>
            <a:r>
              <a:rPr lang="en-US" sz="900" dirty="0"/>
              <a:t>Source: https://www.wssd.org/cms/lib/PA01001072/Centricity/Domain/725/Fun%20with%20Stratigraphy.pdf</a:t>
            </a:r>
          </a:p>
        </p:txBody>
      </p:sp>
      <p:sp>
        <p:nvSpPr>
          <p:cNvPr id="21" name="Rectangle 20">
            <a:extLst>
              <a:ext uri="{FF2B5EF4-FFF2-40B4-BE49-F238E27FC236}">
                <a16:creationId xmlns:a16="http://schemas.microsoft.com/office/drawing/2014/main" id="{82D03E09-0A32-4106-A25F-C238E8350177}"/>
              </a:ext>
            </a:extLst>
          </p:cNvPr>
          <p:cNvSpPr/>
          <p:nvPr/>
        </p:nvSpPr>
        <p:spPr>
          <a:xfrm>
            <a:off x="199171" y="139640"/>
            <a:ext cx="3593063" cy="830997"/>
          </a:xfrm>
          <a:prstGeom prst="rect">
            <a:avLst/>
          </a:prstGeom>
          <a:solidFill>
            <a:schemeClr val="accent2"/>
          </a:solidFill>
        </p:spPr>
        <p:txBody>
          <a:bodyPr wrap="square">
            <a:spAutoFit/>
          </a:bodyPr>
          <a:lstStyle/>
          <a:p>
            <a:pPr algn="ctr"/>
            <a:r>
              <a:rPr lang="en-US" sz="2400" b="1" i="1" dirty="0"/>
              <a:t>Fun with Stratigraphy  Answer Key</a:t>
            </a:r>
            <a:endParaRPr lang="en-US" sz="2400" b="1" dirty="0"/>
          </a:p>
        </p:txBody>
      </p:sp>
    </p:spTree>
    <p:extLst>
      <p:ext uri="{BB962C8B-B14F-4D97-AF65-F5344CB8AC3E}">
        <p14:creationId xmlns:p14="http://schemas.microsoft.com/office/powerpoint/2010/main" val="25209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885472" y="140726"/>
            <a:ext cx="8161129" cy="3546514"/>
          </a:xfrm>
          <a:prstGeom prst="rect">
            <a:avLst/>
          </a:prstGeom>
          <a:noFill/>
          <a:ln w="9525">
            <a:noFill/>
            <a:miter lim="800000"/>
            <a:headEnd/>
            <a:tailEnd/>
          </a:ln>
        </p:spPr>
      </p:pic>
      <p:sp>
        <p:nvSpPr>
          <p:cNvPr id="13" name="TextBox 12">
            <a:extLst>
              <a:ext uri="{FF2B5EF4-FFF2-40B4-BE49-F238E27FC236}">
                <a16:creationId xmlns:a16="http://schemas.microsoft.com/office/drawing/2014/main" id="{B111F349-96E2-4D43-B07A-8E1374723D4F}"/>
              </a:ext>
            </a:extLst>
          </p:cNvPr>
          <p:cNvSpPr txBox="1"/>
          <p:nvPr/>
        </p:nvSpPr>
        <p:spPr>
          <a:xfrm>
            <a:off x="183184" y="3789105"/>
            <a:ext cx="9805976" cy="830997"/>
          </a:xfrm>
          <a:prstGeom prst="rect">
            <a:avLst/>
          </a:prstGeom>
          <a:noFill/>
        </p:spPr>
        <p:txBody>
          <a:bodyPr wrap="square">
            <a:spAutoFit/>
          </a:bodyPr>
          <a:lstStyle/>
          <a:p>
            <a:r>
              <a:rPr lang="en-US" sz="2400" dirty="0">
                <a:effectLst/>
                <a:latin typeface="Comic Sans MS" panose="030F0702030302020204" pitchFamily="66" charset="0"/>
                <a:ea typeface="Calibri" panose="020F0502020204030204" pitchFamily="34" charset="0"/>
                <a:cs typeface="Times New Roman" panose="02020603050405020304" pitchFamily="18" charset="0"/>
              </a:rPr>
              <a:t>2. If G is a well, what can we learn about its creation and age from the artifacts found.</a:t>
            </a:r>
            <a:endParaRPr lang="en-US" sz="2400" dirty="0">
              <a:latin typeface="Comic Sans MS" panose="030F0702030302020204" pitchFamily="66" charset="0"/>
            </a:endParaRPr>
          </a:p>
        </p:txBody>
      </p:sp>
      <p:sp>
        <p:nvSpPr>
          <p:cNvPr id="19" name="TextBox 18">
            <a:extLst>
              <a:ext uri="{FF2B5EF4-FFF2-40B4-BE49-F238E27FC236}">
                <a16:creationId xmlns:a16="http://schemas.microsoft.com/office/drawing/2014/main" id="{B89EE79D-5A7C-43C1-920D-40623B002106}"/>
              </a:ext>
            </a:extLst>
          </p:cNvPr>
          <p:cNvSpPr txBox="1"/>
          <p:nvPr/>
        </p:nvSpPr>
        <p:spPr>
          <a:xfrm>
            <a:off x="315172" y="4774872"/>
            <a:ext cx="9428056" cy="2308324"/>
          </a:xfrm>
          <a:prstGeom prst="rect">
            <a:avLst/>
          </a:prstGeom>
          <a:noFill/>
        </p:spPr>
        <p:txBody>
          <a:bodyPr wrap="square" rtlCol="0">
            <a:spAutoFit/>
          </a:bodyPr>
          <a:lstStyle/>
          <a:p>
            <a:r>
              <a:rPr lang="en-US" sz="2400" b="1" dirty="0">
                <a:solidFill>
                  <a:srgbClr val="FF0000"/>
                </a:solidFill>
                <a:latin typeface="Comic Sans MS" panose="030F0702030302020204" pitchFamily="66" charset="0"/>
              </a:rPr>
              <a:t>The glass bottle and ceramic doll, items that were found in the top layers of soil, would suggest the well was dug close to the time the house was built.  </a:t>
            </a:r>
          </a:p>
          <a:p>
            <a:endParaRPr lang="en-US" sz="2400" b="1" dirty="0">
              <a:solidFill>
                <a:srgbClr val="FF0000"/>
              </a:solidFill>
              <a:latin typeface="Comic Sans MS" panose="030F0702030302020204" pitchFamily="66" charset="0"/>
            </a:endParaRPr>
          </a:p>
          <a:p>
            <a:r>
              <a:rPr lang="en-US" sz="2400" b="1" dirty="0">
                <a:solidFill>
                  <a:srgbClr val="FF0000"/>
                </a:solidFill>
                <a:latin typeface="Comic Sans MS" panose="030F0702030302020204" pitchFamily="66" charset="0"/>
              </a:rPr>
              <a:t>Its position close to the house would indicate the people who live there dug it to provide water for the house.</a:t>
            </a:r>
          </a:p>
        </p:txBody>
      </p:sp>
    </p:spTree>
    <p:extLst>
      <p:ext uri="{BB962C8B-B14F-4D97-AF65-F5344CB8AC3E}">
        <p14:creationId xmlns:p14="http://schemas.microsoft.com/office/powerpoint/2010/main" val="4218154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885472" y="140726"/>
            <a:ext cx="8161129" cy="3546514"/>
          </a:xfrm>
          <a:prstGeom prst="rect">
            <a:avLst/>
          </a:prstGeom>
          <a:noFill/>
          <a:ln w="9525">
            <a:noFill/>
            <a:miter lim="800000"/>
            <a:headEnd/>
            <a:tailEnd/>
          </a:ln>
        </p:spPr>
      </p:pic>
      <p:sp>
        <p:nvSpPr>
          <p:cNvPr id="13" name="TextBox 12">
            <a:extLst>
              <a:ext uri="{FF2B5EF4-FFF2-40B4-BE49-F238E27FC236}">
                <a16:creationId xmlns:a16="http://schemas.microsoft.com/office/drawing/2014/main" id="{B111F349-96E2-4D43-B07A-8E1374723D4F}"/>
              </a:ext>
            </a:extLst>
          </p:cNvPr>
          <p:cNvSpPr txBox="1"/>
          <p:nvPr/>
        </p:nvSpPr>
        <p:spPr>
          <a:xfrm>
            <a:off x="9278" y="3789105"/>
            <a:ext cx="10150097" cy="954428"/>
          </a:xfrm>
          <a:prstGeom prst="rect">
            <a:avLst/>
          </a:prstGeom>
          <a:noFill/>
        </p:spPr>
        <p:txBody>
          <a:bodyPr wrap="square">
            <a:spAutoFit/>
          </a:bodyPr>
          <a:lstStyle/>
          <a:p>
            <a:pPr marL="0" marR="0"/>
            <a:r>
              <a:rPr lang="en-US" sz="2400" b="1" dirty="0">
                <a:effectLst/>
                <a:latin typeface="Comic Sans MS" panose="030F0702030302020204" pitchFamily="66" charset="0"/>
                <a:ea typeface="Calibri" panose="020F0502020204030204" pitchFamily="34" charset="0"/>
                <a:cs typeface="Times New Roman" panose="02020603050405020304" pitchFamily="18" charset="0"/>
              </a:rPr>
              <a:t>3. How might the mastodon have been killed? Give your evidence.</a:t>
            </a:r>
          </a:p>
          <a:p>
            <a:pPr marL="0" marR="0">
              <a:lnSpc>
                <a:spcPct val="150000"/>
              </a:lnSpc>
              <a:spcBef>
                <a:spcPts val="0"/>
              </a:spcBef>
              <a:spcAft>
                <a:spcPts val="0"/>
              </a:spcAft>
            </a:pPr>
            <a:endParaRPr lang="en-US" sz="2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83E573E-2A1E-4215-AD12-B2C2B2A8142B}"/>
              </a:ext>
            </a:extLst>
          </p:cNvPr>
          <p:cNvSpPr txBox="1"/>
          <p:nvPr/>
        </p:nvSpPr>
        <p:spPr>
          <a:xfrm>
            <a:off x="769439" y="4743533"/>
            <a:ext cx="8716760" cy="1200329"/>
          </a:xfrm>
          <a:prstGeom prst="rect">
            <a:avLst/>
          </a:prstGeom>
          <a:noFill/>
        </p:spPr>
        <p:txBody>
          <a:bodyPr wrap="square" rtlCol="0">
            <a:spAutoFit/>
          </a:bodyPr>
          <a:lstStyle/>
          <a:p>
            <a:r>
              <a:rPr lang="en-US" sz="2400" b="1" dirty="0">
                <a:solidFill>
                  <a:srgbClr val="FF0000"/>
                </a:solidFill>
              </a:rPr>
              <a:t>The mastodon may have  been killed by a spear, since a spear point was found in the same layer.  The spear might have been carved by Native Americans living in the area at that time.</a:t>
            </a:r>
          </a:p>
        </p:txBody>
      </p:sp>
    </p:spTree>
    <p:extLst>
      <p:ext uri="{BB962C8B-B14F-4D97-AF65-F5344CB8AC3E}">
        <p14:creationId xmlns:p14="http://schemas.microsoft.com/office/powerpoint/2010/main" val="346175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885472" y="140726"/>
            <a:ext cx="8161129" cy="3546514"/>
          </a:xfrm>
          <a:prstGeom prst="rect">
            <a:avLst/>
          </a:prstGeom>
          <a:noFill/>
          <a:ln w="9525">
            <a:noFill/>
            <a:miter lim="800000"/>
            <a:headEnd/>
            <a:tailEnd/>
          </a:ln>
        </p:spPr>
      </p:pic>
      <p:sp>
        <p:nvSpPr>
          <p:cNvPr id="13" name="TextBox 12">
            <a:extLst>
              <a:ext uri="{FF2B5EF4-FFF2-40B4-BE49-F238E27FC236}">
                <a16:creationId xmlns:a16="http://schemas.microsoft.com/office/drawing/2014/main" id="{B111F349-96E2-4D43-B07A-8E1374723D4F}"/>
              </a:ext>
            </a:extLst>
          </p:cNvPr>
          <p:cNvSpPr txBox="1"/>
          <p:nvPr/>
        </p:nvSpPr>
        <p:spPr>
          <a:xfrm>
            <a:off x="9278" y="3789105"/>
            <a:ext cx="10150097" cy="2862322"/>
          </a:xfrm>
          <a:prstGeom prst="rect">
            <a:avLst/>
          </a:prstGeom>
          <a:noFill/>
        </p:spPr>
        <p:txBody>
          <a:bodyPr wrap="square">
            <a:spAutoFit/>
          </a:bodyPr>
          <a:lstStyle/>
          <a:p>
            <a:pPr marL="0" marR="0"/>
            <a:r>
              <a:rPr lang="en-US" sz="2000" b="1" dirty="0">
                <a:latin typeface="Comic Sans MS" panose="030F0702030302020204" pitchFamily="66" charset="0"/>
                <a:ea typeface="Calibri" panose="020F0502020204030204" pitchFamily="34" charset="0"/>
                <a:cs typeface="Times New Roman" panose="02020603050405020304" pitchFamily="18" charset="0"/>
              </a:rPr>
              <a:t>4</a:t>
            </a:r>
            <a:r>
              <a:rPr lang="en-US" sz="2000" b="1" dirty="0">
                <a:effectLst/>
                <a:latin typeface="Comic Sans MS" panose="030F0702030302020204" pitchFamily="66" charset="0"/>
                <a:ea typeface="Calibri" panose="020F0502020204030204" pitchFamily="34" charset="0"/>
                <a:cs typeface="Times New Roman" panose="02020603050405020304" pitchFamily="18" charset="0"/>
              </a:rPr>
              <a:t>. Were there humans living here when layer E was being formed? Give your evidence.</a:t>
            </a:r>
          </a:p>
          <a:p>
            <a:pPr marL="0" marR="0"/>
            <a:r>
              <a:rPr lang="en-US" sz="2000" dirty="0">
                <a:effectLst/>
                <a:latin typeface="Comic Sans MS" panose="030F0702030302020204" pitchFamily="66" charset="0"/>
                <a:ea typeface="Calibri" panose="020F0502020204030204" pitchFamily="34" charset="0"/>
                <a:cs typeface="Times New Roman" panose="02020603050405020304" pitchFamily="18" charset="0"/>
              </a:rPr>
              <a:t> </a:t>
            </a:r>
          </a:p>
          <a:p>
            <a:pPr marL="0" marR="0"/>
            <a:endParaRPr lang="en-US" sz="2000" dirty="0">
              <a:latin typeface="Comic Sans MS" panose="030F0702030302020204" pitchFamily="66" charset="0"/>
              <a:ea typeface="Calibri" panose="020F0502020204030204" pitchFamily="34" charset="0"/>
              <a:cs typeface="Times New Roman" panose="02020603050405020304" pitchFamily="18" charset="0"/>
            </a:endParaRPr>
          </a:p>
          <a:p>
            <a:pPr marL="0" marR="0"/>
            <a:endParaRPr lang="en-US" sz="2000" dirty="0">
              <a:effectLst/>
              <a:latin typeface="Comic Sans MS" panose="030F0702030302020204" pitchFamily="66" charset="0"/>
              <a:ea typeface="Calibri" panose="020F0502020204030204" pitchFamily="34" charset="0"/>
              <a:cs typeface="Times New Roman" panose="02020603050405020304" pitchFamily="18" charset="0"/>
            </a:endParaRPr>
          </a:p>
          <a:p>
            <a:pPr marL="0" marR="0"/>
            <a:r>
              <a:rPr lang="en-US" sz="2000" b="1" dirty="0">
                <a:latin typeface="Comic Sans MS" panose="030F0702030302020204" pitchFamily="66" charset="0"/>
                <a:ea typeface="Calibri" panose="020F0502020204030204" pitchFamily="34" charset="0"/>
                <a:cs typeface="Times New Roman" panose="02020603050405020304" pitchFamily="18" charset="0"/>
              </a:rPr>
              <a:t>5</a:t>
            </a:r>
            <a:r>
              <a:rPr lang="en-US" sz="2000" b="1" dirty="0">
                <a:effectLst/>
                <a:latin typeface="Comic Sans MS" panose="030F0702030302020204" pitchFamily="66" charset="0"/>
                <a:ea typeface="Calibri" panose="020F0502020204030204" pitchFamily="34" charset="0"/>
                <a:cs typeface="Times New Roman" panose="02020603050405020304" pitchFamily="18" charset="0"/>
              </a:rPr>
              <a:t>. Were there humans living here when layer B was being formed?  Give your evidence.</a:t>
            </a:r>
          </a:p>
          <a:p>
            <a:pPr marL="0" marR="0"/>
            <a:endParaRPr lang="en-US" sz="2000" dirty="0">
              <a:latin typeface="Comic Sans MS" panose="030F0702030302020204" pitchFamily="66"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0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D099615-893E-4C2C-AFC2-781A3BB7D6E5}"/>
              </a:ext>
            </a:extLst>
          </p:cNvPr>
          <p:cNvSpPr txBox="1"/>
          <p:nvPr/>
        </p:nvSpPr>
        <p:spPr>
          <a:xfrm>
            <a:off x="1404109" y="4153808"/>
            <a:ext cx="8295263" cy="830997"/>
          </a:xfrm>
          <a:prstGeom prst="rect">
            <a:avLst/>
          </a:prstGeom>
          <a:noFill/>
        </p:spPr>
        <p:txBody>
          <a:bodyPr wrap="square" rtlCol="0">
            <a:spAutoFit/>
          </a:bodyPr>
          <a:lstStyle/>
          <a:p>
            <a:r>
              <a:rPr lang="en-US" sz="2400" b="1" dirty="0">
                <a:solidFill>
                  <a:srgbClr val="FF0000"/>
                </a:solidFill>
              </a:rPr>
              <a:t>Yes, the mastodon bone fragment was found, which may have been damaged by the spear point found in that layer</a:t>
            </a:r>
          </a:p>
        </p:txBody>
      </p:sp>
      <p:sp>
        <p:nvSpPr>
          <p:cNvPr id="5" name="TextBox 4">
            <a:extLst>
              <a:ext uri="{FF2B5EF4-FFF2-40B4-BE49-F238E27FC236}">
                <a16:creationId xmlns:a16="http://schemas.microsoft.com/office/drawing/2014/main" id="{0AB2A04E-3FA4-4172-9FF2-C03DDD118C1C}"/>
              </a:ext>
            </a:extLst>
          </p:cNvPr>
          <p:cNvSpPr txBox="1"/>
          <p:nvPr/>
        </p:nvSpPr>
        <p:spPr>
          <a:xfrm>
            <a:off x="1325571" y="5707344"/>
            <a:ext cx="8441119" cy="1938992"/>
          </a:xfrm>
          <a:prstGeom prst="rect">
            <a:avLst/>
          </a:prstGeom>
          <a:noFill/>
        </p:spPr>
        <p:txBody>
          <a:bodyPr wrap="square" rtlCol="0">
            <a:spAutoFit/>
          </a:bodyPr>
          <a:lstStyle/>
          <a:p>
            <a:r>
              <a:rPr lang="en-US" sz="2400" b="1" dirty="0">
                <a:solidFill>
                  <a:srgbClr val="FF0000"/>
                </a:solidFill>
              </a:rPr>
              <a:t>No, there were no artifacts found in that layer</a:t>
            </a:r>
            <a:br>
              <a:rPr lang="en-US" sz="2400" b="1" dirty="0">
                <a:solidFill>
                  <a:srgbClr val="FF0000"/>
                </a:solidFill>
              </a:rPr>
            </a:br>
            <a:r>
              <a:rPr lang="en-US" sz="2400" b="1" dirty="0">
                <a:solidFill>
                  <a:srgbClr val="FF0000"/>
                </a:solidFill>
              </a:rPr>
              <a:t>OR</a:t>
            </a:r>
          </a:p>
          <a:p>
            <a:r>
              <a:rPr lang="en-US" sz="2400" b="1" dirty="0">
                <a:solidFill>
                  <a:srgbClr val="FF0000"/>
                </a:solidFill>
              </a:rPr>
              <a:t>Yes, there were artifacts in the layers above and below Layer B that indicated people lived in that area before and after the layer was formed.</a:t>
            </a:r>
          </a:p>
        </p:txBody>
      </p:sp>
    </p:spTree>
    <p:extLst>
      <p:ext uri="{BB962C8B-B14F-4D97-AF65-F5344CB8AC3E}">
        <p14:creationId xmlns:p14="http://schemas.microsoft.com/office/powerpoint/2010/main" val="34920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885472" y="140726"/>
            <a:ext cx="8161129" cy="3546514"/>
          </a:xfrm>
          <a:prstGeom prst="rect">
            <a:avLst/>
          </a:prstGeom>
          <a:noFill/>
          <a:ln w="9525">
            <a:noFill/>
            <a:miter lim="800000"/>
            <a:headEnd/>
            <a:tailEnd/>
          </a:ln>
        </p:spPr>
      </p:pic>
      <p:sp>
        <p:nvSpPr>
          <p:cNvPr id="13" name="TextBox 12">
            <a:extLst>
              <a:ext uri="{FF2B5EF4-FFF2-40B4-BE49-F238E27FC236}">
                <a16:creationId xmlns:a16="http://schemas.microsoft.com/office/drawing/2014/main" id="{B111F349-96E2-4D43-B07A-8E1374723D4F}"/>
              </a:ext>
            </a:extLst>
          </p:cNvPr>
          <p:cNvSpPr txBox="1"/>
          <p:nvPr/>
        </p:nvSpPr>
        <p:spPr>
          <a:xfrm>
            <a:off x="9278" y="3789105"/>
            <a:ext cx="10150097" cy="1139094"/>
          </a:xfrm>
          <a:prstGeom prst="rect">
            <a:avLst/>
          </a:prstGeom>
          <a:noFill/>
        </p:spPr>
        <p:txBody>
          <a:bodyPr wrap="square">
            <a:spAutoFit/>
          </a:bodyPr>
          <a:lstStyle/>
          <a:p>
            <a:pPr marL="0" marR="0">
              <a:lnSpc>
                <a:spcPct val="150000"/>
              </a:lnSpc>
            </a:pPr>
            <a:r>
              <a:rPr lang="en-US" sz="2400" b="1" dirty="0">
                <a:latin typeface="Comic Sans MS" panose="030F0702030302020204" pitchFamily="66" charset="0"/>
                <a:ea typeface="Calibri" panose="020F0502020204030204" pitchFamily="34" charset="0"/>
                <a:cs typeface="Times New Roman" panose="02020603050405020304" pitchFamily="18" charset="0"/>
              </a:rPr>
              <a:t>6</a:t>
            </a:r>
            <a:r>
              <a:rPr lang="en-US" sz="2400" b="1" dirty="0">
                <a:effectLst/>
                <a:latin typeface="Comic Sans MS" panose="030F0702030302020204" pitchFamily="66" charset="0"/>
                <a:ea typeface="Calibri" panose="020F0502020204030204" pitchFamily="34" charset="0"/>
                <a:cs typeface="Times New Roman" panose="02020603050405020304" pitchFamily="18" charset="0"/>
              </a:rPr>
              <a:t>.  What type of formation could F be?  </a:t>
            </a:r>
            <a:r>
              <a:rPr lang="en-US" sz="2400" b="1" dirty="0">
                <a:latin typeface="Comic Sans MS" panose="030F0702030302020204" pitchFamily="66" charset="0"/>
                <a:ea typeface="Calibri" panose="020F0502020204030204" pitchFamily="34" charset="0"/>
                <a:cs typeface="Times New Roman" panose="02020603050405020304" pitchFamily="18" charset="0"/>
              </a:rPr>
              <a:t>Why?</a:t>
            </a:r>
            <a:endParaRPr lang="en-US" sz="2400" b="1" dirty="0">
              <a:effectLst/>
              <a:latin typeface="Comic Sans MS" panose="030F0702030302020204" pitchFamily="66"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sz="2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0650409-FEC3-4077-8284-A4E750EDFF4D}"/>
              </a:ext>
            </a:extLst>
          </p:cNvPr>
          <p:cNvSpPr txBox="1"/>
          <p:nvPr/>
        </p:nvSpPr>
        <p:spPr>
          <a:xfrm>
            <a:off x="166572" y="6263245"/>
            <a:ext cx="9734754" cy="707886"/>
          </a:xfrm>
          <a:prstGeom prst="rect">
            <a:avLst/>
          </a:prstGeom>
          <a:noFill/>
        </p:spPr>
        <p:txBody>
          <a:bodyPr wrap="square" rtlCol="0">
            <a:spAutoFit/>
          </a:bodyPr>
          <a:lstStyle/>
          <a:p>
            <a:r>
              <a:rPr lang="en-US" sz="2000" b="1" dirty="0">
                <a:solidFill>
                  <a:srgbClr val="FF0000"/>
                </a:solidFill>
              </a:rPr>
              <a:t>Quick Question:  Knowing that layer E is older than layer D is an example of:</a:t>
            </a:r>
            <a:br>
              <a:rPr lang="en-US" sz="2000" b="1" dirty="0">
                <a:solidFill>
                  <a:srgbClr val="FF0000"/>
                </a:solidFill>
              </a:rPr>
            </a:br>
            <a:r>
              <a:rPr lang="en-US" sz="2000" b="1" dirty="0">
                <a:solidFill>
                  <a:srgbClr val="FF0000"/>
                </a:solidFill>
              </a:rPr>
              <a:t>				A) Absolute age		B) Geologic age	     C) Relative age</a:t>
            </a:r>
          </a:p>
        </p:txBody>
      </p:sp>
      <p:sp>
        <p:nvSpPr>
          <p:cNvPr id="15" name="Rectangle 14">
            <a:extLst>
              <a:ext uri="{FF2B5EF4-FFF2-40B4-BE49-F238E27FC236}">
                <a16:creationId xmlns:a16="http://schemas.microsoft.com/office/drawing/2014/main" id="{33818955-AF89-41EC-B592-355E07D33348}"/>
              </a:ext>
            </a:extLst>
          </p:cNvPr>
          <p:cNvSpPr/>
          <p:nvPr/>
        </p:nvSpPr>
        <p:spPr>
          <a:xfrm>
            <a:off x="6274086" y="6617188"/>
            <a:ext cx="2019757" cy="3172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15981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17-87F5-4289-9C83-EB99028F407D}"/>
              </a:ext>
            </a:extLst>
          </p:cNvPr>
          <p:cNvSpPr>
            <a:spLocks noGrp="1"/>
          </p:cNvSpPr>
          <p:nvPr>
            <p:ph type="title"/>
          </p:nvPr>
        </p:nvSpPr>
        <p:spPr>
          <a:xfrm>
            <a:off x="170372" y="179893"/>
            <a:ext cx="6506528" cy="592425"/>
          </a:xfrm>
        </p:spPr>
        <p:txBody>
          <a:bodyPr>
            <a:normAutofit/>
          </a:bodyPr>
          <a:lstStyle/>
          <a:p>
            <a:r>
              <a:rPr lang="en-US" sz="2970" b="1" dirty="0">
                <a:latin typeface="Arial Black" panose="020B0A04020102020204" pitchFamily="34" charset="0"/>
              </a:rPr>
              <a:t>Quiz Time</a:t>
            </a:r>
          </a:p>
        </p:txBody>
      </p:sp>
      <p:sp>
        <p:nvSpPr>
          <p:cNvPr id="5" name="TextBox 4">
            <a:extLst>
              <a:ext uri="{FF2B5EF4-FFF2-40B4-BE49-F238E27FC236}">
                <a16:creationId xmlns:a16="http://schemas.microsoft.com/office/drawing/2014/main" id="{8E7C380B-FA83-455A-B0DC-BBC1B7A9A6B6}"/>
              </a:ext>
            </a:extLst>
          </p:cNvPr>
          <p:cNvSpPr txBox="1"/>
          <p:nvPr/>
        </p:nvSpPr>
        <p:spPr>
          <a:xfrm>
            <a:off x="357519" y="939030"/>
            <a:ext cx="9332821" cy="3088538"/>
          </a:xfrm>
          <a:prstGeom prst="rect">
            <a:avLst/>
          </a:prstGeom>
          <a:noFill/>
        </p:spPr>
        <p:txBody>
          <a:bodyPr wrap="square" rtlCol="0">
            <a:spAutoFit/>
          </a:bodyPr>
          <a:lstStyle/>
          <a:p>
            <a:r>
              <a:rPr lang="en-US" sz="2640" i="1" dirty="0"/>
              <a:t>Log in to </a:t>
            </a:r>
            <a:r>
              <a:rPr lang="en-US" sz="2640" b="1" i="1" dirty="0" err="1"/>
              <a:t>Quia</a:t>
            </a:r>
            <a:r>
              <a:rPr lang="en-US" sz="2640" i="1" dirty="0"/>
              <a:t> </a:t>
            </a:r>
            <a:r>
              <a:rPr lang="en-US" sz="2640" i="1" dirty="0">
                <a:sym typeface="Wingdings" panose="05000000000000000000" pitchFamily="2" charset="2"/>
              </a:rPr>
              <a:t> </a:t>
            </a:r>
            <a:r>
              <a:rPr lang="en-US" sz="2640" b="1" i="1" dirty="0">
                <a:sym typeface="Wingdings" panose="05000000000000000000" pitchFamily="2" charset="2"/>
              </a:rPr>
              <a:t>Class Period </a:t>
            </a:r>
            <a:r>
              <a:rPr lang="en-US" sz="2640" i="1" dirty="0">
                <a:sym typeface="Wingdings" panose="05000000000000000000" pitchFamily="2" charset="2"/>
              </a:rPr>
              <a:t> </a:t>
            </a:r>
            <a:r>
              <a:rPr lang="en-US" sz="2640" b="1" i="1" dirty="0">
                <a:sym typeface="Wingdings" panose="05000000000000000000" pitchFamily="2" charset="2"/>
              </a:rPr>
              <a:t>Class web page</a:t>
            </a:r>
            <a:endParaRPr lang="en-US" sz="2640" b="1" i="1" dirty="0"/>
          </a:p>
          <a:p>
            <a:endParaRPr lang="en-US" sz="1320" i="1" dirty="0"/>
          </a:p>
          <a:p>
            <a:r>
              <a:rPr lang="en-US" sz="2640" i="1" dirty="0"/>
              <a:t>Complete the </a:t>
            </a:r>
            <a:r>
              <a:rPr lang="en-US" sz="2640" b="1" i="1" dirty="0"/>
              <a:t>ES Unit 1 Note Quiz B 2022 </a:t>
            </a:r>
            <a:r>
              <a:rPr lang="en-US" sz="2640" i="1" dirty="0"/>
              <a:t>using only your notebook to help you.  </a:t>
            </a:r>
            <a:br>
              <a:rPr lang="en-US" sz="2640" i="1" dirty="0"/>
            </a:br>
            <a:r>
              <a:rPr lang="en-US" sz="2640" i="1" dirty="0"/>
              <a:t>- One tab/browser open during the quiz</a:t>
            </a:r>
            <a:br>
              <a:rPr lang="en-US" sz="2640" i="1" dirty="0"/>
            </a:br>
            <a:r>
              <a:rPr lang="en-US" sz="2640" i="1" dirty="0"/>
              <a:t>- No help from other people or resources</a:t>
            </a:r>
          </a:p>
          <a:p>
            <a:endParaRPr lang="en-US" sz="2640" i="1" dirty="0"/>
          </a:p>
          <a:p>
            <a:endParaRPr lang="en-US" sz="2310" i="1" dirty="0"/>
          </a:p>
        </p:txBody>
      </p:sp>
      <p:pic>
        <p:nvPicPr>
          <p:cNvPr id="4" name="Picture 3">
            <a:extLst>
              <a:ext uri="{FF2B5EF4-FFF2-40B4-BE49-F238E27FC236}">
                <a16:creationId xmlns:a16="http://schemas.microsoft.com/office/drawing/2014/main" id="{62B577A8-75D0-4159-B2DE-0ABA1F88F465}"/>
              </a:ext>
            </a:extLst>
          </p:cNvPr>
          <p:cNvPicPr>
            <a:picLocks noChangeAspect="1"/>
          </p:cNvPicPr>
          <p:nvPr/>
        </p:nvPicPr>
        <p:blipFill>
          <a:blip r:embed="rId2" cstate="print"/>
          <a:stretch>
            <a:fillRect/>
          </a:stretch>
        </p:blipFill>
        <p:spPr>
          <a:xfrm>
            <a:off x="5653623" y="4546514"/>
            <a:ext cx="1341650" cy="1633891"/>
          </a:xfrm>
          <a:prstGeom prst="rect">
            <a:avLst/>
          </a:prstGeom>
          <a:ln>
            <a:noFill/>
          </a:ln>
          <a:effectLst>
            <a:softEdge rad="112500"/>
          </a:effectLst>
        </p:spPr>
      </p:pic>
      <p:sp>
        <p:nvSpPr>
          <p:cNvPr id="6" name="Rectangle 5">
            <a:extLst>
              <a:ext uri="{FF2B5EF4-FFF2-40B4-BE49-F238E27FC236}">
                <a16:creationId xmlns:a16="http://schemas.microsoft.com/office/drawing/2014/main" id="{B91B13A2-D100-4014-9C85-0E02C2571F0E}"/>
              </a:ext>
            </a:extLst>
          </p:cNvPr>
          <p:cNvSpPr/>
          <p:nvPr/>
        </p:nvSpPr>
        <p:spPr>
          <a:xfrm>
            <a:off x="2417885" y="5020674"/>
            <a:ext cx="3235740" cy="701731"/>
          </a:xfrm>
          <a:prstGeom prst="rect">
            <a:avLst/>
          </a:prstGeom>
        </p:spPr>
        <p:txBody>
          <a:bodyPr wrap="square">
            <a:spAutoFit/>
          </a:bodyPr>
          <a:lstStyle/>
          <a:p>
            <a:r>
              <a:rPr lang="en-US" sz="1980" i="1" dirty="0">
                <a:solidFill>
                  <a:srgbClr val="FF0000"/>
                </a:solidFill>
              </a:rPr>
              <a:t>Click the arrows to move each item up or down the list.</a:t>
            </a:r>
            <a:endParaRPr lang="en-US" sz="1980" dirty="0">
              <a:solidFill>
                <a:srgbClr val="FF0000"/>
              </a:solidFill>
            </a:endParaRPr>
          </a:p>
        </p:txBody>
      </p:sp>
    </p:spTree>
    <p:extLst>
      <p:ext uri="{BB962C8B-B14F-4D97-AF65-F5344CB8AC3E}">
        <p14:creationId xmlns:p14="http://schemas.microsoft.com/office/powerpoint/2010/main" val="4001733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FD4F-7B2C-4C96-B696-D39D3759CEFA}"/>
              </a:ext>
            </a:extLst>
          </p:cNvPr>
          <p:cNvSpPr>
            <a:spLocks noGrp="1"/>
          </p:cNvSpPr>
          <p:nvPr>
            <p:ph type="ctrTitle"/>
          </p:nvPr>
        </p:nvSpPr>
        <p:spPr>
          <a:xfrm>
            <a:off x="0" y="433218"/>
            <a:ext cx="9791701" cy="1647043"/>
          </a:xfrm>
        </p:spPr>
        <p:txBody>
          <a:bodyPr>
            <a:noAutofit/>
          </a:bodyPr>
          <a:lstStyle/>
          <a:p>
            <a:r>
              <a:rPr lang="en-US" i="1" dirty="0">
                <a:solidFill>
                  <a:srgbClr val="FFC000"/>
                </a:solidFill>
                <a:latin typeface="Cooper Black" panose="0208090404030B020404" pitchFamily="18" charset="0"/>
              </a:rPr>
              <a:t>Lesson 3: </a:t>
            </a:r>
            <a:br>
              <a:rPr lang="en-US" i="1" dirty="0">
                <a:solidFill>
                  <a:srgbClr val="FFC000"/>
                </a:solidFill>
                <a:latin typeface="Cooper Black" panose="0208090404030B020404" pitchFamily="18" charset="0"/>
              </a:rPr>
            </a:br>
            <a:r>
              <a:rPr lang="en-US" i="1" dirty="0">
                <a:solidFill>
                  <a:srgbClr val="FFC000"/>
                </a:solidFill>
                <a:latin typeface="Cooper Black" panose="0208090404030B020404" pitchFamily="18" charset="0"/>
              </a:rPr>
              <a:t>Geologic Time Scale</a:t>
            </a:r>
            <a:endParaRPr lang="en-US" dirty="0">
              <a:solidFill>
                <a:srgbClr val="FFC000"/>
              </a:solidFill>
              <a:latin typeface="Cooper Black" panose="0208090404030B020404" pitchFamily="18" charset="0"/>
            </a:endParaRPr>
          </a:p>
        </p:txBody>
      </p:sp>
      <p:sp>
        <p:nvSpPr>
          <p:cNvPr id="3" name="Subtitle 2">
            <a:extLst>
              <a:ext uri="{FF2B5EF4-FFF2-40B4-BE49-F238E27FC236}">
                <a16:creationId xmlns:a16="http://schemas.microsoft.com/office/drawing/2014/main" id="{795B7B0D-CC89-4C30-B486-BBEE6326D227}"/>
              </a:ext>
            </a:extLst>
          </p:cNvPr>
          <p:cNvSpPr>
            <a:spLocks noGrp="1"/>
          </p:cNvSpPr>
          <p:nvPr>
            <p:ph type="subTitle" idx="1"/>
          </p:nvPr>
        </p:nvSpPr>
        <p:spPr>
          <a:xfrm>
            <a:off x="193548" y="6494485"/>
            <a:ext cx="9666732" cy="1087415"/>
          </a:xfrm>
        </p:spPr>
        <p:txBody>
          <a:bodyPr>
            <a:noAutofit/>
          </a:bodyPr>
          <a:lstStyle/>
          <a:p>
            <a:r>
              <a:rPr lang="en-US" sz="3960" dirty="0">
                <a:solidFill>
                  <a:srgbClr val="FFC000"/>
                </a:solidFill>
                <a:latin typeface="Cooper Black" panose="0208090404030B020404" pitchFamily="18" charset="0"/>
              </a:rPr>
              <a:t>Unit 1:  Exploring Our Earth</a:t>
            </a:r>
            <a:endParaRPr lang="en-US" sz="3960" i="1" dirty="0">
              <a:solidFill>
                <a:srgbClr val="FFC000"/>
              </a:solidFill>
              <a:latin typeface="Cooper Black" panose="0208090404030B020404" pitchFamily="18" charset="0"/>
            </a:endParaRPr>
          </a:p>
          <a:p>
            <a:r>
              <a:rPr lang="en-US" sz="1760" i="1" dirty="0">
                <a:solidFill>
                  <a:srgbClr val="FFC000"/>
                </a:solidFill>
              </a:rPr>
              <a:t>T. Tomm 2019  Updated 2022  </a:t>
            </a:r>
            <a:r>
              <a:rPr lang="en-US" sz="1760" i="1" dirty="0">
                <a:solidFill>
                  <a:srgbClr val="FFC000"/>
                </a:solidFill>
                <a:hlinkClick r:id="rId2"/>
              </a:rPr>
              <a:t>https://sciencespot.net  </a:t>
            </a:r>
            <a:endParaRPr lang="en-US" sz="1760" i="1" dirty="0">
              <a:solidFill>
                <a:srgbClr val="FFC000"/>
              </a:solidFill>
            </a:endParaRPr>
          </a:p>
        </p:txBody>
      </p:sp>
      <p:pic>
        <p:nvPicPr>
          <p:cNvPr id="8" name="Picture 3" descr="http://aashscience.weebly.com/uploads/1/3/5/7/13577302/696403859.jpg">
            <a:hlinkClick r:id="rId3"/>
          </p:cNvPr>
          <p:cNvPicPr>
            <a:picLocks noChangeAspect="1" noChangeArrowheads="1"/>
          </p:cNvPicPr>
          <p:nvPr/>
        </p:nvPicPr>
        <p:blipFill>
          <a:blip r:embed="rId4" cstate="print"/>
          <a:srcRect/>
          <a:stretch>
            <a:fillRect/>
          </a:stretch>
        </p:blipFill>
        <p:spPr bwMode="auto">
          <a:xfrm>
            <a:off x="2350262" y="2080263"/>
            <a:ext cx="5091176" cy="4339332"/>
          </a:xfrm>
          <a:prstGeom prst="rect">
            <a:avLst/>
          </a:prstGeom>
          <a:ln>
            <a:noFill/>
          </a:ln>
          <a:effectLst>
            <a:softEdge rad="112500"/>
          </a:effectLst>
        </p:spPr>
      </p:pic>
    </p:spTree>
    <p:extLst>
      <p:ext uri="{BB962C8B-B14F-4D97-AF65-F5344CB8AC3E}">
        <p14:creationId xmlns:p14="http://schemas.microsoft.com/office/powerpoint/2010/main" val="1229131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26506-274C-4058-B3B2-C52A2D498868}"/>
              </a:ext>
            </a:extLst>
          </p:cNvPr>
          <p:cNvSpPr txBox="1"/>
          <p:nvPr/>
        </p:nvSpPr>
        <p:spPr>
          <a:xfrm>
            <a:off x="0" y="95187"/>
            <a:ext cx="6113721" cy="447815"/>
          </a:xfrm>
          <a:prstGeom prst="rect">
            <a:avLst/>
          </a:prstGeom>
          <a:solidFill>
            <a:srgbClr val="FFFF00"/>
          </a:solidFill>
        </p:spPr>
        <p:txBody>
          <a:bodyPr wrap="square" rtlCol="0">
            <a:spAutoFit/>
          </a:bodyPr>
          <a:lstStyle/>
          <a:p>
            <a:r>
              <a:rPr lang="en-US" sz="2310" b="1" dirty="0">
                <a:latin typeface="Times New Roman" panose="02020603050405020304" pitchFamily="18" charset="0"/>
                <a:cs typeface="Times New Roman" panose="02020603050405020304" pitchFamily="18" charset="0"/>
              </a:rPr>
              <a:t>Assignment: Lesson 3 – Geologic Time Scale</a:t>
            </a:r>
          </a:p>
        </p:txBody>
      </p:sp>
      <p:sp>
        <p:nvSpPr>
          <p:cNvPr id="5" name="TextBox 4">
            <a:extLst>
              <a:ext uri="{FF2B5EF4-FFF2-40B4-BE49-F238E27FC236}">
                <a16:creationId xmlns:a16="http://schemas.microsoft.com/office/drawing/2014/main" id="{58B1B3DC-1518-4A7C-92D4-364A5E8E32B7}"/>
              </a:ext>
            </a:extLst>
          </p:cNvPr>
          <p:cNvSpPr txBox="1"/>
          <p:nvPr/>
        </p:nvSpPr>
        <p:spPr>
          <a:xfrm>
            <a:off x="266366" y="818594"/>
            <a:ext cx="9680674" cy="1908215"/>
          </a:xfrm>
          <a:prstGeom prst="rect">
            <a:avLst/>
          </a:prstGeom>
          <a:noFill/>
        </p:spPr>
        <p:txBody>
          <a:bodyPr wrap="square" rtlCol="0">
            <a:spAutoFit/>
          </a:bodyPr>
          <a:lstStyle/>
          <a:p>
            <a:pPr>
              <a:spcBef>
                <a:spcPts val="600"/>
              </a:spcBef>
              <a:spcAft>
                <a:spcPts val="600"/>
              </a:spcAft>
            </a:pPr>
            <a:r>
              <a:rPr lang="en-US" sz="2800" i="1" dirty="0">
                <a:latin typeface="Times New Roman" panose="02020603050405020304" pitchFamily="18" charset="0"/>
                <a:cs typeface="Times New Roman" panose="02020603050405020304" pitchFamily="18" charset="0"/>
              </a:rPr>
              <a:t>If your note slide #6 </a:t>
            </a:r>
            <a:r>
              <a:rPr lang="en-US" sz="2800" b="1" i="1" dirty="0">
                <a:latin typeface="Times New Roman" panose="02020603050405020304" pitchFamily="18" charset="0"/>
                <a:cs typeface="Times New Roman" panose="02020603050405020304" pitchFamily="18" charset="0"/>
              </a:rPr>
              <a:t>is done</a:t>
            </a:r>
            <a:r>
              <a:rPr lang="en-US" sz="2800" i="1" dirty="0">
                <a:latin typeface="Times New Roman" panose="02020603050405020304" pitchFamily="18" charset="0"/>
                <a:cs typeface="Times New Roman" panose="02020603050405020304" pitchFamily="18" charset="0"/>
              </a:rPr>
              <a:t>, you may add or correct your work. </a:t>
            </a:r>
          </a:p>
          <a:p>
            <a:pPr>
              <a:spcBef>
                <a:spcPts val="600"/>
              </a:spcBef>
              <a:spcAft>
                <a:spcPts val="600"/>
              </a:spcAft>
            </a:pPr>
            <a:endParaRPr lang="en-US" sz="1000" i="1" dirty="0">
              <a:latin typeface="Times New Roman" panose="02020603050405020304" pitchFamily="18" charset="0"/>
              <a:cs typeface="Times New Roman" panose="02020603050405020304" pitchFamily="18" charset="0"/>
              <a:sym typeface="Wingdings" panose="05000000000000000000" pitchFamily="2" charset="2"/>
            </a:endParaRPr>
          </a:p>
          <a:p>
            <a:pPr>
              <a:spcBef>
                <a:spcPts val="600"/>
              </a:spcBef>
              <a:spcAft>
                <a:spcPts val="600"/>
              </a:spcAft>
            </a:pPr>
            <a:r>
              <a:rPr lang="en-US" sz="2800" i="1" dirty="0">
                <a:latin typeface="Times New Roman" panose="02020603050405020304" pitchFamily="18" charset="0"/>
                <a:cs typeface="Times New Roman" panose="02020603050405020304" pitchFamily="18" charset="0"/>
                <a:sym typeface="Wingdings" panose="05000000000000000000" pitchFamily="2" charset="2"/>
              </a:rPr>
              <a:t>If you are </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NOT DONE</a:t>
            </a:r>
            <a:r>
              <a:rPr lang="en-US" sz="2800" i="1" dirty="0">
                <a:latin typeface="Times New Roman" panose="02020603050405020304" pitchFamily="18" charset="0"/>
                <a:cs typeface="Times New Roman" panose="02020603050405020304" pitchFamily="18" charset="0"/>
                <a:sym typeface="Wingdings" panose="05000000000000000000" pitchFamily="2" charset="2"/>
              </a:rPr>
              <a:t>, you need to close your laptop and just listen.  Finish the notes on your own time.</a:t>
            </a:r>
          </a:p>
        </p:txBody>
      </p:sp>
      <p:pic>
        <p:nvPicPr>
          <p:cNvPr id="4" name="Picture 3">
            <a:extLst>
              <a:ext uri="{FF2B5EF4-FFF2-40B4-BE49-F238E27FC236}">
                <a16:creationId xmlns:a16="http://schemas.microsoft.com/office/drawing/2014/main" id="{82E49769-479C-48A6-A45C-DF78491AC3B0}"/>
              </a:ext>
            </a:extLst>
          </p:cNvPr>
          <p:cNvPicPr>
            <a:picLocks noChangeAspect="1"/>
          </p:cNvPicPr>
          <p:nvPr/>
        </p:nvPicPr>
        <p:blipFill>
          <a:blip r:embed="rId2"/>
          <a:stretch>
            <a:fillRect/>
          </a:stretch>
        </p:blipFill>
        <p:spPr>
          <a:xfrm>
            <a:off x="266366" y="3371674"/>
            <a:ext cx="4740908" cy="4046571"/>
          </a:xfrm>
          <a:prstGeom prst="rect">
            <a:avLst/>
          </a:prstGeom>
        </p:spPr>
      </p:pic>
      <p:pic>
        <p:nvPicPr>
          <p:cNvPr id="8" name="Picture 7">
            <a:extLst>
              <a:ext uri="{FF2B5EF4-FFF2-40B4-BE49-F238E27FC236}">
                <a16:creationId xmlns:a16="http://schemas.microsoft.com/office/drawing/2014/main" id="{24475A86-9975-495B-A872-0F3C45528642}"/>
              </a:ext>
            </a:extLst>
          </p:cNvPr>
          <p:cNvPicPr>
            <a:picLocks noChangeAspect="1"/>
          </p:cNvPicPr>
          <p:nvPr/>
        </p:nvPicPr>
        <p:blipFill>
          <a:blip r:embed="rId3"/>
          <a:stretch>
            <a:fillRect/>
          </a:stretch>
        </p:blipFill>
        <p:spPr>
          <a:xfrm>
            <a:off x="5007274" y="3371674"/>
            <a:ext cx="4816257" cy="4046571"/>
          </a:xfrm>
          <a:prstGeom prst="rect">
            <a:avLst/>
          </a:prstGeom>
        </p:spPr>
      </p:pic>
      <p:sp>
        <p:nvSpPr>
          <p:cNvPr id="3" name="Arrow: Down 2">
            <a:extLst>
              <a:ext uri="{FF2B5EF4-FFF2-40B4-BE49-F238E27FC236}">
                <a16:creationId xmlns:a16="http://schemas.microsoft.com/office/drawing/2014/main" id="{FB2EFBE3-1F81-4FC9-89FB-861D040AD584}"/>
              </a:ext>
            </a:extLst>
          </p:cNvPr>
          <p:cNvSpPr/>
          <p:nvPr/>
        </p:nvSpPr>
        <p:spPr>
          <a:xfrm>
            <a:off x="1177290" y="2617470"/>
            <a:ext cx="1348740" cy="90297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8B5FBF-C45F-44F7-B8F0-B2D3681180EA}"/>
              </a:ext>
            </a:extLst>
          </p:cNvPr>
          <p:cNvSpPr txBox="1"/>
          <p:nvPr/>
        </p:nvSpPr>
        <p:spPr>
          <a:xfrm>
            <a:off x="5591138" y="6464138"/>
            <a:ext cx="3794760" cy="954107"/>
          </a:xfrm>
          <a:prstGeom prst="rect">
            <a:avLst/>
          </a:prstGeom>
          <a:solidFill>
            <a:schemeClr val="bg1"/>
          </a:solidFill>
          <a:ln>
            <a:solidFill>
              <a:schemeClr val="tx1"/>
            </a:solidFill>
          </a:ln>
        </p:spPr>
        <p:txBody>
          <a:bodyPr wrap="square" rtlCol="0">
            <a:spAutoFit/>
          </a:bodyPr>
          <a:lstStyle/>
          <a:p>
            <a:pPr algn="ctr">
              <a:spcBef>
                <a:spcPts val="600"/>
              </a:spcBef>
              <a:spcAft>
                <a:spcPts val="600"/>
              </a:spcAft>
            </a:pPr>
            <a:r>
              <a:rPr lang="en-US" sz="2800" b="1" i="1" dirty="0">
                <a:latin typeface="Times New Roman" panose="02020603050405020304" pitchFamily="18" charset="0"/>
                <a:cs typeface="Times New Roman" panose="02020603050405020304" pitchFamily="18" charset="0"/>
              </a:rPr>
              <a:t>Be sure to finish this before class tomorrow!</a:t>
            </a:r>
            <a:endParaRPr lang="en-US" sz="2800" b="1" i="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946501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590" y="136074"/>
            <a:ext cx="9746040" cy="544764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Part 1:  Use pages 8-9 in the Unit 1 Textbook to complete this part. </a:t>
            </a:r>
            <a:endParaRPr lang="en-US" sz="24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1.  According to scientists, Earth formed ____ _______ years ago. Geologists divide this time span into smaller divisions based on major __________ in life history, which is recorded on the ____________ __________ __________. </a:t>
            </a:r>
          </a:p>
          <a:p>
            <a:pPr>
              <a:lnSpc>
                <a:spcPct val="150000"/>
              </a:lnSpc>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2.  Place these blocks of time in order from the longest to the shortest:  eras, epochs, eons, periods</a:t>
            </a:r>
          </a:p>
          <a:p>
            <a:r>
              <a:rPr lang="en-US" sz="2400" dirty="0">
                <a:latin typeface="Times New Roman" panose="02020603050405020304" pitchFamily="18" charset="0"/>
                <a:cs typeface="Times New Roman" panose="02020603050405020304" pitchFamily="18" charset="0"/>
              </a:rPr>
              <a:t> </a:t>
            </a:r>
          </a:p>
          <a:p>
            <a:pPr algn="ctr"/>
            <a:r>
              <a:rPr lang="en-US" sz="2400" dirty="0">
                <a:latin typeface="Times New Roman" panose="02020603050405020304" pitchFamily="18" charset="0"/>
                <a:cs typeface="Times New Roman" panose="02020603050405020304" pitchFamily="18" charset="0"/>
              </a:rPr>
              <a:t>_________ </a:t>
            </a:r>
            <a:r>
              <a:rPr lang="en-US" sz="2400" dirty="0">
                <a:latin typeface="Times New Roman" panose="02020603050405020304" pitchFamily="18" charset="0"/>
                <a:cs typeface="Times New Roman" panose="02020603050405020304" pitchFamily="18" charset="0"/>
                <a:sym typeface="Wingdings"/>
              </a:rPr>
              <a:t></a:t>
            </a:r>
            <a:r>
              <a:rPr lang="en-US" sz="2400" dirty="0">
                <a:latin typeface="Times New Roman" panose="02020603050405020304" pitchFamily="18" charset="0"/>
                <a:cs typeface="Times New Roman" panose="02020603050405020304" pitchFamily="18" charset="0"/>
              </a:rPr>
              <a:t> _________ </a:t>
            </a:r>
            <a:r>
              <a:rPr lang="en-US" sz="2400" dirty="0">
                <a:latin typeface="Times New Roman" panose="02020603050405020304" pitchFamily="18" charset="0"/>
                <a:cs typeface="Times New Roman" panose="02020603050405020304" pitchFamily="18" charset="0"/>
                <a:sym typeface="Wingdings"/>
              </a:rPr>
              <a:t></a:t>
            </a:r>
            <a:r>
              <a:rPr lang="en-US" sz="2400" dirty="0">
                <a:latin typeface="Times New Roman" panose="02020603050405020304" pitchFamily="18" charset="0"/>
                <a:cs typeface="Times New Roman" panose="02020603050405020304" pitchFamily="18" charset="0"/>
              </a:rPr>
              <a:t> ___________ </a:t>
            </a:r>
            <a:r>
              <a:rPr lang="en-US" sz="2400" dirty="0">
                <a:latin typeface="Times New Roman" panose="02020603050405020304" pitchFamily="18" charset="0"/>
                <a:cs typeface="Times New Roman" panose="02020603050405020304" pitchFamily="18" charset="0"/>
                <a:sym typeface="Wingdings"/>
              </a:rPr>
              <a:t></a:t>
            </a:r>
            <a:r>
              <a:rPr lang="en-US" sz="2400" dirty="0">
                <a:latin typeface="Times New Roman" panose="02020603050405020304" pitchFamily="18" charset="0"/>
                <a:cs typeface="Times New Roman" panose="02020603050405020304" pitchFamily="18" charset="0"/>
              </a:rPr>
              <a:t> __________</a:t>
            </a:r>
          </a:p>
          <a:p>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E22152-4FFD-45D2-87E7-BB4147DFF5C9}"/>
              </a:ext>
            </a:extLst>
          </p:cNvPr>
          <p:cNvSpPr txBox="1"/>
          <p:nvPr/>
        </p:nvSpPr>
        <p:spPr>
          <a:xfrm>
            <a:off x="5064610" y="772286"/>
            <a:ext cx="2002289" cy="904863"/>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4.5 BILLION</a:t>
            </a:r>
          </a:p>
        </p:txBody>
      </p:sp>
      <p:sp>
        <p:nvSpPr>
          <p:cNvPr id="6" name="TextBox 5">
            <a:extLst>
              <a:ext uri="{FF2B5EF4-FFF2-40B4-BE49-F238E27FC236}">
                <a16:creationId xmlns:a16="http://schemas.microsoft.com/office/drawing/2014/main" id="{C8E22152-4FFD-45D2-87E7-BB4147DFF5C9}"/>
              </a:ext>
            </a:extLst>
          </p:cNvPr>
          <p:cNvSpPr txBox="1"/>
          <p:nvPr/>
        </p:nvSpPr>
        <p:spPr>
          <a:xfrm>
            <a:off x="7218022" y="1677149"/>
            <a:ext cx="2002289"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EVENTS</a:t>
            </a:r>
          </a:p>
        </p:txBody>
      </p:sp>
      <p:sp>
        <p:nvSpPr>
          <p:cNvPr id="7" name="TextBox 6">
            <a:extLst>
              <a:ext uri="{FF2B5EF4-FFF2-40B4-BE49-F238E27FC236}">
                <a16:creationId xmlns:a16="http://schemas.microsoft.com/office/drawing/2014/main" id="{C8E22152-4FFD-45D2-87E7-BB4147DFF5C9}"/>
              </a:ext>
            </a:extLst>
          </p:cNvPr>
          <p:cNvSpPr txBox="1"/>
          <p:nvPr/>
        </p:nvSpPr>
        <p:spPr>
          <a:xfrm>
            <a:off x="4037055" y="2245869"/>
            <a:ext cx="5264262"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GEOLOGIC  TIME  SCALE</a:t>
            </a:r>
          </a:p>
        </p:txBody>
      </p:sp>
      <p:sp>
        <p:nvSpPr>
          <p:cNvPr id="8" name="TextBox 7">
            <a:extLst>
              <a:ext uri="{FF2B5EF4-FFF2-40B4-BE49-F238E27FC236}">
                <a16:creationId xmlns:a16="http://schemas.microsoft.com/office/drawing/2014/main" id="{C8E22152-4FFD-45D2-87E7-BB4147DFF5C9}"/>
              </a:ext>
            </a:extLst>
          </p:cNvPr>
          <p:cNvSpPr txBox="1"/>
          <p:nvPr/>
        </p:nvSpPr>
        <p:spPr>
          <a:xfrm>
            <a:off x="1322862" y="4285542"/>
            <a:ext cx="1427521"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EONS</a:t>
            </a:r>
          </a:p>
        </p:txBody>
      </p:sp>
      <p:sp>
        <p:nvSpPr>
          <p:cNvPr id="9" name="TextBox 8">
            <a:extLst>
              <a:ext uri="{FF2B5EF4-FFF2-40B4-BE49-F238E27FC236}">
                <a16:creationId xmlns:a16="http://schemas.microsoft.com/office/drawing/2014/main" id="{C8E22152-4FFD-45D2-87E7-BB4147DFF5C9}"/>
              </a:ext>
            </a:extLst>
          </p:cNvPr>
          <p:cNvSpPr txBox="1"/>
          <p:nvPr/>
        </p:nvSpPr>
        <p:spPr>
          <a:xfrm>
            <a:off x="3053737" y="4297512"/>
            <a:ext cx="1427521"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ERAS</a:t>
            </a:r>
          </a:p>
        </p:txBody>
      </p:sp>
      <p:sp>
        <p:nvSpPr>
          <p:cNvPr id="10" name="TextBox 9">
            <a:extLst>
              <a:ext uri="{FF2B5EF4-FFF2-40B4-BE49-F238E27FC236}">
                <a16:creationId xmlns:a16="http://schemas.microsoft.com/office/drawing/2014/main" id="{C8E22152-4FFD-45D2-87E7-BB4147DFF5C9}"/>
              </a:ext>
            </a:extLst>
          </p:cNvPr>
          <p:cNvSpPr txBox="1"/>
          <p:nvPr/>
        </p:nvSpPr>
        <p:spPr>
          <a:xfrm>
            <a:off x="4873831" y="4321462"/>
            <a:ext cx="2002289"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PERIODS</a:t>
            </a:r>
          </a:p>
        </p:txBody>
      </p:sp>
      <p:sp>
        <p:nvSpPr>
          <p:cNvPr id="11" name="TextBox 10">
            <a:extLst>
              <a:ext uri="{FF2B5EF4-FFF2-40B4-BE49-F238E27FC236}">
                <a16:creationId xmlns:a16="http://schemas.microsoft.com/office/drawing/2014/main" id="{C8E22152-4FFD-45D2-87E7-BB4147DFF5C9}"/>
              </a:ext>
            </a:extLst>
          </p:cNvPr>
          <p:cNvSpPr txBox="1"/>
          <p:nvPr/>
        </p:nvSpPr>
        <p:spPr>
          <a:xfrm>
            <a:off x="6922497" y="4329924"/>
            <a:ext cx="2002289"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EPOCHS</a:t>
            </a:r>
          </a:p>
        </p:txBody>
      </p:sp>
      <p:pic>
        <p:nvPicPr>
          <p:cNvPr id="14" name="Picture 13">
            <a:extLst>
              <a:ext uri="{FF2B5EF4-FFF2-40B4-BE49-F238E27FC236}">
                <a16:creationId xmlns:a16="http://schemas.microsoft.com/office/drawing/2014/main" id="{3AD1BCD1-DF62-4EED-9C16-3EB4C509770C}"/>
              </a:ext>
            </a:extLst>
          </p:cNvPr>
          <p:cNvPicPr>
            <a:picLocks noChangeAspect="1"/>
          </p:cNvPicPr>
          <p:nvPr/>
        </p:nvPicPr>
        <p:blipFill>
          <a:blip r:embed="rId2"/>
          <a:stretch>
            <a:fillRect/>
          </a:stretch>
        </p:blipFill>
        <p:spPr>
          <a:xfrm>
            <a:off x="213505" y="4995177"/>
            <a:ext cx="9724125" cy="2449508"/>
          </a:xfrm>
          <a:prstGeom prst="rect">
            <a:avLst/>
          </a:prstGeom>
        </p:spPr>
      </p:pic>
      <p:sp>
        <p:nvSpPr>
          <p:cNvPr id="16" name="TextBox 15">
            <a:extLst>
              <a:ext uri="{FF2B5EF4-FFF2-40B4-BE49-F238E27FC236}">
                <a16:creationId xmlns:a16="http://schemas.microsoft.com/office/drawing/2014/main" id="{0B16B05E-16A2-4B91-AA4E-5381CE3BDAD7}"/>
              </a:ext>
            </a:extLst>
          </p:cNvPr>
          <p:cNvSpPr txBox="1"/>
          <p:nvPr/>
        </p:nvSpPr>
        <p:spPr>
          <a:xfrm>
            <a:off x="0" y="7403068"/>
            <a:ext cx="11573939" cy="307777"/>
          </a:xfrm>
          <a:prstGeom prst="rect">
            <a:avLst/>
          </a:prstGeom>
          <a:noFill/>
        </p:spPr>
        <p:txBody>
          <a:bodyPr wrap="square">
            <a:spAutoFit/>
          </a:bodyPr>
          <a:lstStyle/>
          <a:p>
            <a:r>
              <a:rPr lang="en-US" sz="1400" dirty="0"/>
              <a:t>https://samnoblemuseum.ou.edu/common-fossils-of-oklahoma/how-paleontologists-tell-time/geological-timescale/</a:t>
            </a:r>
          </a:p>
        </p:txBody>
      </p:sp>
    </p:spTree>
    <p:extLst>
      <p:ext uri="{BB962C8B-B14F-4D97-AF65-F5344CB8AC3E}">
        <p14:creationId xmlns:p14="http://schemas.microsoft.com/office/powerpoint/2010/main" val="11506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60" y="2503"/>
            <a:ext cx="10058399" cy="674030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  Answer each question based on the geologic time scale in this lesson.</a:t>
            </a:r>
          </a:p>
          <a:p>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  We currently live in the __________________ eon, which means "_____________ life”.</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  We live in the _____________ Era, which is also called the "Age of  ______________"</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  The most recent period is__________________, which started ___ million years ago</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  The most recent epoch is _______________.</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  The term "Mesozoic" means  ________________.  It was divided into ____  different periods.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  Permian, Mississippian, and Cambrian are periods in the _______________ era, which means “_____ ______”.</a:t>
            </a:r>
          </a:p>
        </p:txBody>
      </p:sp>
      <p:sp>
        <p:nvSpPr>
          <p:cNvPr id="3" name="TextBox 2">
            <a:extLst>
              <a:ext uri="{FF2B5EF4-FFF2-40B4-BE49-F238E27FC236}">
                <a16:creationId xmlns:a16="http://schemas.microsoft.com/office/drawing/2014/main" id="{C8E22152-4FFD-45D2-87E7-BB4147DFF5C9}"/>
              </a:ext>
            </a:extLst>
          </p:cNvPr>
          <p:cNvSpPr txBox="1"/>
          <p:nvPr/>
        </p:nvSpPr>
        <p:spPr>
          <a:xfrm>
            <a:off x="3289246" y="724082"/>
            <a:ext cx="3152388"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PHANEROZOIC</a:t>
            </a:r>
          </a:p>
        </p:txBody>
      </p:sp>
      <p:sp>
        <p:nvSpPr>
          <p:cNvPr id="5" name="TextBox 4">
            <a:extLst>
              <a:ext uri="{FF2B5EF4-FFF2-40B4-BE49-F238E27FC236}">
                <a16:creationId xmlns:a16="http://schemas.microsoft.com/office/drawing/2014/main" id="{74BA6F7E-86D1-4198-BA85-CE5A1492DC36}"/>
              </a:ext>
            </a:extLst>
          </p:cNvPr>
          <p:cNvSpPr txBox="1"/>
          <p:nvPr/>
        </p:nvSpPr>
        <p:spPr>
          <a:xfrm>
            <a:off x="272658" y="1045314"/>
            <a:ext cx="2039609"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VISIBLE</a:t>
            </a:r>
          </a:p>
        </p:txBody>
      </p:sp>
      <p:sp>
        <p:nvSpPr>
          <p:cNvPr id="6" name="TextBox 5">
            <a:extLst>
              <a:ext uri="{FF2B5EF4-FFF2-40B4-BE49-F238E27FC236}">
                <a16:creationId xmlns:a16="http://schemas.microsoft.com/office/drawing/2014/main" id="{681E35CF-3485-48D2-A8F3-3FBED8F497CB}"/>
              </a:ext>
            </a:extLst>
          </p:cNvPr>
          <p:cNvSpPr txBox="1"/>
          <p:nvPr/>
        </p:nvSpPr>
        <p:spPr>
          <a:xfrm>
            <a:off x="1769789" y="1827699"/>
            <a:ext cx="3152388"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CENOZOIC</a:t>
            </a:r>
          </a:p>
        </p:txBody>
      </p:sp>
      <p:sp>
        <p:nvSpPr>
          <p:cNvPr id="7" name="TextBox 6">
            <a:extLst>
              <a:ext uri="{FF2B5EF4-FFF2-40B4-BE49-F238E27FC236}">
                <a16:creationId xmlns:a16="http://schemas.microsoft.com/office/drawing/2014/main" id="{30A6917B-8941-4B84-A0E3-8736422BB66D}"/>
              </a:ext>
            </a:extLst>
          </p:cNvPr>
          <p:cNvSpPr txBox="1"/>
          <p:nvPr/>
        </p:nvSpPr>
        <p:spPr>
          <a:xfrm>
            <a:off x="-102879" y="2175254"/>
            <a:ext cx="2595997"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MAMMALS</a:t>
            </a:r>
          </a:p>
        </p:txBody>
      </p:sp>
      <p:sp>
        <p:nvSpPr>
          <p:cNvPr id="8" name="TextBox 7">
            <a:extLst>
              <a:ext uri="{FF2B5EF4-FFF2-40B4-BE49-F238E27FC236}">
                <a16:creationId xmlns:a16="http://schemas.microsoft.com/office/drawing/2014/main" id="{419BC31E-CB5E-441A-8368-B66BB44AA171}"/>
              </a:ext>
            </a:extLst>
          </p:cNvPr>
          <p:cNvSpPr txBox="1"/>
          <p:nvPr/>
        </p:nvSpPr>
        <p:spPr>
          <a:xfrm>
            <a:off x="3449818" y="2908277"/>
            <a:ext cx="3152388"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QUATERNARY</a:t>
            </a:r>
          </a:p>
        </p:txBody>
      </p:sp>
      <p:sp>
        <p:nvSpPr>
          <p:cNvPr id="9" name="TextBox 8">
            <a:extLst>
              <a:ext uri="{FF2B5EF4-FFF2-40B4-BE49-F238E27FC236}">
                <a16:creationId xmlns:a16="http://schemas.microsoft.com/office/drawing/2014/main" id="{7491DF09-1829-4D19-AA3C-60B891D449BB}"/>
              </a:ext>
            </a:extLst>
          </p:cNvPr>
          <p:cNvSpPr txBox="1"/>
          <p:nvPr/>
        </p:nvSpPr>
        <p:spPr>
          <a:xfrm>
            <a:off x="7930551" y="2908277"/>
            <a:ext cx="1109818"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1.6</a:t>
            </a:r>
          </a:p>
        </p:txBody>
      </p:sp>
      <p:sp>
        <p:nvSpPr>
          <p:cNvPr id="10" name="TextBox 9">
            <a:extLst>
              <a:ext uri="{FF2B5EF4-FFF2-40B4-BE49-F238E27FC236}">
                <a16:creationId xmlns:a16="http://schemas.microsoft.com/office/drawing/2014/main" id="{FD1BE512-E9FA-4EAC-81E1-F10B513895BD}"/>
              </a:ext>
            </a:extLst>
          </p:cNvPr>
          <p:cNvSpPr txBox="1"/>
          <p:nvPr/>
        </p:nvSpPr>
        <p:spPr>
          <a:xfrm>
            <a:off x="3345983" y="4011427"/>
            <a:ext cx="2874193"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HOLOCENE</a:t>
            </a:r>
          </a:p>
        </p:txBody>
      </p:sp>
      <p:sp>
        <p:nvSpPr>
          <p:cNvPr id="11" name="TextBox 10">
            <a:extLst>
              <a:ext uri="{FF2B5EF4-FFF2-40B4-BE49-F238E27FC236}">
                <a16:creationId xmlns:a16="http://schemas.microsoft.com/office/drawing/2014/main" id="{FB3F02DC-E0F0-4EB8-9CCC-BD9861C4F00D}"/>
              </a:ext>
            </a:extLst>
          </p:cNvPr>
          <p:cNvSpPr txBox="1"/>
          <p:nvPr/>
        </p:nvSpPr>
        <p:spPr>
          <a:xfrm>
            <a:off x="3851874" y="4733473"/>
            <a:ext cx="2874193"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MIDDLE LIFE</a:t>
            </a:r>
          </a:p>
        </p:txBody>
      </p:sp>
      <p:sp>
        <p:nvSpPr>
          <p:cNvPr id="12" name="TextBox 11">
            <a:extLst>
              <a:ext uri="{FF2B5EF4-FFF2-40B4-BE49-F238E27FC236}">
                <a16:creationId xmlns:a16="http://schemas.microsoft.com/office/drawing/2014/main" id="{97972ADE-7001-4CEF-9A4D-9A2DBA2FEA74}"/>
              </a:ext>
            </a:extLst>
          </p:cNvPr>
          <p:cNvSpPr txBox="1"/>
          <p:nvPr/>
        </p:nvSpPr>
        <p:spPr>
          <a:xfrm>
            <a:off x="8821950" y="4733473"/>
            <a:ext cx="1109818"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3</a:t>
            </a:r>
          </a:p>
        </p:txBody>
      </p:sp>
      <p:sp>
        <p:nvSpPr>
          <p:cNvPr id="14" name="TextBox 13">
            <a:extLst>
              <a:ext uri="{FF2B5EF4-FFF2-40B4-BE49-F238E27FC236}">
                <a16:creationId xmlns:a16="http://schemas.microsoft.com/office/drawing/2014/main" id="{60C97830-609B-4650-91AE-9967F831509F}"/>
              </a:ext>
            </a:extLst>
          </p:cNvPr>
          <p:cNvSpPr txBox="1"/>
          <p:nvPr/>
        </p:nvSpPr>
        <p:spPr>
          <a:xfrm>
            <a:off x="7034041" y="5814051"/>
            <a:ext cx="3152388"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PALEOZOIC</a:t>
            </a:r>
          </a:p>
        </p:txBody>
      </p:sp>
      <p:sp>
        <p:nvSpPr>
          <p:cNvPr id="15" name="TextBox 14">
            <a:extLst>
              <a:ext uri="{FF2B5EF4-FFF2-40B4-BE49-F238E27FC236}">
                <a16:creationId xmlns:a16="http://schemas.microsoft.com/office/drawing/2014/main" id="{A87C91A5-0484-4BA3-AC60-B313A193C69D}"/>
              </a:ext>
            </a:extLst>
          </p:cNvPr>
          <p:cNvSpPr txBox="1"/>
          <p:nvPr/>
        </p:nvSpPr>
        <p:spPr>
          <a:xfrm>
            <a:off x="2161359" y="6168691"/>
            <a:ext cx="2369248" cy="498598"/>
          </a:xfrm>
          <a:prstGeom prst="rect">
            <a:avLst/>
          </a:prstGeom>
          <a:noFill/>
        </p:spPr>
        <p:txBody>
          <a:bodyPr wrap="square" rtlCol="0">
            <a:spAutoFit/>
          </a:bodyPr>
          <a:lstStyle/>
          <a:p>
            <a:pPr algn="ctr"/>
            <a:r>
              <a:rPr lang="en-US" sz="2640" b="1" dirty="0">
                <a:solidFill>
                  <a:srgbClr val="FF0000"/>
                </a:solidFill>
                <a:latin typeface="Arial Black" panose="020B0A04020102020204" pitchFamily="34" charset="0"/>
              </a:rPr>
              <a:t>OLD LIFE</a:t>
            </a:r>
          </a:p>
        </p:txBody>
      </p:sp>
    </p:spTree>
    <p:extLst>
      <p:ext uri="{BB962C8B-B14F-4D97-AF65-F5344CB8AC3E}">
        <p14:creationId xmlns:p14="http://schemas.microsoft.com/office/powerpoint/2010/main" val="352103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F44F3-DECB-4491-BFC2-79F75D6FAC66}"/>
              </a:ext>
            </a:extLst>
          </p:cNvPr>
          <p:cNvSpPr>
            <a:spLocks noGrp="1"/>
          </p:cNvSpPr>
          <p:nvPr>
            <p:ph sz="half" idx="1"/>
          </p:nvPr>
        </p:nvSpPr>
        <p:spPr>
          <a:xfrm>
            <a:off x="194310" y="182880"/>
            <a:ext cx="9464040" cy="4290851"/>
          </a:xfrm>
        </p:spPr>
        <p:txBody>
          <a:bodyPr>
            <a:noAutofit/>
          </a:bodyPr>
          <a:lstStyle/>
          <a:p>
            <a:pPr marL="0" indent="0">
              <a:buNone/>
            </a:pPr>
            <a:r>
              <a:rPr lang="en-US" sz="2400" b="1" dirty="0"/>
              <a:t>2.  Think About It – Use the information in Lesson 1 to answer these questions.  Write your answers on the page below this worksheet.</a:t>
            </a:r>
          </a:p>
          <a:p>
            <a:pPr marL="0" indent="0">
              <a:buNone/>
            </a:pPr>
            <a:endParaRPr lang="en-US" sz="2400" b="1" dirty="0"/>
          </a:p>
          <a:p>
            <a:pPr marL="318254" indent="-318254">
              <a:buAutoNum type="alphaUcParenR"/>
            </a:pPr>
            <a:r>
              <a:rPr lang="en-US" sz="2400" b="1" dirty="0"/>
              <a:t>Why is Earth science considered a “combination science”?</a:t>
            </a:r>
          </a:p>
          <a:p>
            <a:pPr marL="318254" indent="-318254">
              <a:buAutoNum type="alphaUcParenR"/>
            </a:pPr>
            <a:endParaRPr lang="en-US" sz="2400" b="1" dirty="0"/>
          </a:p>
          <a:p>
            <a:pPr marL="318254" indent="-318254">
              <a:buAutoNum type="alphaUcParenR"/>
            </a:pPr>
            <a:endParaRPr lang="en-US" sz="2400" b="1" dirty="0"/>
          </a:p>
          <a:p>
            <a:pPr marL="0" indent="0">
              <a:buNone/>
            </a:pPr>
            <a:r>
              <a:rPr lang="en-US" sz="2400" b="1" dirty="0"/>
              <a:t>B) Explain why an environmental scientist might need knowledge of earth science and biology.</a:t>
            </a:r>
          </a:p>
          <a:p>
            <a:pPr marL="0" indent="0">
              <a:buNone/>
            </a:pPr>
            <a:endParaRPr lang="en-US" sz="4400" b="1" dirty="0"/>
          </a:p>
          <a:p>
            <a:pPr marL="0" indent="0">
              <a:buNone/>
            </a:pPr>
            <a:endParaRPr lang="en-US" sz="2400" b="1" dirty="0"/>
          </a:p>
          <a:p>
            <a:pPr marL="0" indent="0">
              <a:buNone/>
            </a:pPr>
            <a:r>
              <a:rPr lang="en-US" sz="2400" b="1" dirty="0"/>
              <a:t>C) How would a volcanologist use chemistry to investigate magma?</a:t>
            </a:r>
          </a:p>
          <a:p>
            <a:pPr marL="0" indent="0">
              <a:buNone/>
            </a:pPr>
            <a:br>
              <a:rPr lang="en-US" sz="2400" b="1" dirty="0"/>
            </a:br>
            <a:r>
              <a:rPr lang="en-US" sz="2400" b="1" dirty="0"/>
              <a:t> </a:t>
            </a:r>
          </a:p>
          <a:p>
            <a:pPr marL="318254" indent="-318254">
              <a:buAutoNum type="arabicPeriod" startAt="2"/>
            </a:pPr>
            <a:endParaRPr lang="en-US" sz="2400" b="1" dirty="0"/>
          </a:p>
          <a:p>
            <a:pPr marL="0" indent="0">
              <a:buNone/>
            </a:pPr>
            <a:endParaRPr lang="en-US" sz="2400" b="1" dirty="0"/>
          </a:p>
          <a:p>
            <a:pPr marL="0" indent="0">
              <a:buNone/>
            </a:pPr>
            <a:r>
              <a:rPr lang="en-US" sz="2400" b="1" dirty="0"/>
              <a:t> </a:t>
            </a:r>
          </a:p>
        </p:txBody>
      </p:sp>
      <p:sp>
        <p:nvSpPr>
          <p:cNvPr id="8" name="TextBox 7">
            <a:extLst>
              <a:ext uri="{FF2B5EF4-FFF2-40B4-BE49-F238E27FC236}">
                <a16:creationId xmlns:a16="http://schemas.microsoft.com/office/drawing/2014/main" id="{008CDD79-FE13-4D9A-A166-02ECFD73ADE4}"/>
              </a:ext>
            </a:extLst>
          </p:cNvPr>
          <p:cNvSpPr txBox="1"/>
          <p:nvPr/>
        </p:nvSpPr>
        <p:spPr>
          <a:xfrm>
            <a:off x="728767" y="1904101"/>
            <a:ext cx="8969588" cy="461665"/>
          </a:xfrm>
          <a:prstGeom prst="rect">
            <a:avLst/>
          </a:prstGeom>
          <a:noFill/>
        </p:spPr>
        <p:txBody>
          <a:bodyPr wrap="square" rtlCol="0">
            <a:spAutoFit/>
          </a:bodyPr>
          <a:lstStyle/>
          <a:p>
            <a:r>
              <a:rPr lang="en-US" sz="2400" b="1" i="1" dirty="0">
                <a:solidFill>
                  <a:srgbClr val="FF0000"/>
                </a:solidFill>
              </a:rPr>
              <a:t>Branches of Earth science COMBINE life &amp; physical science. </a:t>
            </a:r>
          </a:p>
        </p:txBody>
      </p:sp>
      <p:sp>
        <p:nvSpPr>
          <p:cNvPr id="13" name="TextBox 12">
            <a:extLst>
              <a:ext uri="{FF2B5EF4-FFF2-40B4-BE49-F238E27FC236}">
                <a16:creationId xmlns:a16="http://schemas.microsoft.com/office/drawing/2014/main" id="{BE07B8AB-0E95-46B8-A554-F56119E9F003}"/>
              </a:ext>
            </a:extLst>
          </p:cNvPr>
          <p:cNvSpPr txBox="1"/>
          <p:nvPr/>
        </p:nvSpPr>
        <p:spPr>
          <a:xfrm>
            <a:off x="768772" y="3616684"/>
            <a:ext cx="8889578" cy="830997"/>
          </a:xfrm>
          <a:prstGeom prst="rect">
            <a:avLst/>
          </a:prstGeom>
          <a:noFill/>
        </p:spPr>
        <p:txBody>
          <a:bodyPr wrap="square" rtlCol="0">
            <a:spAutoFit/>
          </a:bodyPr>
          <a:lstStyle/>
          <a:p>
            <a:r>
              <a:rPr lang="en-US" sz="2400" b="1" i="1" dirty="0">
                <a:solidFill>
                  <a:srgbClr val="FF0000"/>
                </a:solidFill>
              </a:rPr>
              <a:t>Biology – Living things (humans)</a:t>
            </a:r>
          </a:p>
          <a:p>
            <a:r>
              <a:rPr lang="en-US" sz="2400" b="1" i="1" dirty="0">
                <a:solidFill>
                  <a:srgbClr val="FF0000"/>
                </a:solidFill>
              </a:rPr>
              <a:t>Earth Science – Abiotic resources water, soil, air, etc.</a:t>
            </a:r>
          </a:p>
        </p:txBody>
      </p:sp>
      <p:sp>
        <p:nvSpPr>
          <p:cNvPr id="14" name="TextBox 13">
            <a:extLst>
              <a:ext uri="{FF2B5EF4-FFF2-40B4-BE49-F238E27FC236}">
                <a16:creationId xmlns:a16="http://schemas.microsoft.com/office/drawing/2014/main" id="{B5C29F13-3D4C-4DD8-B0F7-9B950A428527}"/>
              </a:ext>
            </a:extLst>
          </p:cNvPr>
          <p:cNvSpPr txBox="1"/>
          <p:nvPr/>
        </p:nvSpPr>
        <p:spPr>
          <a:xfrm>
            <a:off x="652991" y="5363955"/>
            <a:ext cx="8546678" cy="1569660"/>
          </a:xfrm>
          <a:prstGeom prst="rect">
            <a:avLst/>
          </a:prstGeom>
          <a:noFill/>
        </p:spPr>
        <p:txBody>
          <a:bodyPr wrap="square" rtlCol="0">
            <a:spAutoFit/>
          </a:bodyPr>
          <a:lstStyle/>
          <a:p>
            <a:r>
              <a:rPr lang="en-US" sz="2400" b="1" i="1" dirty="0">
                <a:solidFill>
                  <a:srgbClr val="FF0000"/>
                </a:solidFill>
              </a:rPr>
              <a:t>Chemistry – Study of elements &amp;  compounds </a:t>
            </a:r>
            <a:r>
              <a:rPr lang="en-US" sz="2400" b="1" i="1" dirty="0">
                <a:solidFill>
                  <a:srgbClr val="FF0000"/>
                </a:solidFill>
                <a:sym typeface="Wingdings" panose="05000000000000000000" pitchFamily="2" charset="2"/>
              </a:rPr>
              <a:t> </a:t>
            </a:r>
            <a:r>
              <a:rPr lang="en-US" sz="2400" b="1" i="1" dirty="0">
                <a:solidFill>
                  <a:srgbClr val="FF0000"/>
                </a:solidFill>
              </a:rPr>
              <a:t>rocks </a:t>
            </a:r>
            <a:r>
              <a:rPr lang="en-US" sz="2400" b="1" i="1" dirty="0">
                <a:solidFill>
                  <a:srgbClr val="FF0000"/>
                </a:solidFill>
                <a:sym typeface="Wingdings" panose="05000000000000000000" pitchFamily="2" charset="2"/>
              </a:rPr>
              <a:t> </a:t>
            </a:r>
            <a:r>
              <a:rPr lang="en-US" sz="2400" b="1" i="1" dirty="0">
                <a:solidFill>
                  <a:srgbClr val="FF0000"/>
                </a:solidFill>
              </a:rPr>
              <a:t>magma</a:t>
            </a:r>
          </a:p>
          <a:p>
            <a:endParaRPr lang="en-US" sz="2400" b="1" i="1" dirty="0">
              <a:solidFill>
                <a:srgbClr val="FF0000"/>
              </a:solidFill>
            </a:endParaRPr>
          </a:p>
          <a:p>
            <a:r>
              <a:rPr lang="en-US" sz="2400" b="1" i="1" dirty="0"/>
              <a:t>Note:  Changes in chemical composition might signal an eruption is possible</a:t>
            </a:r>
            <a:endParaRPr lang="en-US" sz="2400" dirty="0"/>
          </a:p>
        </p:txBody>
      </p:sp>
    </p:spTree>
    <p:extLst>
      <p:ext uri="{BB962C8B-B14F-4D97-AF65-F5344CB8AC3E}">
        <p14:creationId xmlns:p14="http://schemas.microsoft.com/office/powerpoint/2010/main" val="79169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26506-274C-4058-B3B2-C52A2D498868}"/>
              </a:ext>
            </a:extLst>
          </p:cNvPr>
          <p:cNvSpPr txBox="1"/>
          <p:nvPr/>
        </p:nvSpPr>
        <p:spPr>
          <a:xfrm>
            <a:off x="1" y="95187"/>
            <a:ext cx="4560570" cy="447815"/>
          </a:xfrm>
          <a:prstGeom prst="rect">
            <a:avLst/>
          </a:prstGeom>
          <a:solidFill>
            <a:srgbClr val="FFFF00"/>
          </a:solidFill>
        </p:spPr>
        <p:txBody>
          <a:bodyPr wrap="square" rtlCol="0">
            <a:spAutoFit/>
          </a:bodyPr>
          <a:lstStyle/>
          <a:p>
            <a:r>
              <a:rPr lang="en-US" sz="2310" b="1" dirty="0">
                <a:latin typeface="Times New Roman" panose="02020603050405020304" pitchFamily="18" charset="0"/>
                <a:cs typeface="Times New Roman" panose="02020603050405020304" pitchFamily="18" charset="0"/>
              </a:rPr>
              <a:t>Today’s Assignment: </a:t>
            </a:r>
          </a:p>
        </p:txBody>
      </p:sp>
      <p:sp>
        <p:nvSpPr>
          <p:cNvPr id="5" name="TextBox 4">
            <a:extLst>
              <a:ext uri="{FF2B5EF4-FFF2-40B4-BE49-F238E27FC236}">
                <a16:creationId xmlns:a16="http://schemas.microsoft.com/office/drawing/2014/main" id="{58B1B3DC-1518-4A7C-92D4-364A5E8E32B7}"/>
              </a:ext>
            </a:extLst>
          </p:cNvPr>
          <p:cNvSpPr txBox="1"/>
          <p:nvPr/>
        </p:nvSpPr>
        <p:spPr>
          <a:xfrm>
            <a:off x="188863" y="678650"/>
            <a:ext cx="9680674" cy="1692771"/>
          </a:xfrm>
          <a:prstGeom prst="rect">
            <a:avLst/>
          </a:prstGeom>
          <a:noFill/>
        </p:spPr>
        <p:txBody>
          <a:bodyPr wrap="square" rtlCol="0">
            <a:spAutoFit/>
          </a:bodyPr>
          <a:lstStyle/>
          <a:p>
            <a:pPr>
              <a:spcBef>
                <a:spcPts val="600"/>
              </a:spcBef>
              <a:spcAft>
                <a:spcPts val="600"/>
              </a:spcAft>
            </a:pPr>
            <a:r>
              <a:rPr lang="en-US" sz="2800" i="1" dirty="0">
                <a:latin typeface="Times New Roman" panose="02020603050405020304" pitchFamily="18" charset="0"/>
                <a:cs typeface="Times New Roman" panose="02020603050405020304" pitchFamily="18" charset="0"/>
                <a:sym typeface="Wingdings" panose="05000000000000000000" pitchFamily="2" charset="2"/>
              </a:rPr>
              <a:t>Find the text box next to slide 6.</a:t>
            </a:r>
          </a:p>
          <a:p>
            <a:pPr>
              <a:spcBef>
                <a:spcPts val="600"/>
              </a:spcBef>
              <a:spcAft>
                <a:spcPts val="600"/>
              </a:spcAft>
            </a:pPr>
            <a:r>
              <a:rPr lang="en-US" sz="2800" i="1" dirty="0">
                <a:latin typeface="Times New Roman" panose="02020603050405020304" pitchFamily="18" charset="0"/>
                <a:cs typeface="Times New Roman" panose="02020603050405020304" pitchFamily="18" charset="0"/>
                <a:sym typeface="Wingdings" panose="05000000000000000000" pitchFamily="2" charset="2"/>
              </a:rPr>
              <a:t>Take notes as you complete the video assignment on EDPuzzle.</a:t>
            </a:r>
          </a:p>
          <a:p>
            <a:pPr>
              <a:spcBef>
                <a:spcPts val="600"/>
              </a:spcBef>
              <a:spcAft>
                <a:spcPts val="600"/>
              </a:spcAft>
            </a:pPr>
            <a:r>
              <a:rPr lang="en-US" sz="2800" i="1" dirty="0">
                <a:latin typeface="Times New Roman" panose="02020603050405020304" pitchFamily="18" charset="0"/>
                <a:cs typeface="Times New Roman" panose="02020603050405020304" pitchFamily="18" charset="0"/>
                <a:sym typeface="Wingdings" panose="05000000000000000000" pitchFamily="2" charset="2"/>
              </a:rPr>
              <a:t>You need to add something about each term/terms. </a:t>
            </a:r>
          </a:p>
        </p:txBody>
      </p:sp>
      <p:pic>
        <p:nvPicPr>
          <p:cNvPr id="6" name="Picture 5">
            <a:extLst>
              <a:ext uri="{FF2B5EF4-FFF2-40B4-BE49-F238E27FC236}">
                <a16:creationId xmlns:a16="http://schemas.microsoft.com/office/drawing/2014/main" id="{A75CE9B5-21AE-4419-A8B3-B2E9FB238270}"/>
              </a:ext>
            </a:extLst>
          </p:cNvPr>
          <p:cNvPicPr>
            <a:picLocks noChangeAspect="1"/>
          </p:cNvPicPr>
          <p:nvPr/>
        </p:nvPicPr>
        <p:blipFill>
          <a:blip r:embed="rId2"/>
          <a:stretch>
            <a:fillRect/>
          </a:stretch>
        </p:blipFill>
        <p:spPr>
          <a:xfrm>
            <a:off x="256515" y="2597593"/>
            <a:ext cx="6463917" cy="2918634"/>
          </a:xfrm>
          <a:prstGeom prst="rect">
            <a:avLst/>
          </a:prstGeom>
        </p:spPr>
      </p:pic>
      <p:sp>
        <p:nvSpPr>
          <p:cNvPr id="9" name="TextBox 8">
            <a:extLst>
              <a:ext uri="{FF2B5EF4-FFF2-40B4-BE49-F238E27FC236}">
                <a16:creationId xmlns:a16="http://schemas.microsoft.com/office/drawing/2014/main" id="{152BB1EE-2F33-4D5A-B0E1-B9FDB577D1DD}"/>
              </a:ext>
            </a:extLst>
          </p:cNvPr>
          <p:cNvSpPr txBox="1"/>
          <p:nvPr/>
        </p:nvSpPr>
        <p:spPr>
          <a:xfrm>
            <a:off x="297704" y="6118272"/>
            <a:ext cx="6181922" cy="523220"/>
          </a:xfrm>
          <a:prstGeom prst="rect">
            <a:avLst/>
          </a:prstGeom>
          <a:noFill/>
        </p:spPr>
        <p:txBody>
          <a:bodyPr wrap="square" rtlCol="0">
            <a:spAutoFit/>
          </a:bodyPr>
          <a:lstStyle/>
          <a:p>
            <a:pPr>
              <a:spcBef>
                <a:spcPts val="600"/>
              </a:spcBef>
              <a:spcAft>
                <a:spcPts val="600"/>
              </a:spcAft>
            </a:pPr>
            <a:r>
              <a:rPr lang="en-US" sz="2800" i="1" dirty="0">
                <a:latin typeface="Times New Roman" panose="02020603050405020304" pitchFamily="18" charset="0"/>
                <a:cs typeface="Times New Roman" panose="02020603050405020304" pitchFamily="18" charset="0"/>
                <a:sym typeface="Wingdings" panose="05000000000000000000" pitchFamily="2" charset="2"/>
              </a:rPr>
              <a:t>Be sure Slide #7 is done for tomorrow!</a:t>
            </a:r>
          </a:p>
        </p:txBody>
      </p:sp>
      <p:sp>
        <p:nvSpPr>
          <p:cNvPr id="10" name="Arrow: Down 9">
            <a:extLst>
              <a:ext uri="{FF2B5EF4-FFF2-40B4-BE49-F238E27FC236}">
                <a16:creationId xmlns:a16="http://schemas.microsoft.com/office/drawing/2014/main" id="{133187AA-0A6E-4609-BFD7-1F35E1D5F9D7}"/>
              </a:ext>
            </a:extLst>
          </p:cNvPr>
          <p:cNvSpPr/>
          <p:nvPr/>
        </p:nvSpPr>
        <p:spPr>
          <a:xfrm rot="5400000">
            <a:off x="6395540" y="2885065"/>
            <a:ext cx="649783" cy="90297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475A86-9975-495B-A872-0F3C45528642}"/>
              </a:ext>
            </a:extLst>
          </p:cNvPr>
          <p:cNvPicPr>
            <a:picLocks noChangeAspect="1"/>
          </p:cNvPicPr>
          <p:nvPr/>
        </p:nvPicPr>
        <p:blipFill>
          <a:blip r:embed="rId3"/>
          <a:stretch>
            <a:fillRect/>
          </a:stretch>
        </p:blipFill>
        <p:spPr>
          <a:xfrm>
            <a:off x="6137766" y="4283477"/>
            <a:ext cx="3920634" cy="3294078"/>
          </a:xfrm>
          <a:prstGeom prst="rect">
            <a:avLst/>
          </a:prstGeom>
        </p:spPr>
      </p:pic>
      <p:sp>
        <p:nvSpPr>
          <p:cNvPr id="11" name="Arrow: Down 10">
            <a:extLst>
              <a:ext uri="{FF2B5EF4-FFF2-40B4-BE49-F238E27FC236}">
                <a16:creationId xmlns:a16="http://schemas.microsoft.com/office/drawing/2014/main" id="{B27D2EE1-E0E7-4E4F-9D03-F49DE97840ED}"/>
              </a:ext>
            </a:extLst>
          </p:cNvPr>
          <p:cNvSpPr/>
          <p:nvPr/>
        </p:nvSpPr>
        <p:spPr>
          <a:xfrm rot="16200000">
            <a:off x="5492569" y="6317373"/>
            <a:ext cx="649784" cy="90297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109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3655368" y="3624590"/>
            <a:ext cx="7772403" cy="523220"/>
          </a:xfrm>
          <a:prstGeom prst="rect">
            <a:avLst/>
          </a:prstGeom>
          <a:solidFill>
            <a:srgbClr val="92D050"/>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EDPuzzle Video Notes – Geologic Time Scale</a:t>
            </a:r>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62D0B23-7CD0-41E8-9D7C-6F9F39ACACFB}"/>
              </a:ext>
            </a:extLst>
          </p:cNvPr>
          <p:cNvSpPr txBox="1"/>
          <p:nvPr/>
        </p:nvSpPr>
        <p:spPr>
          <a:xfrm>
            <a:off x="553273" y="30907"/>
            <a:ext cx="5029200" cy="8529707"/>
          </a:xfrm>
          <a:prstGeom prst="rect">
            <a:avLst/>
          </a:prstGeom>
          <a:noFill/>
        </p:spPr>
        <p:txBody>
          <a:bodyPr wrap="square">
            <a:spAutoFit/>
          </a:bodyPr>
          <a:lstStyle/>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Hadean Eon</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Trilobites &amp; Ammonites</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Stromatolites</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Eukaryotes</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Ages</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Phanerozoic Eon</a:t>
            </a:r>
            <a:endParaRPr lang="en-US" sz="2400" b="0" dirty="0">
              <a:effectLst/>
            </a:endParaRPr>
          </a:p>
          <a:p>
            <a:pPr rtl="0">
              <a:spcBef>
                <a:spcPts val="1200"/>
              </a:spcBef>
              <a:spcAft>
                <a:spcPts val="600"/>
              </a:spcAft>
            </a:pPr>
            <a:r>
              <a:rPr lang="en-US" sz="2400" b="0" i="0" u="none" strike="noStrike" dirty="0">
                <a:solidFill>
                  <a:srgbClr val="000000"/>
                </a:solidFill>
                <a:effectLst/>
                <a:latin typeface="Times New Roman" panose="02020603050405020304" pitchFamily="18" charset="0"/>
              </a:rPr>
              <a:t>Cambrian Explosion</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Mass Extinction</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Reptiles</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Mammals</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Iridium</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Humans</a:t>
            </a:r>
            <a:endParaRPr lang="en-US" sz="2400" b="0" dirty="0">
              <a:effectLst/>
            </a:endParaRPr>
          </a:p>
          <a:p>
            <a:pPr rtl="0">
              <a:lnSpc>
                <a:spcPct val="150000"/>
              </a:lnSpc>
              <a:spcBef>
                <a:spcPts val="0"/>
              </a:spcBef>
              <a:spcAft>
                <a:spcPts val="0"/>
              </a:spcAft>
            </a:pPr>
            <a:r>
              <a:rPr lang="en-US" sz="2400" b="0" i="0" u="none" strike="noStrike" dirty="0">
                <a:solidFill>
                  <a:srgbClr val="000000"/>
                </a:solidFill>
                <a:effectLst/>
                <a:latin typeface="Times New Roman" panose="02020603050405020304" pitchFamily="18" charset="0"/>
              </a:rPr>
              <a:t>Word</a:t>
            </a:r>
            <a:endParaRPr lang="en-US" sz="2400" b="0" dirty="0">
              <a:effectLst/>
            </a:endParaRPr>
          </a:p>
          <a:p>
            <a:pPr>
              <a:lnSpc>
                <a:spcPct val="150000"/>
              </a:lnSpc>
            </a:pPr>
            <a:br>
              <a:rPr lang="en-US" sz="2400" dirty="0"/>
            </a:br>
            <a:endParaRPr lang="en-US" sz="2400" dirty="0"/>
          </a:p>
        </p:txBody>
      </p:sp>
      <p:sp>
        <p:nvSpPr>
          <p:cNvPr id="5" name="TextBox 4">
            <a:extLst>
              <a:ext uri="{FF2B5EF4-FFF2-40B4-BE49-F238E27FC236}">
                <a16:creationId xmlns:a16="http://schemas.microsoft.com/office/drawing/2014/main" id="{C8E22152-4FFD-45D2-87E7-BB4147DFF5C9}"/>
              </a:ext>
            </a:extLst>
          </p:cNvPr>
          <p:cNvSpPr txBox="1"/>
          <p:nvPr/>
        </p:nvSpPr>
        <p:spPr>
          <a:xfrm>
            <a:off x="2227787" y="154433"/>
            <a:ext cx="7555642"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First eon = Hades</a:t>
            </a:r>
          </a:p>
        </p:txBody>
      </p:sp>
      <p:sp>
        <p:nvSpPr>
          <p:cNvPr id="6" name="TextBox 5">
            <a:extLst>
              <a:ext uri="{FF2B5EF4-FFF2-40B4-BE49-F238E27FC236}">
                <a16:creationId xmlns:a16="http://schemas.microsoft.com/office/drawing/2014/main" id="{C8E22152-4FFD-45D2-87E7-BB4147DFF5C9}"/>
              </a:ext>
            </a:extLst>
          </p:cNvPr>
          <p:cNvSpPr txBox="1"/>
          <p:nvPr/>
        </p:nvSpPr>
        <p:spPr>
          <a:xfrm>
            <a:off x="3692912" y="665062"/>
            <a:ext cx="6342123"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Trilobites older than ammonites</a:t>
            </a:r>
          </a:p>
        </p:txBody>
      </p:sp>
      <p:sp>
        <p:nvSpPr>
          <p:cNvPr id="7" name="TextBox 6">
            <a:extLst>
              <a:ext uri="{FF2B5EF4-FFF2-40B4-BE49-F238E27FC236}">
                <a16:creationId xmlns:a16="http://schemas.microsoft.com/office/drawing/2014/main" id="{C8E22152-4FFD-45D2-87E7-BB4147DFF5C9}"/>
              </a:ext>
            </a:extLst>
          </p:cNvPr>
          <p:cNvSpPr txBox="1"/>
          <p:nvPr/>
        </p:nvSpPr>
        <p:spPr>
          <a:xfrm>
            <a:off x="2028718" y="1803542"/>
            <a:ext cx="5264262"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Cells with a nucleus</a:t>
            </a:r>
          </a:p>
        </p:txBody>
      </p:sp>
      <p:sp>
        <p:nvSpPr>
          <p:cNvPr id="13" name="TextBox 12">
            <a:extLst>
              <a:ext uri="{FF2B5EF4-FFF2-40B4-BE49-F238E27FC236}">
                <a16:creationId xmlns:a16="http://schemas.microsoft.com/office/drawing/2014/main" id="{AA444C29-AC08-40B3-A16E-BA54E027EE34}"/>
              </a:ext>
            </a:extLst>
          </p:cNvPr>
          <p:cNvSpPr txBox="1"/>
          <p:nvPr/>
        </p:nvSpPr>
        <p:spPr>
          <a:xfrm>
            <a:off x="2319732" y="1208924"/>
            <a:ext cx="7738668"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Earliest known fossils made of bacteria and sediments</a:t>
            </a:r>
          </a:p>
        </p:txBody>
      </p:sp>
      <p:sp>
        <p:nvSpPr>
          <p:cNvPr id="14" name="TextBox 13">
            <a:extLst>
              <a:ext uri="{FF2B5EF4-FFF2-40B4-BE49-F238E27FC236}">
                <a16:creationId xmlns:a16="http://schemas.microsoft.com/office/drawing/2014/main" id="{86B9F702-9F4D-441A-8DD7-8AD4F5A867DE}"/>
              </a:ext>
            </a:extLst>
          </p:cNvPr>
          <p:cNvSpPr txBox="1"/>
          <p:nvPr/>
        </p:nvSpPr>
        <p:spPr>
          <a:xfrm>
            <a:off x="1430193" y="2359247"/>
            <a:ext cx="5264262"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Epochs divided into ages</a:t>
            </a:r>
          </a:p>
        </p:txBody>
      </p:sp>
      <p:sp>
        <p:nvSpPr>
          <p:cNvPr id="15" name="TextBox 14">
            <a:extLst>
              <a:ext uri="{FF2B5EF4-FFF2-40B4-BE49-F238E27FC236}">
                <a16:creationId xmlns:a16="http://schemas.microsoft.com/office/drawing/2014/main" id="{23EF567C-8620-47CE-BC85-373D4D1EA584}"/>
              </a:ext>
            </a:extLst>
          </p:cNvPr>
          <p:cNvSpPr txBox="1"/>
          <p:nvPr/>
        </p:nvSpPr>
        <p:spPr>
          <a:xfrm>
            <a:off x="2835297" y="2896178"/>
            <a:ext cx="5264262"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Current eon</a:t>
            </a:r>
          </a:p>
        </p:txBody>
      </p:sp>
      <p:sp>
        <p:nvSpPr>
          <p:cNvPr id="16" name="TextBox 15">
            <a:extLst>
              <a:ext uri="{FF2B5EF4-FFF2-40B4-BE49-F238E27FC236}">
                <a16:creationId xmlns:a16="http://schemas.microsoft.com/office/drawing/2014/main" id="{19650F77-2021-4EE1-A63D-6EBA411D8A0B}"/>
              </a:ext>
            </a:extLst>
          </p:cNvPr>
          <p:cNvSpPr txBox="1"/>
          <p:nvPr/>
        </p:nvSpPr>
        <p:spPr>
          <a:xfrm>
            <a:off x="3192784" y="3454620"/>
            <a:ext cx="6842251"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Explosion of life (huge increase in life on earth)</a:t>
            </a:r>
          </a:p>
        </p:txBody>
      </p:sp>
      <p:sp>
        <p:nvSpPr>
          <p:cNvPr id="17" name="TextBox 16">
            <a:extLst>
              <a:ext uri="{FF2B5EF4-FFF2-40B4-BE49-F238E27FC236}">
                <a16:creationId xmlns:a16="http://schemas.microsoft.com/office/drawing/2014/main" id="{15E939D1-A2F9-4977-A4D0-E954C81BD92C}"/>
              </a:ext>
            </a:extLst>
          </p:cNvPr>
          <p:cNvSpPr txBox="1"/>
          <p:nvPr/>
        </p:nvSpPr>
        <p:spPr>
          <a:xfrm>
            <a:off x="2641703" y="4048819"/>
            <a:ext cx="6993523"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Loss of life on a huge scale</a:t>
            </a:r>
          </a:p>
        </p:txBody>
      </p:sp>
      <p:sp>
        <p:nvSpPr>
          <p:cNvPr id="18" name="TextBox 17">
            <a:extLst>
              <a:ext uri="{FF2B5EF4-FFF2-40B4-BE49-F238E27FC236}">
                <a16:creationId xmlns:a16="http://schemas.microsoft.com/office/drawing/2014/main" id="{9C285699-040D-4B42-9E78-5CE83D9D5F86}"/>
              </a:ext>
            </a:extLst>
          </p:cNvPr>
          <p:cNvSpPr txBox="1"/>
          <p:nvPr/>
        </p:nvSpPr>
        <p:spPr>
          <a:xfrm>
            <a:off x="1774460" y="4592681"/>
            <a:ext cx="6993523"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Mesozoic </a:t>
            </a:r>
            <a:r>
              <a:rPr lang="en-US" sz="2400" b="1" dirty="0">
                <a:latin typeface="Arial Narrow" panose="020B0606020202030204" pitchFamily="34" charset="0"/>
              </a:rPr>
              <a:t>– Age of Reptiles</a:t>
            </a:r>
          </a:p>
        </p:txBody>
      </p:sp>
      <p:sp>
        <p:nvSpPr>
          <p:cNvPr id="19" name="TextBox 18">
            <a:extLst>
              <a:ext uri="{FF2B5EF4-FFF2-40B4-BE49-F238E27FC236}">
                <a16:creationId xmlns:a16="http://schemas.microsoft.com/office/drawing/2014/main" id="{D8F03ADE-1597-48E4-A350-C54485D203DC}"/>
              </a:ext>
            </a:extLst>
          </p:cNvPr>
          <p:cNvSpPr txBox="1"/>
          <p:nvPr/>
        </p:nvSpPr>
        <p:spPr>
          <a:xfrm>
            <a:off x="1970666" y="5130708"/>
            <a:ext cx="6993523"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Cenozoic </a:t>
            </a:r>
            <a:r>
              <a:rPr lang="en-US" sz="2400" b="1" dirty="0">
                <a:latin typeface="Arial Narrow" panose="020B0606020202030204" pitchFamily="34" charset="0"/>
              </a:rPr>
              <a:t>– Age of Mammals</a:t>
            </a:r>
          </a:p>
        </p:txBody>
      </p:sp>
      <p:sp>
        <p:nvSpPr>
          <p:cNvPr id="21" name="TextBox 20">
            <a:extLst>
              <a:ext uri="{FF2B5EF4-FFF2-40B4-BE49-F238E27FC236}">
                <a16:creationId xmlns:a16="http://schemas.microsoft.com/office/drawing/2014/main" id="{5D18B6F4-7419-491C-AA34-9471D4B2ABBF}"/>
              </a:ext>
            </a:extLst>
          </p:cNvPr>
          <p:cNvSpPr txBox="1"/>
          <p:nvPr/>
        </p:nvSpPr>
        <p:spPr>
          <a:xfrm>
            <a:off x="1567385" y="5687908"/>
            <a:ext cx="6993523"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Traces found in gulf suggest meteorite or asteroid</a:t>
            </a:r>
          </a:p>
        </p:txBody>
      </p:sp>
      <p:sp>
        <p:nvSpPr>
          <p:cNvPr id="22" name="TextBox 21">
            <a:extLst>
              <a:ext uri="{FF2B5EF4-FFF2-40B4-BE49-F238E27FC236}">
                <a16:creationId xmlns:a16="http://schemas.microsoft.com/office/drawing/2014/main" id="{08BEA833-1FA0-4CE7-B7AF-4377F18EF95C}"/>
              </a:ext>
            </a:extLst>
          </p:cNvPr>
          <p:cNvSpPr txBox="1"/>
          <p:nvPr/>
        </p:nvSpPr>
        <p:spPr>
          <a:xfrm>
            <a:off x="1651358" y="6259168"/>
            <a:ext cx="7983887"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Changed Earth’s history faster than anything else</a:t>
            </a:r>
            <a:endParaRPr lang="en-US" sz="3200" b="1" dirty="0">
              <a:solidFill>
                <a:srgbClr val="FF0000"/>
              </a:solidFill>
              <a:latin typeface="Arial Narrow" panose="020B0606020202030204" pitchFamily="34" charset="0"/>
            </a:endParaRPr>
          </a:p>
        </p:txBody>
      </p:sp>
      <p:sp>
        <p:nvSpPr>
          <p:cNvPr id="23" name="TextBox 22">
            <a:extLst>
              <a:ext uri="{FF2B5EF4-FFF2-40B4-BE49-F238E27FC236}">
                <a16:creationId xmlns:a16="http://schemas.microsoft.com/office/drawing/2014/main" id="{355F5480-99A5-4CFF-8C89-2F32D8330F4E}"/>
              </a:ext>
            </a:extLst>
          </p:cNvPr>
          <p:cNvSpPr txBox="1"/>
          <p:nvPr/>
        </p:nvSpPr>
        <p:spPr>
          <a:xfrm>
            <a:off x="1430193" y="6816368"/>
            <a:ext cx="8074934" cy="830997"/>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Humans time on earth is equal to the last word on the last page of the last chapter of the earth’s story</a:t>
            </a:r>
          </a:p>
        </p:txBody>
      </p:sp>
    </p:spTree>
    <p:extLst>
      <p:ext uri="{BB962C8B-B14F-4D97-AF65-F5344CB8AC3E}">
        <p14:creationId xmlns:p14="http://schemas.microsoft.com/office/powerpoint/2010/main" val="39417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P spid="14" grpId="0"/>
      <p:bldP spid="15" grpId="0"/>
      <p:bldP spid="16" grpId="0"/>
      <p:bldP spid="17" grpId="0"/>
      <p:bldP spid="18" grpId="0"/>
      <p:bldP spid="19" grpId="0"/>
      <p:bldP spid="21" grpId="0"/>
      <p:bldP spid="2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our ways to understand the Earth's age - Joshua M. Sneideman">
            <a:hlinkClick r:id="" action="ppaction://media"/>
            <a:extLst>
              <a:ext uri="{FF2B5EF4-FFF2-40B4-BE49-F238E27FC236}">
                <a16:creationId xmlns:a16="http://schemas.microsoft.com/office/drawing/2014/main" id="{8D3D8EC1-FF88-4814-85E9-7605FB5B2AE8}"/>
              </a:ext>
            </a:extLst>
          </p:cNvPr>
          <p:cNvPicPr>
            <a:picLocks noRot="1" noChangeAspect="1"/>
          </p:cNvPicPr>
          <p:nvPr>
            <a:videoFile r:link="rId1"/>
          </p:nvPr>
        </p:nvPicPr>
        <p:blipFill>
          <a:blip r:embed="rId3"/>
          <a:stretch>
            <a:fillRect/>
          </a:stretch>
        </p:blipFill>
        <p:spPr>
          <a:xfrm>
            <a:off x="621288" y="642620"/>
            <a:ext cx="8815823" cy="4980940"/>
          </a:xfrm>
          <a:prstGeom prst="rect">
            <a:avLst/>
          </a:prstGeom>
        </p:spPr>
      </p:pic>
      <p:sp>
        <p:nvSpPr>
          <p:cNvPr id="4" name="Rectangle 3">
            <a:extLst>
              <a:ext uri="{FF2B5EF4-FFF2-40B4-BE49-F238E27FC236}">
                <a16:creationId xmlns:a16="http://schemas.microsoft.com/office/drawing/2014/main" id="{12E5F699-D1DD-4236-86DD-805AD865AEFE}"/>
              </a:ext>
            </a:extLst>
          </p:cNvPr>
          <p:cNvSpPr/>
          <p:nvPr/>
        </p:nvSpPr>
        <p:spPr>
          <a:xfrm>
            <a:off x="40260" y="7094130"/>
            <a:ext cx="10058400" cy="830997"/>
          </a:xfrm>
          <a:prstGeom prst="rect">
            <a:avLst/>
          </a:prstGeom>
        </p:spPr>
        <p:txBody>
          <a:bodyPr wrap="square">
            <a:spAutoFit/>
          </a:bodyPr>
          <a:lstStyle/>
          <a:p>
            <a:pPr algn="ctr"/>
            <a:r>
              <a:rPr lang="en-US" sz="2400" i="1" dirty="0">
                <a:hlinkClick r:id="rId4"/>
              </a:rPr>
              <a:t>Earth’s Age - https://www.youtube.com/watch?v=tkxWmh-tFGs</a:t>
            </a:r>
            <a:endParaRPr lang="en-US" sz="2400" i="1" dirty="0"/>
          </a:p>
          <a:p>
            <a:pPr algn="ctr"/>
            <a:endParaRPr lang="en-US" sz="2400" i="1" dirty="0"/>
          </a:p>
        </p:txBody>
      </p:sp>
    </p:spTree>
    <p:extLst>
      <p:ext uri="{BB962C8B-B14F-4D97-AF65-F5344CB8AC3E}">
        <p14:creationId xmlns:p14="http://schemas.microsoft.com/office/powerpoint/2010/main" val="12604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26506-274C-4058-B3B2-C52A2D498868}"/>
              </a:ext>
            </a:extLst>
          </p:cNvPr>
          <p:cNvSpPr txBox="1"/>
          <p:nvPr/>
        </p:nvSpPr>
        <p:spPr>
          <a:xfrm>
            <a:off x="1" y="95187"/>
            <a:ext cx="4560570" cy="447815"/>
          </a:xfrm>
          <a:prstGeom prst="rect">
            <a:avLst/>
          </a:prstGeom>
          <a:solidFill>
            <a:srgbClr val="FFFF00"/>
          </a:solidFill>
        </p:spPr>
        <p:txBody>
          <a:bodyPr wrap="square" rtlCol="0">
            <a:spAutoFit/>
          </a:bodyPr>
          <a:lstStyle/>
          <a:p>
            <a:r>
              <a:rPr lang="en-US" sz="2310" b="1" dirty="0">
                <a:latin typeface="Times New Roman" panose="02020603050405020304" pitchFamily="18" charset="0"/>
                <a:cs typeface="Times New Roman" panose="02020603050405020304" pitchFamily="18" charset="0"/>
              </a:rPr>
              <a:t>Assignment: Lesson 3-2 – Fossils </a:t>
            </a:r>
          </a:p>
        </p:txBody>
      </p:sp>
      <p:sp>
        <p:nvSpPr>
          <p:cNvPr id="5" name="TextBox 4">
            <a:extLst>
              <a:ext uri="{FF2B5EF4-FFF2-40B4-BE49-F238E27FC236}">
                <a16:creationId xmlns:a16="http://schemas.microsoft.com/office/drawing/2014/main" id="{58B1B3DC-1518-4A7C-92D4-364A5E8E32B7}"/>
              </a:ext>
            </a:extLst>
          </p:cNvPr>
          <p:cNvSpPr txBox="1"/>
          <p:nvPr/>
        </p:nvSpPr>
        <p:spPr>
          <a:xfrm>
            <a:off x="266366" y="818594"/>
            <a:ext cx="9680674" cy="2554545"/>
          </a:xfrm>
          <a:prstGeom prst="rect">
            <a:avLst/>
          </a:prstGeom>
          <a:noFill/>
        </p:spPr>
        <p:txBody>
          <a:bodyPr wrap="square" rtlCol="0">
            <a:spAutoFit/>
          </a:bodyPr>
          <a:lstStyle/>
          <a:p>
            <a:pPr>
              <a:spcBef>
                <a:spcPts val="600"/>
              </a:spcBef>
              <a:spcAft>
                <a:spcPts val="600"/>
              </a:spcAft>
            </a:pPr>
            <a:r>
              <a:rPr lang="en-US" sz="2800" i="1" dirty="0">
                <a:latin typeface="Times New Roman" panose="02020603050405020304" pitchFamily="18" charset="0"/>
                <a:cs typeface="Times New Roman" panose="02020603050405020304" pitchFamily="18" charset="0"/>
              </a:rPr>
              <a:t>If your note slide 7 is done, you may add or correct your work. </a:t>
            </a:r>
          </a:p>
          <a:p>
            <a:pPr>
              <a:spcBef>
                <a:spcPts val="600"/>
              </a:spcBef>
              <a:spcAft>
                <a:spcPts val="600"/>
              </a:spcAft>
            </a:pPr>
            <a:endParaRPr lang="en-US" sz="2800" i="1" dirty="0">
              <a:latin typeface="Times New Roman" panose="02020603050405020304" pitchFamily="18" charset="0"/>
              <a:cs typeface="Times New Roman" panose="02020603050405020304" pitchFamily="18" charset="0"/>
              <a:sym typeface="Wingdings" panose="05000000000000000000" pitchFamily="2" charset="2"/>
            </a:endParaRPr>
          </a:p>
          <a:p>
            <a:pPr>
              <a:spcBef>
                <a:spcPts val="600"/>
              </a:spcBef>
              <a:spcAft>
                <a:spcPts val="600"/>
              </a:spcAft>
            </a:pPr>
            <a:r>
              <a:rPr lang="en-US" sz="2800" i="1" dirty="0">
                <a:latin typeface="Times New Roman" panose="02020603050405020304" pitchFamily="18" charset="0"/>
                <a:cs typeface="Times New Roman" panose="02020603050405020304" pitchFamily="18" charset="0"/>
                <a:sym typeface="Wingdings" panose="05000000000000000000" pitchFamily="2" charset="2"/>
              </a:rPr>
              <a:t>If you are NOT DONE, you need to close </a:t>
            </a:r>
            <a:br>
              <a:rPr lang="en-US" sz="2800" i="1" dirty="0">
                <a:latin typeface="Times New Roman" panose="02020603050405020304" pitchFamily="18" charset="0"/>
                <a:cs typeface="Times New Roman" panose="02020603050405020304" pitchFamily="18" charset="0"/>
                <a:sym typeface="Wingdings" panose="05000000000000000000" pitchFamily="2" charset="2"/>
              </a:rPr>
            </a:br>
            <a:r>
              <a:rPr lang="en-US" sz="2800" i="1" dirty="0">
                <a:latin typeface="Times New Roman" panose="02020603050405020304" pitchFamily="18" charset="0"/>
                <a:cs typeface="Times New Roman" panose="02020603050405020304" pitchFamily="18" charset="0"/>
                <a:sym typeface="Wingdings" panose="05000000000000000000" pitchFamily="2" charset="2"/>
              </a:rPr>
              <a:t>your laptop and just listen.  Finish the notes </a:t>
            </a:r>
            <a:br>
              <a:rPr lang="en-US" sz="2800" i="1" dirty="0">
                <a:latin typeface="Times New Roman" panose="02020603050405020304" pitchFamily="18" charset="0"/>
                <a:cs typeface="Times New Roman" panose="02020603050405020304" pitchFamily="18" charset="0"/>
                <a:sym typeface="Wingdings" panose="05000000000000000000" pitchFamily="2" charset="2"/>
              </a:rPr>
            </a:br>
            <a:r>
              <a:rPr lang="en-US" sz="2800" i="1" dirty="0">
                <a:latin typeface="Times New Roman" panose="02020603050405020304" pitchFamily="18" charset="0"/>
                <a:cs typeface="Times New Roman" panose="02020603050405020304" pitchFamily="18" charset="0"/>
                <a:sym typeface="Wingdings" panose="05000000000000000000" pitchFamily="2" charset="2"/>
              </a:rPr>
              <a:t>on your own time.</a:t>
            </a:r>
          </a:p>
        </p:txBody>
      </p:sp>
      <p:pic>
        <p:nvPicPr>
          <p:cNvPr id="8" name="Picture 7">
            <a:extLst>
              <a:ext uri="{FF2B5EF4-FFF2-40B4-BE49-F238E27FC236}">
                <a16:creationId xmlns:a16="http://schemas.microsoft.com/office/drawing/2014/main" id="{24475A86-9975-495B-A872-0F3C45528642}"/>
              </a:ext>
            </a:extLst>
          </p:cNvPr>
          <p:cNvPicPr>
            <a:picLocks noChangeAspect="1"/>
          </p:cNvPicPr>
          <p:nvPr/>
        </p:nvPicPr>
        <p:blipFill>
          <a:blip r:embed="rId2"/>
          <a:stretch>
            <a:fillRect/>
          </a:stretch>
        </p:blipFill>
        <p:spPr>
          <a:xfrm>
            <a:off x="4718929" y="3373139"/>
            <a:ext cx="4816257" cy="4046571"/>
          </a:xfrm>
          <a:prstGeom prst="rect">
            <a:avLst/>
          </a:prstGeom>
          <a:ln>
            <a:noFill/>
          </a:ln>
          <a:effectLst>
            <a:outerShdw blurRad="292100" dist="139700" dir="2700000" algn="tl" rotWithShape="0">
              <a:srgbClr val="333333">
                <a:alpha val="65000"/>
              </a:srgbClr>
            </a:outerShdw>
          </a:effectLst>
        </p:spPr>
      </p:pic>
      <p:sp>
        <p:nvSpPr>
          <p:cNvPr id="6" name="Arrow: Down 5">
            <a:extLst>
              <a:ext uri="{FF2B5EF4-FFF2-40B4-BE49-F238E27FC236}">
                <a16:creationId xmlns:a16="http://schemas.microsoft.com/office/drawing/2014/main" id="{9986E3BD-D1C5-42FD-93A1-F41F50ED64BA}"/>
              </a:ext>
            </a:extLst>
          </p:cNvPr>
          <p:cNvSpPr/>
          <p:nvPr/>
        </p:nvSpPr>
        <p:spPr>
          <a:xfrm>
            <a:off x="7127058" y="1331657"/>
            <a:ext cx="1525451" cy="255454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027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74E5FD-245A-481A-ACDC-D3D08C6D5048}"/>
              </a:ext>
            </a:extLst>
          </p:cNvPr>
          <p:cNvSpPr txBox="1"/>
          <p:nvPr/>
        </p:nvSpPr>
        <p:spPr>
          <a:xfrm>
            <a:off x="88167" y="83820"/>
            <a:ext cx="9882066" cy="6409447"/>
          </a:xfrm>
          <a:prstGeom prst="rect">
            <a:avLst/>
          </a:prstGeom>
          <a:noFill/>
        </p:spPr>
        <p:txBody>
          <a:bodyPr wrap="square">
            <a:spAutoFit/>
          </a:bodyPr>
          <a:lstStyle/>
          <a:p>
            <a:pPr marL="0" marR="457200" algn="just">
              <a:spcBef>
                <a:spcPts val="0"/>
              </a:spcBef>
              <a:spcAft>
                <a:spcPts val="0"/>
              </a:spcAft>
            </a:pPr>
            <a:r>
              <a:rPr lang="en-US" sz="24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Directions:  Use the textbook (pages 9-12) to help you complete this slide.</a:t>
            </a:r>
          </a:p>
          <a:p>
            <a:pPr marL="0" marR="457200" algn="just">
              <a:spcBef>
                <a:spcPts val="0"/>
              </a:spcBef>
              <a:spcAft>
                <a:spcPts val="0"/>
              </a:spcAft>
            </a:pPr>
            <a:endParaRPr lang="en-US" sz="2400" b="1"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1200"/>
              </a:spcAft>
              <a:buFont typeface="+mj-lt"/>
              <a:buAutoNum type="arabicPeriod"/>
            </a:pPr>
            <a:r>
              <a:rPr lang="en-US" sz="2400" dirty="0">
                <a:solidFill>
                  <a:srgbClr val="000000"/>
                </a:solidFill>
                <a:effectLst/>
                <a:latin typeface="Comic Sans MS" panose="030F0702030302020204" pitchFamily="66" charset="0"/>
                <a:ea typeface="Times New Roman" panose="02020603050405020304" pitchFamily="18" charset="0"/>
              </a:rPr>
              <a:t>What is a fossil? </a:t>
            </a:r>
          </a:p>
          <a:p>
            <a:pPr marL="342900" marR="0" indent="-342900" algn="just">
              <a:spcBef>
                <a:spcPts val="0"/>
              </a:spcBef>
              <a:spcAft>
                <a:spcPts val="675"/>
              </a:spcAft>
              <a:buFont typeface="+mj-lt"/>
              <a:buAutoNum type="arabicPeriod"/>
            </a:pPr>
            <a:r>
              <a:rPr lang="en-US" sz="2400" dirty="0">
                <a:solidFill>
                  <a:srgbClr val="000000"/>
                </a:solidFill>
                <a:latin typeface="Comic Sans MS" panose="030F0702030302020204" pitchFamily="66" charset="0"/>
                <a:ea typeface="Times New Roman" panose="02020603050405020304" pitchFamily="18" charset="0"/>
              </a:rPr>
              <a:t>Give examples of body and trace fossils.</a:t>
            </a:r>
          </a:p>
          <a:p>
            <a:pPr marL="342900" marR="0" indent="-342900" algn="just">
              <a:spcBef>
                <a:spcPts val="0"/>
              </a:spcBef>
              <a:spcAft>
                <a:spcPts val="675"/>
              </a:spcAft>
              <a:buFont typeface="+mj-lt"/>
              <a:buAutoNum type="arabicPeriod"/>
            </a:pPr>
            <a:endParaRPr lang="en-US" sz="2400" dirty="0">
              <a:solidFill>
                <a:srgbClr val="000000"/>
              </a:solidFill>
              <a:latin typeface="Comic Sans MS" panose="030F0702030302020204" pitchFamily="66" charset="0"/>
              <a:ea typeface="Times New Roman" panose="02020603050405020304" pitchFamily="18" charset="0"/>
            </a:endParaRPr>
          </a:p>
          <a:p>
            <a:pPr marL="342900" marR="0" indent="-342900" algn="just">
              <a:spcBef>
                <a:spcPts val="0"/>
              </a:spcBef>
              <a:spcAft>
                <a:spcPts val="675"/>
              </a:spcAft>
              <a:buFont typeface="+mj-lt"/>
              <a:buAutoNum type="arabicPeriod"/>
            </a:pPr>
            <a:endParaRPr lang="en-US" sz="2400" dirty="0">
              <a:solidFill>
                <a:srgbClr val="000000"/>
              </a:solidFill>
              <a:latin typeface="Comic Sans MS" panose="030F0702030302020204" pitchFamily="66" charset="0"/>
              <a:ea typeface="Times New Roman" panose="02020603050405020304" pitchFamily="18" charset="0"/>
            </a:endParaRPr>
          </a:p>
          <a:p>
            <a:pPr marL="342900" marR="0" indent="-342900" algn="just">
              <a:spcBef>
                <a:spcPts val="0"/>
              </a:spcBef>
              <a:spcAft>
                <a:spcPts val="675"/>
              </a:spcAft>
              <a:buFont typeface="+mj-lt"/>
              <a:buAutoNum type="arabicPeriod"/>
            </a:pPr>
            <a:endParaRPr lang="en-US" sz="2400" dirty="0">
              <a:solidFill>
                <a:srgbClr val="000000"/>
              </a:solidFill>
              <a:latin typeface="Comic Sans MS" panose="030F0702030302020204" pitchFamily="66" charset="0"/>
              <a:ea typeface="Times New Roman" panose="02020603050405020304" pitchFamily="18" charset="0"/>
            </a:endParaRPr>
          </a:p>
          <a:p>
            <a:pPr marL="342900" marR="0" indent="-342900" algn="just">
              <a:spcBef>
                <a:spcPts val="0"/>
              </a:spcBef>
              <a:spcAft>
                <a:spcPts val="675"/>
              </a:spcAft>
              <a:buFont typeface="+mj-lt"/>
              <a:buAutoNum type="arabicPeriod"/>
            </a:pPr>
            <a:endParaRPr lang="en-US" sz="2400" dirty="0">
              <a:solidFill>
                <a:srgbClr val="000000"/>
              </a:solidFill>
              <a:latin typeface="Comic Sans MS" panose="030F0702030302020204" pitchFamily="66" charset="0"/>
              <a:ea typeface="Times New Roman" panose="02020603050405020304" pitchFamily="18" charset="0"/>
            </a:endParaRPr>
          </a:p>
          <a:p>
            <a:pPr marL="342900" marR="0" indent="-342900" algn="just">
              <a:spcBef>
                <a:spcPts val="0"/>
              </a:spcBef>
              <a:spcAft>
                <a:spcPts val="675"/>
              </a:spcAft>
              <a:buFont typeface="+mj-lt"/>
              <a:buAutoNum type="arabicPeriod"/>
            </a:pPr>
            <a:endParaRPr lang="en-US" sz="2400" dirty="0">
              <a:solidFill>
                <a:srgbClr val="000000"/>
              </a:solidFill>
              <a:latin typeface="Comic Sans MS" panose="030F0702030302020204" pitchFamily="66" charset="0"/>
              <a:ea typeface="Times New Roman" panose="02020603050405020304" pitchFamily="18" charset="0"/>
            </a:endParaRPr>
          </a:p>
          <a:p>
            <a:pPr marL="342900" marR="0" indent="-342900" algn="just">
              <a:spcBef>
                <a:spcPts val="0"/>
              </a:spcBef>
              <a:spcAft>
                <a:spcPts val="675"/>
              </a:spcAft>
              <a:buFont typeface="+mj-lt"/>
              <a:buAutoNum type="arabicPeriod"/>
            </a:pPr>
            <a:endParaRPr lang="en-US" sz="2400" dirty="0">
              <a:solidFill>
                <a:srgbClr val="000000"/>
              </a:solidFill>
              <a:latin typeface="Comic Sans MS" panose="030F0702030302020204" pitchFamily="66" charset="0"/>
              <a:ea typeface="Times New Roman" panose="02020603050405020304" pitchFamily="18" charset="0"/>
            </a:endParaRPr>
          </a:p>
          <a:p>
            <a:pPr marL="342900" marR="0" indent="-342900" algn="just">
              <a:spcBef>
                <a:spcPts val="0"/>
              </a:spcBef>
              <a:spcAft>
                <a:spcPts val="675"/>
              </a:spcAft>
              <a:buFont typeface="+mj-lt"/>
              <a:buAutoNum type="arabicPeriod"/>
            </a:pPr>
            <a:endParaRPr lang="en-US" sz="2400" dirty="0">
              <a:solidFill>
                <a:srgbClr val="000000"/>
              </a:solidFill>
              <a:latin typeface="Comic Sans MS" panose="030F0702030302020204" pitchFamily="66" charset="0"/>
              <a:ea typeface="Times New Roman" panose="02020603050405020304" pitchFamily="18" charset="0"/>
            </a:endParaRPr>
          </a:p>
          <a:p>
            <a:pPr marR="0" algn="just">
              <a:spcBef>
                <a:spcPts val="0"/>
              </a:spcBef>
              <a:spcAft>
                <a:spcPts val="675"/>
              </a:spcAft>
            </a:pPr>
            <a:endParaRPr lang="en-US" sz="2400" dirty="0">
              <a:solidFill>
                <a:srgbClr val="000000"/>
              </a:solidFill>
              <a:latin typeface="Comic Sans MS" panose="030F0702030302020204" pitchFamily="66" charset="0"/>
              <a:ea typeface="Times New Roman" panose="02020603050405020304" pitchFamily="18" charset="0"/>
            </a:endParaRPr>
          </a:p>
          <a:p>
            <a:pPr marR="0" algn="just">
              <a:spcBef>
                <a:spcPts val="0"/>
              </a:spcBef>
              <a:spcAft>
                <a:spcPts val="675"/>
              </a:spcAft>
            </a:pPr>
            <a:endParaRPr lang="en-US" sz="2400" dirty="0">
              <a:solidFill>
                <a:srgbClr val="000000"/>
              </a:solidFill>
              <a:latin typeface="Comic Sans MS" panose="030F0702030302020204" pitchFamily="66" charset="0"/>
              <a:ea typeface="Times New Roman" panose="02020603050405020304" pitchFamily="18" charset="0"/>
            </a:endParaRPr>
          </a:p>
        </p:txBody>
      </p:sp>
      <p:sp>
        <p:nvSpPr>
          <p:cNvPr id="2" name="TextBox 1">
            <a:extLst>
              <a:ext uri="{FF2B5EF4-FFF2-40B4-BE49-F238E27FC236}">
                <a16:creationId xmlns:a16="http://schemas.microsoft.com/office/drawing/2014/main" id="{004E0085-47D0-4B79-984E-3460C533C97E}"/>
              </a:ext>
            </a:extLst>
          </p:cNvPr>
          <p:cNvSpPr txBox="1"/>
          <p:nvPr/>
        </p:nvSpPr>
        <p:spPr>
          <a:xfrm>
            <a:off x="2989591" y="1273914"/>
            <a:ext cx="6980642"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Any remains or traces of an ancient organism.</a:t>
            </a:r>
          </a:p>
        </p:txBody>
      </p:sp>
      <p:sp>
        <p:nvSpPr>
          <p:cNvPr id="5" name="TextBox 4">
            <a:extLst>
              <a:ext uri="{FF2B5EF4-FFF2-40B4-BE49-F238E27FC236}">
                <a16:creationId xmlns:a16="http://schemas.microsoft.com/office/drawing/2014/main" id="{A5709510-D97D-4FF9-A704-17875364A84F}"/>
              </a:ext>
            </a:extLst>
          </p:cNvPr>
          <p:cNvSpPr txBox="1"/>
          <p:nvPr/>
        </p:nvSpPr>
        <p:spPr>
          <a:xfrm>
            <a:off x="217170" y="2449038"/>
            <a:ext cx="9039959" cy="461665"/>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Body fossils – Fossils of body parts/structures, bones, teeth, claws, shell</a:t>
            </a:r>
          </a:p>
        </p:txBody>
      </p:sp>
      <p:sp>
        <p:nvSpPr>
          <p:cNvPr id="24" name="TextBox 23">
            <a:extLst>
              <a:ext uri="{FF2B5EF4-FFF2-40B4-BE49-F238E27FC236}">
                <a16:creationId xmlns:a16="http://schemas.microsoft.com/office/drawing/2014/main" id="{F195C37D-C8DC-4E03-9B5A-C204E6919DF2}"/>
              </a:ext>
            </a:extLst>
          </p:cNvPr>
          <p:cNvSpPr txBox="1"/>
          <p:nvPr/>
        </p:nvSpPr>
        <p:spPr>
          <a:xfrm>
            <a:off x="207073" y="2929149"/>
            <a:ext cx="9039959" cy="830997"/>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Trace fossils – Fossils left behind that show evidence of an animal or plant, but not the actual remains</a:t>
            </a:r>
          </a:p>
        </p:txBody>
      </p:sp>
      <p:grpSp>
        <p:nvGrpSpPr>
          <p:cNvPr id="26" name="Group 25">
            <a:extLst>
              <a:ext uri="{FF2B5EF4-FFF2-40B4-BE49-F238E27FC236}">
                <a16:creationId xmlns:a16="http://schemas.microsoft.com/office/drawing/2014/main" id="{D3817807-D029-41DD-A673-498B9A409088}"/>
              </a:ext>
            </a:extLst>
          </p:cNvPr>
          <p:cNvGrpSpPr/>
          <p:nvPr/>
        </p:nvGrpSpPr>
        <p:grpSpPr>
          <a:xfrm>
            <a:off x="8282679" y="4689913"/>
            <a:ext cx="1736118" cy="1594716"/>
            <a:chOff x="8268728" y="3955712"/>
            <a:chExt cx="1330589" cy="1059808"/>
          </a:xfrm>
        </p:grpSpPr>
        <p:pic>
          <p:nvPicPr>
            <p:cNvPr id="30" name="Picture 29">
              <a:extLst>
                <a:ext uri="{FF2B5EF4-FFF2-40B4-BE49-F238E27FC236}">
                  <a16:creationId xmlns:a16="http://schemas.microsoft.com/office/drawing/2014/main" id="{77A536E3-C7CC-47F3-9371-B82B0DB3E040}"/>
                </a:ext>
              </a:extLst>
            </p:cNvPr>
            <p:cNvPicPr>
              <a:picLocks noChangeAspect="1"/>
            </p:cNvPicPr>
            <p:nvPr/>
          </p:nvPicPr>
          <p:blipFill rotWithShape="1">
            <a:blip r:embed="rId2"/>
            <a:srcRect l="3718" t="76796" r="46396" b="2473"/>
            <a:stretch/>
          </p:blipFill>
          <p:spPr>
            <a:xfrm>
              <a:off x="8268728" y="3955712"/>
              <a:ext cx="1330589" cy="830997"/>
            </a:xfrm>
            <a:prstGeom prst="rect">
              <a:avLst/>
            </a:prstGeom>
          </p:spPr>
        </p:pic>
        <p:pic>
          <p:nvPicPr>
            <p:cNvPr id="31" name="Picture 30">
              <a:extLst>
                <a:ext uri="{FF2B5EF4-FFF2-40B4-BE49-F238E27FC236}">
                  <a16:creationId xmlns:a16="http://schemas.microsoft.com/office/drawing/2014/main" id="{F54C68ED-B2A7-4258-BADB-3CEE6FC22A05}"/>
                </a:ext>
              </a:extLst>
            </p:cNvPr>
            <p:cNvPicPr>
              <a:picLocks noChangeAspect="1"/>
            </p:cNvPicPr>
            <p:nvPr/>
          </p:nvPicPr>
          <p:blipFill rotWithShape="1">
            <a:blip r:embed="rId2"/>
            <a:srcRect l="52448" t="90239" r="9232" b="2473"/>
            <a:stretch/>
          </p:blipFill>
          <p:spPr>
            <a:xfrm>
              <a:off x="8350473" y="4723376"/>
              <a:ext cx="1022089" cy="292144"/>
            </a:xfrm>
            <a:prstGeom prst="rect">
              <a:avLst/>
            </a:prstGeom>
          </p:spPr>
        </p:pic>
      </p:grpSp>
      <p:grpSp>
        <p:nvGrpSpPr>
          <p:cNvPr id="32" name="Group 31">
            <a:extLst>
              <a:ext uri="{FF2B5EF4-FFF2-40B4-BE49-F238E27FC236}">
                <a16:creationId xmlns:a16="http://schemas.microsoft.com/office/drawing/2014/main" id="{2F3E9D0E-4C1B-41B3-8386-2DB3F53BB7F4}"/>
              </a:ext>
            </a:extLst>
          </p:cNvPr>
          <p:cNvGrpSpPr/>
          <p:nvPr/>
        </p:nvGrpSpPr>
        <p:grpSpPr>
          <a:xfrm>
            <a:off x="5351039" y="4513762"/>
            <a:ext cx="2819045" cy="2284756"/>
            <a:chOff x="5590098" y="3726180"/>
            <a:chExt cx="2411730" cy="1732742"/>
          </a:xfrm>
        </p:grpSpPr>
        <p:pic>
          <p:nvPicPr>
            <p:cNvPr id="33" name="Picture 32">
              <a:extLst>
                <a:ext uri="{FF2B5EF4-FFF2-40B4-BE49-F238E27FC236}">
                  <a16:creationId xmlns:a16="http://schemas.microsoft.com/office/drawing/2014/main" id="{FBE6F704-69CF-4635-AF2B-C54A9ED7627A}"/>
                </a:ext>
              </a:extLst>
            </p:cNvPr>
            <p:cNvPicPr>
              <a:picLocks noChangeAspect="1"/>
            </p:cNvPicPr>
            <p:nvPr/>
          </p:nvPicPr>
          <p:blipFill rotWithShape="1">
            <a:blip r:embed="rId2"/>
            <a:srcRect l="3718" t="54848" r="5861" b="9860"/>
            <a:stretch/>
          </p:blipFill>
          <p:spPr>
            <a:xfrm>
              <a:off x="5590098" y="3885225"/>
              <a:ext cx="2411730" cy="1414652"/>
            </a:xfrm>
            <a:prstGeom prst="rect">
              <a:avLst/>
            </a:prstGeom>
          </p:spPr>
        </p:pic>
        <p:sp>
          <p:nvSpPr>
            <p:cNvPr id="34" name="Rectangle 33">
              <a:extLst>
                <a:ext uri="{FF2B5EF4-FFF2-40B4-BE49-F238E27FC236}">
                  <a16:creationId xmlns:a16="http://schemas.microsoft.com/office/drawing/2014/main" id="{90320C11-4584-49C7-9E40-02A7C46E78B6}"/>
                </a:ext>
              </a:extLst>
            </p:cNvPr>
            <p:cNvSpPr/>
            <p:nvPr/>
          </p:nvSpPr>
          <p:spPr>
            <a:xfrm>
              <a:off x="7120890" y="3726180"/>
              <a:ext cx="880110" cy="34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8C62CF6-8759-4AA1-831D-498CC16AC292}"/>
                </a:ext>
              </a:extLst>
            </p:cNvPr>
            <p:cNvSpPr/>
            <p:nvPr/>
          </p:nvSpPr>
          <p:spPr>
            <a:xfrm>
              <a:off x="5644044" y="4889136"/>
              <a:ext cx="1202525" cy="56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FED5174E-D366-4D5B-985E-B494DF3A4F5D}"/>
              </a:ext>
            </a:extLst>
          </p:cNvPr>
          <p:cNvGrpSpPr/>
          <p:nvPr/>
        </p:nvGrpSpPr>
        <p:grpSpPr>
          <a:xfrm>
            <a:off x="2670072" y="4435682"/>
            <a:ext cx="3016491" cy="2342656"/>
            <a:chOff x="2952211" y="3571930"/>
            <a:chExt cx="2698969" cy="1894243"/>
          </a:xfrm>
        </p:grpSpPr>
        <p:pic>
          <p:nvPicPr>
            <p:cNvPr id="37" name="Picture 36">
              <a:extLst>
                <a:ext uri="{FF2B5EF4-FFF2-40B4-BE49-F238E27FC236}">
                  <a16:creationId xmlns:a16="http://schemas.microsoft.com/office/drawing/2014/main" id="{B29D643B-A8B6-4E6C-9A89-B3753A4E889A}"/>
                </a:ext>
              </a:extLst>
            </p:cNvPr>
            <p:cNvPicPr>
              <a:picLocks noChangeAspect="1"/>
            </p:cNvPicPr>
            <p:nvPr/>
          </p:nvPicPr>
          <p:blipFill rotWithShape="1">
            <a:blip r:embed="rId2"/>
            <a:srcRect l="4575" t="31607" r="5003" b="40020"/>
            <a:stretch/>
          </p:blipFill>
          <p:spPr>
            <a:xfrm>
              <a:off x="2952211" y="3897884"/>
              <a:ext cx="2411730" cy="1137324"/>
            </a:xfrm>
            <a:prstGeom prst="rect">
              <a:avLst/>
            </a:prstGeom>
          </p:spPr>
        </p:pic>
        <p:sp>
          <p:nvSpPr>
            <p:cNvPr id="38" name="Rectangle 37">
              <a:extLst>
                <a:ext uri="{FF2B5EF4-FFF2-40B4-BE49-F238E27FC236}">
                  <a16:creationId xmlns:a16="http://schemas.microsoft.com/office/drawing/2014/main" id="{FBD0AD92-D7DC-4AA3-B696-4366DBB10A8A}"/>
                </a:ext>
              </a:extLst>
            </p:cNvPr>
            <p:cNvSpPr/>
            <p:nvPr/>
          </p:nvSpPr>
          <p:spPr>
            <a:xfrm>
              <a:off x="3020430" y="4896387"/>
              <a:ext cx="1393927" cy="56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F932EE0-5063-4A1B-B0B5-923111DBD8B5}"/>
                </a:ext>
              </a:extLst>
            </p:cNvPr>
            <p:cNvSpPr/>
            <p:nvPr/>
          </p:nvSpPr>
          <p:spPr>
            <a:xfrm>
              <a:off x="4257253" y="3571930"/>
              <a:ext cx="1393927" cy="56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64D62AC0-321A-4E02-8182-3021C67B2208}"/>
              </a:ext>
            </a:extLst>
          </p:cNvPr>
          <p:cNvGrpSpPr/>
          <p:nvPr/>
        </p:nvGrpSpPr>
        <p:grpSpPr>
          <a:xfrm>
            <a:off x="304509" y="4637526"/>
            <a:ext cx="2746893" cy="2311821"/>
            <a:chOff x="293079" y="3560737"/>
            <a:chExt cx="2432975" cy="1931983"/>
          </a:xfrm>
        </p:grpSpPr>
        <p:pic>
          <p:nvPicPr>
            <p:cNvPr id="41" name="Picture 40">
              <a:extLst>
                <a:ext uri="{FF2B5EF4-FFF2-40B4-BE49-F238E27FC236}">
                  <a16:creationId xmlns:a16="http://schemas.microsoft.com/office/drawing/2014/main" id="{C105FAF6-2FC7-44AD-B265-A0C21105F258}"/>
                </a:ext>
              </a:extLst>
            </p:cNvPr>
            <p:cNvPicPr>
              <a:picLocks noChangeAspect="1"/>
            </p:cNvPicPr>
            <p:nvPr/>
          </p:nvPicPr>
          <p:blipFill rotWithShape="1">
            <a:blip r:embed="rId2"/>
            <a:srcRect l="4575" t="3236" r="5003" b="59980"/>
            <a:stretch/>
          </p:blipFill>
          <p:spPr>
            <a:xfrm>
              <a:off x="314324" y="3560737"/>
              <a:ext cx="2411730" cy="1474471"/>
            </a:xfrm>
            <a:prstGeom prst="rect">
              <a:avLst/>
            </a:prstGeom>
          </p:spPr>
        </p:pic>
        <p:sp>
          <p:nvSpPr>
            <p:cNvPr id="42" name="Rectangle 41">
              <a:extLst>
                <a:ext uri="{FF2B5EF4-FFF2-40B4-BE49-F238E27FC236}">
                  <a16:creationId xmlns:a16="http://schemas.microsoft.com/office/drawing/2014/main" id="{EE04E7A6-6FD0-45BD-9609-3C8DDFCE41FA}"/>
                </a:ext>
              </a:extLst>
            </p:cNvPr>
            <p:cNvSpPr/>
            <p:nvPr/>
          </p:nvSpPr>
          <p:spPr>
            <a:xfrm>
              <a:off x="293079" y="4653980"/>
              <a:ext cx="1393927" cy="56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C8FEB1-4CB1-45D7-9571-D96E01366B54}"/>
                </a:ext>
              </a:extLst>
            </p:cNvPr>
            <p:cNvSpPr/>
            <p:nvPr/>
          </p:nvSpPr>
          <p:spPr>
            <a:xfrm>
              <a:off x="1157058" y="4985204"/>
              <a:ext cx="1393927" cy="50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4E419AED-B0E2-4805-B8A5-B957E8A63492}"/>
              </a:ext>
            </a:extLst>
          </p:cNvPr>
          <p:cNvSpPr txBox="1"/>
          <p:nvPr/>
        </p:nvSpPr>
        <p:spPr>
          <a:xfrm>
            <a:off x="217170" y="3994197"/>
            <a:ext cx="9396098" cy="461665"/>
          </a:xfrm>
          <a:prstGeom prst="rect">
            <a:avLst/>
          </a:prstGeom>
          <a:solidFill>
            <a:schemeClr val="tx1"/>
          </a:solidFill>
        </p:spPr>
        <p:txBody>
          <a:bodyPr wrap="square" rtlCol="0">
            <a:spAutoFit/>
          </a:bodyPr>
          <a:lstStyle/>
          <a:p>
            <a:pPr algn="ctr"/>
            <a:r>
              <a:rPr lang="en-US" sz="2400" b="1" dirty="0">
                <a:solidFill>
                  <a:schemeClr val="bg1"/>
                </a:solidFill>
                <a:latin typeface="Arial Narrow" panose="020B0606020202030204" pitchFamily="34" charset="0"/>
              </a:rPr>
              <a:t>How many of these are body fossils?</a:t>
            </a:r>
          </a:p>
        </p:txBody>
      </p:sp>
      <p:sp>
        <p:nvSpPr>
          <p:cNvPr id="3" name="Rectangle 2">
            <a:extLst>
              <a:ext uri="{FF2B5EF4-FFF2-40B4-BE49-F238E27FC236}">
                <a16:creationId xmlns:a16="http://schemas.microsoft.com/office/drawing/2014/main" id="{A6CDF48D-F52A-4052-8260-BA7A164040E8}"/>
              </a:ext>
            </a:extLst>
          </p:cNvPr>
          <p:cNvSpPr/>
          <p:nvPr/>
        </p:nvSpPr>
        <p:spPr>
          <a:xfrm>
            <a:off x="417994" y="6009076"/>
            <a:ext cx="723276"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B</a:t>
            </a:r>
          </a:p>
        </p:txBody>
      </p:sp>
      <p:sp>
        <p:nvSpPr>
          <p:cNvPr id="27" name="Rectangle 26">
            <a:extLst>
              <a:ext uri="{FF2B5EF4-FFF2-40B4-BE49-F238E27FC236}">
                <a16:creationId xmlns:a16="http://schemas.microsoft.com/office/drawing/2014/main" id="{A3B12C9F-BD66-44DE-B724-942B44CDA999}"/>
              </a:ext>
            </a:extLst>
          </p:cNvPr>
          <p:cNvSpPr/>
          <p:nvPr/>
        </p:nvSpPr>
        <p:spPr>
          <a:xfrm>
            <a:off x="4206661" y="6218728"/>
            <a:ext cx="723276"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B</a:t>
            </a:r>
          </a:p>
        </p:txBody>
      </p:sp>
      <p:sp>
        <p:nvSpPr>
          <p:cNvPr id="28" name="Rectangle 27">
            <a:extLst>
              <a:ext uri="{FF2B5EF4-FFF2-40B4-BE49-F238E27FC236}">
                <a16:creationId xmlns:a16="http://schemas.microsoft.com/office/drawing/2014/main" id="{04539457-9357-424C-A40A-F125E143864D}"/>
              </a:ext>
            </a:extLst>
          </p:cNvPr>
          <p:cNvSpPr/>
          <p:nvPr/>
        </p:nvSpPr>
        <p:spPr>
          <a:xfrm>
            <a:off x="8576882" y="6092624"/>
            <a:ext cx="723276"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B</a:t>
            </a:r>
          </a:p>
        </p:txBody>
      </p:sp>
      <p:grpSp>
        <p:nvGrpSpPr>
          <p:cNvPr id="8" name="Group 7">
            <a:extLst>
              <a:ext uri="{FF2B5EF4-FFF2-40B4-BE49-F238E27FC236}">
                <a16:creationId xmlns:a16="http://schemas.microsoft.com/office/drawing/2014/main" id="{A420F722-7E04-4722-BE6B-F9DD3721B480}"/>
              </a:ext>
            </a:extLst>
          </p:cNvPr>
          <p:cNvGrpSpPr/>
          <p:nvPr/>
        </p:nvGrpSpPr>
        <p:grpSpPr>
          <a:xfrm>
            <a:off x="346554" y="6107609"/>
            <a:ext cx="9039959" cy="1713694"/>
            <a:chOff x="346554" y="6107609"/>
            <a:chExt cx="9039959" cy="1713694"/>
          </a:xfrm>
        </p:grpSpPr>
        <p:sp>
          <p:nvSpPr>
            <p:cNvPr id="29" name="Rectangle 28">
              <a:extLst>
                <a:ext uri="{FF2B5EF4-FFF2-40B4-BE49-F238E27FC236}">
                  <a16:creationId xmlns:a16="http://schemas.microsoft.com/office/drawing/2014/main" id="{9F5AD143-6684-4C31-908A-389B1F87687D}"/>
                </a:ext>
              </a:extLst>
            </p:cNvPr>
            <p:cNvSpPr/>
            <p:nvPr/>
          </p:nvSpPr>
          <p:spPr>
            <a:xfrm>
              <a:off x="2874642" y="6107609"/>
              <a:ext cx="607859"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a:t>
              </a:r>
            </a:p>
          </p:txBody>
        </p:sp>
        <p:sp>
          <p:nvSpPr>
            <p:cNvPr id="46" name="TextBox 45">
              <a:extLst>
                <a:ext uri="{FF2B5EF4-FFF2-40B4-BE49-F238E27FC236}">
                  <a16:creationId xmlns:a16="http://schemas.microsoft.com/office/drawing/2014/main" id="{509F89C4-14A1-4EA4-8109-CB6AA3B9D285}"/>
                </a:ext>
              </a:extLst>
            </p:cNvPr>
            <p:cNvSpPr txBox="1"/>
            <p:nvPr/>
          </p:nvSpPr>
          <p:spPr>
            <a:xfrm>
              <a:off x="346554" y="6990306"/>
              <a:ext cx="9039959" cy="830997"/>
            </a:xfrm>
            <a:prstGeom prst="rect">
              <a:avLst/>
            </a:prstGeom>
            <a:noFill/>
          </p:spPr>
          <p:txBody>
            <a:bodyPr wrap="square" rtlCol="0">
              <a:spAutoFit/>
            </a:bodyPr>
            <a:lstStyle/>
            <a:p>
              <a:r>
                <a:rPr lang="en-US" sz="2400" b="1" dirty="0">
                  <a:solidFill>
                    <a:srgbClr val="FF0000"/>
                  </a:solidFill>
                  <a:latin typeface="Arial Narrow" panose="020B0606020202030204" pitchFamily="34" charset="0"/>
                </a:rPr>
                <a:t>Depends on the amount of actual leaf preserved – often left as just an imprint, which would be a trace fossil</a:t>
              </a:r>
            </a:p>
          </p:txBody>
        </p:sp>
      </p:grpSp>
      <p:sp>
        <p:nvSpPr>
          <p:cNvPr id="45" name="Rectangle 44">
            <a:extLst>
              <a:ext uri="{FF2B5EF4-FFF2-40B4-BE49-F238E27FC236}">
                <a16:creationId xmlns:a16="http://schemas.microsoft.com/office/drawing/2014/main" id="{DB98C948-C048-44FB-890F-C58900FB76E4}"/>
              </a:ext>
            </a:extLst>
          </p:cNvPr>
          <p:cNvSpPr/>
          <p:nvPr/>
        </p:nvSpPr>
        <p:spPr>
          <a:xfrm>
            <a:off x="1463595" y="6201315"/>
            <a:ext cx="68480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T</a:t>
            </a:r>
          </a:p>
        </p:txBody>
      </p:sp>
      <p:sp>
        <p:nvSpPr>
          <p:cNvPr id="47" name="Rectangle 46">
            <a:extLst>
              <a:ext uri="{FF2B5EF4-FFF2-40B4-BE49-F238E27FC236}">
                <a16:creationId xmlns:a16="http://schemas.microsoft.com/office/drawing/2014/main" id="{103A8ACA-3E87-48C8-BAF0-C5B5896689D2}"/>
              </a:ext>
            </a:extLst>
          </p:cNvPr>
          <p:cNvSpPr/>
          <p:nvPr/>
        </p:nvSpPr>
        <p:spPr>
          <a:xfrm>
            <a:off x="5730116" y="6113927"/>
            <a:ext cx="68480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T</a:t>
            </a:r>
          </a:p>
        </p:txBody>
      </p:sp>
      <p:sp>
        <p:nvSpPr>
          <p:cNvPr id="48" name="Rectangle 47">
            <a:extLst>
              <a:ext uri="{FF2B5EF4-FFF2-40B4-BE49-F238E27FC236}">
                <a16:creationId xmlns:a16="http://schemas.microsoft.com/office/drawing/2014/main" id="{DA0BA4C9-59C0-42B0-9934-B9686D75AFD1}"/>
              </a:ext>
            </a:extLst>
          </p:cNvPr>
          <p:cNvSpPr/>
          <p:nvPr/>
        </p:nvSpPr>
        <p:spPr>
          <a:xfrm>
            <a:off x="7638748" y="6237335"/>
            <a:ext cx="68480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T</a:t>
            </a:r>
          </a:p>
        </p:txBody>
      </p:sp>
    </p:spTree>
    <p:extLst>
      <p:ext uri="{BB962C8B-B14F-4D97-AF65-F5344CB8AC3E}">
        <p14:creationId xmlns:p14="http://schemas.microsoft.com/office/powerpoint/2010/main" val="157834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24" grpId="0"/>
      <p:bldP spid="44" grpId="0" animBg="1"/>
      <p:bldP spid="3" grpId="0"/>
      <p:bldP spid="27" grpId="0"/>
      <p:bldP spid="28" grpId="0"/>
      <p:bldP spid="45" grpId="0"/>
      <p:bldP spid="47" grpId="0"/>
      <p:bldP spid="4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74E5FD-245A-481A-ACDC-D3D08C6D5048}"/>
              </a:ext>
            </a:extLst>
          </p:cNvPr>
          <p:cNvSpPr txBox="1"/>
          <p:nvPr/>
        </p:nvSpPr>
        <p:spPr>
          <a:xfrm>
            <a:off x="49159" y="96645"/>
            <a:ext cx="6831701" cy="5001690"/>
          </a:xfrm>
          <a:prstGeom prst="rect">
            <a:avLst/>
          </a:prstGeom>
          <a:noFill/>
        </p:spPr>
        <p:txBody>
          <a:bodyPr wrap="square">
            <a:spAutoFit/>
          </a:bodyPr>
          <a:lstStyle/>
          <a:p>
            <a:pPr algn="just">
              <a:spcAft>
                <a:spcPts val="675"/>
              </a:spcAft>
            </a:pPr>
            <a:r>
              <a:rPr lang="en-US" sz="2400" dirty="0">
                <a:solidFill>
                  <a:srgbClr val="000000"/>
                </a:solidFill>
                <a:latin typeface="Comic Sans MS" panose="030F0702030302020204" pitchFamily="66" charset="0"/>
                <a:ea typeface="Times New Roman" panose="02020603050405020304" pitchFamily="18" charset="0"/>
              </a:rPr>
              <a:t>3. What clues about Earth’s past can we learn from fossil record?</a:t>
            </a:r>
          </a:p>
          <a:p>
            <a:pPr algn="just">
              <a:lnSpc>
                <a:spcPct val="150000"/>
              </a:lnSpc>
              <a:spcAft>
                <a:spcPts val="675"/>
              </a:spcAft>
            </a:pPr>
            <a:br>
              <a:rPr lang="en-US" sz="2400" dirty="0">
                <a:solidFill>
                  <a:srgbClr val="000000"/>
                </a:solidFill>
                <a:latin typeface="Comic Sans MS" panose="030F0702030302020204" pitchFamily="66" charset="0"/>
                <a:ea typeface="Times New Roman" panose="02020603050405020304" pitchFamily="18" charset="0"/>
              </a:rPr>
            </a:br>
            <a:endParaRPr lang="en-US" sz="1600" dirty="0">
              <a:solidFill>
                <a:srgbClr val="000000"/>
              </a:solidFill>
              <a:latin typeface="Comic Sans MS" panose="030F0702030302020204" pitchFamily="66" charset="0"/>
              <a:ea typeface="Times New Roman" panose="02020603050405020304" pitchFamily="18" charset="0"/>
            </a:endParaRPr>
          </a:p>
          <a:p>
            <a:pPr algn="just">
              <a:lnSpc>
                <a:spcPct val="150000"/>
              </a:lnSpc>
              <a:spcAft>
                <a:spcPts val="675"/>
              </a:spcAft>
            </a:pPr>
            <a:endParaRPr lang="en-US" sz="2400" dirty="0">
              <a:solidFill>
                <a:srgbClr val="000000"/>
              </a:solidFill>
              <a:latin typeface="Comic Sans MS" panose="030F0702030302020204" pitchFamily="66" charset="0"/>
              <a:ea typeface="Times New Roman" panose="02020603050405020304" pitchFamily="18" charset="0"/>
            </a:endParaRPr>
          </a:p>
          <a:p>
            <a:pPr algn="just">
              <a:lnSpc>
                <a:spcPct val="150000"/>
              </a:lnSpc>
              <a:spcAft>
                <a:spcPts val="675"/>
              </a:spcAft>
            </a:pPr>
            <a:endParaRPr lang="en-US" sz="2400" dirty="0">
              <a:solidFill>
                <a:srgbClr val="000000"/>
              </a:solidFill>
              <a:latin typeface="Comic Sans MS" panose="030F0702030302020204" pitchFamily="66" charset="0"/>
              <a:ea typeface="Times New Roman" panose="02020603050405020304" pitchFamily="18" charset="0"/>
            </a:endParaRPr>
          </a:p>
          <a:p>
            <a:pPr algn="just">
              <a:lnSpc>
                <a:spcPct val="150000"/>
              </a:lnSpc>
              <a:spcAft>
                <a:spcPts val="675"/>
              </a:spcAft>
            </a:pPr>
            <a:r>
              <a:rPr lang="en-US" sz="2400" dirty="0">
                <a:solidFill>
                  <a:srgbClr val="000000"/>
                </a:solidFill>
                <a:latin typeface="Comic Sans MS" panose="030F0702030302020204" pitchFamily="66" charset="0"/>
                <a:ea typeface="Times New Roman" panose="02020603050405020304" pitchFamily="18" charset="0"/>
              </a:rPr>
              <a:t>4. What does it take to become a fossil?</a:t>
            </a:r>
          </a:p>
          <a:p>
            <a:pPr algn="just">
              <a:lnSpc>
                <a:spcPct val="150000"/>
              </a:lnSpc>
              <a:spcAft>
                <a:spcPts val="675"/>
              </a:spcAft>
            </a:pPr>
            <a:endParaRPr lang="en-US" sz="2400" dirty="0">
              <a:solidFill>
                <a:srgbClr val="000000"/>
              </a:solidFill>
              <a:latin typeface="Comic Sans MS" panose="030F0702030302020204" pitchFamily="66" charset="0"/>
              <a:ea typeface="Times New Roman" panose="02020603050405020304" pitchFamily="18" charset="0"/>
            </a:endParaRPr>
          </a:p>
          <a:p>
            <a:pPr algn="just">
              <a:lnSpc>
                <a:spcPct val="150000"/>
              </a:lnSpc>
              <a:spcAft>
                <a:spcPts val="675"/>
              </a:spcAft>
            </a:pPr>
            <a:endParaRPr lang="en-US" sz="2400" dirty="0">
              <a:solidFill>
                <a:srgbClr val="000000"/>
              </a:solidFill>
              <a:latin typeface="Comic Sans MS" panose="030F0702030302020204" pitchFamily="66" charset="0"/>
              <a:ea typeface="Times New Roman" panose="02020603050405020304" pitchFamily="18" charset="0"/>
            </a:endParaRPr>
          </a:p>
        </p:txBody>
      </p:sp>
      <p:sp>
        <p:nvSpPr>
          <p:cNvPr id="2" name="TextBox 1">
            <a:extLst>
              <a:ext uri="{FF2B5EF4-FFF2-40B4-BE49-F238E27FC236}">
                <a16:creationId xmlns:a16="http://schemas.microsoft.com/office/drawing/2014/main" id="{004E0085-47D0-4B79-984E-3460C533C97E}"/>
              </a:ext>
            </a:extLst>
          </p:cNvPr>
          <p:cNvSpPr txBox="1"/>
          <p:nvPr/>
        </p:nvSpPr>
        <p:spPr>
          <a:xfrm>
            <a:off x="394616" y="4119810"/>
            <a:ext cx="5562122" cy="461665"/>
          </a:xfrm>
          <a:prstGeom prst="rect">
            <a:avLst/>
          </a:prstGeom>
          <a:noFill/>
        </p:spPr>
        <p:txBody>
          <a:bodyPr wrap="square" rtlCol="0">
            <a:spAutoFit/>
          </a:bodyPr>
          <a:lstStyle/>
          <a:p>
            <a:r>
              <a:rPr lang="en-US" sz="2400" b="1" u="sng" dirty="0">
                <a:solidFill>
                  <a:srgbClr val="FF0000"/>
                </a:solidFill>
                <a:latin typeface="Arial Narrow" panose="020B0606020202030204" pitchFamily="34" charset="0"/>
              </a:rPr>
              <a:t>Hard parts </a:t>
            </a:r>
            <a:r>
              <a:rPr lang="en-US" sz="2400" b="1" dirty="0">
                <a:solidFill>
                  <a:srgbClr val="FF0000"/>
                </a:solidFill>
                <a:latin typeface="Arial Narrow" panose="020B0606020202030204" pitchFamily="34" charset="0"/>
              </a:rPr>
              <a:t>– Exoskeleton, bones, teeth, etc.</a:t>
            </a:r>
          </a:p>
        </p:txBody>
      </p:sp>
      <p:sp>
        <p:nvSpPr>
          <p:cNvPr id="5" name="TextBox 4">
            <a:extLst>
              <a:ext uri="{FF2B5EF4-FFF2-40B4-BE49-F238E27FC236}">
                <a16:creationId xmlns:a16="http://schemas.microsoft.com/office/drawing/2014/main" id="{A5709510-D97D-4FF9-A704-17875364A84F}"/>
              </a:ext>
            </a:extLst>
          </p:cNvPr>
          <p:cNvSpPr txBox="1"/>
          <p:nvPr/>
        </p:nvSpPr>
        <p:spPr>
          <a:xfrm>
            <a:off x="415613" y="4953429"/>
            <a:ext cx="4962687" cy="1200329"/>
          </a:xfrm>
          <a:prstGeom prst="rect">
            <a:avLst/>
          </a:prstGeom>
          <a:noFill/>
        </p:spPr>
        <p:txBody>
          <a:bodyPr wrap="square" rtlCol="0">
            <a:spAutoFit/>
          </a:bodyPr>
          <a:lstStyle/>
          <a:p>
            <a:r>
              <a:rPr lang="en-US" sz="2400" b="1" u="sng" dirty="0">
                <a:solidFill>
                  <a:srgbClr val="FF0000"/>
                </a:solidFill>
                <a:latin typeface="Arial Narrow" panose="020B0606020202030204" pitchFamily="34" charset="0"/>
              </a:rPr>
              <a:t>Quick burial </a:t>
            </a:r>
            <a:r>
              <a:rPr lang="en-US" sz="2400" b="1" dirty="0">
                <a:solidFill>
                  <a:srgbClr val="FF0000"/>
                </a:solidFill>
                <a:latin typeface="Arial Narrow" panose="020B0606020202030204" pitchFamily="34" charset="0"/>
              </a:rPr>
              <a:t>– Prevents damage from other animals or environmental factors (sun, rain, wind, </a:t>
            </a:r>
            <a:r>
              <a:rPr lang="en-US" sz="2400" b="1" dirty="0" err="1">
                <a:solidFill>
                  <a:srgbClr val="FF0000"/>
                </a:solidFill>
                <a:latin typeface="Arial Narrow" panose="020B0606020202030204" pitchFamily="34" charset="0"/>
              </a:rPr>
              <a:t>etc</a:t>
            </a:r>
            <a:r>
              <a:rPr lang="en-US" sz="2400" b="1" dirty="0">
                <a:solidFill>
                  <a:srgbClr val="FF0000"/>
                </a:solidFill>
                <a:latin typeface="Arial Narrow" panose="020B0606020202030204" pitchFamily="34" charset="0"/>
              </a:rPr>
              <a:t>)</a:t>
            </a:r>
          </a:p>
        </p:txBody>
      </p:sp>
      <p:pic>
        <p:nvPicPr>
          <p:cNvPr id="14" name="Picture 13" descr="A close up of a seal&#10;&#10;Description automatically generated with medium confidence">
            <a:extLst>
              <a:ext uri="{FF2B5EF4-FFF2-40B4-BE49-F238E27FC236}">
                <a16:creationId xmlns:a16="http://schemas.microsoft.com/office/drawing/2014/main" id="{9A909917-D381-4BF4-AEB7-AA87E13700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061002">
            <a:off x="6721206" y="2506520"/>
            <a:ext cx="2068510" cy="2759360"/>
          </a:xfrm>
          <a:prstGeom prst="rect">
            <a:avLst/>
          </a:prstGeom>
        </p:spPr>
      </p:pic>
      <p:sp>
        <p:nvSpPr>
          <p:cNvPr id="6" name="TextBox 5">
            <a:extLst>
              <a:ext uri="{FF2B5EF4-FFF2-40B4-BE49-F238E27FC236}">
                <a16:creationId xmlns:a16="http://schemas.microsoft.com/office/drawing/2014/main" id="{6A89FC6A-4D3F-410A-AC00-7B947EC35E3B}"/>
              </a:ext>
            </a:extLst>
          </p:cNvPr>
          <p:cNvSpPr txBox="1"/>
          <p:nvPr/>
        </p:nvSpPr>
        <p:spPr>
          <a:xfrm>
            <a:off x="271439" y="971325"/>
            <a:ext cx="6222990" cy="1200329"/>
          </a:xfrm>
          <a:prstGeom prst="rect">
            <a:avLst/>
          </a:prstGeom>
          <a:noFill/>
        </p:spPr>
        <p:txBody>
          <a:bodyPr wrap="square">
            <a:spAutoFit/>
          </a:bodyPr>
          <a:lstStyle/>
          <a:p>
            <a:r>
              <a:rPr lang="en-US" sz="2400" b="1" dirty="0">
                <a:solidFill>
                  <a:srgbClr val="FF0000"/>
                </a:solidFill>
                <a:latin typeface="Arial Narrow" panose="020B0606020202030204" pitchFamily="34" charset="0"/>
              </a:rPr>
              <a:t>Fossils can give us clues about past </a:t>
            </a:r>
            <a:r>
              <a:rPr lang="en-US" sz="2400" b="1" u="sng" dirty="0">
                <a:solidFill>
                  <a:srgbClr val="FF0000"/>
                </a:solidFill>
                <a:latin typeface="Arial Narrow" panose="020B0606020202030204" pitchFamily="34" charset="0"/>
              </a:rPr>
              <a:t>climates</a:t>
            </a:r>
            <a:r>
              <a:rPr lang="en-US" sz="2400" b="1" dirty="0">
                <a:solidFill>
                  <a:srgbClr val="FF0000"/>
                </a:solidFill>
                <a:latin typeface="Arial Narrow" panose="020B0606020202030204" pitchFamily="34" charset="0"/>
              </a:rPr>
              <a:t>, the </a:t>
            </a:r>
            <a:r>
              <a:rPr lang="en-US" sz="2400" b="1" u="sng" dirty="0">
                <a:solidFill>
                  <a:srgbClr val="FF0000"/>
                </a:solidFill>
                <a:latin typeface="Arial Narrow" panose="020B0606020202030204" pitchFamily="34" charset="0"/>
              </a:rPr>
              <a:t>motions of pl</a:t>
            </a:r>
            <a:r>
              <a:rPr lang="en-US" sz="2400" b="1" dirty="0">
                <a:solidFill>
                  <a:srgbClr val="FF0000"/>
                </a:solidFill>
                <a:latin typeface="Arial Narrow" panose="020B0606020202030204" pitchFamily="34" charset="0"/>
              </a:rPr>
              <a:t>ates, major </a:t>
            </a:r>
            <a:r>
              <a:rPr lang="en-US" sz="2400" b="1" u="sng" dirty="0">
                <a:solidFill>
                  <a:srgbClr val="FF0000"/>
                </a:solidFill>
                <a:latin typeface="Arial Narrow" panose="020B0606020202030204" pitchFamily="34" charset="0"/>
              </a:rPr>
              <a:t>geological</a:t>
            </a:r>
            <a:r>
              <a:rPr lang="en-US" sz="2400" b="1" dirty="0">
                <a:solidFill>
                  <a:srgbClr val="FF0000"/>
                </a:solidFill>
                <a:latin typeface="Arial Narrow" panose="020B0606020202030204" pitchFamily="34" charset="0"/>
              </a:rPr>
              <a:t> events, </a:t>
            </a:r>
            <a:r>
              <a:rPr lang="en-US" sz="2400" b="1" u="sng" dirty="0">
                <a:solidFill>
                  <a:srgbClr val="FF0000"/>
                </a:solidFill>
                <a:latin typeface="Arial Narrow" panose="020B0606020202030204" pitchFamily="34" charset="0"/>
              </a:rPr>
              <a:t>mass extinctions</a:t>
            </a:r>
            <a:r>
              <a:rPr lang="en-US" sz="2400" b="1" dirty="0">
                <a:solidFill>
                  <a:srgbClr val="FF0000"/>
                </a:solidFill>
                <a:latin typeface="Arial Narrow" panose="020B0606020202030204" pitchFamily="34" charset="0"/>
              </a:rPr>
              <a:t>, and </a:t>
            </a:r>
            <a:r>
              <a:rPr lang="en-US" sz="2400" b="1" u="sng" dirty="0">
                <a:solidFill>
                  <a:srgbClr val="FF0000"/>
                </a:solidFill>
                <a:latin typeface="Arial Narrow" panose="020B0606020202030204" pitchFamily="34" charset="0"/>
              </a:rPr>
              <a:t>biodiversity</a:t>
            </a:r>
            <a:r>
              <a:rPr lang="en-US" sz="2400" b="1" dirty="0">
                <a:solidFill>
                  <a:srgbClr val="FF0000"/>
                </a:solidFill>
                <a:latin typeface="Arial Narrow" panose="020B0606020202030204" pitchFamily="34" charset="0"/>
              </a:rPr>
              <a:t>.</a:t>
            </a:r>
          </a:p>
        </p:txBody>
      </p:sp>
      <p:pic>
        <p:nvPicPr>
          <p:cNvPr id="9" name="Picture 8" descr="A picture containing rock, invertebrate, stone&#10;&#10;Description automatically generated">
            <a:extLst>
              <a:ext uri="{FF2B5EF4-FFF2-40B4-BE49-F238E27FC236}">
                <a16:creationId xmlns:a16="http://schemas.microsoft.com/office/drawing/2014/main" id="{36C98906-4C81-4526-9CB6-178B7D5C3FA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943058">
            <a:off x="6605759" y="5195809"/>
            <a:ext cx="2774600" cy="2320218"/>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text, stone&#10;&#10;Description automatically generated">
            <a:extLst>
              <a:ext uri="{FF2B5EF4-FFF2-40B4-BE49-F238E27FC236}">
                <a16:creationId xmlns:a16="http://schemas.microsoft.com/office/drawing/2014/main" id="{80FB1712-B5A2-4E9D-AECF-B2E879C20398}"/>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008" r="7531"/>
          <a:stretch/>
        </p:blipFill>
        <p:spPr>
          <a:xfrm rot="478204">
            <a:off x="7008043" y="630330"/>
            <a:ext cx="2651734" cy="2019256"/>
          </a:xfrm>
          <a:prstGeom prst="rect">
            <a:avLst/>
          </a:prstGeom>
        </p:spPr>
      </p:pic>
      <p:sp>
        <p:nvSpPr>
          <p:cNvPr id="12" name="TextBox 11">
            <a:extLst>
              <a:ext uri="{FF2B5EF4-FFF2-40B4-BE49-F238E27FC236}">
                <a16:creationId xmlns:a16="http://schemas.microsoft.com/office/drawing/2014/main" id="{B27841ED-D53C-4126-98A9-83543C2D28A9}"/>
              </a:ext>
            </a:extLst>
          </p:cNvPr>
          <p:cNvSpPr txBox="1"/>
          <p:nvPr/>
        </p:nvSpPr>
        <p:spPr>
          <a:xfrm>
            <a:off x="8640863" y="4316352"/>
            <a:ext cx="1524000" cy="507831"/>
          </a:xfrm>
          <a:prstGeom prst="rect">
            <a:avLst/>
          </a:prstGeom>
          <a:noFill/>
        </p:spPr>
        <p:txBody>
          <a:bodyPr wrap="square" rtlCol="0">
            <a:spAutoFit/>
          </a:bodyPr>
          <a:lstStyle/>
          <a:p>
            <a:r>
              <a:rPr lang="en-US" sz="900" dirty="0">
                <a:hlinkClick r:id="rId7" tooltip="https://courses.lumenlearning.com/sanjac-earthscience/chapter/fossils/"/>
              </a:rPr>
              <a:t>This Photo</a:t>
            </a:r>
            <a:r>
              <a:rPr lang="en-US" sz="900" dirty="0"/>
              <a:t> by Unknown Author is licensed under </a:t>
            </a:r>
            <a:r>
              <a:rPr lang="en-US" sz="900" dirty="0">
                <a:hlinkClick r:id="rId8" tooltip="https://creativecommons.org/licenses/by-nc/3.0/"/>
              </a:rPr>
              <a:t>CC BY-NC</a:t>
            </a:r>
            <a:endParaRPr lang="en-US" sz="900" dirty="0"/>
          </a:p>
        </p:txBody>
      </p:sp>
      <p:sp>
        <p:nvSpPr>
          <p:cNvPr id="15" name="TextBox 14">
            <a:extLst>
              <a:ext uri="{FF2B5EF4-FFF2-40B4-BE49-F238E27FC236}">
                <a16:creationId xmlns:a16="http://schemas.microsoft.com/office/drawing/2014/main" id="{04B51924-79C6-4729-A3BA-81B13BA53B58}"/>
              </a:ext>
            </a:extLst>
          </p:cNvPr>
          <p:cNvSpPr txBox="1"/>
          <p:nvPr/>
        </p:nvSpPr>
        <p:spPr>
          <a:xfrm>
            <a:off x="7137052" y="82073"/>
            <a:ext cx="4876800" cy="230832"/>
          </a:xfrm>
          <a:prstGeom prst="rect">
            <a:avLst/>
          </a:prstGeom>
          <a:noFill/>
        </p:spPr>
        <p:txBody>
          <a:bodyPr wrap="square" rtlCol="0">
            <a:spAutoFit/>
          </a:bodyPr>
          <a:lstStyle/>
          <a:p>
            <a:r>
              <a:rPr lang="en-US" sz="900" dirty="0">
                <a:hlinkClick r:id="rId3" tooltip="https://www.myfossil.org/resources/find-fossils/"/>
              </a:rPr>
              <a:t>This Photo</a:t>
            </a:r>
            <a:r>
              <a:rPr lang="en-US" sz="900" dirty="0"/>
              <a:t> by Unknown Author is licensed under </a:t>
            </a:r>
            <a:r>
              <a:rPr lang="en-US" sz="900" dirty="0">
                <a:hlinkClick r:id="rId8" tooltip="https://creativecommons.org/licenses/by-nc/3.0/"/>
              </a:rPr>
              <a:t>CC BY-NC</a:t>
            </a:r>
            <a:endParaRPr lang="en-US" sz="900" dirty="0"/>
          </a:p>
        </p:txBody>
      </p:sp>
    </p:spTree>
    <p:extLst>
      <p:ext uri="{BB962C8B-B14F-4D97-AF65-F5344CB8AC3E}">
        <p14:creationId xmlns:p14="http://schemas.microsoft.com/office/powerpoint/2010/main" val="204397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ow an ammonite becomes a fossil">
            <a:hlinkClick r:id="" action="ppaction://media"/>
            <a:extLst>
              <a:ext uri="{FF2B5EF4-FFF2-40B4-BE49-F238E27FC236}">
                <a16:creationId xmlns:a16="http://schemas.microsoft.com/office/drawing/2014/main" id="{B8194D5A-C31C-4DA3-B43D-D428EB08D3E1}"/>
              </a:ext>
            </a:extLst>
          </p:cNvPr>
          <p:cNvPicPr>
            <a:picLocks noRot="1" noChangeAspect="1"/>
          </p:cNvPicPr>
          <p:nvPr>
            <a:videoFile r:link="rId1"/>
          </p:nvPr>
        </p:nvPicPr>
        <p:blipFill>
          <a:blip r:embed="rId3"/>
          <a:stretch>
            <a:fillRect/>
          </a:stretch>
        </p:blipFill>
        <p:spPr>
          <a:xfrm>
            <a:off x="376218" y="294086"/>
            <a:ext cx="9372007" cy="5295184"/>
          </a:xfrm>
          <a:prstGeom prst="rect">
            <a:avLst/>
          </a:prstGeom>
        </p:spPr>
      </p:pic>
      <p:sp>
        <p:nvSpPr>
          <p:cNvPr id="10" name="TextBox 9">
            <a:extLst>
              <a:ext uri="{FF2B5EF4-FFF2-40B4-BE49-F238E27FC236}">
                <a16:creationId xmlns:a16="http://schemas.microsoft.com/office/drawing/2014/main" id="{7FE29380-3CB1-45DA-BA0F-87F4021BDA49}"/>
              </a:ext>
            </a:extLst>
          </p:cNvPr>
          <p:cNvSpPr txBox="1"/>
          <p:nvPr/>
        </p:nvSpPr>
        <p:spPr>
          <a:xfrm>
            <a:off x="376217" y="6554984"/>
            <a:ext cx="9372007" cy="923330"/>
          </a:xfrm>
          <a:prstGeom prst="rect">
            <a:avLst/>
          </a:prstGeom>
          <a:noFill/>
        </p:spPr>
        <p:txBody>
          <a:bodyPr wrap="square">
            <a:spAutoFit/>
          </a:bodyPr>
          <a:lstStyle/>
          <a:p>
            <a:r>
              <a:rPr lang="en-US" dirty="0">
                <a:solidFill>
                  <a:srgbClr val="FF0000"/>
                </a:solidFill>
              </a:rPr>
              <a:t>Copy &amp; Paste Link: </a:t>
            </a:r>
            <a:r>
              <a:rPr lang="en-US" dirty="0">
                <a:solidFill>
                  <a:srgbClr val="FF0000"/>
                </a:solidFill>
                <a:hlinkClick r:id="rId4">
                  <a:extLst>
                    <a:ext uri="{A12FA001-AC4F-418D-AE19-62706E023703}">
                      <ahyp:hlinkClr xmlns:ahyp="http://schemas.microsoft.com/office/drawing/2018/hyperlinkcolor" val="tx"/>
                    </a:ext>
                  </a:extLst>
                </a:hlinkClick>
              </a:rPr>
              <a:t>https://www.youtube.com/watch?time_continue=77&amp;v=4WljOabDTrs&amp;feature=emb_logo</a:t>
            </a:r>
            <a:endParaRPr lang="en-US" dirty="0">
              <a:solidFill>
                <a:srgbClr val="FF0000"/>
              </a:solidFill>
            </a:endParaRPr>
          </a:p>
          <a:p>
            <a:endParaRPr lang="en-US" dirty="0"/>
          </a:p>
        </p:txBody>
      </p:sp>
    </p:spTree>
    <p:extLst>
      <p:ext uri="{BB962C8B-B14F-4D97-AF65-F5344CB8AC3E}">
        <p14:creationId xmlns:p14="http://schemas.microsoft.com/office/powerpoint/2010/main" val="2489887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74E5FD-245A-481A-ACDC-D3D08C6D5048}"/>
              </a:ext>
            </a:extLst>
          </p:cNvPr>
          <p:cNvSpPr txBox="1"/>
          <p:nvPr/>
        </p:nvSpPr>
        <p:spPr>
          <a:xfrm>
            <a:off x="88167" y="-184404"/>
            <a:ext cx="9882066" cy="723596"/>
          </a:xfrm>
          <a:prstGeom prst="rect">
            <a:avLst/>
          </a:prstGeom>
          <a:noFill/>
        </p:spPr>
        <p:txBody>
          <a:bodyPr wrap="square">
            <a:spAutoFit/>
          </a:bodyPr>
          <a:lstStyle/>
          <a:p>
            <a:pPr marR="0" algn="just">
              <a:lnSpc>
                <a:spcPct val="200000"/>
              </a:lnSpc>
              <a:spcBef>
                <a:spcPts val="0"/>
              </a:spcBef>
              <a:spcAft>
                <a:spcPts val="675"/>
              </a:spcAft>
            </a:pPr>
            <a:r>
              <a:rPr lang="en-US" sz="2400" b="1" dirty="0">
                <a:solidFill>
                  <a:srgbClr val="000000"/>
                </a:solidFill>
                <a:latin typeface="Comic Sans MS" panose="030F0702030302020204" pitchFamily="66" charset="0"/>
                <a:ea typeface="Times New Roman" panose="02020603050405020304" pitchFamily="18" charset="0"/>
              </a:rPr>
              <a:t>5. Give </a:t>
            </a:r>
            <a:r>
              <a:rPr lang="en-US" sz="2400" b="1" u="sng" dirty="0">
                <a:solidFill>
                  <a:srgbClr val="000000"/>
                </a:solidFill>
                <a:latin typeface="Comic Sans MS" panose="030F0702030302020204" pitchFamily="66" charset="0"/>
                <a:ea typeface="Times New Roman" panose="02020603050405020304" pitchFamily="18" charset="0"/>
              </a:rPr>
              <a:t>definitions and examples </a:t>
            </a:r>
            <a:r>
              <a:rPr lang="en-US" sz="2400" b="1" dirty="0">
                <a:solidFill>
                  <a:srgbClr val="000000"/>
                </a:solidFill>
                <a:latin typeface="Comic Sans MS" panose="030F0702030302020204" pitchFamily="66" charset="0"/>
                <a:ea typeface="Times New Roman" panose="02020603050405020304" pitchFamily="18" charset="0"/>
              </a:rPr>
              <a:t>for each type of fossilization:</a:t>
            </a:r>
          </a:p>
        </p:txBody>
      </p:sp>
      <p:sp>
        <p:nvSpPr>
          <p:cNvPr id="2" name="TextBox 1">
            <a:extLst>
              <a:ext uri="{FF2B5EF4-FFF2-40B4-BE49-F238E27FC236}">
                <a16:creationId xmlns:a16="http://schemas.microsoft.com/office/drawing/2014/main" id="{004E0085-47D0-4B79-984E-3460C533C97E}"/>
              </a:ext>
            </a:extLst>
          </p:cNvPr>
          <p:cNvSpPr txBox="1"/>
          <p:nvPr/>
        </p:nvSpPr>
        <p:spPr>
          <a:xfrm>
            <a:off x="2257374" y="2309714"/>
            <a:ext cx="7712859" cy="1785104"/>
          </a:xfrm>
          <a:prstGeom prst="rect">
            <a:avLst/>
          </a:prstGeom>
          <a:noFill/>
        </p:spPr>
        <p:txBody>
          <a:bodyPr wrap="square" rtlCol="0">
            <a:spAutoFit/>
          </a:bodyPr>
          <a:lstStyle/>
          <a:p>
            <a:r>
              <a:rPr lang="en-US" sz="2400" b="1" i="1" dirty="0">
                <a:solidFill>
                  <a:srgbClr val="000000"/>
                </a:solidFill>
                <a:latin typeface="Comic Sans MS" panose="030F0702030302020204" pitchFamily="66" charset="0"/>
                <a:ea typeface="Times New Roman" panose="02020603050405020304" pitchFamily="18" charset="0"/>
              </a:rPr>
              <a:t>Molds &amp; Casts</a:t>
            </a:r>
          </a:p>
          <a:p>
            <a:r>
              <a:rPr lang="en-US" sz="2400" b="1" dirty="0">
                <a:solidFill>
                  <a:srgbClr val="FF0000"/>
                </a:solidFill>
                <a:latin typeface="Arial Narrow" panose="020B0606020202030204" pitchFamily="34" charset="0"/>
              </a:rPr>
              <a:t>A mold is the empty space left behind that is later filled with other sediments to form a matching cast.</a:t>
            </a:r>
          </a:p>
          <a:p>
            <a:endParaRPr lang="en-US" sz="1000" b="1" dirty="0">
              <a:solidFill>
                <a:srgbClr val="FF0000"/>
              </a:solidFill>
              <a:latin typeface="Arial Narrow" panose="020B0606020202030204" pitchFamily="34" charset="0"/>
            </a:endParaRPr>
          </a:p>
          <a:p>
            <a:r>
              <a:rPr lang="en-US" sz="2400" b="1" dirty="0">
                <a:solidFill>
                  <a:srgbClr val="FF0000"/>
                </a:solidFill>
                <a:latin typeface="Arial Narrow" panose="020B0606020202030204" pitchFamily="34" charset="0"/>
              </a:rPr>
              <a:t>Examples: Many mollusks are found as molds and casts</a:t>
            </a:r>
          </a:p>
        </p:txBody>
      </p:sp>
      <p:sp>
        <p:nvSpPr>
          <p:cNvPr id="5" name="TextBox 4">
            <a:extLst>
              <a:ext uri="{FF2B5EF4-FFF2-40B4-BE49-F238E27FC236}">
                <a16:creationId xmlns:a16="http://schemas.microsoft.com/office/drawing/2014/main" id="{A5709510-D97D-4FF9-A704-17875364A84F}"/>
              </a:ext>
            </a:extLst>
          </p:cNvPr>
          <p:cNvSpPr txBox="1"/>
          <p:nvPr/>
        </p:nvSpPr>
        <p:spPr>
          <a:xfrm>
            <a:off x="2257374" y="4177466"/>
            <a:ext cx="7608416" cy="1708160"/>
          </a:xfrm>
          <a:prstGeom prst="rect">
            <a:avLst/>
          </a:prstGeom>
          <a:noFill/>
        </p:spPr>
        <p:txBody>
          <a:bodyPr wrap="square" rtlCol="0">
            <a:spAutoFit/>
          </a:bodyPr>
          <a:lstStyle/>
          <a:p>
            <a:r>
              <a:rPr lang="en-US" sz="2400" b="1" i="1" dirty="0">
                <a:solidFill>
                  <a:srgbClr val="000000"/>
                </a:solidFill>
                <a:latin typeface="Comic Sans MS" panose="030F0702030302020204" pitchFamily="66" charset="0"/>
                <a:ea typeface="Times New Roman" panose="02020603050405020304" pitchFamily="18" charset="0"/>
              </a:rPr>
              <a:t>Replacement</a:t>
            </a:r>
            <a:r>
              <a:rPr lang="en-US" sz="2400" i="1" dirty="0">
                <a:solidFill>
                  <a:srgbClr val="000000"/>
                </a:solidFill>
                <a:latin typeface="Comic Sans MS" panose="030F0702030302020204" pitchFamily="66" charset="0"/>
                <a:ea typeface="Times New Roman" panose="02020603050405020304" pitchFamily="18" charset="0"/>
              </a:rPr>
              <a:t> </a:t>
            </a:r>
          </a:p>
          <a:p>
            <a:r>
              <a:rPr lang="en-US" sz="2400" b="1" dirty="0">
                <a:solidFill>
                  <a:srgbClr val="FF0000"/>
                </a:solidFill>
                <a:latin typeface="Arial Narrow" panose="020B0606020202030204" pitchFamily="34" charset="0"/>
              </a:rPr>
              <a:t>Fossils are created by replacing the original shell, bone, or plant material with minerals.</a:t>
            </a:r>
          </a:p>
          <a:p>
            <a:endParaRPr lang="en-US" sz="900" b="1" dirty="0">
              <a:solidFill>
                <a:srgbClr val="FF0000"/>
              </a:solidFill>
              <a:latin typeface="Arial Narrow" panose="020B0606020202030204" pitchFamily="34" charset="0"/>
            </a:endParaRPr>
          </a:p>
          <a:p>
            <a:r>
              <a:rPr lang="en-US" sz="2400" b="1" dirty="0">
                <a:solidFill>
                  <a:srgbClr val="FF0000"/>
                </a:solidFill>
                <a:latin typeface="Arial Narrow" panose="020B0606020202030204" pitchFamily="34" charset="0"/>
              </a:rPr>
              <a:t>Examples:  Petrified wood</a:t>
            </a:r>
          </a:p>
        </p:txBody>
      </p:sp>
      <p:sp>
        <p:nvSpPr>
          <p:cNvPr id="6" name="TextBox 5">
            <a:extLst>
              <a:ext uri="{FF2B5EF4-FFF2-40B4-BE49-F238E27FC236}">
                <a16:creationId xmlns:a16="http://schemas.microsoft.com/office/drawing/2014/main" id="{6A89FC6A-4D3F-410A-AC00-7B947EC35E3B}"/>
              </a:ext>
            </a:extLst>
          </p:cNvPr>
          <p:cNvSpPr txBox="1"/>
          <p:nvPr/>
        </p:nvSpPr>
        <p:spPr>
          <a:xfrm>
            <a:off x="2257374" y="612742"/>
            <a:ext cx="7608416" cy="1661993"/>
          </a:xfrm>
          <a:prstGeom prst="rect">
            <a:avLst/>
          </a:prstGeom>
          <a:noFill/>
        </p:spPr>
        <p:txBody>
          <a:bodyPr wrap="square">
            <a:spAutoFit/>
          </a:bodyPr>
          <a:lstStyle/>
          <a:p>
            <a:r>
              <a:rPr lang="en-US" sz="2400" b="1" i="1" dirty="0">
                <a:solidFill>
                  <a:srgbClr val="000000"/>
                </a:solidFill>
                <a:latin typeface="Comic Sans MS" panose="030F0702030302020204" pitchFamily="66" charset="0"/>
                <a:ea typeface="Times New Roman" panose="02020603050405020304" pitchFamily="18" charset="0"/>
              </a:rPr>
              <a:t>Preserved remains</a:t>
            </a:r>
          </a:p>
          <a:p>
            <a:r>
              <a:rPr lang="en-US" sz="2400" b="1" dirty="0">
                <a:solidFill>
                  <a:srgbClr val="FF0000"/>
                </a:solidFill>
                <a:latin typeface="Arial Narrow" panose="020B0606020202030204" pitchFamily="34" charset="0"/>
              </a:rPr>
              <a:t>Actual remains – fossilized bones, skin, organs, etc. </a:t>
            </a:r>
          </a:p>
          <a:p>
            <a:endParaRPr lang="en-US" sz="600" b="1" dirty="0">
              <a:solidFill>
                <a:srgbClr val="FF0000"/>
              </a:solidFill>
              <a:latin typeface="Arial Narrow" panose="020B0606020202030204" pitchFamily="34" charset="0"/>
            </a:endParaRPr>
          </a:p>
          <a:p>
            <a:r>
              <a:rPr lang="en-US" sz="2400" b="1" dirty="0">
                <a:solidFill>
                  <a:srgbClr val="FF0000"/>
                </a:solidFill>
                <a:latin typeface="Arial Narrow" panose="020B0606020202030204" pitchFamily="34" charset="0"/>
              </a:rPr>
              <a:t>Examples:  Insect in amber; mammoth frozen in a glacier; tar pit fossils</a:t>
            </a:r>
          </a:p>
        </p:txBody>
      </p:sp>
      <p:pic>
        <p:nvPicPr>
          <p:cNvPr id="7" name="Picture 6">
            <a:extLst>
              <a:ext uri="{FF2B5EF4-FFF2-40B4-BE49-F238E27FC236}">
                <a16:creationId xmlns:a16="http://schemas.microsoft.com/office/drawing/2014/main" id="{A0D62192-8563-4302-97D2-C5718517A488}"/>
              </a:ext>
            </a:extLst>
          </p:cNvPr>
          <p:cNvPicPr>
            <a:picLocks noChangeAspect="1"/>
          </p:cNvPicPr>
          <p:nvPr/>
        </p:nvPicPr>
        <p:blipFill>
          <a:blip r:embed="rId2"/>
          <a:stretch>
            <a:fillRect/>
          </a:stretch>
        </p:blipFill>
        <p:spPr>
          <a:xfrm>
            <a:off x="88167" y="803281"/>
            <a:ext cx="2122011" cy="1170313"/>
          </a:xfrm>
          <a:prstGeom prst="rect">
            <a:avLst/>
          </a:prstGeom>
        </p:spPr>
      </p:pic>
      <p:pic>
        <p:nvPicPr>
          <p:cNvPr id="9" name="Picture 8">
            <a:extLst>
              <a:ext uri="{FF2B5EF4-FFF2-40B4-BE49-F238E27FC236}">
                <a16:creationId xmlns:a16="http://schemas.microsoft.com/office/drawing/2014/main" id="{1036111E-8BF0-49B4-9179-DF21F0779EA4}"/>
              </a:ext>
            </a:extLst>
          </p:cNvPr>
          <p:cNvPicPr>
            <a:picLocks noChangeAspect="1"/>
          </p:cNvPicPr>
          <p:nvPr/>
        </p:nvPicPr>
        <p:blipFill>
          <a:blip r:embed="rId3"/>
          <a:stretch>
            <a:fillRect/>
          </a:stretch>
        </p:blipFill>
        <p:spPr>
          <a:xfrm>
            <a:off x="88167" y="2332604"/>
            <a:ext cx="2115420" cy="1623959"/>
          </a:xfrm>
          <a:prstGeom prst="rect">
            <a:avLst/>
          </a:prstGeom>
        </p:spPr>
      </p:pic>
      <p:pic>
        <p:nvPicPr>
          <p:cNvPr id="11" name="Picture 10">
            <a:extLst>
              <a:ext uri="{FF2B5EF4-FFF2-40B4-BE49-F238E27FC236}">
                <a16:creationId xmlns:a16="http://schemas.microsoft.com/office/drawing/2014/main" id="{7E2D4F14-B7FE-4DB2-B6E0-8854C8E6F84E}"/>
              </a:ext>
            </a:extLst>
          </p:cNvPr>
          <p:cNvPicPr>
            <a:picLocks noChangeAspect="1"/>
          </p:cNvPicPr>
          <p:nvPr/>
        </p:nvPicPr>
        <p:blipFill>
          <a:blip r:embed="rId4"/>
          <a:stretch>
            <a:fillRect/>
          </a:stretch>
        </p:blipFill>
        <p:spPr>
          <a:xfrm>
            <a:off x="77865" y="4315573"/>
            <a:ext cx="2179509" cy="1508891"/>
          </a:xfrm>
          <a:prstGeom prst="rect">
            <a:avLst/>
          </a:prstGeom>
        </p:spPr>
      </p:pic>
      <p:sp>
        <p:nvSpPr>
          <p:cNvPr id="12" name="TextBox 11">
            <a:extLst>
              <a:ext uri="{FF2B5EF4-FFF2-40B4-BE49-F238E27FC236}">
                <a16:creationId xmlns:a16="http://schemas.microsoft.com/office/drawing/2014/main" id="{C4F8B535-02AF-45FC-83DF-6F615A65C0DA}"/>
              </a:ext>
            </a:extLst>
          </p:cNvPr>
          <p:cNvSpPr txBox="1"/>
          <p:nvPr/>
        </p:nvSpPr>
        <p:spPr>
          <a:xfrm>
            <a:off x="2257374" y="5988101"/>
            <a:ext cx="7863816" cy="1723549"/>
          </a:xfrm>
          <a:prstGeom prst="rect">
            <a:avLst/>
          </a:prstGeom>
          <a:noFill/>
        </p:spPr>
        <p:txBody>
          <a:bodyPr wrap="square">
            <a:spAutoFit/>
          </a:bodyPr>
          <a:lstStyle/>
          <a:p>
            <a:r>
              <a:rPr lang="en-US" sz="2400" b="1" i="1" dirty="0">
                <a:solidFill>
                  <a:srgbClr val="000000"/>
                </a:solidFill>
                <a:latin typeface="Comic Sans MS" panose="030F0702030302020204" pitchFamily="66" charset="0"/>
                <a:ea typeface="Times New Roman" panose="02020603050405020304" pitchFamily="18" charset="0"/>
              </a:rPr>
              <a:t>Compression</a:t>
            </a:r>
            <a:endParaRPr lang="en-US" sz="2400" i="1" dirty="0">
              <a:solidFill>
                <a:srgbClr val="000000"/>
              </a:solidFill>
              <a:latin typeface="Comic Sans MS" panose="030F0702030302020204" pitchFamily="66" charset="0"/>
              <a:ea typeface="Times New Roman" panose="02020603050405020304" pitchFamily="18" charset="0"/>
            </a:endParaRPr>
          </a:p>
          <a:p>
            <a:r>
              <a:rPr lang="en-US" sz="2400" b="1" dirty="0">
                <a:solidFill>
                  <a:srgbClr val="FF0000"/>
                </a:solidFill>
                <a:latin typeface="Arial Narrow" panose="020B0606020202030204" pitchFamily="34" charset="0"/>
              </a:rPr>
              <a:t>Remains are compressed by pressure by layers of sediments top of them.</a:t>
            </a:r>
          </a:p>
          <a:p>
            <a:endParaRPr lang="en-US" sz="1000" b="1" dirty="0">
              <a:solidFill>
                <a:srgbClr val="FF0000"/>
              </a:solidFill>
              <a:latin typeface="Arial Narrow" panose="020B0606020202030204" pitchFamily="34" charset="0"/>
            </a:endParaRPr>
          </a:p>
          <a:p>
            <a:r>
              <a:rPr lang="en-US" sz="2400" b="1" dirty="0">
                <a:solidFill>
                  <a:srgbClr val="FF0000"/>
                </a:solidFill>
                <a:latin typeface="Arial Narrow" panose="020B0606020202030204" pitchFamily="34" charset="0"/>
              </a:rPr>
              <a:t>Examples:  Plant leaves and stems that have been carbonized</a:t>
            </a:r>
          </a:p>
        </p:txBody>
      </p:sp>
      <p:pic>
        <p:nvPicPr>
          <p:cNvPr id="13" name="Picture 12">
            <a:extLst>
              <a:ext uri="{FF2B5EF4-FFF2-40B4-BE49-F238E27FC236}">
                <a16:creationId xmlns:a16="http://schemas.microsoft.com/office/drawing/2014/main" id="{F63AFEA0-8BE6-4FB2-9852-8F2A4C8E91C2}"/>
              </a:ext>
            </a:extLst>
          </p:cNvPr>
          <p:cNvPicPr>
            <a:picLocks noChangeAspect="1"/>
          </p:cNvPicPr>
          <p:nvPr/>
        </p:nvPicPr>
        <p:blipFill>
          <a:blip r:embed="rId5"/>
          <a:stretch>
            <a:fillRect/>
          </a:stretch>
        </p:blipFill>
        <p:spPr>
          <a:xfrm>
            <a:off x="77864" y="6136919"/>
            <a:ext cx="2120259" cy="1450602"/>
          </a:xfrm>
          <a:prstGeom prst="rect">
            <a:avLst/>
          </a:prstGeom>
        </p:spPr>
      </p:pic>
    </p:spTree>
    <p:extLst>
      <p:ext uri="{BB962C8B-B14F-4D97-AF65-F5344CB8AC3E}">
        <p14:creationId xmlns:p14="http://schemas.microsoft.com/office/powerpoint/2010/main" val="195400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2" title="Fossils 101 | National Geographic">
            <a:hlinkClick r:id="" action="ppaction://media"/>
            <a:extLst>
              <a:ext uri="{FF2B5EF4-FFF2-40B4-BE49-F238E27FC236}">
                <a16:creationId xmlns:a16="http://schemas.microsoft.com/office/drawing/2014/main" id="{B407536D-3566-44D5-855C-92C02BEFB035}"/>
              </a:ext>
            </a:extLst>
          </p:cNvPr>
          <p:cNvPicPr>
            <a:picLocks noRot="1" noChangeAspect="1"/>
          </p:cNvPicPr>
          <p:nvPr>
            <a:videoFile r:link="rId1"/>
          </p:nvPr>
        </p:nvPicPr>
        <p:blipFill>
          <a:blip r:embed="rId3"/>
          <a:stretch>
            <a:fillRect/>
          </a:stretch>
        </p:blipFill>
        <p:spPr>
          <a:xfrm>
            <a:off x="474880" y="888659"/>
            <a:ext cx="9108639" cy="5146381"/>
          </a:xfrm>
          <a:prstGeom prst="rect">
            <a:avLst/>
          </a:prstGeom>
        </p:spPr>
      </p:pic>
      <p:sp>
        <p:nvSpPr>
          <p:cNvPr id="4" name="TextBox 3">
            <a:extLst>
              <a:ext uri="{FF2B5EF4-FFF2-40B4-BE49-F238E27FC236}">
                <a16:creationId xmlns:a16="http://schemas.microsoft.com/office/drawing/2014/main" id="{A01FECAF-1D63-9ED3-8FB7-FEBC141230E5}"/>
              </a:ext>
            </a:extLst>
          </p:cNvPr>
          <p:cNvSpPr txBox="1"/>
          <p:nvPr/>
        </p:nvSpPr>
        <p:spPr>
          <a:xfrm>
            <a:off x="614629" y="7014895"/>
            <a:ext cx="8829140" cy="646331"/>
          </a:xfrm>
          <a:prstGeom prst="rect">
            <a:avLst/>
          </a:prstGeom>
          <a:noFill/>
        </p:spPr>
        <p:txBody>
          <a:bodyPr wrap="square">
            <a:spAutoFit/>
          </a:bodyPr>
          <a:lstStyle/>
          <a:p>
            <a:r>
              <a:rPr lang="en-US" dirty="0">
                <a:solidFill>
                  <a:srgbClr val="FF0000"/>
                </a:solidFill>
              </a:rPr>
              <a:t>Copy &amp; Paste Link: </a:t>
            </a:r>
            <a:r>
              <a:rPr lang="en-US" dirty="0">
                <a:solidFill>
                  <a:srgbClr val="FF0000"/>
                </a:solidFill>
                <a:hlinkClick r:id="rId4">
                  <a:extLst>
                    <a:ext uri="{A12FA001-AC4F-418D-AE19-62706E023703}">
                      <ahyp:hlinkClr xmlns:ahyp="http://schemas.microsoft.com/office/drawing/2018/hyperlinkcolor" val="tx"/>
                    </a:ext>
                  </a:extLst>
                </a:hlinkClick>
              </a:rPr>
              <a:t>https://www.youtube.com/watch?v=bRuSmxJo_iA&amp;feature=emb_logo</a:t>
            </a:r>
            <a:endParaRPr lang="en-US" dirty="0">
              <a:solidFill>
                <a:srgbClr val="FF0000"/>
              </a:solidFill>
            </a:endParaRPr>
          </a:p>
          <a:p>
            <a:endParaRPr lang="en-US" dirty="0"/>
          </a:p>
        </p:txBody>
      </p:sp>
    </p:spTree>
    <p:extLst>
      <p:ext uri="{BB962C8B-B14F-4D97-AF65-F5344CB8AC3E}">
        <p14:creationId xmlns:p14="http://schemas.microsoft.com/office/powerpoint/2010/main" val="90390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2A48E1-EB38-4890-9638-475118BB7BB9}"/>
              </a:ext>
            </a:extLst>
          </p:cNvPr>
          <p:cNvSpPr txBox="1"/>
          <p:nvPr/>
        </p:nvSpPr>
        <p:spPr>
          <a:xfrm>
            <a:off x="100641" y="693018"/>
            <a:ext cx="9857117" cy="3736985"/>
          </a:xfrm>
          <a:prstGeom prst="rect">
            <a:avLst/>
          </a:prstGeom>
          <a:noFill/>
        </p:spPr>
        <p:txBody>
          <a:bodyPr wrap="square" rtlCol="0">
            <a:spAutoFit/>
          </a:bodyPr>
          <a:lstStyle/>
          <a:p>
            <a:r>
              <a:rPr lang="en-US" sz="2000" b="1" dirty="0">
                <a:latin typeface="Comic Sans MS" panose="030F0702030302020204" pitchFamily="66" charset="0"/>
              </a:rPr>
              <a:t>Directions: Analyze the fossil(s) at your table. You may use the hand lenses provided, the mini microscopes, and your cell phone camera (if you use it wisely.)   Create a </a:t>
            </a:r>
            <a:r>
              <a:rPr lang="en-US" sz="2000" b="1" u="sng" dirty="0">
                <a:latin typeface="Comic Sans MS" panose="030F0702030302020204" pitchFamily="66" charset="0"/>
              </a:rPr>
              <a:t>textbox next to slide 7 </a:t>
            </a:r>
            <a:r>
              <a:rPr lang="en-US" sz="2000" b="1" dirty="0">
                <a:latin typeface="Comic Sans MS" panose="030F0702030302020204" pitchFamily="66" charset="0"/>
              </a:rPr>
              <a:t>to record your notes and observations to share with the class next week.  </a:t>
            </a:r>
            <a:endParaRPr lang="en-US" sz="2400" dirty="0">
              <a:latin typeface="Comic Sans MS" panose="030F0702030302020204" pitchFamily="66" charset="0"/>
            </a:endParaRPr>
          </a:p>
          <a:p>
            <a:pPr marL="342900" indent="-342900">
              <a:lnSpc>
                <a:spcPct val="150000"/>
              </a:lnSpc>
              <a:spcBef>
                <a:spcPts val="600"/>
              </a:spcBef>
              <a:spcAft>
                <a:spcPts val="600"/>
              </a:spcAft>
              <a:buAutoNum type="arabicParenR"/>
            </a:pPr>
            <a:r>
              <a:rPr lang="en-US" sz="2000" b="1" dirty="0">
                <a:latin typeface="Comic Sans MS" panose="030F0702030302020204" pitchFamily="66" charset="0"/>
              </a:rPr>
              <a:t>Identify it as a body or trace fossil.</a:t>
            </a:r>
          </a:p>
          <a:p>
            <a:pPr marL="342900" indent="-342900">
              <a:lnSpc>
                <a:spcPct val="150000"/>
              </a:lnSpc>
              <a:spcBef>
                <a:spcPts val="600"/>
              </a:spcBef>
              <a:spcAft>
                <a:spcPts val="600"/>
              </a:spcAft>
              <a:buAutoNum type="arabicParenR"/>
            </a:pPr>
            <a:r>
              <a:rPr lang="en-US" sz="2000" b="1" dirty="0">
                <a:latin typeface="Comic Sans MS" panose="030F0702030302020204" pitchFamily="66" charset="0"/>
              </a:rPr>
              <a:t>Determine how the fossil was formed.</a:t>
            </a:r>
          </a:p>
          <a:p>
            <a:pPr marL="342900" indent="-342900">
              <a:spcBef>
                <a:spcPts val="600"/>
              </a:spcBef>
              <a:spcAft>
                <a:spcPts val="600"/>
              </a:spcAft>
              <a:buAutoNum type="arabicParenR"/>
            </a:pPr>
            <a:r>
              <a:rPr lang="en-US" sz="2000" b="1" dirty="0">
                <a:latin typeface="Comic Sans MS" panose="030F0702030302020204" pitchFamily="66" charset="0"/>
              </a:rPr>
              <a:t>Identify the organism that it is or that made it (as specific as possible.)</a:t>
            </a:r>
          </a:p>
          <a:p>
            <a:pPr marL="342900" indent="-342900">
              <a:lnSpc>
                <a:spcPct val="150000"/>
              </a:lnSpc>
              <a:spcBef>
                <a:spcPts val="600"/>
              </a:spcBef>
              <a:spcAft>
                <a:spcPts val="600"/>
              </a:spcAft>
              <a:buAutoNum type="arabicParenR"/>
            </a:pPr>
            <a:r>
              <a:rPr lang="en-US" sz="2000" b="1" dirty="0">
                <a:latin typeface="Comic Sans MS" panose="030F0702030302020204" pitchFamily="66" charset="0"/>
              </a:rPr>
              <a:t>Determine its relative age </a:t>
            </a:r>
            <a:r>
              <a:rPr lang="en-US" sz="2000" b="1" dirty="0">
                <a:latin typeface="Comic Sans MS" panose="030F0702030302020204" pitchFamily="66" charset="0"/>
                <a:sym typeface="Wingdings" panose="05000000000000000000" pitchFamily="2" charset="2"/>
              </a:rPr>
              <a:t></a:t>
            </a:r>
            <a:r>
              <a:rPr lang="en-US" sz="2000" b="1" dirty="0">
                <a:latin typeface="Comic Sans MS" panose="030F0702030302020204" pitchFamily="66" charset="0"/>
              </a:rPr>
              <a:t> Cenozoic, Mesozoic, or Paleozoic.</a:t>
            </a:r>
          </a:p>
          <a:p>
            <a:pPr marL="342900" indent="-342900">
              <a:lnSpc>
                <a:spcPct val="200000"/>
              </a:lnSpc>
              <a:buAutoNum type="arabicParenR"/>
            </a:pPr>
            <a:endParaRPr lang="en-US" sz="400" dirty="0">
              <a:latin typeface="Comic Sans MS" panose="030F0702030302020204" pitchFamily="66" charset="0"/>
            </a:endParaRPr>
          </a:p>
        </p:txBody>
      </p:sp>
      <p:sp>
        <p:nvSpPr>
          <p:cNvPr id="3" name="TextBox 2">
            <a:extLst>
              <a:ext uri="{FF2B5EF4-FFF2-40B4-BE49-F238E27FC236}">
                <a16:creationId xmlns:a16="http://schemas.microsoft.com/office/drawing/2014/main" id="{AF7DB6BD-4D24-4ACE-8141-69B60E899177}"/>
              </a:ext>
            </a:extLst>
          </p:cNvPr>
          <p:cNvSpPr txBox="1"/>
          <p:nvPr/>
        </p:nvSpPr>
        <p:spPr>
          <a:xfrm>
            <a:off x="100641" y="0"/>
            <a:ext cx="7952422" cy="646331"/>
          </a:xfrm>
          <a:prstGeom prst="rect">
            <a:avLst/>
          </a:prstGeom>
          <a:noFill/>
        </p:spPr>
        <p:txBody>
          <a:bodyPr wrap="square">
            <a:spAutoFit/>
          </a:bodyPr>
          <a:lstStyle/>
          <a:p>
            <a:r>
              <a:rPr lang="en-US" sz="3600" b="1" dirty="0">
                <a:latin typeface="Comic Sans MS" panose="030F0702030302020204" pitchFamily="66" charset="0"/>
              </a:rPr>
              <a:t>Let’s examine some fossils …</a:t>
            </a:r>
          </a:p>
        </p:txBody>
      </p:sp>
      <p:grpSp>
        <p:nvGrpSpPr>
          <p:cNvPr id="9" name="Group 8">
            <a:extLst>
              <a:ext uri="{FF2B5EF4-FFF2-40B4-BE49-F238E27FC236}">
                <a16:creationId xmlns:a16="http://schemas.microsoft.com/office/drawing/2014/main" id="{E371BD0B-432B-407A-AEE1-81985534E8D7}"/>
              </a:ext>
            </a:extLst>
          </p:cNvPr>
          <p:cNvGrpSpPr/>
          <p:nvPr/>
        </p:nvGrpSpPr>
        <p:grpSpPr>
          <a:xfrm>
            <a:off x="536447" y="4800224"/>
            <a:ext cx="9671428" cy="1844416"/>
            <a:chOff x="463295" y="5787776"/>
            <a:chExt cx="9671428" cy="1844416"/>
          </a:xfrm>
        </p:grpSpPr>
        <p:pic>
          <p:nvPicPr>
            <p:cNvPr id="5" name="Picture 4">
              <a:hlinkClick r:id="rId2"/>
              <a:extLst>
                <a:ext uri="{FF2B5EF4-FFF2-40B4-BE49-F238E27FC236}">
                  <a16:creationId xmlns:a16="http://schemas.microsoft.com/office/drawing/2014/main" id="{7B0CB184-31A0-4573-AE9E-356CEA554A4A}"/>
                </a:ext>
              </a:extLst>
            </p:cNvPr>
            <p:cNvPicPr>
              <a:picLocks noChangeAspect="1"/>
            </p:cNvPicPr>
            <p:nvPr/>
          </p:nvPicPr>
          <p:blipFill>
            <a:blip r:embed="rId3"/>
            <a:stretch>
              <a:fillRect/>
            </a:stretch>
          </p:blipFill>
          <p:spPr>
            <a:xfrm>
              <a:off x="463295" y="6409568"/>
              <a:ext cx="8758435" cy="1222624"/>
            </a:xfrm>
            <a:prstGeom prst="rect">
              <a:avLst/>
            </a:prstGeom>
            <a:ln>
              <a:noFill/>
            </a:ln>
            <a:effectLst>
              <a:outerShdw blurRad="292100" dist="139700" dir="2700000" algn="tl" rotWithShape="0">
                <a:srgbClr val="333333">
                  <a:alpha val="65000"/>
                </a:srgbClr>
              </a:outerShdw>
            </a:effectLst>
          </p:spPr>
        </p:pic>
        <p:sp>
          <p:nvSpPr>
            <p:cNvPr id="6" name="Arrow: Down 5">
              <a:extLst>
                <a:ext uri="{FF2B5EF4-FFF2-40B4-BE49-F238E27FC236}">
                  <a16:creationId xmlns:a16="http://schemas.microsoft.com/office/drawing/2014/main" id="{B1FD9E5F-6BA4-4BFA-A068-6F6EF068B633}"/>
                </a:ext>
              </a:extLst>
            </p:cNvPr>
            <p:cNvSpPr/>
            <p:nvPr/>
          </p:nvSpPr>
          <p:spPr>
            <a:xfrm>
              <a:off x="6492487" y="6399088"/>
              <a:ext cx="853440" cy="6217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AAFE7A-C525-4013-9F6A-6C95CF525ACE}"/>
                </a:ext>
              </a:extLst>
            </p:cNvPr>
            <p:cNvSpPr txBox="1"/>
            <p:nvPr/>
          </p:nvSpPr>
          <p:spPr>
            <a:xfrm>
              <a:off x="2487168" y="5787776"/>
              <a:ext cx="7647555" cy="461665"/>
            </a:xfrm>
            <a:prstGeom prst="rect">
              <a:avLst/>
            </a:prstGeom>
            <a:noFill/>
          </p:spPr>
          <p:txBody>
            <a:bodyPr wrap="square">
              <a:spAutoFit/>
            </a:bodyPr>
            <a:lstStyle/>
            <a:p>
              <a:r>
                <a:rPr lang="en-US" sz="2400" b="1" dirty="0">
                  <a:latin typeface="Comic Sans MS" panose="030F0702030302020204" pitchFamily="66" charset="0"/>
                </a:rPr>
                <a:t>Use the Earth Science Links </a:t>
              </a:r>
              <a:r>
                <a:rPr lang="en-US" sz="2400" b="1">
                  <a:latin typeface="Comic Sans MS" panose="030F0702030302020204" pitchFamily="66" charset="0"/>
                </a:rPr>
                <a:t>on </a:t>
              </a:r>
              <a:r>
                <a:rPr lang="en-US" sz="2400" b="1">
                  <a:latin typeface="Comic Sans MS" panose="030F0702030302020204" pitchFamily="66" charset="0"/>
                  <a:sym typeface="Wingdings" panose="05000000000000000000" pitchFamily="2" charset="2"/>
                </a:rPr>
                <a:t>mrstomm</a:t>
              </a:r>
              <a:r>
                <a:rPr lang="en-US" sz="2400" b="1" dirty="0">
                  <a:latin typeface="Comic Sans MS" panose="030F0702030302020204" pitchFamily="66" charset="0"/>
                  <a:sym typeface="Wingdings" panose="05000000000000000000" pitchFamily="2" charset="2"/>
                </a:rPr>
                <a:t>.com</a:t>
              </a:r>
              <a:r>
                <a:rPr lang="en-US" sz="2400" b="1" dirty="0">
                  <a:latin typeface="Comic Sans MS" panose="030F0702030302020204" pitchFamily="66" charset="0"/>
                </a:rPr>
                <a:t>.</a:t>
              </a:r>
            </a:p>
          </p:txBody>
        </p:sp>
      </p:grpSp>
    </p:spTree>
    <p:extLst>
      <p:ext uri="{BB962C8B-B14F-4D97-AF65-F5344CB8AC3E}">
        <p14:creationId xmlns:p14="http://schemas.microsoft.com/office/powerpoint/2010/main" val="2126507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A68C54-157C-4F92-AECF-54DE444B2114}"/>
              </a:ext>
            </a:extLst>
          </p:cNvPr>
          <p:cNvSpPr txBox="1"/>
          <p:nvPr/>
        </p:nvSpPr>
        <p:spPr>
          <a:xfrm>
            <a:off x="126824" y="636798"/>
            <a:ext cx="9804751" cy="184665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Go to GC </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a:latin typeface="Times New Roman" panose="02020603050405020304" pitchFamily="18" charset="0"/>
                <a:cs typeface="Times New Roman" panose="02020603050405020304" pitchFamily="18" charset="0"/>
              </a:rPr>
              <a:t> EDPuzzle Slide 2 Video </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a:latin typeface="Times New Roman" panose="02020603050405020304" pitchFamily="18" charset="0"/>
                <a:cs typeface="Times New Roman" panose="02020603050405020304" pitchFamily="18" charset="0"/>
              </a:rPr>
              <a:t>Earth Science Intro 2022.  </a:t>
            </a:r>
          </a:p>
          <a:p>
            <a:endParaRPr lang="en-US" sz="1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READ THIS </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rPr>
              <a:t>Unlike other videos we’ve done on EDPuzzle, you will need to use the links provided </a:t>
            </a:r>
            <a:r>
              <a:rPr lang="en-US" sz="2400" u="sng" dirty="0">
                <a:latin typeface="Times New Roman" panose="02020603050405020304" pitchFamily="18" charset="0"/>
                <a:cs typeface="Times New Roman" panose="02020603050405020304" pitchFamily="18" charset="0"/>
              </a:rPr>
              <a:t>to find the answers to the questions</a:t>
            </a:r>
            <a:r>
              <a:rPr lang="en-US" sz="2400" dirty="0">
                <a:latin typeface="Times New Roman" panose="02020603050405020304" pitchFamily="18" charset="0"/>
                <a:cs typeface="Times New Roman" panose="02020603050405020304" pitchFamily="18" charset="0"/>
              </a:rPr>
              <a:t>.  The answers will not be in the video!</a:t>
            </a:r>
          </a:p>
        </p:txBody>
      </p:sp>
      <p:pic>
        <p:nvPicPr>
          <p:cNvPr id="25" name="Picture 24">
            <a:extLst>
              <a:ext uri="{FF2B5EF4-FFF2-40B4-BE49-F238E27FC236}">
                <a16:creationId xmlns:a16="http://schemas.microsoft.com/office/drawing/2014/main" id="{F307D61B-3182-40FC-A5C0-D81F87799A97}"/>
              </a:ext>
            </a:extLst>
          </p:cNvPr>
          <p:cNvPicPr>
            <a:picLocks noChangeAspect="1"/>
          </p:cNvPicPr>
          <p:nvPr/>
        </p:nvPicPr>
        <p:blipFill rotWithShape="1">
          <a:blip r:embed="rId2"/>
          <a:srcRect t="53234"/>
          <a:stretch/>
        </p:blipFill>
        <p:spPr>
          <a:xfrm>
            <a:off x="333635" y="2833742"/>
            <a:ext cx="4094482" cy="1505511"/>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660933F9-AA73-4D91-9159-33D47F68FE2A}"/>
              </a:ext>
            </a:extLst>
          </p:cNvPr>
          <p:cNvSpPr txBox="1"/>
          <p:nvPr/>
        </p:nvSpPr>
        <p:spPr>
          <a:xfrm>
            <a:off x="0" y="-8689"/>
            <a:ext cx="7070651" cy="447815"/>
          </a:xfrm>
          <a:prstGeom prst="rect">
            <a:avLst/>
          </a:prstGeom>
          <a:solidFill>
            <a:srgbClr val="FFFF00"/>
          </a:solidFill>
        </p:spPr>
        <p:txBody>
          <a:bodyPr wrap="square" rtlCol="0">
            <a:spAutoFit/>
          </a:bodyPr>
          <a:lstStyle/>
          <a:p>
            <a:r>
              <a:rPr lang="en-US" sz="2310" b="1" dirty="0">
                <a:latin typeface="Times New Roman" panose="02020603050405020304" pitchFamily="18" charset="0"/>
                <a:cs typeface="Times New Roman" panose="02020603050405020304" pitchFamily="18" charset="0"/>
              </a:rPr>
              <a:t>Lesson 1-2 – EDPuzzle - Earth Science Intro 2022</a:t>
            </a:r>
          </a:p>
        </p:txBody>
      </p:sp>
      <p:sp>
        <p:nvSpPr>
          <p:cNvPr id="7" name="TextBox 6">
            <a:extLst>
              <a:ext uri="{FF2B5EF4-FFF2-40B4-BE49-F238E27FC236}">
                <a16:creationId xmlns:a16="http://schemas.microsoft.com/office/drawing/2014/main" id="{0ECC7352-EDE8-4BFA-B1E3-FDD12827B3A1}"/>
              </a:ext>
            </a:extLst>
          </p:cNvPr>
          <p:cNvSpPr txBox="1"/>
          <p:nvPr/>
        </p:nvSpPr>
        <p:spPr>
          <a:xfrm>
            <a:off x="309362" y="4486489"/>
            <a:ext cx="4118755"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Click the word </a:t>
            </a:r>
            <a:r>
              <a:rPr lang="en-US" sz="2400" b="1" dirty="0">
                <a:latin typeface="Times New Roman" panose="02020603050405020304" pitchFamily="18" charset="0"/>
                <a:cs typeface="Times New Roman" panose="02020603050405020304" pitchFamily="18" charset="0"/>
              </a:rPr>
              <a:t>HERE</a:t>
            </a:r>
            <a:r>
              <a:rPr lang="en-US" sz="2400" dirty="0">
                <a:latin typeface="Times New Roman" panose="02020603050405020304" pitchFamily="18" charset="0"/>
                <a:cs typeface="Times New Roman" panose="02020603050405020304" pitchFamily="18" charset="0"/>
              </a:rPr>
              <a:t> to open a link where you can find the answer(s) you need.</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14" name="Group 13">
            <a:extLst>
              <a:ext uri="{FF2B5EF4-FFF2-40B4-BE49-F238E27FC236}">
                <a16:creationId xmlns:a16="http://schemas.microsoft.com/office/drawing/2014/main" id="{DDFE7B8A-84A8-4D75-AA0E-62097FC13BD4}"/>
              </a:ext>
            </a:extLst>
          </p:cNvPr>
          <p:cNvGrpSpPr/>
          <p:nvPr/>
        </p:nvGrpSpPr>
        <p:grpSpPr>
          <a:xfrm>
            <a:off x="944422" y="2263331"/>
            <a:ext cx="8744118" cy="3383264"/>
            <a:chOff x="-1509220" y="688983"/>
            <a:chExt cx="10598934" cy="4100926"/>
          </a:xfrm>
        </p:grpSpPr>
        <p:pic>
          <p:nvPicPr>
            <p:cNvPr id="8" name="Picture 7">
              <a:extLst>
                <a:ext uri="{FF2B5EF4-FFF2-40B4-BE49-F238E27FC236}">
                  <a16:creationId xmlns:a16="http://schemas.microsoft.com/office/drawing/2014/main" id="{AAF0732E-98D6-466D-8DA7-C89DBA2FC6A5}"/>
                </a:ext>
              </a:extLst>
            </p:cNvPr>
            <p:cNvPicPr>
              <a:picLocks noChangeAspect="1"/>
            </p:cNvPicPr>
            <p:nvPr/>
          </p:nvPicPr>
          <p:blipFill>
            <a:blip r:embed="rId3" cstate="print"/>
            <a:stretch>
              <a:fillRect/>
            </a:stretch>
          </p:blipFill>
          <p:spPr>
            <a:xfrm>
              <a:off x="4097281" y="688983"/>
              <a:ext cx="4992433" cy="4100926"/>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175241B5-2529-4C9B-A099-4170E7433BD1}"/>
                </a:ext>
              </a:extLst>
            </p:cNvPr>
            <p:cNvCxnSpPr>
              <a:cxnSpLocks/>
            </p:cNvCxnSpPr>
            <p:nvPr/>
          </p:nvCxnSpPr>
          <p:spPr>
            <a:xfrm>
              <a:off x="-1509220" y="2554445"/>
              <a:ext cx="565265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738D879-19F4-4A1C-9468-A173A153FD86}"/>
              </a:ext>
            </a:extLst>
          </p:cNvPr>
          <p:cNvSpPr txBox="1"/>
          <p:nvPr/>
        </p:nvSpPr>
        <p:spPr>
          <a:xfrm>
            <a:off x="5812820" y="4883521"/>
            <a:ext cx="4118755" cy="803297"/>
          </a:xfrm>
          <a:prstGeom prst="rect">
            <a:avLst/>
          </a:prstGeom>
          <a:solidFill>
            <a:srgbClr val="FFFF00"/>
          </a:solidFill>
        </p:spPr>
        <p:txBody>
          <a:bodyPr wrap="square" rtlCol="0">
            <a:spAutoFit/>
          </a:bodyPr>
          <a:lstStyle/>
          <a:p>
            <a:r>
              <a:rPr lang="en-US" sz="2310" b="1" i="1" dirty="0">
                <a:solidFill>
                  <a:srgbClr val="FF0000"/>
                </a:solidFill>
                <a:latin typeface="Times New Roman" panose="02020603050405020304" pitchFamily="18" charset="0"/>
                <a:cs typeface="Times New Roman" panose="02020603050405020304" pitchFamily="18" charset="0"/>
              </a:rPr>
              <a:t>Use CTRL + F with keywords to find the info you need.</a:t>
            </a:r>
          </a:p>
        </p:txBody>
      </p:sp>
      <p:sp>
        <p:nvSpPr>
          <p:cNvPr id="12" name="TextBox 11">
            <a:extLst>
              <a:ext uri="{FF2B5EF4-FFF2-40B4-BE49-F238E27FC236}">
                <a16:creationId xmlns:a16="http://schemas.microsoft.com/office/drawing/2014/main" id="{EE7C12C2-F884-4362-8DAD-2AABE73AD0F4}"/>
              </a:ext>
            </a:extLst>
          </p:cNvPr>
          <p:cNvSpPr txBox="1"/>
          <p:nvPr/>
        </p:nvSpPr>
        <p:spPr>
          <a:xfrm>
            <a:off x="335567" y="6178177"/>
            <a:ext cx="9387263" cy="138499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sym typeface="Wingdings" panose="05000000000000000000" pitchFamily="2" charset="2"/>
              </a:rPr>
              <a:t>The </a:t>
            </a:r>
            <a:r>
              <a:rPr lang="en-US" sz="2400" b="1" dirty="0">
                <a:latin typeface="Times New Roman" panose="02020603050405020304" pitchFamily="18" charset="0"/>
                <a:cs typeface="Times New Roman" panose="02020603050405020304" pitchFamily="18" charset="0"/>
                <a:sym typeface="Wingdings" panose="05000000000000000000" pitchFamily="2" charset="2"/>
              </a:rPr>
              <a:t>video quiz </a:t>
            </a:r>
            <a:r>
              <a:rPr lang="en-US" sz="2400" dirty="0">
                <a:latin typeface="Times New Roman" panose="02020603050405020304" pitchFamily="18" charset="0"/>
                <a:cs typeface="Times New Roman" panose="02020603050405020304" pitchFamily="18" charset="0"/>
                <a:sym typeface="Wingdings" panose="05000000000000000000" pitchFamily="2" charset="2"/>
              </a:rPr>
              <a:t>will count as a grade – Click </a:t>
            </a:r>
            <a:r>
              <a:rPr lang="en-US" sz="2400" b="1" dirty="0">
                <a:latin typeface="Times New Roman" panose="02020603050405020304" pitchFamily="18" charset="0"/>
                <a:cs typeface="Times New Roman" panose="02020603050405020304" pitchFamily="18" charset="0"/>
                <a:sym typeface="Wingdings" panose="05000000000000000000" pitchFamily="2" charset="2"/>
              </a:rPr>
              <a:t>RESUBMIT</a:t>
            </a:r>
            <a:r>
              <a:rPr lang="en-US" sz="2400" dirty="0">
                <a:latin typeface="Times New Roman" panose="02020603050405020304" pitchFamily="18" charset="0"/>
                <a:cs typeface="Times New Roman" panose="02020603050405020304" pitchFamily="18" charset="0"/>
                <a:sym typeface="Wingdings" panose="05000000000000000000" pitchFamily="2" charset="2"/>
              </a:rPr>
              <a:t> on GC when you are done.</a:t>
            </a:r>
          </a:p>
          <a:p>
            <a:endParaRPr lang="en-US" sz="1050" dirty="0">
              <a:latin typeface="Times New Roman" panose="02020603050405020304" pitchFamily="18" charset="0"/>
              <a:cs typeface="Times New Roman" panose="02020603050405020304" pitchFamily="18" charset="0"/>
              <a:sym typeface="Wingdings" panose="05000000000000000000" pitchFamily="2" charset="2"/>
            </a:endParaRPr>
          </a:p>
          <a:p>
            <a:r>
              <a:rPr lang="en-US" sz="2400" b="1" dirty="0">
                <a:latin typeface="Times New Roman" panose="02020603050405020304" pitchFamily="18" charset="0"/>
                <a:cs typeface="Times New Roman" panose="02020603050405020304" pitchFamily="18" charset="0"/>
                <a:sym typeface="Wingdings" panose="05000000000000000000" pitchFamily="2" charset="2"/>
              </a:rPr>
              <a:t>PLUS</a:t>
            </a:r>
            <a:r>
              <a:rPr lang="en-US" sz="2400" dirty="0">
                <a:latin typeface="Times New Roman" panose="02020603050405020304" pitchFamily="18" charset="0"/>
                <a:cs typeface="Times New Roman" panose="02020603050405020304" pitchFamily="18" charset="0"/>
                <a:sym typeface="Wingdings" panose="05000000000000000000" pitchFamily="2" charset="2"/>
              </a:rPr>
              <a:t> – Questions from this slide will be on the note quiz - Hint! Hint!</a:t>
            </a:r>
          </a:p>
        </p:txBody>
      </p:sp>
    </p:spTree>
    <p:extLst>
      <p:ext uri="{BB962C8B-B14F-4D97-AF65-F5344CB8AC3E}">
        <p14:creationId xmlns:p14="http://schemas.microsoft.com/office/powerpoint/2010/main" val="216586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26506-274C-4058-B3B2-C52A2D498868}"/>
              </a:ext>
            </a:extLst>
          </p:cNvPr>
          <p:cNvSpPr txBox="1"/>
          <p:nvPr/>
        </p:nvSpPr>
        <p:spPr>
          <a:xfrm>
            <a:off x="1" y="95187"/>
            <a:ext cx="4560570" cy="447815"/>
          </a:xfrm>
          <a:prstGeom prst="rect">
            <a:avLst/>
          </a:prstGeom>
          <a:solidFill>
            <a:srgbClr val="FFFF00"/>
          </a:solidFill>
        </p:spPr>
        <p:txBody>
          <a:bodyPr wrap="square" rtlCol="0">
            <a:spAutoFit/>
          </a:bodyPr>
          <a:lstStyle/>
          <a:p>
            <a:r>
              <a:rPr lang="en-US" sz="2310" b="1" dirty="0">
                <a:latin typeface="Times New Roman" panose="02020603050405020304" pitchFamily="18" charset="0"/>
                <a:cs typeface="Times New Roman" panose="02020603050405020304" pitchFamily="18" charset="0"/>
              </a:rPr>
              <a:t>Vocabulary</a:t>
            </a:r>
          </a:p>
        </p:txBody>
      </p:sp>
      <p:sp>
        <p:nvSpPr>
          <p:cNvPr id="5" name="TextBox 4">
            <a:extLst>
              <a:ext uri="{FF2B5EF4-FFF2-40B4-BE49-F238E27FC236}">
                <a16:creationId xmlns:a16="http://schemas.microsoft.com/office/drawing/2014/main" id="{58B1B3DC-1518-4A7C-92D4-364A5E8E32B7}"/>
              </a:ext>
            </a:extLst>
          </p:cNvPr>
          <p:cNvSpPr txBox="1"/>
          <p:nvPr/>
        </p:nvSpPr>
        <p:spPr>
          <a:xfrm>
            <a:off x="177165" y="493094"/>
            <a:ext cx="9680674" cy="523220"/>
          </a:xfrm>
          <a:prstGeom prst="rect">
            <a:avLst/>
          </a:prstGeom>
          <a:noFill/>
        </p:spPr>
        <p:txBody>
          <a:bodyPr wrap="square" rtlCol="0">
            <a:spAutoFit/>
          </a:bodyPr>
          <a:lstStyle/>
          <a:p>
            <a:pPr>
              <a:spcBef>
                <a:spcPts val="600"/>
              </a:spcBef>
              <a:spcAft>
                <a:spcPts val="600"/>
              </a:spcAft>
            </a:pPr>
            <a:r>
              <a:rPr lang="en-US" sz="2800" i="1" dirty="0">
                <a:latin typeface="Times New Roman" panose="02020603050405020304" pitchFamily="18" charset="0"/>
                <a:cs typeface="Times New Roman" panose="02020603050405020304" pitchFamily="18" charset="0"/>
              </a:rPr>
              <a:t>Which Lesson 3 terms have we discussed so far?</a:t>
            </a:r>
            <a:endParaRPr lang="en-US" sz="2800" i="1" dirty="0">
              <a:latin typeface="Times New Roman" panose="02020603050405020304" pitchFamily="18" charset="0"/>
              <a:cs typeface="Times New Roman" panose="02020603050405020304" pitchFamily="18" charset="0"/>
              <a:sym typeface="Wingdings" panose="05000000000000000000" pitchFamily="2" charset="2"/>
            </a:endParaRPr>
          </a:p>
        </p:txBody>
      </p:sp>
      <p:graphicFrame>
        <p:nvGraphicFramePr>
          <p:cNvPr id="7" name="Table 6">
            <a:extLst>
              <a:ext uri="{FF2B5EF4-FFF2-40B4-BE49-F238E27FC236}">
                <a16:creationId xmlns:a16="http://schemas.microsoft.com/office/drawing/2014/main" id="{F941190F-6F60-47A2-831F-E25D490F51FB}"/>
              </a:ext>
            </a:extLst>
          </p:cNvPr>
          <p:cNvGraphicFramePr>
            <a:graphicFrameLocks noGrp="1"/>
          </p:cNvGraphicFramePr>
          <p:nvPr/>
        </p:nvGraphicFramePr>
        <p:xfrm>
          <a:off x="3430657" y="1100932"/>
          <a:ext cx="2814461" cy="5794960"/>
        </p:xfrm>
        <a:graphic>
          <a:graphicData uri="http://schemas.openxmlformats.org/drawingml/2006/table">
            <a:tbl>
              <a:tblPr/>
              <a:tblGrid>
                <a:gridCol w="2814461">
                  <a:extLst>
                    <a:ext uri="{9D8B030D-6E8A-4147-A177-3AD203B41FA5}">
                      <a16:colId xmlns:a16="http://schemas.microsoft.com/office/drawing/2014/main" val="4134427202"/>
                    </a:ext>
                  </a:extLst>
                </a:gridCol>
              </a:tblGrid>
              <a:tr h="321618">
                <a:tc>
                  <a:txBody>
                    <a:bodyPr/>
                    <a:lstStyle/>
                    <a:p>
                      <a:pPr rtl="0" fontAlgn="t">
                        <a:spcBef>
                          <a:spcPts val="0"/>
                        </a:spcBef>
                        <a:spcAft>
                          <a:spcPts val="0"/>
                        </a:spcAft>
                      </a:pPr>
                      <a:r>
                        <a:rPr lang="en-US" sz="1400" b="1" i="0" u="none" strike="noStrike" dirty="0">
                          <a:solidFill>
                            <a:srgbClr val="FFFFFF"/>
                          </a:solidFill>
                          <a:effectLst/>
                          <a:latin typeface="Comic Sans MS" panose="030F0702030302020204" pitchFamily="66" charset="0"/>
                        </a:rPr>
                        <a:t>Term</a:t>
                      </a:r>
                      <a:endParaRPr lang="en-US" sz="1800" dirty="0">
                        <a:effectLst/>
                      </a:endParaRPr>
                    </a:p>
                  </a:txBody>
                  <a:tcPr marL="58440" marR="58440" marT="58440" marB="5844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48595292"/>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Absolute age</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47263164"/>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Amber</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233144274"/>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Astronomy</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96120863"/>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Casts &amp; Molds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57919681"/>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Cenozoic</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92587107"/>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Cross-Cutting Relationship</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29478736"/>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Eons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206042320"/>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Epochs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88250912"/>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Eras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608388860"/>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Extinct</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159083935"/>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Fossils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731253911"/>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Geologic time scale</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961113169"/>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Geology</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87708829"/>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Impression</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025895519"/>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Index fossils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67177390"/>
                  </a:ext>
                </a:extLst>
              </a:tr>
              <a:tr h="341545">
                <a:tc>
                  <a:txBody>
                    <a:bodyPr/>
                    <a:lstStyle/>
                    <a:p>
                      <a:pPr rtl="0" fontAlgn="t">
                        <a:spcBef>
                          <a:spcPts val="1200"/>
                        </a:spcBef>
                        <a:spcAft>
                          <a:spcPts val="1200"/>
                        </a:spcAft>
                      </a:pPr>
                      <a:r>
                        <a:rPr lang="en-US" sz="1400" b="0" i="0" u="none" strike="noStrike" dirty="0">
                          <a:solidFill>
                            <a:srgbClr val="000000"/>
                          </a:solidFill>
                          <a:effectLst/>
                          <a:latin typeface="Comic Sans MS" panose="030F0702030302020204" pitchFamily="66" charset="0"/>
                        </a:rPr>
                        <a:t>Key beds</a:t>
                      </a:r>
                      <a:endParaRPr lang="en-US" sz="1800" dirty="0">
                        <a:effectLst/>
                      </a:endParaRPr>
                    </a:p>
                  </a:txBody>
                  <a:tcPr marL="40908" marR="40908" marT="58440" marB="58440">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349231804"/>
                  </a:ext>
                </a:extLst>
              </a:tr>
            </a:tbl>
          </a:graphicData>
        </a:graphic>
      </p:graphicFrame>
      <p:graphicFrame>
        <p:nvGraphicFramePr>
          <p:cNvPr id="9" name="Table 8">
            <a:extLst>
              <a:ext uri="{FF2B5EF4-FFF2-40B4-BE49-F238E27FC236}">
                <a16:creationId xmlns:a16="http://schemas.microsoft.com/office/drawing/2014/main" id="{CF620C45-CE21-40A6-BDA4-F43A62A33332}"/>
              </a:ext>
            </a:extLst>
          </p:cNvPr>
          <p:cNvGraphicFramePr>
            <a:graphicFrameLocks noGrp="1"/>
          </p:cNvGraphicFramePr>
          <p:nvPr/>
        </p:nvGraphicFramePr>
        <p:xfrm>
          <a:off x="6376284" y="1142037"/>
          <a:ext cx="2814461" cy="5712750"/>
        </p:xfrm>
        <a:graphic>
          <a:graphicData uri="http://schemas.openxmlformats.org/drawingml/2006/table">
            <a:tbl>
              <a:tblPr/>
              <a:tblGrid>
                <a:gridCol w="2814461">
                  <a:extLst>
                    <a:ext uri="{9D8B030D-6E8A-4147-A177-3AD203B41FA5}">
                      <a16:colId xmlns:a16="http://schemas.microsoft.com/office/drawing/2014/main" val="750987331"/>
                    </a:ext>
                  </a:extLst>
                </a:gridCol>
              </a:tblGrid>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Lateral Continuity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647523457"/>
                  </a:ext>
                </a:extLst>
              </a:tr>
              <a:tr h="378827">
                <a:tc>
                  <a:txBody>
                    <a:bodyPr/>
                    <a:lstStyle/>
                    <a:p>
                      <a:pPr rtl="0" fontAlgn="t">
                        <a:spcBef>
                          <a:spcPts val="0"/>
                        </a:spcBef>
                        <a:spcAft>
                          <a:spcPts val="0"/>
                        </a:spcAft>
                      </a:pPr>
                      <a:r>
                        <a:rPr lang="en-US" sz="1600" b="0" i="0" u="none" strike="noStrike" dirty="0">
                          <a:solidFill>
                            <a:srgbClr val="000000"/>
                          </a:solidFill>
                          <a:effectLst/>
                          <a:latin typeface="Comic Sans MS" panose="030F0702030302020204" pitchFamily="66" charset="0"/>
                        </a:rPr>
                        <a:t>Meteorology</a:t>
                      </a:r>
                      <a:endParaRPr lang="en-US" sz="2400" dirty="0">
                        <a:effectLst/>
                      </a:endParaRPr>
                    </a:p>
                  </a:txBody>
                  <a:tcPr marL="68505" marR="68505" marT="68505" marB="68505">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09272363"/>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Oceanography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19585396"/>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Original Horizontality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74555703"/>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Periods</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196920381"/>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Petrification</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796710438"/>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Phanerozoic</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49198931"/>
                  </a:ext>
                </a:extLst>
              </a:tr>
              <a:tr h="378827">
                <a:tc>
                  <a:txBody>
                    <a:bodyPr/>
                    <a:lstStyle/>
                    <a:p>
                      <a:pPr rtl="0" fontAlgn="t">
                        <a:spcBef>
                          <a:spcPts val="0"/>
                        </a:spcBef>
                        <a:spcAft>
                          <a:spcPts val="0"/>
                        </a:spcAft>
                      </a:pPr>
                      <a:r>
                        <a:rPr lang="en-US" sz="1600" b="0" i="0" u="none" strike="noStrike" dirty="0">
                          <a:solidFill>
                            <a:srgbClr val="000000"/>
                          </a:solidFill>
                          <a:effectLst/>
                          <a:latin typeface="Comic Sans MS" panose="030F0702030302020204" pitchFamily="66" charset="0"/>
                        </a:rPr>
                        <a:t>Radiometric dating</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107004327"/>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Relative age</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65545850"/>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Rocks</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213511382"/>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Stratigraphy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318994885"/>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Superposition</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555253671"/>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Quaternary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978913509"/>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Unconformity</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960512476"/>
                  </a:ext>
                </a:extLst>
              </a:tr>
              <a:tr h="378827">
                <a:tc>
                  <a:txBody>
                    <a:bodyPr/>
                    <a:lstStyle/>
                    <a:p>
                      <a:pPr rtl="0" fontAlgn="t">
                        <a:spcBef>
                          <a:spcPts val="1200"/>
                        </a:spcBef>
                        <a:spcAft>
                          <a:spcPts val="1200"/>
                        </a:spcAft>
                      </a:pPr>
                      <a:r>
                        <a:rPr lang="en-US" sz="1600" b="0" i="0" u="none" strike="noStrike" dirty="0">
                          <a:solidFill>
                            <a:srgbClr val="000000"/>
                          </a:solidFill>
                          <a:effectLst/>
                          <a:latin typeface="Comic Sans MS" panose="030F0702030302020204" pitchFamily="66" charset="0"/>
                        </a:rPr>
                        <a:t>Uniformitarianism</a:t>
                      </a:r>
                      <a:endParaRPr lang="en-US" sz="2400" dirty="0">
                        <a:effectLst/>
                      </a:endParaRPr>
                    </a:p>
                  </a:txBody>
                  <a:tcPr marL="47954" marR="47954" marT="68505" marB="68505">
                    <a:lnL w="10119" cap="flat" cmpd="sng" algn="ctr">
                      <a:solidFill>
                        <a:srgbClr val="000000"/>
                      </a:solidFill>
                      <a:prstDash val="solid"/>
                      <a:round/>
                      <a:headEnd type="none" w="med" len="med"/>
                      <a:tailEnd type="none" w="med" len="med"/>
                    </a:lnL>
                    <a:lnR w="10119" cap="flat" cmpd="sng" algn="ctr">
                      <a:solidFill>
                        <a:srgbClr val="000000"/>
                      </a:solidFill>
                      <a:prstDash val="solid"/>
                      <a:round/>
                      <a:headEnd type="none" w="med" len="med"/>
                      <a:tailEnd type="none" w="med" len="med"/>
                    </a:lnR>
                    <a:lnT w="10119" cap="flat" cmpd="sng" algn="ctr">
                      <a:solidFill>
                        <a:srgbClr val="000000"/>
                      </a:solidFill>
                      <a:prstDash val="solid"/>
                      <a:round/>
                      <a:headEnd type="none" w="med" len="med"/>
                      <a:tailEnd type="none" w="med" len="med"/>
                    </a:lnT>
                    <a:lnB w="10119"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12771848"/>
                  </a:ext>
                </a:extLst>
              </a:tr>
            </a:tbl>
          </a:graphicData>
        </a:graphic>
      </p:graphicFrame>
      <p:pic>
        <p:nvPicPr>
          <p:cNvPr id="10" name="Picture 9">
            <a:hlinkClick r:id="rId2"/>
            <a:extLst>
              <a:ext uri="{FF2B5EF4-FFF2-40B4-BE49-F238E27FC236}">
                <a16:creationId xmlns:a16="http://schemas.microsoft.com/office/drawing/2014/main" id="{5DE96F50-2915-474A-8129-53E813339F86}"/>
              </a:ext>
            </a:extLst>
          </p:cNvPr>
          <p:cNvPicPr>
            <a:picLocks noChangeAspect="1"/>
          </p:cNvPicPr>
          <p:nvPr/>
        </p:nvPicPr>
        <p:blipFill>
          <a:blip r:embed="rId3"/>
          <a:stretch>
            <a:fillRect/>
          </a:stretch>
        </p:blipFill>
        <p:spPr>
          <a:xfrm>
            <a:off x="384678" y="1768946"/>
            <a:ext cx="2065199" cy="297388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05D25C6D-85D2-4C4C-9C8E-2DCB6B9336D3}"/>
              </a:ext>
            </a:extLst>
          </p:cNvPr>
          <p:cNvSpPr txBox="1"/>
          <p:nvPr/>
        </p:nvSpPr>
        <p:spPr>
          <a:xfrm>
            <a:off x="177165" y="6956141"/>
            <a:ext cx="9704070" cy="646331"/>
          </a:xfrm>
          <a:prstGeom prst="rect">
            <a:avLst/>
          </a:prstGeom>
          <a:noFill/>
        </p:spPr>
        <p:txBody>
          <a:bodyPr wrap="square">
            <a:spAutoFit/>
          </a:bodyPr>
          <a:lstStyle/>
          <a:p>
            <a:r>
              <a:rPr lang="en-US" dirty="0">
                <a:hlinkClick r:id="rId2"/>
              </a:rPr>
              <a:t>https://docs.google.com/presentation/d/17odNPk3G2In9gDtTz50HNGrM5S_K3kOp2grjNiVQ6Pk/edit?usp</a:t>
            </a:r>
            <a:r>
              <a:rPr lang="en-US">
                <a:hlinkClick r:id="rId2"/>
              </a:rPr>
              <a:t>=sharing</a:t>
            </a:r>
            <a:r>
              <a:rPr lang="en-US"/>
              <a:t> </a:t>
            </a:r>
            <a:endParaRPr lang="en-US" dirty="0"/>
          </a:p>
        </p:txBody>
      </p:sp>
    </p:spTree>
    <p:extLst>
      <p:ext uri="{BB962C8B-B14F-4D97-AF65-F5344CB8AC3E}">
        <p14:creationId xmlns:p14="http://schemas.microsoft.com/office/powerpoint/2010/main" val="2939898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BB1C-D774-4C06-B3EB-5A0E9449A08A}"/>
              </a:ext>
            </a:extLst>
          </p:cNvPr>
          <p:cNvSpPr>
            <a:spLocks noGrp="1"/>
          </p:cNvSpPr>
          <p:nvPr>
            <p:ph type="ctrTitle"/>
          </p:nvPr>
        </p:nvSpPr>
        <p:spPr>
          <a:xfrm>
            <a:off x="4933405" y="589036"/>
            <a:ext cx="4274820" cy="3668020"/>
          </a:xfrm>
        </p:spPr>
        <p:txBody>
          <a:bodyPr>
            <a:normAutofit fontScale="90000"/>
          </a:bodyPr>
          <a:lstStyle/>
          <a:p>
            <a:r>
              <a:rPr lang="en-US" sz="8800" dirty="0">
                <a:latin typeface="Arial Black" panose="020B0A04020102020204" pitchFamily="34" charset="0"/>
              </a:rPr>
              <a:t>Who’s on First?</a:t>
            </a:r>
          </a:p>
        </p:txBody>
      </p:sp>
      <p:sp>
        <p:nvSpPr>
          <p:cNvPr id="3" name="Subtitle 2">
            <a:extLst>
              <a:ext uri="{FF2B5EF4-FFF2-40B4-BE49-F238E27FC236}">
                <a16:creationId xmlns:a16="http://schemas.microsoft.com/office/drawing/2014/main" id="{AA32EFC2-1F16-42C3-B04D-AD7532D21321}"/>
              </a:ext>
            </a:extLst>
          </p:cNvPr>
          <p:cNvSpPr>
            <a:spLocks noGrp="1"/>
          </p:cNvSpPr>
          <p:nvPr>
            <p:ph type="subTitle" idx="1"/>
          </p:nvPr>
        </p:nvSpPr>
        <p:spPr>
          <a:xfrm>
            <a:off x="4697419" y="4450745"/>
            <a:ext cx="4746793" cy="2536797"/>
          </a:xfrm>
        </p:spPr>
        <p:txBody>
          <a:bodyPr>
            <a:normAutofit/>
          </a:bodyPr>
          <a:lstStyle/>
          <a:p>
            <a:r>
              <a:rPr lang="en-US" sz="4800" b="1" dirty="0">
                <a:latin typeface="Times New Roman" panose="02020603050405020304" pitchFamily="18" charset="0"/>
                <a:cs typeface="Times New Roman" panose="02020603050405020304" pitchFamily="18" charset="0"/>
              </a:rPr>
              <a:t>Relative Dating Activity</a:t>
            </a:r>
          </a:p>
        </p:txBody>
      </p:sp>
      <p:pic>
        <p:nvPicPr>
          <p:cNvPr id="1026" name="Picture 2" descr="https://cdn.shopify.com/s/files/1/0275/1979/collections/Fossils_46d7ccd4-6989-44f0-92b4-2b2079649871_600x600.JPG?v=1515342355">
            <a:extLst>
              <a:ext uri="{FF2B5EF4-FFF2-40B4-BE49-F238E27FC236}">
                <a16:creationId xmlns:a16="http://schemas.microsoft.com/office/drawing/2014/main" id="{8DC55273-B403-46E4-AA4B-28699421656C}"/>
              </a:ext>
            </a:extLst>
          </p:cNvPr>
          <p:cNvPicPr>
            <a:picLocks noChangeAspect="1" noChangeArrowheads="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l="48769"/>
          <a:stretch/>
        </p:blipFill>
        <p:spPr bwMode="auto">
          <a:xfrm>
            <a:off x="3" y="114300"/>
            <a:ext cx="3864748" cy="7543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29EE5026-A94B-4C40-904C-625D56E74B7A}"/>
              </a:ext>
            </a:extLst>
          </p:cNvPr>
          <p:cNvSpPr>
            <a:spLocks noChangeArrowheads="1"/>
          </p:cNvSpPr>
          <p:nvPr/>
        </p:nvSpPr>
        <p:spPr bwMode="auto">
          <a:xfrm>
            <a:off x="5029200" y="157389"/>
            <a:ext cx="3864748" cy="51538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anchor="t" anchorCtr="0" compatLnSpc="1">
            <a:prstTxWarp prst="textNoShape">
              <a:avLst/>
            </a:prstTxWarp>
            <a:noAutofit/>
          </a:bodyPr>
          <a:lstStyle>
            <a:lvl1pPr eaLnBrk="0" fontAlgn="base" hangingPunct="0">
              <a:spcBef>
                <a:spcPct val="0"/>
              </a:spcBef>
              <a:spcAft>
                <a:spcPct val="0"/>
              </a:spcAft>
              <a:tabLst>
                <a:tab pos="8001000" algn="l"/>
              </a:tabLst>
              <a:defRPr>
                <a:solidFill>
                  <a:schemeClr val="tx1"/>
                </a:solidFill>
                <a:latin typeface="Arial" panose="020B0604020202020204" pitchFamily="34" charset="0"/>
              </a:defRPr>
            </a:lvl1pPr>
            <a:lvl2pPr eaLnBrk="0" fontAlgn="base" hangingPunct="0">
              <a:spcBef>
                <a:spcPct val="0"/>
              </a:spcBef>
              <a:spcAft>
                <a:spcPct val="0"/>
              </a:spcAft>
              <a:tabLst>
                <a:tab pos="8001000" algn="l"/>
              </a:tabLst>
              <a:defRPr>
                <a:solidFill>
                  <a:schemeClr val="tx1"/>
                </a:solidFill>
                <a:latin typeface="Arial" panose="020B0604020202020204" pitchFamily="34" charset="0"/>
              </a:defRPr>
            </a:lvl2pPr>
            <a:lvl3pPr eaLnBrk="0" fontAlgn="base" hangingPunct="0">
              <a:spcBef>
                <a:spcPct val="0"/>
              </a:spcBef>
              <a:spcAft>
                <a:spcPct val="0"/>
              </a:spcAft>
              <a:tabLst>
                <a:tab pos="8001000" algn="l"/>
              </a:tabLst>
              <a:defRPr>
                <a:solidFill>
                  <a:schemeClr val="tx1"/>
                </a:solidFill>
                <a:latin typeface="Arial" panose="020B0604020202020204" pitchFamily="34" charset="0"/>
              </a:defRPr>
            </a:lvl3pPr>
            <a:lvl4pPr eaLnBrk="0" fontAlgn="base" hangingPunct="0">
              <a:spcBef>
                <a:spcPct val="0"/>
              </a:spcBef>
              <a:spcAft>
                <a:spcPct val="0"/>
              </a:spcAft>
              <a:tabLst>
                <a:tab pos="8001000" algn="l"/>
              </a:tabLst>
              <a:defRPr>
                <a:solidFill>
                  <a:schemeClr val="tx1"/>
                </a:solidFill>
                <a:latin typeface="Arial" panose="020B0604020202020204" pitchFamily="34" charset="0"/>
              </a:defRPr>
            </a:lvl4pPr>
            <a:lvl5pPr eaLnBrk="0" fontAlgn="base" hangingPunct="0">
              <a:spcBef>
                <a:spcPct val="0"/>
              </a:spcBef>
              <a:spcAft>
                <a:spcPct val="0"/>
              </a:spcAft>
              <a:tabLst>
                <a:tab pos="8001000" algn="l"/>
              </a:tabLst>
              <a:defRPr>
                <a:solidFill>
                  <a:schemeClr val="tx1"/>
                </a:solidFill>
                <a:latin typeface="Arial" panose="020B0604020202020204" pitchFamily="34" charset="0"/>
              </a:defRPr>
            </a:lvl5pPr>
            <a:lvl6pPr eaLnBrk="0" fontAlgn="base" hangingPunct="0">
              <a:spcBef>
                <a:spcPct val="0"/>
              </a:spcBef>
              <a:spcAft>
                <a:spcPct val="0"/>
              </a:spcAft>
              <a:tabLst>
                <a:tab pos="8001000" algn="l"/>
              </a:tabLst>
              <a:defRPr>
                <a:solidFill>
                  <a:schemeClr val="tx1"/>
                </a:solidFill>
                <a:latin typeface="Arial" panose="020B0604020202020204" pitchFamily="34" charset="0"/>
              </a:defRPr>
            </a:lvl6pPr>
            <a:lvl7pPr eaLnBrk="0" fontAlgn="base" hangingPunct="0">
              <a:spcBef>
                <a:spcPct val="0"/>
              </a:spcBef>
              <a:spcAft>
                <a:spcPct val="0"/>
              </a:spcAft>
              <a:tabLst>
                <a:tab pos="8001000" algn="l"/>
              </a:tabLst>
              <a:defRPr>
                <a:solidFill>
                  <a:schemeClr val="tx1"/>
                </a:solidFill>
                <a:latin typeface="Arial" panose="020B0604020202020204" pitchFamily="34" charset="0"/>
              </a:defRPr>
            </a:lvl7pPr>
            <a:lvl8pPr eaLnBrk="0" fontAlgn="base" hangingPunct="0">
              <a:spcBef>
                <a:spcPct val="0"/>
              </a:spcBef>
              <a:spcAft>
                <a:spcPct val="0"/>
              </a:spcAft>
              <a:tabLst>
                <a:tab pos="8001000" algn="l"/>
              </a:tabLst>
              <a:defRPr>
                <a:solidFill>
                  <a:schemeClr val="tx1"/>
                </a:solidFill>
                <a:latin typeface="Arial" panose="020B0604020202020204" pitchFamily="34" charset="0"/>
              </a:defRPr>
            </a:lvl8pPr>
            <a:lvl9pPr eaLnBrk="0" fontAlgn="base" hangingPunct="0">
              <a:spcBef>
                <a:spcPct val="0"/>
              </a:spcBef>
              <a:spcAft>
                <a:spcPct val="0"/>
              </a:spcAft>
              <a:tabLst>
                <a:tab pos="8001000" algn="l"/>
              </a:tabLst>
              <a:defRPr>
                <a:solidFill>
                  <a:schemeClr val="tx1"/>
                </a:solidFill>
                <a:latin typeface="Arial" panose="020B0604020202020204" pitchFamily="34" charset="0"/>
              </a:defRPr>
            </a:lvl9pPr>
          </a:lstStyle>
          <a:p>
            <a:pPr algn="ctr"/>
            <a:r>
              <a:rPr lang="en-US" altLang="en-US" sz="2640" b="1" dirty="0">
                <a:solidFill>
                  <a:srgbClr val="000000"/>
                </a:solidFill>
                <a:latin typeface="Times New Roman" panose="02020603050405020304" pitchFamily="18" charset="0"/>
                <a:cs typeface="Times New Roman" panose="02020603050405020304" pitchFamily="18" charset="0"/>
              </a:rPr>
              <a:t>Lesson 3-3</a:t>
            </a:r>
            <a:endParaRPr lang="en-US" altLang="en-US" sz="264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84816A0-56B1-45BA-8D5B-66D60895E5FF}"/>
              </a:ext>
            </a:extLst>
          </p:cNvPr>
          <p:cNvSpPr txBox="1"/>
          <p:nvPr/>
        </p:nvSpPr>
        <p:spPr>
          <a:xfrm>
            <a:off x="4293813" y="6914721"/>
            <a:ext cx="5554004" cy="646331"/>
          </a:xfrm>
          <a:prstGeom prst="rect">
            <a:avLst/>
          </a:prstGeom>
          <a:noFill/>
        </p:spPr>
        <p:txBody>
          <a:bodyPr wrap="square">
            <a:spAutoFit/>
          </a:bodyPr>
          <a:lstStyle/>
          <a:p>
            <a:r>
              <a:rPr lang="en-US" dirty="0">
                <a:hlinkClick r:id="rId3"/>
              </a:rPr>
              <a:t>Original Source: https://ucmp.berkeley.edu/fosrec/BarBar.html#SETB</a:t>
            </a:r>
            <a:r>
              <a:rPr lang="en-US" dirty="0"/>
              <a:t> </a:t>
            </a:r>
          </a:p>
        </p:txBody>
      </p:sp>
    </p:spTree>
    <p:extLst>
      <p:ext uri="{BB962C8B-B14F-4D97-AF65-F5344CB8AC3E}">
        <p14:creationId xmlns:p14="http://schemas.microsoft.com/office/powerpoint/2010/main" val="1210226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B1B3DC-1518-4A7C-92D4-364A5E8E32B7}"/>
              </a:ext>
            </a:extLst>
          </p:cNvPr>
          <p:cNvSpPr txBox="1"/>
          <p:nvPr/>
        </p:nvSpPr>
        <p:spPr>
          <a:xfrm>
            <a:off x="188863" y="830312"/>
            <a:ext cx="9680674" cy="830997"/>
          </a:xfrm>
          <a:prstGeom prst="rect">
            <a:avLst/>
          </a:prstGeom>
          <a:noFill/>
        </p:spPr>
        <p:txBody>
          <a:bodyPr wrap="square" rtlCol="0">
            <a:spAutoFit/>
          </a:bodyPr>
          <a:lstStyle/>
          <a:p>
            <a:pPr>
              <a:spcBef>
                <a:spcPts val="600"/>
              </a:spcBef>
              <a:spcAft>
                <a:spcPts val="600"/>
              </a:spcAft>
            </a:pPr>
            <a:r>
              <a:rPr lang="en-US" sz="2400" b="1" i="1" dirty="0">
                <a:latin typeface="Times New Roman" panose="02020603050405020304" pitchFamily="18" charset="0"/>
                <a:cs typeface="Times New Roman" panose="02020603050405020304" pitchFamily="18" charset="0"/>
              </a:rPr>
              <a:t>Directions: Watch the EDPuzzle video to fill in PART A on Slide 8.  Be sure to use the link on Google Classroom to access the video!</a:t>
            </a:r>
            <a:endParaRPr lang="en-US" sz="2400" b="1" i="1"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 name="TextBox 1">
            <a:extLst>
              <a:ext uri="{FF2B5EF4-FFF2-40B4-BE49-F238E27FC236}">
                <a16:creationId xmlns:a16="http://schemas.microsoft.com/office/drawing/2014/main" id="{8F426506-274C-4058-B3B2-C52A2D498868}"/>
              </a:ext>
            </a:extLst>
          </p:cNvPr>
          <p:cNvSpPr txBox="1"/>
          <p:nvPr/>
        </p:nvSpPr>
        <p:spPr>
          <a:xfrm>
            <a:off x="1" y="95187"/>
            <a:ext cx="6976084" cy="447815"/>
          </a:xfrm>
          <a:prstGeom prst="rect">
            <a:avLst/>
          </a:prstGeom>
          <a:solidFill>
            <a:srgbClr val="FFFF00"/>
          </a:solidFill>
        </p:spPr>
        <p:txBody>
          <a:bodyPr wrap="square" rtlCol="0">
            <a:spAutoFit/>
          </a:bodyPr>
          <a:lstStyle/>
          <a:p>
            <a:r>
              <a:rPr lang="en-US" sz="2310" b="1" dirty="0">
                <a:latin typeface="Times New Roman" panose="02020603050405020304" pitchFamily="18" charset="0"/>
                <a:cs typeface="Times New Roman" panose="02020603050405020304" pitchFamily="18" charset="0"/>
              </a:rPr>
              <a:t>Assignment: Lesson 3-3 – Who’s On First Part A </a:t>
            </a:r>
          </a:p>
        </p:txBody>
      </p:sp>
      <p:pic>
        <p:nvPicPr>
          <p:cNvPr id="4" name="Picture 3">
            <a:extLst>
              <a:ext uri="{FF2B5EF4-FFF2-40B4-BE49-F238E27FC236}">
                <a16:creationId xmlns:a16="http://schemas.microsoft.com/office/drawing/2014/main" id="{1F16572A-3903-46D8-90E1-650ACF500EDB}"/>
              </a:ext>
            </a:extLst>
          </p:cNvPr>
          <p:cNvPicPr>
            <a:picLocks noChangeAspect="1"/>
          </p:cNvPicPr>
          <p:nvPr/>
        </p:nvPicPr>
        <p:blipFill>
          <a:blip r:embed="rId2"/>
          <a:stretch>
            <a:fillRect/>
          </a:stretch>
        </p:blipFill>
        <p:spPr>
          <a:xfrm>
            <a:off x="122092" y="2050942"/>
            <a:ext cx="7547864" cy="4721887"/>
          </a:xfrm>
          <a:prstGeom prst="rect">
            <a:avLst/>
          </a:prstGeom>
        </p:spPr>
      </p:pic>
      <p:sp>
        <p:nvSpPr>
          <p:cNvPr id="3" name="Rectangle 2">
            <a:extLst>
              <a:ext uri="{FF2B5EF4-FFF2-40B4-BE49-F238E27FC236}">
                <a16:creationId xmlns:a16="http://schemas.microsoft.com/office/drawing/2014/main" id="{C39BD545-EED3-41D0-9EAB-5845C8977D34}"/>
              </a:ext>
            </a:extLst>
          </p:cNvPr>
          <p:cNvSpPr/>
          <p:nvPr/>
        </p:nvSpPr>
        <p:spPr>
          <a:xfrm>
            <a:off x="1568403" y="2050942"/>
            <a:ext cx="6101554" cy="21092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E980889-EA88-45E2-8035-C8B3A7BE0C6F}"/>
              </a:ext>
            </a:extLst>
          </p:cNvPr>
          <p:cNvPicPr>
            <a:picLocks noChangeAspect="1"/>
          </p:cNvPicPr>
          <p:nvPr/>
        </p:nvPicPr>
        <p:blipFill rotWithShape="1">
          <a:blip r:embed="rId3"/>
          <a:srcRect r="61308"/>
          <a:stretch/>
        </p:blipFill>
        <p:spPr>
          <a:xfrm>
            <a:off x="8032093" y="2124094"/>
            <a:ext cx="1923361" cy="1762106"/>
          </a:xfrm>
          <a:prstGeom prst="rect">
            <a:avLst/>
          </a:prstGeom>
        </p:spPr>
      </p:pic>
      <p:sp>
        <p:nvSpPr>
          <p:cNvPr id="9" name="Arrow: Right 8">
            <a:extLst>
              <a:ext uri="{FF2B5EF4-FFF2-40B4-BE49-F238E27FC236}">
                <a16:creationId xmlns:a16="http://schemas.microsoft.com/office/drawing/2014/main" id="{D60C76E6-D117-463D-82BF-684051968F90}"/>
              </a:ext>
            </a:extLst>
          </p:cNvPr>
          <p:cNvSpPr/>
          <p:nvPr/>
        </p:nvSpPr>
        <p:spPr>
          <a:xfrm flipH="1">
            <a:off x="7611926" y="2743200"/>
            <a:ext cx="545006" cy="599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005FBD-69A3-4179-9A49-15A07058FB5E}"/>
              </a:ext>
            </a:extLst>
          </p:cNvPr>
          <p:cNvSpPr txBox="1"/>
          <p:nvPr/>
        </p:nvSpPr>
        <p:spPr>
          <a:xfrm>
            <a:off x="0" y="7113548"/>
            <a:ext cx="9680674" cy="461665"/>
          </a:xfrm>
          <a:prstGeom prst="rect">
            <a:avLst/>
          </a:prstGeom>
          <a:noFill/>
        </p:spPr>
        <p:txBody>
          <a:bodyPr wrap="square" rtlCol="0">
            <a:spAutoFit/>
          </a:bodyPr>
          <a:lstStyle/>
          <a:p>
            <a:pPr algn="ctr">
              <a:spcBef>
                <a:spcPts val="600"/>
              </a:spcBef>
              <a:spcAft>
                <a:spcPts val="600"/>
              </a:spcAft>
            </a:pPr>
            <a:r>
              <a:rPr lang="en-US" sz="2400" b="1" i="1" dirty="0">
                <a:latin typeface="Times New Roman" panose="02020603050405020304" pitchFamily="18" charset="0"/>
                <a:cs typeface="Times New Roman" panose="02020603050405020304" pitchFamily="18" charset="0"/>
              </a:rPr>
              <a:t>Done?  Start the new Legends playlist!</a:t>
            </a:r>
            <a:endParaRPr lang="en-US" sz="2400" b="1" i="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111734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B1B3DC-1518-4A7C-92D4-364A5E8E32B7}"/>
              </a:ext>
            </a:extLst>
          </p:cNvPr>
          <p:cNvSpPr txBox="1"/>
          <p:nvPr/>
        </p:nvSpPr>
        <p:spPr>
          <a:xfrm>
            <a:off x="188863" y="830312"/>
            <a:ext cx="9680674" cy="1538883"/>
          </a:xfrm>
          <a:prstGeom prst="rect">
            <a:avLst/>
          </a:prstGeom>
          <a:noFill/>
        </p:spPr>
        <p:txBody>
          <a:bodyPr wrap="square" rtlCol="0">
            <a:spAutoFit/>
          </a:bodyPr>
          <a:lstStyle/>
          <a:p>
            <a:pPr>
              <a:spcBef>
                <a:spcPts val="600"/>
              </a:spcBef>
              <a:spcAft>
                <a:spcPts val="600"/>
              </a:spcAft>
            </a:pPr>
            <a:r>
              <a:rPr lang="en-US" sz="2800" i="1" dirty="0">
                <a:latin typeface="Times New Roman" panose="02020603050405020304" pitchFamily="18" charset="0"/>
                <a:cs typeface="Times New Roman" panose="02020603050405020304" pitchFamily="18" charset="0"/>
              </a:rPr>
              <a:t>If your Part A is done, you may add or correct your work. </a:t>
            </a:r>
            <a:endParaRPr lang="en-US" sz="2800" i="1" dirty="0">
              <a:latin typeface="Times New Roman" panose="02020603050405020304" pitchFamily="18" charset="0"/>
              <a:cs typeface="Times New Roman" panose="02020603050405020304" pitchFamily="18" charset="0"/>
              <a:sym typeface="Wingdings" panose="05000000000000000000" pitchFamily="2" charset="2"/>
            </a:endParaRPr>
          </a:p>
          <a:p>
            <a:pPr>
              <a:spcBef>
                <a:spcPts val="600"/>
              </a:spcBef>
              <a:spcAft>
                <a:spcPts val="600"/>
              </a:spcAft>
            </a:pPr>
            <a:r>
              <a:rPr lang="en-US" sz="2800" i="1" dirty="0">
                <a:latin typeface="Times New Roman" panose="02020603050405020304" pitchFamily="18" charset="0"/>
                <a:cs typeface="Times New Roman" panose="02020603050405020304" pitchFamily="18" charset="0"/>
                <a:sym typeface="Wingdings" panose="05000000000000000000" pitchFamily="2" charset="2"/>
              </a:rPr>
              <a:t>If you are NOT DONE, you need to close your laptop and just listen.  Finish the notes on your own time.</a:t>
            </a:r>
          </a:p>
        </p:txBody>
      </p:sp>
      <p:sp>
        <p:nvSpPr>
          <p:cNvPr id="2" name="TextBox 1">
            <a:extLst>
              <a:ext uri="{FF2B5EF4-FFF2-40B4-BE49-F238E27FC236}">
                <a16:creationId xmlns:a16="http://schemas.microsoft.com/office/drawing/2014/main" id="{8F426506-274C-4058-B3B2-C52A2D498868}"/>
              </a:ext>
            </a:extLst>
          </p:cNvPr>
          <p:cNvSpPr txBox="1"/>
          <p:nvPr/>
        </p:nvSpPr>
        <p:spPr>
          <a:xfrm>
            <a:off x="1" y="95187"/>
            <a:ext cx="4560570" cy="447815"/>
          </a:xfrm>
          <a:prstGeom prst="rect">
            <a:avLst/>
          </a:prstGeom>
          <a:solidFill>
            <a:srgbClr val="FFFF00"/>
          </a:solidFill>
        </p:spPr>
        <p:txBody>
          <a:bodyPr wrap="square" rtlCol="0">
            <a:spAutoFit/>
          </a:bodyPr>
          <a:lstStyle/>
          <a:p>
            <a:r>
              <a:rPr lang="en-US" sz="2310" b="1" dirty="0">
                <a:latin typeface="Times New Roman" panose="02020603050405020304" pitchFamily="18" charset="0"/>
                <a:cs typeface="Times New Roman" panose="02020603050405020304" pitchFamily="18" charset="0"/>
              </a:rPr>
              <a:t>Assignment: Lesson 3-2 – Fossils </a:t>
            </a:r>
          </a:p>
        </p:txBody>
      </p:sp>
      <p:pic>
        <p:nvPicPr>
          <p:cNvPr id="4" name="Picture 3">
            <a:extLst>
              <a:ext uri="{FF2B5EF4-FFF2-40B4-BE49-F238E27FC236}">
                <a16:creationId xmlns:a16="http://schemas.microsoft.com/office/drawing/2014/main" id="{1F16572A-3903-46D8-90E1-650ACF500EDB}"/>
              </a:ext>
            </a:extLst>
          </p:cNvPr>
          <p:cNvPicPr>
            <a:picLocks noChangeAspect="1"/>
          </p:cNvPicPr>
          <p:nvPr/>
        </p:nvPicPr>
        <p:blipFill>
          <a:blip r:embed="rId2"/>
          <a:stretch>
            <a:fillRect/>
          </a:stretch>
        </p:blipFill>
        <p:spPr>
          <a:xfrm>
            <a:off x="1405891" y="2656505"/>
            <a:ext cx="7547864" cy="4721887"/>
          </a:xfrm>
          <a:prstGeom prst="rect">
            <a:avLst/>
          </a:prstGeom>
        </p:spPr>
      </p:pic>
      <p:sp>
        <p:nvSpPr>
          <p:cNvPr id="3" name="Rectangle 2">
            <a:extLst>
              <a:ext uri="{FF2B5EF4-FFF2-40B4-BE49-F238E27FC236}">
                <a16:creationId xmlns:a16="http://schemas.microsoft.com/office/drawing/2014/main" id="{C39BD545-EED3-41D0-9EAB-5845C8977D34}"/>
              </a:ext>
            </a:extLst>
          </p:cNvPr>
          <p:cNvSpPr/>
          <p:nvPr/>
        </p:nvSpPr>
        <p:spPr>
          <a:xfrm>
            <a:off x="2852202" y="2656505"/>
            <a:ext cx="6101554" cy="21092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882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A6D98B95-95D8-46E7-A743-251EA1E14DB1}"/>
              </a:ext>
            </a:extLst>
          </p:cNvPr>
          <p:cNvSpPr>
            <a:spLocks noChangeArrowheads="1"/>
          </p:cNvSpPr>
          <p:nvPr/>
        </p:nvSpPr>
        <p:spPr bwMode="auto">
          <a:xfrm>
            <a:off x="45660" y="157886"/>
            <a:ext cx="9967079" cy="6426943"/>
          </a:xfrm>
          <a:prstGeom prst="rect">
            <a:avLst/>
          </a:prstGeom>
          <a:noFill/>
          <a:ln>
            <a:noFill/>
          </a:ln>
          <a:effectLst/>
        </p:spPr>
        <p:txBody>
          <a:bodyPr vert="horz" wrap="square" lIns="100584" tIns="50292" rIns="100584" bIns="50292" numCol="1" anchor="t" anchorCtr="0" compatLnSpc="1">
            <a:prstTxWarp prst="textNoShape">
              <a:avLst/>
            </a:prstTxWarp>
            <a:noAutofit/>
          </a:bodyPr>
          <a:lstStyle>
            <a:lvl1pPr eaLnBrk="0" fontAlgn="base" hangingPunct="0">
              <a:spcBef>
                <a:spcPct val="0"/>
              </a:spcBef>
              <a:spcAft>
                <a:spcPct val="0"/>
              </a:spcAft>
              <a:tabLst>
                <a:tab pos="8001000" algn="l"/>
              </a:tabLst>
              <a:defRPr>
                <a:solidFill>
                  <a:schemeClr val="tx1"/>
                </a:solidFill>
                <a:latin typeface="Arial" panose="020B0604020202020204" pitchFamily="34" charset="0"/>
              </a:defRPr>
            </a:lvl1pPr>
            <a:lvl2pPr eaLnBrk="0" fontAlgn="base" hangingPunct="0">
              <a:spcBef>
                <a:spcPct val="0"/>
              </a:spcBef>
              <a:spcAft>
                <a:spcPct val="0"/>
              </a:spcAft>
              <a:tabLst>
                <a:tab pos="8001000" algn="l"/>
              </a:tabLst>
              <a:defRPr>
                <a:solidFill>
                  <a:schemeClr val="tx1"/>
                </a:solidFill>
                <a:latin typeface="Arial" panose="020B0604020202020204" pitchFamily="34" charset="0"/>
              </a:defRPr>
            </a:lvl2pPr>
            <a:lvl3pPr eaLnBrk="0" fontAlgn="base" hangingPunct="0">
              <a:spcBef>
                <a:spcPct val="0"/>
              </a:spcBef>
              <a:spcAft>
                <a:spcPct val="0"/>
              </a:spcAft>
              <a:tabLst>
                <a:tab pos="8001000" algn="l"/>
              </a:tabLst>
              <a:defRPr>
                <a:solidFill>
                  <a:schemeClr val="tx1"/>
                </a:solidFill>
                <a:latin typeface="Arial" panose="020B0604020202020204" pitchFamily="34" charset="0"/>
              </a:defRPr>
            </a:lvl3pPr>
            <a:lvl4pPr eaLnBrk="0" fontAlgn="base" hangingPunct="0">
              <a:spcBef>
                <a:spcPct val="0"/>
              </a:spcBef>
              <a:spcAft>
                <a:spcPct val="0"/>
              </a:spcAft>
              <a:tabLst>
                <a:tab pos="8001000" algn="l"/>
              </a:tabLst>
              <a:defRPr>
                <a:solidFill>
                  <a:schemeClr val="tx1"/>
                </a:solidFill>
                <a:latin typeface="Arial" panose="020B0604020202020204" pitchFamily="34" charset="0"/>
              </a:defRPr>
            </a:lvl4pPr>
            <a:lvl5pPr eaLnBrk="0" fontAlgn="base" hangingPunct="0">
              <a:spcBef>
                <a:spcPct val="0"/>
              </a:spcBef>
              <a:spcAft>
                <a:spcPct val="0"/>
              </a:spcAft>
              <a:tabLst>
                <a:tab pos="8001000" algn="l"/>
              </a:tabLst>
              <a:defRPr>
                <a:solidFill>
                  <a:schemeClr val="tx1"/>
                </a:solidFill>
                <a:latin typeface="Arial" panose="020B0604020202020204" pitchFamily="34" charset="0"/>
              </a:defRPr>
            </a:lvl5pPr>
            <a:lvl6pPr eaLnBrk="0" fontAlgn="base" hangingPunct="0">
              <a:spcBef>
                <a:spcPct val="0"/>
              </a:spcBef>
              <a:spcAft>
                <a:spcPct val="0"/>
              </a:spcAft>
              <a:tabLst>
                <a:tab pos="8001000" algn="l"/>
              </a:tabLst>
              <a:defRPr>
                <a:solidFill>
                  <a:schemeClr val="tx1"/>
                </a:solidFill>
                <a:latin typeface="Arial" panose="020B0604020202020204" pitchFamily="34" charset="0"/>
              </a:defRPr>
            </a:lvl6pPr>
            <a:lvl7pPr eaLnBrk="0" fontAlgn="base" hangingPunct="0">
              <a:spcBef>
                <a:spcPct val="0"/>
              </a:spcBef>
              <a:spcAft>
                <a:spcPct val="0"/>
              </a:spcAft>
              <a:tabLst>
                <a:tab pos="8001000" algn="l"/>
              </a:tabLst>
              <a:defRPr>
                <a:solidFill>
                  <a:schemeClr val="tx1"/>
                </a:solidFill>
                <a:latin typeface="Arial" panose="020B0604020202020204" pitchFamily="34" charset="0"/>
              </a:defRPr>
            </a:lvl7pPr>
            <a:lvl8pPr eaLnBrk="0" fontAlgn="base" hangingPunct="0">
              <a:spcBef>
                <a:spcPct val="0"/>
              </a:spcBef>
              <a:spcAft>
                <a:spcPct val="0"/>
              </a:spcAft>
              <a:tabLst>
                <a:tab pos="8001000" algn="l"/>
              </a:tabLst>
              <a:defRPr>
                <a:solidFill>
                  <a:schemeClr val="tx1"/>
                </a:solidFill>
                <a:latin typeface="Arial" panose="020B0604020202020204" pitchFamily="34" charset="0"/>
              </a:defRPr>
            </a:lvl8pPr>
            <a:lvl9pPr eaLnBrk="0" fontAlgn="base" hangingPunct="0">
              <a:spcBef>
                <a:spcPct val="0"/>
              </a:spcBef>
              <a:spcAft>
                <a:spcPct val="0"/>
              </a:spcAft>
              <a:tabLst>
                <a:tab pos="8001000" algn="l"/>
              </a:tabLst>
              <a:defRPr>
                <a:solidFill>
                  <a:schemeClr val="tx1"/>
                </a:solidFill>
                <a:latin typeface="Arial" panose="020B0604020202020204" pitchFamily="34" charset="0"/>
              </a:defRPr>
            </a:lvl9pPr>
          </a:lstStyle>
          <a:p>
            <a:pPr>
              <a:spcBef>
                <a:spcPts val="1200"/>
              </a:spcBef>
              <a:spcAft>
                <a:spcPts val="1200"/>
              </a:spcAft>
            </a:pPr>
            <a:r>
              <a:rPr lang="en-US" sz="2000" b="1" dirty="0">
                <a:latin typeface="Comic Sans MS" panose="030F0702030302020204" pitchFamily="66" charset="0"/>
                <a:cs typeface="Times New Roman" panose="02020603050405020304" pitchFamily="18" charset="0"/>
              </a:rPr>
              <a:t>Part A:  </a:t>
            </a:r>
            <a:r>
              <a:rPr lang="en-US" sz="2000" b="1" dirty="0">
                <a:effectLst/>
                <a:latin typeface="Comic Sans MS" panose="030F0702030302020204" pitchFamily="66" charset="0"/>
                <a:ea typeface="Calibri" panose="020F0502020204030204" pitchFamily="34" charset="0"/>
                <a:cs typeface="Times New Roman" panose="02020603050405020304" pitchFamily="18" charset="0"/>
              </a:rPr>
              <a:t>Complete this slide as you watch the </a:t>
            </a:r>
            <a:r>
              <a:rPr lang="en-US" sz="2000" b="1" dirty="0" err="1">
                <a:effectLst/>
                <a:latin typeface="Comic Sans MS" panose="030F0702030302020204" pitchFamily="66" charset="0"/>
                <a:ea typeface="Calibri" panose="020F0502020204030204" pitchFamily="34" charset="0"/>
                <a:cs typeface="Times New Roman" panose="02020603050405020304" pitchFamily="18" charset="0"/>
              </a:rPr>
              <a:t>EDPuzzle</a:t>
            </a:r>
            <a:r>
              <a:rPr lang="en-US" sz="2000" b="1" dirty="0">
                <a:effectLst/>
                <a:latin typeface="Comic Sans MS" panose="030F0702030302020204" pitchFamily="66" charset="0"/>
                <a:ea typeface="Calibri" panose="020F0502020204030204" pitchFamily="34" charset="0"/>
                <a:cs typeface="Times New Roman" panose="02020603050405020304" pitchFamily="18" charset="0"/>
              </a:rPr>
              <a:t> video titled “Radiometric Dating.”</a:t>
            </a:r>
          </a:p>
          <a:p>
            <a:pPr>
              <a:lnSpc>
                <a:spcPct val="150000"/>
              </a:lnSpc>
              <a:spcBef>
                <a:spcPts val="1200"/>
              </a:spcBef>
              <a:spcAft>
                <a:spcPts val="1200"/>
              </a:spcAft>
            </a:pPr>
            <a:r>
              <a:rPr lang="en-US" sz="2000" dirty="0">
                <a:latin typeface="Comic Sans MS" panose="030F0702030302020204" pitchFamily="66" charset="0"/>
                <a:cs typeface="Times New Roman" panose="02020603050405020304" pitchFamily="18" charset="0"/>
              </a:rPr>
              <a:t>1.  ____________dating uses radioactive elements to determine the age of earth.  </a:t>
            </a:r>
          </a:p>
          <a:p>
            <a:pPr>
              <a:lnSpc>
                <a:spcPct val="150000"/>
              </a:lnSpc>
              <a:spcBef>
                <a:spcPts val="1200"/>
              </a:spcBef>
              <a:spcAft>
                <a:spcPts val="1200"/>
              </a:spcAft>
            </a:pPr>
            <a:r>
              <a:rPr lang="en-US" sz="2000" dirty="0">
                <a:latin typeface="Comic Sans MS" panose="030F0702030302020204" pitchFamily="66" charset="0"/>
                <a:cs typeface="Times New Roman" panose="02020603050405020304" pitchFamily="18" charset="0"/>
              </a:rPr>
              <a:t>2. </a:t>
            </a:r>
            <a:r>
              <a:rPr lang="en-US" sz="2000" b="0" u="none" strike="noStrike" dirty="0">
                <a:effectLst/>
                <a:latin typeface="Comic Sans MS" panose="030F0702030302020204" pitchFamily="66" charset="0"/>
              </a:rPr>
              <a:t>What is half-life? ___________________________________________</a:t>
            </a:r>
          </a:p>
          <a:p>
            <a:pPr>
              <a:lnSpc>
                <a:spcPct val="150000"/>
              </a:lnSpc>
              <a:spcBef>
                <a:spcPts val="1200"/>
              </a:spcBef>
              <a:spcAft>
                <a:spcPts val="1200"/>
              </a:spcAft>
            </a:pPr>
            <a:r>
              <a:rPr lang="en-US" sz="2000" dirty="0">
                <a:effectLst/>
                <a:latin typeface="Comic Sans MS" panose="030F0702030302020204" pitchFamily="66" charset="0"/>
              </a:rPr>
              <a:t>3.  Which element is most commonly used to determine the age of the earth?</a:t>
            </a:r>
            <a:endParaRPr lang="en-US" sz="2000" dirty="0">
              <a:latin typeface="Comic Sans MS" panose="030F0702030302020204" pitchFamily="66" charset="0"/>
            </a:endParaRPr>
          </a:p>
          <a:p>
            <a:pPr>
              <a:lnSpc>
                <a:spcPct val="150000"/>
              </a:lnSpc>
              <a:spcBef>
                <a:spcPts val="1200"/>
              </a:spcBef>
              <a:spcAft>
                <a:spcPts val="1200"/>
              </a:spcAft>
            </a:pPr>
            <a:r>
              <a:rPr lang="en-US" sz="2000" dirty="0">
                <a:effectLst/>
                <a:latin typeface="Comic Sans MS" panose="030F0702030302020204" pitchFamily="66" charset="0"/>
              </a:rPr>
              <a:t>4. What is the daughter atom to this?</a:t>
            </a:r>
            <a:endParaRPr lang="en-US" sz="2000" dirty="0">
              <a:latin typeface="Comic Sans MS" panose="030F0702030302020204" pitchFamily="66" charset="0"/>
            </a:endParaRPr>
          </a:p>
          <a:p>
            <a:pPr>
              <a:lnSpc>
                <a:spcPct val="150000"/>
              </a:lnSpc>
              <a:spcBef>
                <a:spcPts val="1200"/>
              </a:spcBef>
              <a:spcAft>
                <a:spcPts val="1200"/>
              </a:spcAft>
            </a:pPr>
            <a:r>
              <a:rPr lang="en-US" sz="2000" dirty="0">
                <a:effectLst/>
                <a:latin typeface="Comic Sans MS" panose="030F0702030302020204" pitchFamily="66" charset="0"/>
              </a:rPr>
              <a:t>5. Which objects are like time capsules for radiometric dating?</a:t>
            </a:r>
            <a:endParaRPr lang="en-US" sz="2000" dirty="0">
              <a:latin typeface="Comic Sans MS" panose="030F0702030302020204" pitchFamily="66" charset="0"/>
            </a:endParaRPr>
          </a:p>
          <a:p>
            <a:pPr>
              <a:spcBef>
                <a:spcPts val="1200"/>
              </a:spcBef>
              <a:spcAft>
                <a:spcPts val="1200"/>
              </a:spcAft>
            </a:pPr>
            <a:r>
              <a:rPr lang="en-US" sz="2000" dirty="0">
                <a:effectLst/>
                <a:latin typeface="Comic Sans MS" panose="030F0702030302020204" pitchFamily="66" charset="0"/>
              </a:rPr>
              <a:t>6. What type of scientist combines the study of the earth with chemistry concepts?</a:t>
            </a:r>
          </a:p>
          <a:p>
            <a:pPr>
              <a:lnSpc>
                <a:spcPct val="150000"/>
              </a:lnSpc>
              <a:spcBef>
                <a:spcPts val="1200"/>
              </a:spcBef>
              <a:spcAft>
                <a:spcPts val="1200"/>
              </a:spcAft>
            </a:pPr>
            <a:endParaRPr lang="en-US" altLang="en-US" sz="2000" dirty="0">
              <a:latin typeface="Comic Sans MS" panose="030F0702030302020204" pitchFamily="66" charset="0"/>
              <a:cs typeface="Times New Roman" panose="02020603050405020304" pitchFamily="18" charset="0"/>
            </a:endParaRPr>
          </a:p>
        </p:txBody>
      </p:sp>
      <p:sp>
        <p:nvSpPr>
          <p:cNvPr id="9" name="TextBox 8">
            <a:extLst>
              <a:ext uri="{FF2B5EF4-FFF2-40B4-BE49-F238E27FC236}">
                <a16:creationId xmlns:a16="http://schemas.microsoft.com/office/drawing/2014/main" id="{735162C7-EFB6-4DED-B7D7-BF85F4490473}"/>
              </a:ext>
            </a:extLst>
          </p:cNvPr>
          <p:cNvSpPr txBox="1"/>
          <p:nvPr/>
        </p:nvSpPr>
        <p:spPr>
          <a:xfrm>
            <a:off x="419375" y="1102497"/>
            <a:ext cx="195001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RADIOMETRIC</a:t>
            </a:r>
          </a:p>
        </p:txBody>
      </p:sp>
      <p:sp>
        <p:nvSpPr>
          <p:cNvPr id="10" name="TextBox 9">
            <a:extLst>
              <a:ext uri="{FF2B5EF4-FFF2-40B4-BE49-F238E27FC236}">
                <a16:creationId xmlns:a16="http://schemas.microsoft.com/office/drawing/2014/main" id="{9F93CC95-D80A-43CE-8A30-F4BA868E8ACF}"/>
              </a:ext>
            </a:extLst>
          </p:cNvPr>
          <p:cNvSpPr txBox="1"/>
          <p:nvPr/>
        </p:nvSpPr>
        <p:spPr>
          <a:xfrm>
            <a:off x="2682372" y="1914984"/>
            <a:ext cx="6869946" cy="830997"/>
          </a:xfrm>
          <a:prstGeom prst="rect">
            <a:avLst/>
          </a:prstGeom>
          <a:noFill/>
        </p:spPr>
        <p:txBody>
          <a:bodyPr wrap="square">
            <a:spAutoFit/>
          </a:bodyPr>
          <a:lstStyle/>
          <a:p>
            <a:r>
              <a:rPr lang="en-US" sz="2400" b="1" dirty="0">
                <a:solidFill>
                  <a:srgbClr val="FF0000"/>
                </a:solidFill>
                <a:latin typeface="Arial Narrow" panose="020B0606020202030204" pitchFamily="34" charset="0"/>
              </a:rPr>
              <a:t>Time it takes for the PARENT element to decay into the DAUGHTER element</a:t>
            </a:r>
            <a:endParaRPr lang="en-US" sz="3200" b="1" dirty="0">
              <a:solidFill>
                <a:srgbClr val="FF0000"/>
              </a:solidFill>
              <a:latin typeface="Arial Narrow" panose="020B0606020202030204" pitchFamily="34" charset="0"/>
            </a:endParaRPr>
          </a:p>
        </p:txBody>
      </p:sp>
      <p:sp>
        <p:nvSpPr>
          <p:cNvPr id="11" name="TextBox 10">
            <a:extLst>
              <a:ext uri="{FF2B5EF4-FFF2-40B4-BE49-F238E27FC236}">
                <a16:creationId xmlns:a16="http://schemas.microsoft.com/office/drawing/2014/main" id="{3FADBF55-7F29-4056-BA12-0530222D989D}"/>
              </a:ext>
            </a:extLst>
          </p:cNvPr>
          <p:cNvSpPr txBox="1"/>
          <p:nvPr/>
        </p:nvSpPr>
        <p:spPr>
          <a:xfrm>
            <a:off x="7714447" y="3424535"/>
            <a:ext cx="195001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URANIUM (U)</a:t>
            </a:r>
          </a:p>
        </p:txBody>
      </p:sp>
      <p:sp>
        <p:nvSpPr>
          <p:cNvPr id="12" name="TextBox 11">
            <a:extLst>
              <a:ext uri="{FF2B5EF4-FFF2-40B4-BE49-F238E27FC236}">
                <a16:creationId xmlns:a16="http://schemas.microsoft.com/office/drawing/2014/main" id="{6A85C362-BDBC-4456-A07D-E471E2B4B59C}"/>
              </a:ext>
            </a:extLst>
          </p:cNvPr>
          <p:cNvSpPr txBox="1"/>
          <p:nvPr/>
        </p:nvSpPr>
        <p:spPr>
          <a:xfrm>
            <a:off x="4721081" y="3886200"/>
            <a:ext cx="195001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LEAD (Pb)</a:t>
            </a:r>
          </a:p>
        </p:txBody>
      </p:sp>
      <p:sp>
        <p:nvSpPr>
          <p:cNvPr id="13" name="TextBox 12">
            <a:extLst>
              <a:ext uri="{FF2B5EF4-FFF2-40B4-BE49-F238E27FC236}">
                <a16:creationId xmlns:a16="http://schemas.microsoft.com/office/drawing/2014/main" id="{9A50E416-C8A1-4BAE-B4B1-C926B54D9507}"/>
              </a:ext>
            </a:extLst>
          </p:cNvPr>
          <p:cNvSpPr txBox="1"/>
          <p:nvPr/>
        </p:nvSpPr>
        <p:spPr>
          <a:xfrm>
            <a:off x="7714447" y="4641578"/>
            <a:ext cx="195001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METEORITES</a:t>
            </a:r>
          </a:p>
        </p:txBody>
      </p:sp>
      <p:sp>
        <p:nvSpPr>
          <p:cNvPr id="14" name="TextBox 13">
            <a:extLst>
              <a:ext uri="{FF2B5EF4-FFF2-40B4-BE49-F238E27FC236}">
                <a16:creationId xmlns:a16="http://schemas.microsoft.com/office/drawing/2014/main" id="{9B403C6E-AA06-4174-88FD-907CD68DE907}"/>
              </a:ext>
            </a:extLst>
          </p:cNvPr>
          <p:cNvSpPr txBox="1"/>
          <p:nvPr/>
        </p:nvSpPr>
        <p:spPr>
          <a:xfrm>
            <a:off x="7055964" y="5781797"/>
            <a:ext cx="195001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GEOCHEMIST</a:t>
            </a:r>
          </a:p>
        </p:txBody>
      </p:sp>
    </p:spTree>
    <p:extLst>
      <p:ext uri="{BB962C8B-B14F-4D97-AF65-F5344CB8AC3E}">
        <p14:creationId xmlns:p14="http://schemas.microsoft.com/office/powerpoint/2010/main" val="19572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A6D98B95-95D8-46E7-A743-251EA1E14DB1}"/>
              </a:ext>
            </a:extLst>
          </p:cNvPr>
          <p:cNvSpPr>
            <a:spLocks noChangeArrowheads="1"/>
          </p:cNvSpPr>
          <p:nvPr/>
        </p:nvSpPr>
        <p:spPr bwMode="auto">
          <a:xfrm>
            <a:off x="45660" y="157886"/>
            <a:ext cx="9967079" cy="6426943"/>
          </a:xfrm>
          <a:prstGeom prst="rect">
            <a:avLst/>
          </a:prstGeom>
          <a:noFill/>
          <a:ln>
            <a:noFill/>
          </a:ln>
          <a:effectLst/>
        </p:spPr>
        <p:txBody>
          <a:bodyPr vert="horz" wrap="square" lIns="100584" tIns="50292" rIns="100584" bIns="50292" numCol="1" anchor="t" anchorCtr="0" compatLnSpc="1">
            <a:prstTxWarp prst="textNoShape">
              <a:avLst/>
            </a:prstTxWarp>
            <a:noAutofit/>
          </a:bodyPr>
          <a:lstStyle>
            <a:lvl1pPr eaLnBrk="0" fontAlgn="base" hangingPunct="0">
              <a:spcBef>
                <a:spcPct val="0"/>
              </a:spcBef>
              <a:spcAft>
                <a:spcPct val="0"/>
              </a:spcAft>
              <a:tabLst>
                <a:tab pos="8001000" algn="l"/>
              </a:tabLst>
              <a:defRPr>
                <a:solidFill>
                  <a:schemeClr val="tx1"/>
                </a:solidFill>
                <a:latin typeface="Arial" panose="020B0604020202020204" pitchFamily="34" charset="0"/>
              </a:defRPr>
            </a:lvl1pPr>
            <a:lvl2pPr eaLnBrk="0" fontAlgn="base" hangingPunct="0">
              <a:spcBef>
                <a:spcPct val="0"/>
              </a:spcBef>
              <a:spcAft>
                <a:spcPct val="0"/>
              </a:spcAft>
              <a:tabLst>
                <a:tab pos="8001000" algn="l"/>
              </a:tabLst>
              <a:defRPr>
                <a:solidFill>
                  <a:schemeClr val="tx1"/>
                </a:solidFill>
                <a:latin typeface="Arial" panose="020B0604020202020204" pitchFamily="34" charset="0"/>
              </a:defRPr>
            </a:lvl2pPr>
            <a:lvl3pPr eaLnBrk="0" fontAlgn="base" hangingPunct="0">
              <a:spcBef>
                <a:spcPct val="0"/>
              </a:spcBef>
              <a:spcAft>
                <a:spcPct val="0"/>
              </a:spcAft>
              <a:tabLst>
                <a:tab pos="8001000" algn="l"/>
              </a:tabLst>
              <a:defRPr>
                <a:solidFill>
                  <a:schemeClr val="tx1"/>
                </a:solidFill>
                <a:latin typeface="Arial" panose="020B0604020202020204" pitchFamily="34" charset="0"/>
              </a:defRPr>
            </a:lvl3pPr>
            <a:lvl4pPr eaLnBrk="0" fontAlgn="base" hangingPunct="0">
              <a:spcBef>
                <a:spcPct val="0"/>
              </a:spcBef>
              <a:spcAft>
                <a:spcPct val="0"/>
              </a:spcAft>
              <a:tabLst>
                <a:tab pos="8001000" algn="l"/>
              </a:tabLst>
              <a:defRPr>
                <a:solidFill>
                  <a:schemeClr val="tx1"/>
                </a:solidFill>
                <a:latin typeface="Arial" panose="020B0604020202020204" pitchFamily="34" charset="0"/>
              </a:defRPr>
            </a:lvl4pPr>
            <a:lvl5pPr eaLnBrk="0" fontAlgn="base" hangingPunct="0">
              <a:spcBef>
                <a:spcPct val="0"/>
              </a:spcBef>
              <a:spcAft>
                <a:spcPct val="0"/>
              </a:spcAft>
              <a:tabLst>
                <a:tab pos="8001000" algn="l"/>
              </a:tabLst>
              <a:defRPr>
                <a:solidFill>
                  <a:schemeClr val="tx1"/>
                </a:solidFill>
                <a:latin typeface="Arial" panose="020B0604020202020204" pitchFamily="34" charset="0"/>
              </a:defRPr>
            </a:lvl5pPr>
            <a:lvl6pPr eaLnBrk="0" fontAlgn="base" hangingPunct="0">
              <a:spcBef>
                <a:spcPct val="0"/>
              </a:spcBef>
              <a:spcAft>
                <a:spcPct val="0"/>
              </a:spcAft>
              <a:tabLst>
                <a:tab pos="8001000" algn="l"/>
              </a:tabLst>
              <a:defRPr>
                <a:solidFill>
                  <a:schemeClr val="tx1"/>
                </a:solidFill>
                <a:latin typeface="Arial" panose="020B0604020202020204" pitchFamily="34" charset="0"/>
              </a:defRPr>
            </a:lvl6pPr>
            <a:lvl7pPr eaLnBrk="0" fontAlgn="base" hangingPunct="0">
              <a:spcBef>
                <a:spcPct val="0"/>
              </a:spcBef>
              <a:spcAft>
                <a:spcPct val="0"/>
              </a:spcAft>
              <a:tabLst>
                <a:tab pos="8001000" algn="l"/>
              </a:tabLst>
              <a:defRPr>
                <a:solidFill>
                  <a:schemeClr val="tx1"/>
                </a:solidFill>
                <a:latin typeface="Arial" panose="020B0604020202020204" pitchFamily="34" charset="0"/>
              </a:defRPr>
            </a:lvl7pPr>
            <a:lvl8pPr eaLnBrk="0" fontAlgn="base" hangingPunct="0">
              <a:spcBef>
                <a:spcPct val="0"/>
              </a:spcBef>
              <a:spcAft>
                <a:spcPct val="0"/>
              </a:spcAft>
              <a:tabLst>
                <a:tab pos="8001000" algn="l"/>
              </a:tabLst>
              <a:defRPr>
                <a:solidFill>
                  <a:schemeClr val="tx1"/>
                </a:solidFill>
                <a:latin typeface="Arial" panose="020B0604020202020204" pitchFamily="34" charset="0"/>
              </a:defRPr>
            </a:lvl8pPr>
            <a:lvl9pPr eaLnBrk="0" fontAlgn="base" hangingPunct="0">
              <a:spcBef>
                <a:spcPct val="0"/>
              </a:spcBef>
              <a:spcAft>
                <a:spcPct val="0"/>
              </a:spcAft>
              <a:tabLst>
                <a:tab pos="8001000" algn="l"/>
              </a:tabLst>
              <a:defRPr>
                <a:solidFill>
                  <a:schemeClr val="tx1"/>
                </a:solidFill>
                <a:latin typeface="Arial" panose="020B0604020202020204" pitchFamily="34" charset="0"/>
              </a:defRPr>
            </a:lvl9pPr>
          </a:lstStyle>
          <a:p>
            <a:pPr>
              <a:spcBef>
                <a:spcPts val="600"/>
              </a:spcBef>
              <a:spcAft>
                <a:spcPts val="600"/>
              </a:spcAft>
            </a:pPr>
            <a:r>
              <a:rPr lang="en-US" sz="2000" b="1" dirty="0">
                <a:latin typeface="Comic Sans MS" panose="030F0702030302020204" pitchFamily="66" charset="0"/>
                <a:cs typeface="Times New Roman" panose="02020603050405020304" pitchFamily="18" charset="0"/>
              </a:rPr>
              <a:t>Part B:  </a:t>
            </a:r>
            <a:r>
              <a:rPr lang="en-US" sz="2000" b="1" dirty="0">
                <a:effectLst/>
                <a:latin typeface="Comic Sans MS" panose="030F0702030302020204" pitchFamily="66" charset="0"/>
              </a:rPr>
              <a:t>Complete this section </a:t>
            </a:r>
            <a:r>
              <a:rPr lang="en-US" sz="2000" b="1" dirty="0">
                <a:latin typeface="Comic Sans MS" panose="030F0702030302020204" pitchFamily="66" charset="0"/>
              </a:rPr>
              <a:t>using the class notes</a:t>
            </a:r>
            <a:r>
              <a:rPr lang="en-US" sz="2000" b="1" dirty="0">
                <a:effectLst/>
                <a:latin typeface="Comic Sans MS" panose="030F0702030302020204" pitchFamily="66" charset="0"/>
              </a:rPr>
              <a:t>.</a:t>
            </a:r>
            <a:endParaRPr lang="en-US" sz="2000" dirty="0">
              <a:latin typeface="Comic Sans MS" panose="030F0702030302020204" pitchFamily="66" charset="0"/>
              <a:cs typeface="Times New Roman" panose="02020603050405020304" pitchFamily="18" charset="0"/>
            </a:endParaRPr>
          </a:p>
          <a:p>
            <a:pPr>
              <a:lnSpc>
                <a:spcPct val="150000"/>
              </a:lnSpc>
              <a:spcBef>
                <a:spcPts val="600"/>
              </a:spcBef>
              <a:spcAft>
                <a:spcPts val="600"/>
              </a:spcAft>
            </a:pPr>
            <a:r>
              <a:rPr lang="en-US" sz="2000" dirty="0">
                <a:latin typeface="Comic Sans MS" panose="030F0702030302020204" pitchFamily="66" charset="0"/>
                <a:cs typeface="Times New Roman" panose="02020603050405020304" pitchFamily="18" charset="0"/>
              </a:rPr>
              <a:t>1. Observations of the rock layers themselves to help determine the _________ </a:t>
            </a:r>
            <a:r>
              <a:rPr lang="en-US" sz="2000" b="1" dirty="0">
                <a:solidFill>
                  <a:srgbClr val="FF0000"/>
                </a:solidFill>
                <a:latin typeface="Comic Sans MS" panose="030F0702030302020204" pitchFamily="66" charset="0"/>
                <a:cs typeface="Times New Roman" panose="02020603050405020304" pitchFamily="18" charset="0"/>
              </a:rPr>
              <a:t>                    </a:t>
            </a:r>
            <a:r>
              <a:rPr lang="en-US" sz="2000" dirty="0">
                <a:latin typeface="Comic Sans MS" panose="030F0702030302020204" pitchFamily="66" charset="0"/>
                <a:cs typeface="Times New Roman" panose="02020603050405020304" pitchFamily="18" charset="0"/>
              </a:rPr>
              <a:t>age</a:t>
            </a:r>
            <a:r>
              <a:rPr lang="en-US" sz="2000" b="1" dirty="0">
                <a:solidFill>
                  <a:srgbClr val="FF0000"/>
                </a:solidFill>
                <a:latin typeface="Comic Sans MS" panose="030F0702030302020204" pitchFamily="66" charset="0"/>
                <a:cs typeface="Times New Roman" panose="02020603050405020304" pitchFamily="18" charset="0"/>
              </a:rPr>
              <a:t> </a:t>
            </a:r>
            <a:r>
              <a:rPr lang="en-US" sz="2000" dirty="0">
                <a:latin typeface="Comic Sans MS" panose="030F0702030302020204" pitchFamily="66" charset="0"/>
                <a:cs typeface="Times New Roman" panose="02020603050405020304" pitchFamily="18" charset="0"/>
              </a:rPr>
              <a:t>of rock layers.  Scientists can learn clues from the ______ of rock (sedimentary or igneous) in the layer, the ______ of rock layers, _________ or bedding marks, and the presence of ______ fossils.</a:t>
            </a:r>
          </a:p>
          <a:p>
            <a:pPr>
              <a:lnSpc>
                <a:spcPct val="150000"/>
              </a:lnSpc>
              <a:spcBef>
                <a:spcPts val="600"/>
              </a:spcBef>
              <a:spcAft>
                <a:spcPts val="600"/>
              </a:spcAft>
            </a:pPr>
            <a:r>
              <a:rPr lang="en-US" sz="2000" dirty="0">
                <a:latin typeface="Comic Sans MS" panose="030F0702030302020204" pitchFamily="66" charset="0"/>
                <a:cs typeface="Times New Roman" panose="02020603050405020304" pitchFamily="18" charset="0"/>
              </a:rPr>
              <a:t>2. Scientific tests are used to determine the __________ or actual age of rock layers and fossils.</a:t>
            </a:r>
          </a:p>
          <a:p>
            <a:pPr>
              <a:lnSpc>
                <a:spcPct val="150000"/>
              </a:lnSpc>
              <a:spcBef>
                <a:spcPts val="1200"/>
              </a:spcBef>
              <a:spcAft>
                <a:spcPts val="1200"/>
              </a:spcAft>
            </a:pPr>
            <a:endParaRPr lang="en-US" altLang="en-US" sz="2000" dirty="0">
              <a:latin typeface="Comic Sans MS" panose="030F0702030302020204" pitchFamily="66" charset="0"/>
              <a:cs typeface="Times New Roman" panose="02020603050405020304" pitchFamily="18" charset="0"/>
            </a:endParaRPr>
          </a:p>
        </p:txBody>
      </p:sp>
      <p:sp>
        <p:nvSpPr>
          <p:cNvPr id="9" name="TextBox 8">
            <a:extLst>
              <a:ext uri="{FF2B5EF4-FFF2-40B4-BE49-F238E27FC236}">
                <a16:creationId xmlns:a16="http://schemas.microsoft.com/office/drawing/2014/main" id="{735162C7-EFB6-4DED-B7D7-BF85F4490473}"/>
              </a:ext>
            </a:extLst>
          </p:cNvPr>
          <p:cNvSpPr txBox="1"/>
          <p:nvPr/>
        </p:nvSpPr>
        <p:spPr>
          <a:xfrm>
            <a:off x="8303918" y="657684"/>
            <a:ext cx="195001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RELATIVE</a:t>
            </a:r>
          </a:p>
        </p:txBody>
      </p:sp>
      <p:sp>
        <p:nvSpPr>
          <p:cNvPr id="11" name="TextBox 10">
            <a:extLst>
              <a:ext uri="{FF2B5EF4-FFF2-40B4-BE49-F238E27FC236}">
                <a16:creationId xmlns:a16="http://schemas.microsoft.com/office/drawing/2014/main" id="{3FADBF55-7F29-4056-BA12-0530222D989D}"/>
              </a:ext>
            </a:extLst>
          </p:cNvPr>
          <p:cNvSpPr txBox="1"/>
          <p:nvPr/>
        </p:nvSpPr>
        <p:spPr>
          <a:xfrm>
            <a:off x="6797618" y="1067273"/>
            <a:ext cx="869282"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TYPE</a:t>
            </a:r>
          </a:p>
        </p:txBody>
      </p:sp>
      <p:sp>
        <p:nvSpPr>
          <p:cNvPr id="12" name="TextBox 11">
            <a:extLst>
              <a:ext uri="{FF2B5EF4-FFF2-40B4-BE49-F238E27FC236}">
                <a16:creationId xmlns:a16="http://schemas.microsoft.com/office/drawing/2014/main" id="{6A85C362-BDBC-4456-A07D-E471E2B4B59C}"/>
              </a:ext>
            </a:extLst>
          </p:cNvPr>
          <p:cNvSpPr txBox="1"/>
          <p:nvPr/>
        </p:nvSpPr>
        <p:spPr>
          <a:xfrm>
            <a:off x="5180712" y="1528938"/>
            <a:ext cx="869281"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AGE</a:t>
            </a:r>
          </a:p>
        </p:txBody>
      </p:sp>
      <p:sp>
        <p:nvSpPr>
          <p:cNvPr id="13" name="TextBox 12">
            <a:extLst>
              <a:ext uri="{FF2B5EF4-FFF2-40B4-BE49-F238E27FC236}">
                <a16:creationId xmlns:a16="http://schemas.microsoft.com/office/drawing/2014/main" id="{9A50E416-C8A1-4BAE-B4B1-C926B54D9507}"/>
              </a:ext>
            </a:extLst>
          </p:cNvPr>
          <p:cNvSpPr txBox="1"/>
          <p:nvPr/>
        </p:nvSpPr>
        <p:spPr>
          <a:xfrm>
            <a:off x="5550767" y="2622996"/>
            <a:ext cx="1610930"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ABSOLUTE</a:t>
            </a:r>
          </a:p>
        </p:txBody>
      </p:sp>
      <p:sp>
        <p:nvSpPr>
          <p:cNvPr id="15" name="TextBox 14">
            <a:extLst>
              <a:ext uri="{FF2B5EF4-FFF2-40B4-BE49-F238E27FC236}">
                <a16:creationId xmlns:a16="http://schemas.microsoft.com/office/drawing/2014/main" id="{6B21919A-599B-4E03-BC7A-7718CEA6F4CB}"/>
              </a:ext>
            </a:extLst>
          </p:cNvPr>
          <p:cNvSpPr txBox="1"/>
          <p:nvPr/>
        </p:nvSpPr>
        <p:spPr>
          <a:xfrm>
            <a:off x="8154838" y="1528938"/>
            <a:ext cx="1170539"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RIPPLE</a:t>
            </a:r>
          </a:p>
        </p:txBody>
      </p:sp>
      <p:sp>
        <p:nvSpPr>
          <p:cNvPr id="16" name="TextBox 15">
            <a:extLst>
              <a:ext uri="{FF2B5EF4-FFF2-40B4-BE49-F238E27FC236}">
                <a16:creationId xmlns:a16="http://schemas.microsoft.com/office/drawing/2014/main" id="{6147F68E-4252-43CF-9714-F5826E9E2295}"/>
              </a:ext>
            </a:extLst>
          </p:cNvPr>
          <p:cNvSpPr txBox="1"/>
          <p:nvPr/>
        </p:nvSpPr>
        <p:spPr>
          <a:xfrm>
            <a:off x="4380228" y="2036611"/>
            <a:ext cx="1170539" cy="461665"/>
          </a:xfrm>
          <a:prstGeom prst="rect">
            <a:avLst/>
          </a:prstGeom>
          <a:noFill/>
        </p:spPr>
        <p:txBody>
          <a:bodyPr wrap="square">
            <a:spAutoFit/>
          </a:bodyPr>
          <a:lstStyle/>
          <a:p>
            <a:pPr algn="ctr"/>
            <a:r>
              <a:rPr lang="en-US" sz="2400" b="1" dirty="0">
                <a:solidFill>
                  <a:srgbClr val="FF0000"/>
                </a:solidFill>
                <a:latin typeface="Arial Narrow" panose="020B0606020202030204" pitchFamily="34" charset="0"/>
              </a:rPr>
              <a:t>INDEX</a:t>
            </a:r>
          </a:p>
        </p:txBody>
      </p:sp>
      <p:sp>
        <p:nvSpPr>
          <p:cNvPr id="19" name="TextBox 18">
            <a:extLst>
              <a:ext uri="{FF2B5EF4-FFF2-40B4-BE49-F238E27FC236}">
                <a16:creationId xmlns:a16="http://schemas.microsoft.com/office/drawing/2014/main" id="{CAC04AD4-F8A9-47CD-9CDB-02909903E299}"/>
              </a:ext>
            </a:extLst>
          </p:cNvPr>
          <p:cNvSpPr txBox="1"/>
          <p:nvPr/>
        </p:nvSpPr>
        <p:spPr>
          <a:xfrm>
            <a:off x="130945" y="4017527"/>
            <a:ext cx="9669104" cy="3447098"/>
          </a:xfrm>
          <a:prstGeom prst="rect">
            <a:avLst/>
          </a:prstGeom>
          <a:solidFill>
            <a:schemeClr val="accent6">
              <a:lumMod val="20000"/>
              <a:lumOff val="80000"/>
            </a:schemeClr>
          </a:solidFill>
        </p:spPr>
        <p:txBody>
          <a:bodyPr wrap="square">
            <a:spAutoFit/>
          </a:bodyPr>
          <a:lstStyle/>
          <a:p>
            <a:r>
              <a:rPr lang="en-US" sz="2000" b="1" dirty="0">
                <a:latin typeface="Comic Sans MS" panose="030F0702030302020204" pitchFamily="66" charset="0"/>
              </a:rPr>
              <a:t>Identify each as a relative age or absolute age.</a:t>
            </a:r>
          </a:p>
          <a:p>
            <a:endParaRPr lang="en-US" sz="2000" b="1" dirty="0">
              <a:latin typeface="Comic Sans MS" panose="030F0702030302020204" pitchFamily="66" charset="0"/>
            </a:endParaRPr>
          </a:p>
          <a:p>
            <a:pPr>
              <a:lnSpc>
                <a:spcPct val="150000"/>
              </a:lnSpc>
            </a:pPr>
            <a:r>
              <a:rPr lang="en-US" sz="2000" dirty="0">
                <a:latin typeface="Comic Sans MS" panose="030F0702030302020204" pitchFamily="66" charset="0"/>
              </a:rPr>
              <a:t>    My dog is older than my cat.</a:t>
            </a:r>
          </a:p>
          <a:p>
            <a:pPr>
              <a:lnSpc>
                <a:spcPct val="150000"/>
              </a:lnSpc>
            </a:pPr>
            <a:r>
              <a:rPr lang="en-US" sz="2000" dirty="0">
                <a:latin typeface="Comic Sans MS" panose="030F0702030302020204" pitchFamily="66" charset="0"/>
              </a:rPr>
              <a:t>    My granddaughter is 2 ½ years old.</a:t>
            </a:r>
          </a:p>
          <a:p>
            <a:pPr>
              <a:lnSpc>
                <a:spcPct val="150000"/>
              </a:lnSpc>
            </a:pPr>
            <a:r>
              <a:rPr lang="en-US" sz="2000" dirty="0">
                <a:latin typeface="Comic Sans MS" panose="030F0702030302020204" pitchFamily="66" charset="0"/>
              </a:rPr>
              <a:t>    The trilobite fossil is older than the ammonite one.</a:t>
            </a:r>
          </a:p>
          <a:p>
            <a:pPr>
              <a:lnSpc>
                <a:spcPct val="150000"/>
              </a:lnSpc>
            </a:pPr>
            <a:r>
              <a:rPr lang="en-US" sz="2000" dirty="0">
                <a:latin typeface="Comic Sans MS" panose="030F0702030302020204" pitchFamily="66" charset="0"/>
              </a:rPr>
              <a:t>    The T-Rex bone is 65 million years old.</a:t>
            </a:r>
            <a:br>
              <a:rPr lang="en-US" sz="2000" dirty="0">
                <a:latin typeface="Comic Sans MS" panose="030F0702030302020204" pitchFamily="66" charset="0"/>
              </a:rPr>
            </a:br>
            <a:endParaRPr lang="en-US" sz="700" dirty="0">
              <a:latin typeface="Comic Sans MS" panose="030F0702030302020204" pitchFamily="66" charset="0"/>
            </a:endParaRPr>
          </a:p>
          <a:p>
            <a:r>
              <a:rPr lang="en-US" sz="2000" dirty="0">
                <a:latin typeface="Comic Sans MS" panose="030F0702030302020204" pitchFamily="66" charset="0"/>
              </a:rPr>
              <a:t>    A fish fossil was in a layer of rock that was deeper than the layer with the </a:t>
            </a:r>
            <a:br>
              <a:rPr lang="en-US" sz="2000" dirty="0">
                <a:latin typeface="Comic Sans MS" panose="030F0702030302020204" pitchFamily="66" charset="0"/>
              </a:rPr>
            </a:br>
            <a:r>
              <a:rPr lang="en-US" sz="2000" dirty="0">
                <a:latin typeface="Comic Sans MS" panose="030F0702030302020204" pitchFamily="66" charset="0"/>
              </a:rPr>
              <a:t>    mammoth bone.</a:t>
            </a:r>
          </a:p>
        </p:txBody>
      </p:sp>
      <p:sp>
        <p:nvSpPr>
          <p:cNvPr id="20" name="TextBox 19">
            <a:extLst>
              <a:ext uri="{FF2B5EF4-FFF2-40B4-BE49-F238E27FC236}">
                <a16:creationId xmlns:a16="http://schemas.microsoft.com/office/drawing/2014/main" id="{ACDF54BE-AF00-429E-815D-386246C995C2}"/>
              </a:ext>
            </a:extLst>
          </p:cNvPr>
          <p:cNvSpPr txBox="1"/>
          <p:nvPr/>
        </p:nvSpPr>
        <p:spPr>
          <a:xfrm>
            <a:off x="171450" y="4696210"/>
            <a:ext cx="45432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R</a:t>
            </a:r>
          </a:p>
        </p:txBody>
      </p:sp>
      <p:sp>
        <p:nvSpPr>
          <p:cNvPr id="21" name="TextBox 20">
            <a:extLst>
              <a:ext uri="{FF2B5EF4-FFF2-40B4-BE49-F238E27FC236}">
                <a16:creationId xmlns:a16="http://schemas.microsoft.com/office/drawing/2014/main" id="{249A3516-4D4B-4244-9C9F-3D97297C1F33}"/>
              </a:ext>
            </a:extLst>
          </p:cNvPr>
          <p:cNvSpPr txBox="1"/>
          <p:nvPr/>
        </p:nvSpPr>
        <p:spPr>
          <a:xfrm>
            <a:off x="171450" y="5182017"/>
            <a:ext cx="45432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A</a:t>
            </a:r>
          </a:p>
        </p:txBody>
      </p:sp>
      <p:sp>
        <p:nvSpPr>
          <p:cNvPr id="22" name="TextBox 21">
            <a:extLst>
              <a:ext uri="{FF2B5EF4-FFF2-40B4-BE49-F238E27FC236}">
                <a16:creationId xmlns:a16="http://schemas.microsoft.com/office/drawing/2014/main" id="{D1DA93CA-AB21-4BA1-8A54-807F273876BC}"/>
              </a:ext>
            </a:extLst>
          </p:cNvPr>
          <p:cNvSpPr txBox="1"/>
          <p:nvPr/>
        </p:nvSpPr>
        <p:spPr>
          <a:xfrm>
            <a:off x="171450" y="5599244"/>
            <a:ext cx="45432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R</a:t>
            </a:r>
          </a:p>
        </p:txBody>
      </p:sp>
      <p:sp>
        <p:nvSpPr>
          <p:cNvPr id="23" name="TextBox 22">
            <a:extLst>
              <a:ext uri="{FF2B5EF4-FFF2-40B4-BE49-F238E27FC236}">
                <a16:creationId xmlns:a16="http://schemas.microsoft.com/office/drawing/2014/main" id="{799D3123-ECC9-48A3-A24D-75D9A49EF491}"/>
              </a:ext>
            </a:extLst>
          </p:cNvPr>
          <p:cNvSpPr txBox="1"/>
          <p:nvPr/>
        </p:nvSpPr>
        <p:spPr>
          <a:xfrm>
            <a:off x="171450" y="6085051"/>
            <a:ext cx="45432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A</a:t>
            </a:r>
          </a:p>
        </p:txBody>
      </p:sp>
      <p:sp>
        <p:nvSpPr>
          <p:cNvPr id="24" name="TextBox 23">
            <a:extLst>
              <a:ext uri="{FF2B5EF4-FFF2-40B4-BE49-F238E27FC236}">
                <a16:creationId xmlns:a16="http://schemas.microsoft.com/office/drawing/2014/main" id="{7094B555-DB17-4F2A-937D-14875EF29374}"/>
              </a:ext>
            </a:extLst>
          </p:cNvPr>
          <p:cNvSpPr txBox="1"/>
          <p:nvPr/>
        </p:nvSpPr>
        <p:spPr>
          <a:xfrm>
            <a:off x="171450" y="6570859"/>
            <a:ext cx="45432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R</a:t>
            </a:r>
          </a:p>
        </p:txBody>
      </p:sp>
    </p:spTree>
    <p:extLst>
      <p:ext uri="{BB962C8B-B14F-4D97-AF65-F5344CB8AC3E}">
        <p14:creationId xmlns:p14="http://schemas.microsoft.com/office/powerpoint/2010/main" val="102815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5" grpId="0"/>
      <p:bldP spid="16" grpId="0"/>
      <p:bldP spid="19" grpId="0" animBg="1"/>
      <p:bldP spid="20" grpId="0"/>
      <p:bldP spid="21" grpId="0"/>
      <p:bldP spid="22" grpId="0"/>
      <p:bldP spid="23" grpId="0"/>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A6D98B95-95D8-46E7-A743-251EA1E14DB1}"/>
              </a:ext>
            </a:extLst>
          </p:cNvPr>
          <p:cNvSpPr>
            <a:spLocks noChangeArrowheads="1"/>
          </p:cNvSpPr>
          <p:nvPr/>
        </p:nvSpPr>
        <p:spPr bwMode="auto">
          <a:xfrm>
            <a:off x="45660" y="157886"/>
            <a:ext cx="9967079" cy="6426943"/>
          </a:xfrm>
          <a:prstGeom prst="rect">
            <a:avLst/>
          </a:prstGeom>
          <a:noFill/>
          <a:ln>
            <a:noFill/>
          </a:ln>
          <a:effectLst/>
        </p:spPr>
        <p:txBody>
          <a:bodyPr vert="horz" wrap="square" lIns="100584" tIns="50292" rIns="100584" bIns="50292" numCol="1" anchor="t" anchorCtr="0" compatLnSpc="1">
            <a:prstTxWarp prst="textNoShape">
              <a:avLst/>
            </a:prstTxWarp>
            <a:noAutofit/>
          </a:bodyPr>
          <a:lstStyle>
            <a:lvl1pPr eaLnBrk="0" fontAlgn="base" hangingPunct="0">
              <a:spcBef>
                <a:spcPct val="0"/>
              </a:spcBef>
              <a:spcAft>
                <a:spcPct val="0"/>
              </a:spcAft>
              <a:tabLst>
                <a:tab pos="8001000" algn="l"/>
              </a:tabLst>
              <a:defRPr>
                <a:solidFill>
                  <a:schemeClr val="tx1"/>
                </a:solidFill>
                <a:latin typeface="Arial" panose="020B0604020202020204" pitchFamily="34" charset="0"/>
              </a:defRPr>
            </a:lvl1pPr>
            <a:lvl2pPr eaLnBrk="0" fontAlgn="base" hangingPunct="0">
              <a:spcBef>
                <a:spcPct val="0"/>
              </a:spcBef>
              <a:spcAft>
                <a:spcPct val="0"/>
              </a:spcAft>
              <a:tabLst>
                <a:tab pos="8001000" algn="l"/>
              </a:tabLst>
              <a:defRPr>
                <a:solidFill>
                  <a:schemeClr val="tx1"/>
                </a:solidFill>
                <a:latin typeface="Arial" panose="020B0604020202020204" pitchFamily="34" charset="0"/>
              </a:defRPr>
            </a:lvl2pPr>
            <a:lvl3pPr eaLnBrk="0" fontAlgn="base" hangingPunct="0">
              <a:spcBef>
                <a:spcPct val="0"/>
              </a:spcBef>
              <a:spcAft>
                <a:spcPct val="0"/>
              </a:spcAft>
              <a:tabLst>
                <a:tab pos="8001000" algn="l"/>
              </a:tabLst>
              <a:defRPr>
                <a:solidFill>
                  <a:schemeClr val="tx1"/>
                </a:solidFill>
                <a:latin typeface="Arial" panose="020B0604020202020204" pitchFamily="34" charset="0"/>
              </a:defRPr>
            </a:lvl3pPr>
            <a:lvl4pPr eaLnBrk="0" fontAlgn="base" hangingPunct="0">
              <a:spcBef>
                <a:spcPct val="0"/>
              </a:spcBef>
              <a:spcAft>
                <a:spcPct val="0"/>
              </a:spcAft>
              <a:tabLst>
                <a:tab pos="8001000" algn="l"/>
              </a:tabLst>
              <a:defRPr>
                <a:solidFill>
                  <a:schemeClr val="tx1"/>
                </a:solidFill>
                <a:latin typeface="Arial" panose="020B0604020202020204" pitchFamily="34" charset="0"/>
              </a:defRPr>
            </a:lvl4pPr>
            <a:lvl5pPr eaLnBrk="0" fontAlgn="base" hangingPunct="0">
              <a:spcBef>
                <a:spcPct val="0"/>
              </a:spcBef>
              <a:spcAft>
                <a:spcPct val="0"/>
              </a:spcAft>
              <a:tabLst>
                <a:tab pos="8001000" algn="l"/>
              </a:tabLst>
              <a:defRPr>
                <a:solidFill>
                  <a:schemeClr val="tx1"/>
                </a:solidFill>
                <a:latin typeface="Arial" panose="020B0604020202020204" pitchFamily="34" charset="0"/>
              </a:defRPr>
            </a:lvl5pPr>
            <a:lvl6pPr eaLnBrk="0" fontAlgn="base" hangingPunct="0">
              <a:spcBef>
                <a:spcPct val="0"/>
              </a:spcBef>
              <a:spcAft>
                <a:spcPct val="0"/>
              </a:spcAft>
              <a:tabLst>
                <a:tab pos="8001000" algn="l"/>
              </a:tabLst>
              <a:defRPr>
                <a:solidFill>
                  <a:schemeClr val="tx1"/>
                </a:solidFill>
                <a:latin typeface="Arial" panose="020B0604020202020204" pitchFamily="34" charset="0"/>
              </a:defRPr>
            </a:lvl6pPr>
            <a:lvl7pPr eaLnBrk="0" fontAlgn="base" hangingPunct="0">
              <a:spcBef>
                <a:spcPct val="0"/>
              </a:spcBef>
              <a:spcAft>
                <a:spcPct val="0"/>
              </a:spcAft>
              <a:tabLst>
                <a:tab pos="8001000" algn="l"/>
              </a:tabLst>
              <a:defRPr>
                <a:solidFill>
                  <a:schemeClr val="tx1"/>
                </a:solidFill>
                <a:latin typeface="Arial" panose="020B0604020202020204" pitchFamily="34" charset="0"/>
              </a:defRPr>
            </a:lvl7pPr>
            <a:lvl8pPr eaLnBrk="0" fontAlgn="base" hangingPunct="0">
              <a:spcBef>
                <a:spcPct val="0"/>
              </a:spcBef>
              <a:spcAft>
                <a:spcPct val="0"/>
              </a:spcAft>
              <a:tabLst>
                <a:tab pos="8001000" algn="l"/>
              </a:tabLst>
              <a:defRPr>
                <a:solidFill>
                  <a:schemeClr val="tx1"/>
                </a:solidFill>
                <a:latin typeface="Arial" panose="020B0604020202020204" pitchFamily="34" charset="0"/>
              </a:defRPr>
            </a:lvl8pPr>
            <a:lvl9pPr eaLnBrk="0" fontAlgn="base" hangingPunct="0">
              <a:spcBef>
                <a:spcPct val="0"/>
              </a:spcBef>
              <a:spcAft>
                <a:spcPct val="0"/>
              </a:spcAft>
              <a:tabLst>
                <a:tab pos="8001000" algn="l"/>
              </a:tabLst>
              <a:defRPr>
                <a:solidFill>
                  <a:schemeClr val="tx1"/>
                </a:solidFill>
                <a:latin typeface="Arial" panose="020B0604020202020204" pitchFamily="34" charset="0"/>
              </a:defRPr>
            </a:lvl9pPr>
          </a:lstStyle>
          <a:p>
            <a:pPr>
              <a:lnSpc>
                <a:spcPct val="150000"/>
              </a:lnSpc>
              <a:spcBef>
                <a:spcPts val="600"/>
              </a:spcBef>
              <a:spcAft>
                <a:spcPts val="600"/>
              </a:spcAft>
            </a:pPr>
            <a:r>
              <a:rPr lang="en-US" sz="2000" dirty="0">
                <a:latin typeface="Comic Sans MS" panose="030F0702030302020204" pitchFamily="66" charset="0"/>
                <a:cs typeface="Times New Roman" panose="02020603050405020304" pitchFamily="18" charset="0"/>
              </a:rPr>
              <a:t>3. The geologic time scale divides earth history’s into various sections based on:</a:t>
            </a:r>
          </a:p>
          <a:p>
            <a:pPr lvl="1">
              <a:spcBef>
                <a:spcPts val="600"/>
              </a:spcBef>
              <a:spcAft>
                <a:spcPts val="600"/>
              </a:spcAft>
            </a:pPr>
            <a:r>
              <a:rPr lang="en-US" sz="2000" b="1" dirty="0">
                <a:latin typeface="Comic Sans MS" panose="030F0702030302020204" pitchFamily="66" charset="0"/>
                <a:cs typeface="Times New Roman" panose="02020603050405020304" pitchFamily="18" charset="0"/>
              </a:rPr>
              <a:t>               EVENTS - </a:t>
            </a:r>
            <a:r>
              <a:rPr lang="en-US" sz="2000" dirty="0">
                <a:latin typeface="Comic Sans MS" panose="030F0702030302020204" pitchFamily="66" charset="0"/>
                <a:cs typeface="Times New Roman" panose="02020603050405020304" pitchFamily="18" charset="0"/>
              </a:rPr>
              <a:t>sea encroachments, mountain-building, and </a:t>
            </a:r>
            <a:br>
              <a:rPr lang="en-US" sz="2000" dirty="0">
                <a:latin typeface="Comic Sans MS" panose="030F0702030302020204" pitchFamily="66" charset="0"/>
                <a:cs typeface="Times New Roman" panose="02020603050405020304" pitchFamily="18" charset="0"/>
              </a:rPr>
            </a:br>
            <a:r>
              <a:rPr lang="en-US" sz="2000" dirty="0">
                <a:latin typeface="Comic Sans MS" panose="030F0702030302020204" pitchFamily="66" charset="0"/>
                <a:cs typeface="Times New Roman" panose="02020603050405020304" pitchFamily="18" charset="0"/>
              </a:rPr>
              <a:t>                                        depositional events</a:t>
            </a:r>
          </a:p>
          <a:p>
            <a:pPr lvl="1">
              <a:spcBef>
                <a:spcPts val="600"/>
              </a:spcBef>
              <a:spcAft>
                <a:spcPts val="600"/>
              </a:spcAft>
            </a:pPr>
            <a:r>
              <a:rPr lang="en-US" sz="2000" b="1" dirty="0">
                <a:latin typeface="Comic Sans MS" panose="030F0702030302020204" pitchFamily="66" charset="0"/>
                <a:cs typeface="Times New Roman" panose="02020603050405020304" pitchFamily="18" charset="0"/>
              </a:rPr>
              <a:t>               EVENTS - </a:t>
            </a:r>
            <a:r>
              <a:rPr lang="en-US" sz="2000" dirty="0">
                <a:latin typeface="Comic Sans MS" panose="030F0702030302020204" pitchFamily="66" charset="0"/>
                <a:cs typeface="Times New Roman" panose="02020603050405020304" pitchFamily="18" charset="0"/>
              </a:rPr>
              <a:t>appearance, abundance, or extinction of certain </a:t>
            </a:r>
            <a:br>
              <a:rPr lang="en-US" sz="2000" dirty="0">
                <a:latin typeface="Comic Sans MS" panose="030F0702030302020204" pitchFamily="66" charset="0"/>
                <a:cs typeface="Times New Roman" panose="02020603050405020304" pitchFamily="18" charset="0"/>
              </a:rPr>
            </a:br>
            <a:r>
              <a:rPr lang="en-US" sz="2000" dirty="0">
                <a:latin typeface="Comic Sans MS" panose="030F0702030302020204" pitchFamily="66" charset="0"/>
                <a:cs typeface="Times New Roman" panose="02020603050405020304" pitchFamily="18" charset="0"/>
              </a:rPr>
              <a:t>                                         life forms</a:t>
            </a:r>
          </a:p>
          <a:p>
            <a:pPr>
              <a:lnSpc>
                <a:spcPct val="150000"/>
              </a:lnSpc>
              <a:spcBef>
                <a:spcPts val="1200"/>
              </a:spcBef>
              <a:spcAft>
                <a:spcPts val="1200"/>
              </a:spcAft>
            </a:pPr>
            <a:endParaRPr lang="en-US" altLang="en-US" sz="2000" dirty="0">
              <a:latin typeface="Comic Sans MS" panose="030F0702030302020204" pitchFamily="66" charset="0"/>
              <a:cs typeface="Times New Roman" panose="02020603050405020304" pitchFamily="18" charset="0"/>
            </a:endParaRPr>
          </a:p>
        </p:txBody>
      </p:sp>
      <p:sp>
        <p:nvSpPr>
          <p:cNvPr id="14" name="TextBox 13">
            <a:extLst>
              <a:ext uri="{FF2B5EF4-FFF2-40B4-BE49-F238E27FC236}">
                <a16:creationId xmlns:a16="http://schemas.microsoft.com/office/drawing/2014/main" id="{9B403C6E-AA06-4174-88FD-907CD68DE907}"/>
              </a:ext>
            </a:extLst>
          </p:cNvPr>
          <p:cNvSpPr txBox="1"/>
          <p:nvPr/>
        </p:nvSpPr>
        <p:spPr>
          <a:xfrm>
            <a:off x="333111" y="726717"/>
            <a:ext cx="195001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GEOLOGICAL</a:t>
            </a:r>
          </a:p>
        </p:txBody>
      </p:sp>
      <p:sp>
        <p:nvSpPr>
          <p:cNvPr id="17" name="TextBox 16">
            <a:extLst>
              <a:ext uri="{FF2B5EF4-FFF2-40B4-BE49-F238E27FC236}">
                <a16:creationId xmlns:a16="http://schemas.microsoft.com/office/drawing/2014/main" id="{543CE2EA-17F5-414D-A9D6-F208B78BEED7}"/>
              </a:ext>
            </a:extLst>
          </p:cNvPr>
          <p:cNvSpPr txBox="1"/>
          <p:nvPr/>
        </p:nvSpPr>
        <p:spPr>
          <a:xfrm>
            <a:off x="347267" y="1511721"/>
            <a:ext cx="1950015" cy="461665"/>
          </a:xfrm>
          <a:prstGeom prst="rect">
            <a:avLst/>
          </a:prstGeom>
          <a:noFill/>
        </p:spPr>
        <p:txBody>
          <a:bodyPr wrap="square">
            <a:spAutoFit/>
          </a:bodyPr>
          <a:lstStyle/>
          <a:p>
            <a:r>
              <a:rPr lang="en-US" sz="2400" b="1" dirty="0">
                <a:solidFill>
                  <a:srgbClr val="FF0000"/>
                </a:solidFill>
                <a:latin typeface="Arial Narrow" panose="020B0606020202030204" pitchFamily="34" charset="0"/>
              </a:rPr>
              <a:t>BIOLOGICAL</a:t>
            </a:r>
          </a:p>
        </p:txBody>
      </p:sp>
      <p:pic>
        <p:nvPicPr>
          <p:cNvPr id="6" name="Picture 5">
            <a:extLst>
              <a:ext uri="{FF2B5EF4-FFF2-40B4-BE49-F238E27FC236}">
                <a16:creationId xmlns:a16="http://schemas.microsoft.com/office/drawing/2014/main" id="{2EF98C0E-0776-4697-9B2B-031CB38B0FAF}"/>
              </a:ext>
            </a:extLst>
          </p:cNvPr>
          <p:cNvPicPr>
            <a:picLocks noChangeAspect="1"/>
          </p:cNvPicPr>
          <p:nvPr/>
        </p:nvPicPr>
        <p:blipFill>
          <a:blip r:embed="rId2"/>
          <a:stretch>
            <a:fillRect/>
          </a:stretch>
        </p:blipFill>
        <p:spPr>
          <a:xfrm>
            <a:off x="45660" y="3752872"/>
            <a:ext cx="10058400" cy="3000168"/>
          </a:xfrm>
          <a:prstGeom prst="rect">
            <a:avLst/>
          </a:prstGeom>
        </p:spPr>
      </p:pic>
      <p:sp>
        <p:nvSpPr>
          <p:cNvPr id="8" name="TextBox 7">
            <a:extLst>
              <a:ext uri="{FF2B5EF4-FFF2-40B4-BE49-F238E27FC236}">
                <a16:creationId xmlns:a16="http://schemas.microsoft.com/office/drawing/2014/main" id="{D43D6A72-761E-4278-B3D2-44BABEAEC6C0}"/>
              </a:ext>
            </a:extLst>
          </p:cNvPr>
          <p:cNvSpPr txBox="1"/>
          <p:nvPr/>
        </p:nvSpPr>
        <p:spPr>
          <a:xfrm>
            <a:off x="617220" y="7355306"/>
            <a:ext cx="8985854" cy="369332"/>
          </a:xfrm>
          <a:prstGeom prst="rect">
            <a:avLst/>
          </a:prstGeom>
          <a:noFill/>
        </p:spPr>
        <p:txBody>
          <a:bodyPr wrap="square">
            <a:spAutoFit/>
          </a:bodyPr>
          <a:lstStyle/>
          <a:p>
            <a:r>
              <a:rPr lang="en-US" dirty="0"/>
              <a:t>Layers of Time activity - </a:t>
            </a:r>
            <a:r>
              <a:rPr lang="en-US" dirty="0">
                <a:hlinkClick r:id="rId3"/>
              </a:rPr>
              <a:t>https://www.amnh.org/explore/ology/paleontology/layers-of-time2</a:t>
            </a:r>
            <a:r>
              <a:rPr lang="en-US" dirty="0"/>
              <a:t> </a:t>
            </a:r>
          </a:p>
        </p:txBody>
      </p:sp>
      <p:sp>
        <p:nvSpPr>
          <p:cNvPr id="9" name="TextBox 8">
            <a:extLst>
              <a:ext uri="{FF2B5EF4-FFF2-40B4-BE49-F238E27FC236}">
                <a16:creationId xmlns:a16="http://schemas.microsoft.com/office/drawing/2014/main" id="{ECCFE2AE-93E2-4EA4-A8CC-7CE93AC034BD}"/>
              </a:ext>
            </a:extLst>
          </p:cNvPr>
          <p:cNvSpPr txBox="1"/>
          <p:nvPr/>
        </p:nvSpPr>
        <p:spPr>
          <a:xfrm>
            <a:off x="1062498" y="6676351"/>
            <a:ext cx="8095297" cy="369332"/>
          </a:xfrm>
          <a:prstGeom prst="rect">
            <a:avLst/>
          </a:prstGeom>
          <a:noFill/>
        </p:spPr>
        <p:txBody>
          <a:bodyPr wrap="square">
            <a:spAutoFit/>
          </a:bodyPr>
          <a:lstStyle/>
          <a:p>
            <a:r>
              <a:rPr lang="en-US" dirty="0"/>
              <a:t>https://www.nhm.ac.uk/discover/the-triassic-period-the-rise-of-the-dinosaurs.html</a:t>
            </a:r>
          </a:p>
        </p:txBody>
      </p:sp>
    </p:spTree>
    <p:extLst>
      <p:ext uri="{BB962C8B-B14F-4D97-AF65-F5344CB8AC3E}">
        <p14:creationId xmlns:p14="http://schemas.microsoft.com/office/powerpoint/2010/main" val="232677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6A8D07CC-8BE6-4F18-828C-818CFD196BAA}"/>
              </a:ext>
            </a:extLst>
          </p:cNvPr>
          <p:cNvSpPr>
            <a:spLocks noChangeArrowheads="1"/>
          </p:cNvSpPr>
          <p:nvPr/>
        </p:nvSpPr>
        <p:spPr bwMode="auto">
          <a:xfrm>
            <a:off x="1500908" y="228864"/>
            <a:ext cx="4719708" cy="51538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anchor="t" anchorCtr="0" compatLnSpc="1">
            <a:prstTxWarp prst="textNoShape">
              <a:avLst/>
            </a:prstTxWarp>
            <a:noAutofit/>
          </a:bodyPr>
          <a:lstStyle>
            <a:lvl1pPr eaLnBrk="0" fontAlgn="base" hangingPunct="0">
              <a:spcBef>
                <a:spcPct val="0"/>
              </a:spcBef>
              <a:spcAft>
                <a:spcPct val="0"/>
              </a:spcAft>
              <a:tabLst>
                <a:tab pos="8001000" algn="l"/>
              </a:tabLst>
              <a:defRPr>
                <a:solidFill>
                  <a:schemeClr val="tx1"/>
                </a:solidFill>
                <a:latin typeface="Arial" panose="020B0604020202020204" pitchFamily="34" charset="0"/>
              </a:defRPr>
            </a:lvl1pPr>
            <a:lvl2pPr eaLnBrk="0" fontAlgn="base" hangingPunct="0">
              <a:spcBef>
                <a:spcPct val="0"/>
              </a:spcBef>
              <a:spcAft>
                <a:spcPct val="0"/>
              </a:spcAft>
              <a:tabLst>
                <a:tab pos="8001000" algn="l"/>
              </a:tabLst>
              <a:defRPr>
                <a:solidFill>
                  <a:schemeClr val="tx1"/>
                </a:solidFill>
                <a:latin typeface="Arial" panose="020B0604020202020204" pitchFamily="34" charset="0"/>
              </a:defRPr>
            </a:lvl2pPr>
            <a:lvl3pPr eaLnBrk="0" fontAlgn="base" hangingPunct="0">
              <a:spcBef>
                <a:spcPct val="0"/>
              </a:spcBef>
              <a:spcAft>
                <a:spcPct val="0"/>
              </a:spcAft>
              <a:tabLst>
                <a:tab pos="8001000" algn="l"/>
              </a:tabLst>
              <a:defRPr>
                <a:solidFill>
                  <a:schemeClr val="tx1"/>
                </a:solidFill>
                <a:latin typeface="Arial" panose="020B0604020202020204" pitchFamily="34" charset="0"/>
              </a:defRPr>
            </a:lvl3pPr>
            <a:lvl4pPr eaLnBrk="0" fontAlgn="base" hangingPunct="0">
              <a:spcBef>
                <a:spcPct val="0"/>
              </a:spcBef>
              <a:spcAft>
                <a:spcPct val="0"/>
              </a:spcAft>
              <a:tabLst>
                <a:tab pos="8001000" algn="l"/>
              </a:tabLst>
              <a:defRPr>
                <a:solidFill>
                  <a:schemeClr val="tx1"/>
                </a:solidFill>
                <a:latin typeface="Arial" panose="020B0604020202020204" pitchFamily="34" charset="0"/>
              </a:defRPr>
            </a:lvl4pPr>
            <a:lvl5pPr eaLnBrk="0" fontAlgn="base" hangingPunct="0">
              <a:spcBef>
                <a:spcPct val="0"/>
              </a:spcBef>
              <a:spcAft>
                <a:spcPct val="0"/>
              </a:spcAft>
              <a:tabLst>
                <a:tab pos="8001000" algn="l"/>
              </a:tabLst>
              <a:defRPr>
                <a:solidFill>
                  <a:schemeClr val="tx1"/>
                </a:solidFill>
                <a:latin typeface="Arial" panose="020B0604020202020204" pitchFamily="34" charset="0"/>
              </a:defRPr>
            </a:lvl5pPr>
            <a:lvl6pPr eaLnBrk="0" fontAlgn="base" hangingPunct="0">
              <a:spcBef>
                <a:spcPct val="0"/>
              </a:spcBef>
              <a:spcAft>
                <a:spcPct val="0"/>
              </a:spcAft>
              <a:tabLst>
                <a:tab pos="8001000" algn="l"/>
              </a:tabLst>
              <a:defRPr>
                <a:solidFill>
                  <a:schemeClr val="tx1"/>
                </a:solidFill>
                <a:latin typeface="Arial" panose="020B0604020202020204" pitchFamily="34" charset="0"/>
              </a:defRPr>
            </a:lvl6pPr>
            <a:lvl7pPr eaLnBrk="0" fontAlgn="base" hangingPunct="0">
              <a:spcBef>
                <a:spcPct val="0"/>
              </a:spcBef>
              <a:spcAft>
                <a:spcPct val="0"/>
              </a:spcAft>
              <a:tabLst>
                <a:tab pos="8001000" algn="l"/>
              </a:tabLst>
              <a:defRPr>
                <a:solidFill>
                  <a:schemeClr val="tx1"/>
                </a:solidFill>
                <a:latin typeface="Arial" panose="020B0604020202020204" pitchFamily="34" charset="0"/>
              </a:defRPr>
            </a:lvl7pPr>
            <a:lvl8pPr eaLnBrk="0" fontAlgn="base" hangingPunct="0">
              <a:spcBef>
                <a:spcPct val="0"/>
              </a:spcBef>
              <a:spcAft>
                <a:spcPct val="0"/>
              </a:spcAft>
              <a:tabLst>
                <a:tab pos="8001000" algn="l"/>
              </a:tabLst>
              <a:defRPr>
                <a:solidFill>
                  <a:schemeClr val="tx1"/>
                </a:solidFill>
                <a:latin typeface="Arial" panose="020B0604020202020204" pitchFamily="34" charset="0"/>
              </a:defRPr>
            </a:lvl8pPr>
            <a:lvl9pPr eaLnBrk="0" fontAlgn="base" hangingPunct="0">
              <a:spcBef>
                <a:spcPct val="0"/>
              </a:spcBef>
              <a:spcAft>
                <a:spcPct val="0"/>
              </a:spcAft>
              <a:tabLst>
                <a:tab pos="8001000" algn="l"/>
              </a:tabLst>
              <a:defRPr>
                <a:solidFill>
                  <a:schemeClr val="tx1"/>
                </a:solidFill>
                <a:latin typeface="Arial" panose="020B0604020202020204" pitchFamily="34" charset="0"/>
              </a:defRPr>
            </a:lvl9pPr>
          </a:lstStyle>
          <a:p>
            <a:pPr algn="just"/>
            <a:r>
              <a:rPr lang="en-US" altLang="en-US" sz="2640" b="1" dirty="0">
                <a:solidFill>
                  <a:srgbClr val="000000"/>
                </a:solidFill>
                <a:latin typeface="Times New Roman" panose="02020603050405020304" pitchFamily="18" charset="0"/>
                <a:cs typeface="Times New Roman" panose="02020603050405020304" pitchFamily="18" charset="0"/>
              </a:rPr>
              <a:t>Part C: Sequence Challenge</a:t>
            </a:r>
            <a:endParaRPr lang="en-US" altLang="en-US" sz="264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5B32EE4-60BF-4D60-B3D4-5BDDAFE1E41A}"/>
              </a:ext>
            </a:extLst>
          </p:cNvPr>
          <p:cNvSpPr/>
          <p:nvPr/>
        </p:nvSpPr>
        <p:spPr>
          <a:xfrm>
            <a:off x="1500908" y="879682"/>
            <a:ext cx="8266475" cy="6186309"/>
          </a:xfrm>
          <a:prstGeom prst="rect">
            <a:avLst/>
          </a:prstGeom>
        </p:spPr>
        <p:txBody>
          <a:bodyPr wrap="square">
            <a:spAutoFit/>
          </a:bodyPr>
          <a:lstStyle/>
          <a:p>
            <a:r>
              <a:rPr lang="en-US" sz="2200" b="1" dirty="0">
                <a:latin typeface="Times New Roman" panose="02020603050405020304" pitchFamily="18" charset="0"/>
                <a:cs typeface="Times New Roman" panose="02020603050405020304" pitchFamily="18" charset="0"/>
              </a:rPr>
              <a:t>Goal: Organize the cards from OLDEST to most RECENT.</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1</a:t>
            </a:r>
            <a:r>
              <a:rPr lang="en-US" sz="2200" baseline="30000" dirty="0">
                <a:latin typeface="Times New Roman" panose="02020603050405020304" pitchFamily="18" charset="0"/>
                <a:cs typeface="Times New Roman" panose="02020603050405020304" pitchFamily="18" charset="0"/>
              </a:rPr>
              <a:t>st –</a:t>
            </a:r>
            <a:r>
              <a:rPr lang="en-US" sz="2200" dirty="0">
                <a:latin typeface="Times New Roman" panose="02020603050405020304" pitchFamily="18" charset="0"/>
                <a:cs typeface="Times New Roman" panose="02020603050405020304" pitchFamily="18" charset="0"/>
              </a:rPr>
              <a:t>  Look for the card with </a:t>
            </a:r>
            <a:r>
              <a:rPr lang="en-US" sz="2200" b="1" dirty="0">
                <a:latin typeface="Times New Roman" panose="02020603050405020304" pitchFamily="18" charset="0"/>
                <a:cs typeface="Times New Roman" panose="02020603050405020304" pitchFamily="18" charset="0"/>
              </a:rPr>
              <a:t>TC</a:t>
            </a:r>
            <a:r>
              <a:rPr lang="en-US" sz="2200" dirty="0">
                <a:latin typeface="Times New Roman" panose="02020603050405020304" pitchFamily="18" charset="0"/>
                <a:cs typeface="Times New Roman" panose="02020603050405020304" pitchFamily="18" charset="0"/>
              </a:rPr>
              <a:t> on it. The </a:t>
            </a:r>
            <a:r>
              <a:rPr lang="en-US" sz="2200" b="1" dirty="0">
                <a:latin typeface="Times New Roman" panose="02020603050405020304" pitchFamily="18" charset="0"/>
                <a:cs typeface="Times New Roman" panose="02020603050405020304" pitchFamily="18" charset="0"/>
              </a:rPr>
              <a:t>T &amp; C </a:t>
            </a:r>
            <a:r>
              <a:rPr lang="en-US" sz="2200" dirty="0">
                <a:latin typeface="Times New Roman" panose="02020603050405020304" pitchFamily="18" charset="0"/>
                <a:cs typeface="Times New Roman" panose="02020603050405020304" pitchFamily="18" charset="0"/>
              </a:rPr>
              <a:t>represent </a:t>
            </a:r>
            <a:r>
              <a:rPr lang="en-US" sz="2200" b="1" dirty="0">
                <a:latin typeface="Times New Roman" panose="02020603050405020304" pitchFamily="18" charset="0"/>
                <a:cs typeface="Times New Roman" panose="02020603050405020304" pitchFamily="18" charset="0"/>
              </a:rPr>
              <a:t>fossils</a:t>
            </a:r>
            <a:r>
              <a:rPr lang="en-US" sz="2200" dirty="0">
                <a:latin typeface="Times New Roman" panose="02020603050405020304" pitchFamily="18" charset="0"/>
                <a:cs typeface="Times New Roman" panose="02020603050405020304" pitchFamily="18" charset="0"/>
              </a:rPr>
              <a:t> found in that layer, which is the </a:t>
            </a:r>
            <a:r>
              <a:rPr lang="en-US" sz="2200" b="1" dirty="0">
                <a:latin typeface="Times New Roman" panose="02020603050405020304" pitchFamily="18" charset="0"/>
                <a:cs typeface="Times New Roman" panose="02020603050405020304" pitchFamily="18" charset="0"/>
              </a:rPr>
              <a:t>OLDEST</a:t>
            </a:r>
            <a:r>
              <a:rPr lang="en-US" sz="2200" dirty="0">
                <a:latin typeface="Times New Roman" panose="02020603050405020304" pitchFamily="18" charset="0"/>
                <a:cs typeface="Times New Roman" panose="02020603050405020304" pitchFamily="18" charset="0"/>
              </a:rPr>
              <a:t> layer in your set.</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2nd- Find a card that could go on top of the "TC" card and represents a layer with fossils </a:t>
            </a:r>
            <a:r>
              <a:rPr lang="en-US" sz="2200" b="1" u="sng" dirty="0">
                <a:latin typeface="Times New Roman" panose="02020603050405020304" pitchFamily="18" charset="0"/>
                <a:cs typeface="Times New Roman" panose="02020603050405020304" pitchFamily="18" charset="0"/>
              </a:rPr>
              <a:t>YOUNGER</a:t>
            </a:r>
            <a:r>
              <a:rPr lang="en-US" sz="2200" dirty="0">
                <a:latin typeface="Times New Roman" panose="02020603050405020304" pitchFamily="18" charset="0"/>
                <a:cs typeface="Times New Roman" panose="02020603050405020304" pitchFamily="18" charset="0"/>
              </a:rPr>
              <a:t> than those in the bottom layer.</a:t>
            </a:r>
            <a:br>
              <a:rPr lang="en-US" sz="2200" dirty="0">
                <a:latin typeface="Times New Roman" panose="02020603050405020304" pitchFamily="18" charset="0"/>
                <a:cs typeface="Times New Roman" panose="02020603050405020304" pitchFamily="18" charset="0"/>
              </a:rPr>
            </a:br>
            <a:br>
              <a:rPr lang="en-US" sz="2200" dirty="0">
                <a:latin typeface="Times New Roman" panose="02020603050405020304" pitchFamily="18" charset="0"/>
                <a:cs typeface="Times New Roman" panose="02020603050405020304" pitchFamily="18" charset="0"/>
              </a:rPr>
            </a:br>
            <a:r>
              <a:rPr lang="en-US" sz="2200" i="1" dirty="0">
                <a:solidFill>
                  <a:srgbClr val="FF0000"/>
                </a:solidFill>
                <a:latin typeface="Times New Roman" panose="02020603050405020304" pitchFamily="18" charset="0"/>
                <a:cs typeface="Times New Roman" panose="02020603050405020304" pitchFamily="18" charset="0"/>
              </a:rPr>
              <a:t>HINT:  Similar fossils can be found in layers above and below others.</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3</a:t>
            </a:r>
            <a:r>
              <a:rPr lang="en-US" sz="2200" baseline="30000" dirty="0">
                <a:latin typeface="Times New Roman" panose="02020603050405020304" pitchFamily="18" charset="0"/>
                <a:cs typeface="Times New Roman" panose="02020603050405020304" pitchFamily="18" charset="0"/>
              </a:rPr>
              <a:t>rd</a:t>
            </a:r>
            <a:r>
              <a:rPr lang="en-US" sz="2200" dirty="0">
                <a:latin typeface="Times New Roman" panose="02020603050405020304" pitchFamily="18" charset="0"/>
                <a:cs typeface="Times New Roman" panose="02020603050405020304" pitchFamily="18" charset="0"/>
              </a:rPr>
              <a:t> – Continue sequencing the remaining cards by using the same process.  When you finish, you should have a vertical stack of cards with the </a:t>
            </a:r>
            <a:r>
              <a:rPr lang="en-US" sz="2200" b="1" u="sng" dirty="0">
                <a:latin typeface="Times New Roman" panose="02020603050405020304" pitchFamily="18" charset="0"/>
                <a:cs typeface="Times New Roman" panose="02020603050405020304" pitchFamily="18" charset="0"/>
              </a:rPr>
              <a:t>top card </a:t>
            </a:r>
            <a:r>
              <a:rPr lang="en-US" sz="2200" dirty="0">
                <a:latin typeface="Times New Roman" panose="02020603050405020304" pitchFamily="18" charset="0"/>
                <a:cs typeface="Times New Roman" panose="02020603050405020304" pitchFamily="18" charset="0"/>
              </a:rPr>
              <a:t>representing the youngest fossils of this rock sequence and the "TC" card at the </a:t>
            </a:r>
            <a:r>
              <a:rPr lang="en-US" sz="2200" b="1" u="sng" dirty="0">
                <a:latin typeface="Times New Roman" panose="02020603050405020304" pitchFamily="18" charset="0"/>
                <a:cs typeface="Times New Roman" panose="02020603050405020304" pitchFamily="18" charset="0"/>
              </a:rPr>
              <a:t>bottom</a:t>
            </a:r>
            <a:r>
              <a:rPr lang="en-US" sz="2200" dirty="0">
                <a:latin typeface="Times New Roman" panose="02020603050405020304" pitchFamily="18" charset="0"/>
                <a:cs typeface="Times New Roman" panose="02020603050405020304" pitchFamily="18" charset="0"/>
              </a:rPr>
              <a:t> of the stack representing the oldest fossils.</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4</a:t>
            </a:r>
            <a:r>
              <a:rPr lang="en-US" sz="2200" baseline="30000" dirty="0">
                <a:latin typeface="Times New Roman" panose="02020603050405020304" pitchFamily="18" charset="0"/>
                <a:cs typeface="Times New Roman" panose="02020603050405020304" pitchFamily="18" charset="0"/>
              </a:rPr>
              <a:t>th</a:t>
            </a:r>
            <a:r>
              <a:rPr lang="en-US" sz="2200" dirty="0">
                <a:latin typeface="Times New Roman" panose="02020603050405020304" pitchFamily="18" charset="0"/>
                <a:cs typeface="Times New Roman" panose="02020603050405020304" pitchFamily="18" charset="0"/>
              </a:rPr>
              <a:t> – Have your answers checked by the teacher.   If you have them all correct, </a:t>
            </a:r>
            <a:r>
              <a:rPr lang="en-US" sz="2200" b="1" dirty="0">
                <a:latin typeface="Times New Roman" panose="02020603050405020304" pitchFamily="18" charset="0"/>
                <a:cs typeface="Times New Roman" panose="02020603050405020304" pitchFamily="18" charset="0"/>
              </a:rPr>
              <a:t>answer the question </a:t>
            </a:r>
            <a:r>
              <a:rPr lang="en-US" sz="2200" dirty="0">
                <a:latin typeface="Times New Roman" panose="02020603050405020304" pitchFamily="18" charset="0"/>
                <a:cs typeface="Times New Roman" panose="02020603050405020304" pitchFamily="18" charset="0"/>
              </a:rPr>
              <a:t>on your slide.</a:t>
            </a:r>
          </a:p>
        </p:txBody>
      </p:sp>
      <p:sp>
        <p:nvSpPr>
          <p:cNvPr id="13" name="Rectangle 12">
            <a:extLst>
              <a:ext uri="{FF2B5EF4-FFF2-40B4-BE49-F238E27FC236}">
                <a16:creationId xmlns:a16="http://schemas.microsoft.com/office/drawing/2014/main" id="{77E6B08B-46E9-4A7D-BD8C-843572833694}"/>
              </a:ext>
            </a:extLst>
          </p:cNvPr>
          <p:cNvSpPr/>
          <p:nvPr/>
        </p:nvSpPr>
        <p:spPr>
          <a:xfrm>
            <a:off x="11494933" y="5031609"/>
            <a:ext cx="1005841" cy="6035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980"/>
          </a:p>
        </p:txBody>
      </p:sp>
      <p:sp>
        <p:nvSpPr>
          <p:cNvPr id="14" name="Rectangle 13">
            <a:extLst>
              <a:ext uri="{FF2B5EF4-FFF2-40B4-BE49-F238E27FC236}">
                <a16:creationId xmlns:a16="http://schemas.microsoft.com/office/drawing/2014/main" id="{55E0BEDD-F2C8-465B-98FA-274E3A0B67A7}"/>
              </a:ext>
            </a:extLst>
          </p:cNvPr>
          <p:cNvSpPr/>
          <p:nvPr/>
        </p:nvSpPr>
        <p:spPr>
          <a:xfrm>
            <a:off x="11494933" y="4278639"/>
            <a:ext cx="1005841" cy="6035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980"/>
          </a:p>
        </p:txBody>
      </p:sp>
      <p:sp>
        <p:nvSpPr>
          <p:cNvPr id="15" name="Rectangle 14">
            <a:extLst>
              <a:ext uri="{FF2B5EF4-FFF2-40B4-BE49-F238E27FC236}">
                <a16:creationId xmlns:a16="http://schemas.microsoft.com/office/drawing/2014/main" id="{170969F9-B763-4C9D-B5B0-264169FAACC2}"/>
              </a:ext>
            </a:extLst>
          </p:cNvPr>
          <p:cNvSpPr/>
          <p:nvPr/>
        </p:nvSpPr>
        <p:spPr>
          <a:xfrm>
            <a:off x="11494933" y="513790"/>
            <a:ext cx="1005841" cy="6035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980"/>
          </a:p>
        </p:txBody>
      </p:sp>
      <p:sp>
        <p:nvSpPr>
          <p:cNvPr id="16" name="Rectangle 15">
            <a:extLst>
              <a:ext uri="{FF2B5EF4-FFF2-40B4-BE49-F238E27FC236}">
                <a16:creationId xmlns:a16="http://schemas.microsoft.com/office/drawing/2014/main" id="{75FA434B-E4F7-4F2C-8361-72B69BD17598}"/>
              </a:ext>
            </a:extLst>
          </p:cNvPr>
          <p:cNvSpPr/>
          <p:nvPr/>
        </p:nvSpPr>
        <p:spPr>
          <a:xfrm>
            <a:off x="11494933" y="1266760"/>
            <a:ext cx="1005841" cy="6035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980"/>
          </a:p>
        </p:txBody>
      </p:sp>
      <p:sp>
        <p:nvSpPr>
          <p:cNvPr id="17" name="Rectangle 16">
            <a:extLst>
              <a:ext uri="{FF2B5EF4-FFF2-40B4-BE49-F238E27FC236}">
                <a16:creationId xmlns:a16="http://schemas.microsoft.com/office/drawing/2014/main" id="{271E83AD-E85B-4D57-BC69-234E75080CEB}"/>
              </a:ext>
            </a:extLst>
          </p:cNvPr>
          <p:cNvSpPr/>
          <p:nvPr/>
        </p:nvSpPr>
        <p:spPr>
          <a:xfrm>
            <a:off x="11494933" y="2019730"/>
            <a:ext cx="1005841" cy="6035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980"/>
          </a:p>
        </p:txBody>
      </p:sp>
      <p:sp>
        <p:nvSpPr>
          <p:cNvPr id="18" name="Rectangle 17">
            <a:extLst>
              <a:ext uri="{FF2B5EF4-FFF2-40B4-BE49-F238E27FC236}">
                <a16:creationId xmlns:a16="http://schemas.microsoft.com/office/drawing/2014/main" id="{64FC868E-A2E4-40B2-859B-49FCE0223A80}"/>
              </a:ext>
            </a:extLst>
          </p:cNvPr>
          <p:cNvSpPr/>
          <p:nvPr/>
        </p:nvSpPr>
        <p:spPr>
          <a:xfrm>
            <a:off x="11494933" y="2772700"/>
            <a:ext cx="1005841" cy="6035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980"/>
          </a:p>
        </p:txBody>
      </p:sp>
      <p:pic>
        <p:nvPicPr>
          <p:cNvPr id="3" name="Picture 2">
            <a:extLst>
              <a:ext uri="{FF2B5EF4-FFF2-40B4-BE49-F238E27FC236}">
                <a16:creationId xmlns:a16="http://schemas.microsoft.com/office/drawing/2014/main" id="{364F47BC-C76B-4C22-906A-1420850A382A}"/>
              </a:ext>
            </a:extLst>
          </p:cNvPr>
          <p:cNvPicPr>
            <a:picLocks noChangeAspect="1"/>
          </p:cNvPicPr>
          <p:nvPr/>
        </p:nvPicPr>
        <p:blipFill>
          <a:blip r:embed="rId2"/>
          <a:stretch>
            <a:fillRect/>
          </a:stretch>
        </p:blipFill>
        <p:spPr>
          <a:xfrm>
            <a:off x="18975" y="98871"/>
            <a:ext cx="1481933" cy="7574657"/>
          </a:xfrm>
          <a:prstGeom prst="rect">
            <a:avLst/>
          </a:prstGeom>
        </p:spPr>
      </p:pic>
      <p:sp>
        <p:nvSpPr>
          <p:cNvPr id="19" name="Rectangle 18">
            <a:extLst>
              <a:ext uri="{FF2B5EF4-FFF2-40B4-BE49-F238E27FC236}">
                <a16:creationId xmlns:a16="http://schemas.microsoft.com/office/drawing/2014/main" id="{1E0E602D-D9D2-42AF-B0A7-8A9327B1F9B1}"/>
              </a:ext>
            </a:extLst>
          </p:cNvPr>
          <p:cNvSpPr/>
          <p:nvPr/>
        </p:nvSpPr>
        <p:spPr>
          <a:xfrm>
            <a:off x="11494933" y="3525669"/>
            <a:ext cx="1005841" cy="6035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980"/>
          </a:p>
        </p:txBody>
      </p:sp>
      <p:grpSp>
        <p:nvGrpSpPr>
          <p:cNvPr id="8" name="Group 7">
            <a:extLst>
              <a:ext uri="{FF2B5EF4-FFF2-40B4-BE49-F238E27FC236}">
                <a16:creationId xmlns:a16="http://schemas.microsoft.com/office/drawing/2014/main" id="{46D3278E-FE00-4611-A17D-7A07A85DC6E6}"/>
              </a:ext>
            </a:extLst>
          </p:cNvPr>
          <p:cNvGrpSpPr/>
          <p:nvPr/>
        </p:nvGrpSpPr>
        <p:grpSpPr>
          <a:xfrm>
            <a:off x="171997" y="6792861"/>
            <a:ext cx="1175890" cy="717374"/>
            <a:chOff x="-7337630" y="1485112"/>
            <a:chExt cx="1068990" cy="652158"/>
          </a:xfrm>
        </p:grpSpPr>
        <p:pic>
          <p:nvPicPr>
            <p:cNvPr id="11" name="Picture 10">
              <a:extLst>
                <a:ext uri="{FF2B5EF4-FFF2-40B4-BE49-F238E27FC236}">
                  <a16:creationId xmlns:a16="http://schemas.microsoft.com/office/drawing/2014/main" id="{1EB1D2DD-79CD-47D2-8AD8-BCAB60F871E8}"/>
                </a:ext>
              </a:extLst>
            </p:cNvPr>
            <p:cNvPicPr>
              <a:picLocks noChangeAspect="1"/>
            </p:cNvPicPr>
            <p:nvPr/>
          </p:nvPicPr>
          <p:blipFill rotWithShape="1">
            <a:blip r:embed="rId3" cstate="print"/>
            <a:srcRect r="75327" b="51998"/>
            <a:stretch/>
          </p:blipFill>
          <p:spPr>
            <a:xfrm>
              <a:off x="-7337630" y="1485112"/>
              <a:ext cx="1068990" cy="652158"/>
            </a:xfrm>
            <a:prstGeom prst="rect">
              <a:avLst/>
            </a:prstGeom>
          </p:spPr>
        </p:pic>
        <p:sp>
          <p:nvSpPr>
            <p:cNvPr id="12" name="Star: 5 Points 11">
              <a:extLst>
                <a:ext uri="{FF2B5EF4-FFF2-40B4-BE49-F238E27FC236}">
                  <a16:creationId xmlns:a16="http://schemas.microsoft.com/office/drawing/2014/main" id="{2BAB64E0-B965-48FE-AFAE-40F4F8F5FB65}"/>
                </a:ext>
              </a:extLst>
            </p:cNvPr>
            <p:cNvSpPr/>
            <p:nvPr/>
          </p:nvSpPr>
          <p:spPr>
            <a:xfrm>
              <a:off x="-6558097" y="1526103"/>
              <a:ext cx="182880" cy="1828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980" dirty="0"/>
            </a:p>
          </p:txBody>
        </p:sp>
      </p:grpSp>
    </p:spTree>
    <p:extLst>
      <p:ext uri="{BB962C8B-B14F-4D97-AF65-F5344CB8AC3E}">
        <p14:creationId xmlns:p14="http://schemas.microsoft.com/office/powerpoint/2010/main" val="353697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F0EFEA5-EF38-484F-BED4-A418F9D5CFB7}"/>
              </a:ext>
            </a:extLst>
          </p:cNvPr>
          <p:cNvPicPr>
            <a:picLocks noChangeAspect="1"/>
          </p:cNvPicPr>
          <p:nvPr/>
        </p:nvPicPr>
        <p:blipFill>
          <a:blip r:embed="rId2"/>
          <a:stretch>
            <a:fillRect/>
          </a:stretch>
        </p:blipFill>
        <p:spPr>
          <a:xfrm>
            <a:off x="67585" y="0"/>
            <a:ext cx="1680701" cy="7574657"/>
          </a:xfrm>
          <a:prstGeom prst="rect">
            <a:avLst/>
          </a:prstGeom>
        </p:spPr>
      </p:pic>
      <p:sp>
        <p:nvSpPr>
          <p:cNvPr id="7" name="Rectangle 6">
            <a:extLst>
              <a:ext uri="{FF2B5EF4-FFF2-40B4-BE49-F238E27FC236}">
                <a16:creationId xmlns:a16="http://schemas.microsoft.com/office/drawing/2014/main" id="{05B32EE4-60BF-4D60-B3D4-5BDDAFE1E41A}"/>
              </a:ext>
            </a:extLst>
          </p:cNvPr>
          <p:cNvSpPr/>
          <p:nvPr/>
        </p:nvSpPr>
        <p:spPr>
          <a:xfrm>
            <a:off x="2244702" y="175241"/>
            <a:ext cx="7241833" cy="1643527"/>
          </a:xfrm>
          <a:prstGeom prst="rect">
            <a:avLst/>
          </a:prstGeom>
        </p:spPr>
        <p:txBody>
          <a:bodyPr wrap="square">
            <a:spAutoFit/>
          </a:bodyPr>
          <a:lstStyle/>
          <a:p>
            <a:r>
              <a:rPr lang="en-US" sz="2640" b="1" dirty="0">
                <a:latin typeface="Times New Roman" panose="02020603050405020304" pitchFamily="18" charset="0"/>
                <a:cs typeface="Times New Roman" panose="02020603050405020304" pitchFamily="18" charset="0"/>
              </a:rPr>
              <a:t>Part C: Question</a:t>
            </a:r>
          </a:p>
          <a:p>
            <a:endParaRPr lang="en-US" sz="2640" b="1" dirty="0">
              <a:latin typeface="Times New Roman" panose="02020603050405020304" pitchFamily="18" charset="0"/>
              <a:cs typeface="Times New Roman" panose="02020603050405020304" pitchFamily="18" charset="0"/>
            </a:endParaRPr>
          </a:p>
          <a:p>
            <a:r>
              <a:rPr lang="en-US" sz="2400" b="1" u="sng" dirty="0">
                <a:latin typeface="Times New Roman" panose="02020603050405020304" pitchFamily="18" charset="0"/>
                <a:cs typeface="Times New Roman" panose="02020603050405020304" pitchFamily="18" charset="0"/>
              </a:rPr>
              <a:t>After</a:t>
            </a:r>
            <a:r>
              <a:rPr lang="en-US" sz="2400" b="1" dirty="0">
                <a:latin typeface="Times New Roman" panose="02020603050405020304" pitchFamily="18" charset="0"/>
                <a:cs typeface="Times New Roman" panose="02020603050405020304" pitchFamily="18" charset="0"/>
              </a:rPr>
              <a:t> your teacher has checked your work, explain how your team determined the correct order.</a:t>
            </a:r>
          </a:p>
        </p:txBody>
      </p:sp>
      <p:sp>
        <p:nvSpPr>
          <p:cNvPr id="28" name="Rectangle 27">
            <a:extLst>
              <a:ext uri="{FF2B5EF4-FFF2-40B4-BE49-F238E27FC236}">
                <a16:creationId xmlns:a16="http://schemas.microsoft.com/office/drawing/2014/main" id="{9DA482C4-F06B-400F-B22D-485371067BFD}"/>
              </a:ext>
            </a:extLst>
          </p:cNvPr>
          <p:cNvSpPr/>
          <p:nvPr/>
        </p:nvSpPr>
        <p:spPr>
          <a:xfrm>
            <a:off x="455057" y="6636400"/>
            <a:ext cx="978153" cy="837152"/>
          </a:xfrm>
          <a:prstGeom prst="rect">
            <a:avLst/>
          </a:prstGeom>
          <a:solidFill>
            <a:schemeClr val="accent6">
              <a:lumMod val="60000"/>
              <a:lumOff val="40000"/>
            </a:schemeClr>
          </a:solidFill>
        </p:spPr>
        <p:txBody>
          <a:bodyPr wrap="none">
            <a:spAutoFit/>
          </a:bodyPr>
          <a:lstStyle/>
          <a:p>
            <a:r>
              <a:rPr lang="en-US" sz="4840" dirty="0">
                <a:latin typeface="Times New Roman" panose="02020603050405020304" pitchFamily="18" charset="0"/>
                <a:ea typeface="Times New Roman" panose="02020603050405020304" pitchFamily="18" charset="0"/>
              </a:rPr>
              <a:t>TC</a:t>
            </a:r>
            <a:endParaRPr lang="en-US" sz="4840" dirty="0"/>
          </a:p>
        </p:txBody>
      </p:sp>
      <p:grpSp>
        <p:nvGrpSpPr>
          <p:cNvPr id="47" name="Group 46"/>
          <p:cNvGrpSpPr/>
          <p:nvPr/>
        </p:nvGrpSpPr>
        <p:grpSpPr>
          <a:xfrm>
            <a:off x="220633" y="5681278"/>
            <a:ext cx="1495922" cy="1000420"/>
            <a:chOff x="7330927" y="4766233"/>
            <a:chExt cx="1359929" cy="909473"/>
          </a:xfrm>
        </p:grpSpPr>
        <p:sp>
          <p:nvSpPr>
            <p:cNvPr id="24" name="Rectangle 23">
              <a:extLst>
                <a:ext uri="{FF2B5EF4-FFF2-40B4-BE49-F238E27FC236}">
                  <a16:creationId xmlns:a16="http://schemas.microsoft.com/office/drawing/2014/main" id="{68034704-CA28-4C03-A637-19C086F111DC}"/>
                </a:ext>
              </a:extLst>
            </p:cNvPr>
            <p:cNvSpPr/>
            <p:nvPr/>
          </p:nvSpPr>
          <p:spPr>
            <a:xfrm>
              <a:off x="7330927" y="4766233"/>
              <a:ext cx="1359929" cy="761048"/>
            </a:xfrm>
            <a:prstGeom prst="rect">
              <a:avLst/>
            </a:prstGeom>
          </p:spPr>
          <p:txBody>
            <a:bodyPr wrap="none">
              <a:spAutoFit/>
            </a:bodyPr>
            <a:lstStyle/>
            <a:p>
              <a:r>
                <a:rPr lang="en-US" sz="4840" dirty="0">
                  <a:latin typeface="Times New Roman" panose="02020603050405020304" pitchFamily="18" charset="0"/>
                  <a:ea typeface="Times New Roman" panose="02020603050405020304" pitchFamily="18" charset="0"/>
                </a:rPr>
                <a:t>CGA</a:t>
              </a:r>
              <a:endParaRPr lang="en-US" sz="4840" dirty="0"/>
            </a:p>
          </p:txBody>
        </p:sp>
        <p:cxnSp>
          <p:nvCxnSpPr>
            <p:cNvPr id="4" name="Straight Arrow Connector 3">
              <a:extLst>
                <a:ext uri="{FF2B5EF4-FFF2-40B4-BE49-F238E27FC236}">
                  <a16:creationId xmlns:a16="http://schemas.microsoft.com/office/drawing/2014/main" id="{C1411850-C5DC-4357-B717-97ABE6EA1E7A}"/>
                </a:ext>
              </a:extLst>
            </p:cNvPr>
            <p:cNvCxnSpPr/>
            <p:nvPr/>
          </p:nvCxnSpPr>
          <p:spPr>
            <a:xfrm flipH="1" flipV="1">
              <a:off x="7671460" y="5355771"/>
              <a:ext cx="477945" cy="319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24918" y="4713415"/>
            <a:ext cx="1082348" cy="1036709"/>
            <a:chOff x="7519281" y="4033298"/>
            <a:chExt cx="983953" cy="942463"/>
          </a:xfrm>
        </p:grpSpPr>
        <p:sp>
          <p:nvSpPr>
            <p:cNvPr id="29" name="Rectangle 28">
              <a:extLst>
                <a:ext uri="{FF2B5EF4-FFF2-40B4-BE49-F238E27FC236}">
                  <a16:creationId xmlns:a16="http://schemas.microsoft.com/office/drawing/2014/main" id="{96F5FC4E-0322-4C57-ABA6-6A872ED0B1B4}"/>
                </a:ext>
              </a:extLst>
            </p:cNvPr>
            <p:cNvSpPr/>
            <p:nvPr/>
          </p:nvSpPr>
          <p:spPr>
            <a:xfrm>
              <a:off x="7519281" y="4033298"/>
              <a:ext cx="983953" cy="761047"/>
            </a:xfrm>
            <a:prstGeom prst="rect">
              <a:avLst/>
            </a:prstGeom>
          </p:spPr>
          <p:txBody>
            <a:bodyPr wrap="none">
              <a:spAutoFit/>
            </a:bodyPr>
            <a:lstStyle/>
            <a:p>
              <a:r>
                <a:rPr lang="en-US" sz="4840" dirty="0">
                  <a:latin typeface="Times New Roman" panose="02020603050405020304" pitchFamily="18" charset="0"/>
                  <a:ea typeface="Times New Roman" panose="02020603050405020304" pitchFamily="18" charset="0"/>
                </a:rPr>
                <a:t>AU</a:t>
              </a:r>
              <a:endParaRPr lang="en-US" sz="4840" dirty="0"/>
            </a:p>
          </p:txBody>
        </p:sp>
        <p:cxnSp>
          <p:nvCxnSpPr>
            <p:cNvPr id="30" name="Straight Arrow Connector 29">
              <a:extLst>
                <a:ext uri="{FF2B5EF4-FFF2-40B4-BE49-F238E27FC236}">
                  <a16:creationId xmlns:a16="http://schemas.microsoft.com/office/drawing/2014/main" id="{B25F2F1F-16DE-4C8A-8842-1E029FDFD538}"/>
                </a:ext>
              </a:extLst>
            </p:cNvPr>
            <p:cNvCxnSpPr/>
            <p:nvPr/>
          </p:nvCxnSpPr>
          <p:spPr>
            <a:xfrm flipH="1" flipV="1">
              <a:off x="7879235" y="4639321"/>
              <a:ext cx="480994" cy="3364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77234" y="3827215"/>
            <a:ext cx="1495922" cy="993198"/>
            <a:chOff x="7330927" y="3293809"/>
            <a:chExt cx="1359929" cy="902907"/>
          </a:xfrm>
        </p:grpSpPr>
        <p:sp>
          <p:nvSpPr>
            <p:cNvPr id="27" name="Rectangle 26">
              <a:extLst>
                <a:ext uri="{FF2B5EF4-FFF2-40B4-BE49-F238E27FC236}">
                  <a16:creationId xmlns:a16="http://schemas.microsoft.com/office/drawing/2014/main" id="{ED9B2C15-6BCD-4107-8B96-F8E9CDE3A607}"/>
                </a:ext>
              </a:extLst>
            </p:cNvPr>
            <p:cNvSpPr/>
            <p:nvPr/>
          </p:nvSpPr>
          <p:spPr>
            <a:xfrm>
              <a:off x="7330927" y="3293809"/>
              <a:ext cx="1359929" cy="761047"/>
            </a:xfrm>
            <a:prstGeom prst="rect">
              <a:avLst/>
            </a:prstGeom>
          </p:spPr>
          <p:txBody>
            <a:bodyPr wrap="none">
              <a:spAutoFit/>
            </a:bodyPr>
            <a:lstStyle/>
            <a:p>
              <a:r>
                <a:rPr lang="en-US" sz="4840" dirty="0">
                  <a:latin typeface="Times New Roman" panose="02020603050405020304" pitchFamily="18" charset="0"/>
                  <a:ea typeface="Times New Roman" panose="02020603050405020304" pitchFamily="18" charset="0"/>
                </a:rPr>
                <a:t>UBN</a:t>
              </a:r>
              <a:endParaRPr lang="en-US" sz="4840" dirty="0"/>
            </a:p>
          </p:txBody>
        </p:sp>
        <p:cxnSp>
          <p:nvCxnSpPr>
            <p:cNvPr id="31" name="Straight Arrow Connector 30">
              <a:extLst>
                <a:ext uri="{FF2B5EF4-FFF2-40B4-BE49-F238E27FC236}">
                  <a16:creationId xmlns:a16="http://schemas.microsoft.com/office/drawing/2014/main" id="{B0E767CC-43EE-4814-8822-A50AB51C5D03}"/>
                </a:ext>
              </a:extLst>
            </p:cNvPr>
            <p:cNvCxnSpPr/>
            <p:nvPr/>
          </p:nvCxnSpPr>
          <p:spPr>
            <a:xfrm flipH="1" flipV="1">
              <a:off x="7635834" y="3859481"/>
              <a:ext cx="489820" cy="3372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159601" y="981616"/>
            <a:ext cx="1531188" cy="961233"/>
            <a:chOff x="7315699" y="1243176"/>
            <a:chExt cx="1391989" cy="873848"/>
          </a:xfrm>
        </p:grpSpPr>
        <p:sp>
          <p:nvSpPr>
            <p:cNvPr id="25" name="Rectangle 24">
              <a:extLst>
                <a:ext uri="{FF2B5EF4-FFF2-40B4-BE49-F238E27FC236}">
                  <a16:creationId xmlns:a16="http://schemas.microsoft.com/office/drawing/2014/main" id="{7D8BDC00-52E3-4CF9-929F-A6307E61DA18}"/>
                </a:ext>
              </a:extLst>
            </p:cNvPr>
            <p:cNvSpPr/>
            <p:nvPr/>
          </p:nvSpPr>
          <p:spPr>
            <a:xfrm>
              <a:off x="7315699" y="1243176"/>
              <a:ext cx="1391989" cy="761047"/>
            </a:xfrm>
            <a:prstGeom prst="rect">
              <a:avLst/>
            </a:prstGeom>
          </p:spPr>
          <p:txBody>
            <a:bodyPr wrap="none">
              <a:spAutoFit/>
            </a:bodyPr>
            <a:lstStyle/>
            <a:p>
              <a:r>
                <a:rPr lang="en-US" sz="4840" dirty="0">
                  <a:latin typeface="Times New Roman" panose="02020603050405020304" pitchFamily="18" charset="0"/>
                  <a:ea typeface="Times New Roman" panose="02020603050405020304" pitchFamily="18" charset="0"/>
                </a:rPr>
                <a:t>OXD</a:t>
              </a:r>
              <a:endParaRPr lang="en-US" sz="4840" dirty="0"/>
            </a:p>
          </p:txBody>
        </p:sp>
        <p:cxnSp>
          <p:nvCxnSpPr>
            <p:cNvPr id="33" name="Straight Arrow Connector 32">
              <a:extLst>
                <a:ext uri="{FF2B5EF4-FFF2-40B4-BE49-F238E27FC236}">
                  <a16:creationId xmlns:a16="http://schemas.microsoft.com/office/drawing/2014/main" id="{18D9BE60-0553-45D8-9FFA-6F8E98047F79}"/>
                </a:ext>
              </a:extLst>
            </p:cNvPr>
            <p:cNvCxnSpPr/>
            <p:nvPr/>
          </p:nvCxnSpPr>
          <p:spPr>
            <a:xfrm flipH="1" flipV="1">
              <a:off x="7683335" y="1840675"/>
              <a:ext cx="501696" cy="2763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16305" y="155678"/>
            <a:ext cx="1193462" cy="919822"/>
            <a:chOff x="7439847" y="588835"/>
            <a:chExt cx="1084965" cy="836204"/>
          </a:xfrm>
        </p:grpSpPr>
        <p:sp>
          <p:nvSpPr>
            <p:cNvPr id="2" name="Rectangle 1">
              <a:extLst>
                <a:ext uri="{FF2B5EF4-FFF2-40B4-BE49-F238E27FC236}">
                  <a16:creationId xmlns:a16="http://schemas.microsoft.com/office/drawing/2014/main" id="{218AD9AC-F208-45E3-9559-C50C75D6D18D}"/>
                </a:ext>
              </a:extLst>
            </p:cNvPr>
            <p:cNvSpPr/>
            <p:nvPr/>
          </p:nvSpPr>
          <p:spPr>
            <a:xfrm>
              <a:off x="7439847" y="588835"/>
              <a:ext cx="1084965" cy="761047"/>
            </a:xfrm>
            <a:prstGeom prst="rect">
              <a:avLst/>
            </a:prstGeom>
            <a:solidFill>
              <a:schemeClr val="accent6">
                <a:lumMod val="60000"/>
                <a:lumOff val="40000"/>
              </a:schemeClr>
            </a:solidFill>
          </p:spPr>
          <p:txBody>
            <a:bodyPr wrap="square">
              <a:spAutoFit/>
            </a:bodyPr>
            <a:lstStyle/>
            <a:p>
              <a:r>
                <a:rPr lang="en-US" sz="4840" dirty="0">
                  <a:latin typeface="Times New Roman" panose="02020603050405020304" pitchFamily="18" charset="0"/>
                  <a:ea typeface="Times New Roman" panose="02020603050405020304" pitchFamily="18" charset="0"/>
                </a:rPr>
                <a:t>DM</a:t>
              </a:r>
              <a:endParaRPr lang="en-US" sz="4840" dirty="0"/>
            </a:p>
          </p:txBody>
        </p:sp>
        <p:cxnSp>
          <p:nvCxnSpPr>
            <p:cNvPr id="34" name="Straight Arrow Connector 33">
              <a:extLst>
                <a:ext uri="{FF2B5EF4-FFF2-40B4-BE49-F238E27FC236}">
                  <a16:creationId xmlns:a16="http://schemas.microsoft.com/office/drawing/2014/main" id="{9D186996-02FE-4B67-BEFA-0AB013D4B615}"/>
                </a:ext>
              </a:extLst>
            </p:cNvPr>
            <p:cNvCxnSpPr/>
            <p:nvPr/>
          </p:nvCxnSpPr>
          <p:spPr>
            <a:xfrm flipH="1" flipV="1">
              <a:off x="7816895" y="1091268"/>
              <a:ext cx="543334" cy="3337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3786CC24-5736-4B04-8032-8439D2B6664B}"/>
              </a:ext>
            </a:extLst>
          </p:cNvPr>
          <p:cNvSpPr/>
          <p:nvPr/>
        </p:nvSpPr>
        <p:spPr>
          <a:xfrm>
            <a:off x="2306571" y="1954779"/>
            <a:ext cx="6268498" cy="430887"/>
          </a:xfrm>
          <a:prstGeom prst="rect">
            <a:avLst/>
          </a:prstGeom>
        </p:spPr>
        <p:txBody>
          <a:bodyPr wrap="square">
            <a:spAutoFit/>
          </a:bodyPr>
          <a:lstStyle/>
          <a:p>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What did you say?</a:t>
            </a:r>
            <a:endParaRPr lang="en-US" sz="2200" b="1" i="1" dirty="0">
              <a:solidFill>
                <a:srgbClr val="FF0000"/>
              </a:solidFill>
              <a:latin typeface="Times New Roman" panose="02020603050405020304" pitchFamily="18" charset="0"/>
              <a:cs typeface="Times New Roman" panose="02020603050405020304" pitchFamily="18" charset="0"/>
            </a:endParaRPr>
          </a:p>
        </p:txBody>
      </p:sp>
      <p:grpSp>
        <p:nvGrpSpPr>
          <p:cNvPr id="50" name="Group 49"/>
          <p:cNvGrpSpPr/>
          <p:nvPr/>
        </p:nvGrpSpPr>
        <p:grpSpPr>
          <a:xfrm>
            <a:off x="377026" y="2895014"/>
            <a:ext cx="1047082" cy="974295"/>
            <a:chOff x="7534509" y="2571504"/>
            <a:chExt cx="951893" cy="885723"/>
          </a:xfrm>
        </p:grpSpPr>
        <p:cxnSp>
          <p:nvCxnSpPr>
            <p:cNvPr id="32" name="Straight Arrow Connector 31">
              <a:extLst>
                <a:ext uri="{FF2B5EF4-FFF2-40B4-BE49-F238E27FC236}">
                  <a16:creationId xmlns:a16="http://schemas.microsoft.com/office/drawing/2014/main" id="{3303BF5B-7C76-4A63-825B-04B89F871B2A}"/>
                </a:ext>
              </a:extLst>
            </p:cNvPr>
            <p:cNvCxnSpPr/>
            <p:nvPr/>
          </p:nvCxnSpPr>
          <p:spPr>
            <a:xfrm flipV="1">
              <a:off x="8018776" y="3177527"/>
              <a:ext cx="0" cy="279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6F5FC4E-0322-4C57-ABA6-6A872ED0B1B4}"/>
                </a:ext>
              </a:extLst>
            </p:cNvPr>
            <p:cNvSpPr/>
            <p:nvPr/>
          </p:nvSpPr>
          <p:spPr>
            <a:xfrm>
              <a:off x="7534509" y="2571504"/>
              <a:ext cx="951893" cy="761048"/>
            </a:xfrm>
            <a:prstGeom prst="rect">
              <a:avLst/>
            </a:prstGeom>
          </p:spPr>
          <p:txBody>
            <a:bodyPr wrap="none">
              <a:spAutoFit/>
            </a:bodyPr>
            <a:lstStyle/>
            <a:p>
              <a:r>
                <a:rPr lang="en-US" sz="4840" dirty="0">
                  <a:latin typeface="Times New Roman" panose="02020603050405020304" pitchFamily="18" charset="0"/>
                  <a:ea typeface="Times New Roman" panose="02020603050405020304" pitchFamily="18" charset="0"/>
                </a:rPr>
                <a:t>BN</a:t>
              </a:r>
              <a:endParaRPr lang="en-US" sz="4840" dirty="0"/>
            </a:p>
          </p:txBody>
        </p:sp>
      </p:grpSp>
      <p:grpSp>
        <p:nvGrpSpPr>
          <p:cNvPr id="51" name="Group 50"/>
          <p:cNvGrpSpPr/>
          <p:nvPr/>
        </p:nvGrpSpPr>
        <p:grpSpPr>
          <a:xfrm>
            <a:off x="402959" y="1973604"/>
            <a:ext cx="1082348" cy="894160"/>
            <a:chOff x="7519281" y="1965481"/>
            <a:chExt cx="983953" cy="812873"/>
          </a:xfrm>
        </p:grpSpPr>
        <p:sp>
          <p:nvSpPr>
            <p:cNvPr id="26" name="Rectangle 25">
              <a:extLst>
                <a:ext uri="{FF2B5EF4-FFF2-40B4-BE49-F238E27FC236}">
                  <a16:creationId xmlns:a16="http://schemas.microsoft.com/office/drawing/2014/main" id="{37DC4936-62F4-4FAD-8EDE-8FD96B0AAA46}"/>
                </a:ext>
              </a:extLst>
            </p:cNvPr>
            <p:cNvSpPr/>
            <p:nvPr/>
          </p:nvSpPr>
          <p:spPr>
            <a:xfrm>
              <a:off x="7519281" y="1965481"/>
              <a:ext cx="983953" cy="761047"/>
            </a:xfrm>
            <a:prstGeom prst="rect">
              <a:avLst/>
            </a:prstGeom>
          </p:spPr>
          <p:txBody>
            <a:bodyPr wrap="none">
              <a:spAutoFit/>
            </a:bodyPr>
            <a:lstStyle/>
            <a:p>
              <a:r>
                <a:rPr lang="en-US" sz="4840" dirty="0">
                  <a:latin typeface="Times New Roman" panose="02020603050405020304" pitchFamily="18" charset="0"/>
                  <a:ea typeface="Times New Roman" panose="02020603050405020304" pitchFamily="18" charset="0"/>
                </a:rPr>
                <a:t>NO</a:t>
              </a:r>
              <a:endParaRPr lang="en-US" sz="4840" dirty="0"/>
            </a:p>
          </p:txBody>
        </p:sp>
        <p:cxnSp>
          <p:nvCxnSpPr>
            <p:cNvPr id="42" name="Straight Arrow Connector 41">
              <a:extLst>
                <a:ext uri="{FF2B5EF4-FFF2-40B4-BE49-F238E27FC236}">
                  <a16:creationId xmlns:a16="http://schemas.microsoft.com/office/drawing/2014/main" id="{3303BF5B-7C76-4A63-825B-04B89F871B2A}"/>
                </a:ext>
              </a:extLst>
            </p:cNvPr>
            <p:cNvCxnSpPr/>
            <p:nvPr/>
          </p:nvCxnSpPr>
          <p:spPr>
            <a:xfrm flipH="1" flipV="1">
              <a:off x="7908966" y="2529444"/>
              <a:ext cx="190958" cy="2489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F6608916-6302-44FD-8FFB-0640622BA131}"/>
              </a:ext>
            </a:extLst>
          </p:cNvPr>
          <p:cNvSpPr/>
          <p:nvPr/>
        </p:nvSpPr>
        <p:spPr>
          <a:xfrm>
            <a:off x="2590421" y="2702002"/>
            <a:ext cx="6268498" cy="3816429"/>
          </a:xfrm>
          <a:prstGeom prst="rect">
            <a:avLst/>
          </a:prstGeom>
        </p:spPr>
        <p:txBody>
          <a:bodyPr wrap="square">
            <a:spAutoFit/>
          </a:bodyPr>
          <a:lstStyle/>
          <a:p>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We had to use the letters representing fossils as clues to which layers were found close to each other.  </a:t>
            </a:r>
          </a:p>
          <a:p>
            <a:endPar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 order depended on finding similarities between layers.  </a:t>
            </a:r>
          </a:p>
          <a:p>
            <a:endPar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We also had to make sure any fossil found in one layer was in a layer directly above or below it – a species could not appear in layers that skipped any in between, i.e. a species couldn’t go extinct and then reappear later.</a:t>
            </a:r>
            <a:endParaRPr lang="en-US" sz="2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91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1F88DB-7C61-4C75-9214-B2C331B0153B}"/>
              </a:ext>
            </a:extLst>
          </p:cNvPr>
          <p:cNvPicPr>
            <a:picLocks noChangeAspect="1"/>
          </p:cNvPicPr>
          <p:nvPr/>
        </p:nvPicPr>
        <p:blipFill>
          <a:blip r:embed="rId2"/>
          <a:stretch>
            <a:fillRect/>
          </a:stretch>
        </p:blipFill>
        <p:spPr>
          <a:xfrm>
            <a:off x="211256" y="5020986"/>
            <a:ext cx="9679373" cy="2751414"/>
          </a:xfrm>
          <a:prstGeom prst="rect">
            <a:avLst/>
          </a:prstGeom>
        </p:spPr>
      </p:pic>
      <p:sp>
        <p:nvSpPr>
          <p:cNvPr id="6" name="Rectangle 3">
            <a:extLst>
              <a:ext uri="{FF2B5EF4-FFF2-40B4-BE49-F238E27FC236}">
                <a16:creationId xmlns:a16="http://schemas.microsoft.com/office/drawing/2014/main" id="{6A8D07CC-8BE6-4F18-828C-818CFD196BAA}"/>
              </a:ext>
            </a:extLst>
          </p:cNvPr>
          <p:cNvSpPr>
            <a:spLocks noChangeArrowheads="1"/>
          </p:cNvSpPr>
          <p:nvPr/>
        </p:nvSpPr>
        <p:spPr bwMode="auto">
          <a:xfrm>
            <a:off x="0" y="129309"/>
            <a:ext cx="7016152" cy="51538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anchor="t" anchorCtr="0" compatLnSpc="1">
            <a:prstTxWarp prst="textNoShape">
              <a:avLst/>
            </a:prstTxWarp>
            <a:noAutofit/>
          </a:bodyPr>
          <a:lstStyle>
            <a:lvl1pPr eaLnBrk="0" fontAlgn="base" hangingPunct="0">
              <a:spcBef>
                <a:spcPct val="0"/>
              </a:spcBef>
              <a:spcAft>
                <a:spcPct val="0"/>
              </a:spcAft>
              <a:tabLst>
                <a:tab pos="8001000" algn="l"/>
              </a:tabLst>
              <a:defRPr>
                <a:solidFill>
                  <a:schemeClr val="tx1"/>
                </a:solidFill>
                <a:latin typeface="Arial" panose="020B0604020202020204" pitchFamily="34" charset="0"/>
              </a:defRPr>
            </a:lvl1pPr>
            <a:lvl2pPr eaLnBrk="0" fontAlgn="base" hangingPunct="0">
              <a:spcBef>
                <a:spcPct val="0"/>
              </a:spcBef>
              <a:spcAft>
                <a:spcPct val="0"/>
              </a:spcAft>
              <a:tabLst>
                <a:tab pos="8001000" algn="l"/>
              </a:tabLst>
              <a:defRPr>
                <a:solidFill>
                  <a:schemeClr val="tx1"/>
                </a:solidFill>
                <a:latin typeface="Arial" panose="020B0604020202020204" pitchFamily="34" charset="0"/>
              </a:defRPr>
            </a:lvl2pPr>
            <a:lvl3pPr eaLnBrk="0" fontAlgn="base" hangingPunct="0">
              <a:spcBef>
                <a:spcPct val="0"/>
              </a:spcBef>
              <a:spcAft>
                <a:spcPct val="0"/>
              </a:spcAft>
              <a:tabLst>
                <a:tab pos="8001000" algn="l"/>
              </a:tabLst>
              <a:defRPr>
                <a:solidFill>
                  <a:schemeClr val="tx1"/>
                </a:solidFill>
                <a:latin typeface="Arial" panose="020B0604020202020204" pitchFamily="34" charset="0"/>
              </a:defRPr>
            </a:lvl3pPr>
            <a:lvl4pPr eaLnBrk="0" fontAlgn="base" hangingPunct="0">
              <a:spcBef>
                <a:spcPct val="0"/>
              </a:spcBef>
              <a:spcAft>
                <a:spcPct val="0"/>
              </a:spcAft>
              <a:tabLst>
                <a:tab pos="8001000" algn="l"/>
              </a:tabLst>
              <a:defRPr>
                <a:solidFill>
                  <a:schemeClr val="tx1"/>
                </a:solidFill>
                <a:latin typeface="Arial" panose="020B0604020202020204" pitchFamily="34" charset="0"/>
              </a:defRPr>
            </a:lvl4pPr>
            <a:lvl5pPr eaLnBrk="0" fontAlgn="base" hangingPunct="0">
              <a:spcBef>
                <a:spcPct val="0"/>
              </a:spcBef>
              <a:spcAft>
                <a:spcPct val="0"/>
              </a:spcAft>
              <a:tabLst>
                <a:tab pos="8001000" algn="l"/>
              </a:tabLst>
              <a:defRPr>
                <a:solidFill>
                  <a:schemeClr val="tx1"/>
                </a:solidFill>
                <a:latin typeface="Arial" panose="020B0604020202020204" pitchFamily="34" charset="0"/>
              </a:defRPr>
            </a:lvl5pPr>
            <a:lvl6pPr eaLnBrk="0" fontAlgn="base" hangingPunct="0">
              <a:spcBef>
                <a:spcPct val="0"/>
              </a:spcBef>
              <a:spcAft>
                <a:spcPct val="0"/>
              </a:spcAft>
              <a:tabLst>
                <a:tab pos="8001000" algn="l"/>
              </a:tabLst>
              <a:defRPr>
                <a:solidFill>
                  <a:schemeClr val="tx1"/>
                </a:solidFill>
                <a:latin typeface="Arial" panose="020B0604020202020204" pitchFamily="34" charset="0"/>
              </a:defRPr>
            </a:lvl6pPr>
            <a:lvl7pPr eaLnBrk="0" fontAlgn="base" hangingPunct="0">
              <a:spcBef>
                <a:spcPct val="0"/>
              </a:spcBef>
              <a:spcAft>
                <a:spcPct val="0"/>
              </a:spcAft>
              <a:tabLst>
                <a:tab pos="8001000" algn="l"/>
              </a:tabLst>
              <a:defRPr>
                <a:solidFill>
                  <a:schemeClr val="tx1"/>
                </a:solidFill>
                <a:latin typeface="Arial" panose="020B0604020202020204" pitchFamily="34" charset="0"/>
              </a:defRPr>
            </a:lvl7pPr>
            <a:lvl8pPr eaLnBrk="0" fontAlgn="base" hangingPunct="0">
              <a:spcBef>
                <a:spcPct val="0"/>
              </a:spcBef>
              <a:spcAft>
                <a:spcPct val="0"/>
              </a:spcAft>
              <a:tabLst>
                <a:tab pos="8001000" algn="l"/>
              </a:tabLst>
              <a:defRPr>
                <a:solidFill>
                  <a:schemeClr val="tx1"/>
                </a:solidFill>
                <a:latin typeface="Arial" panose="020B0604020202020204" pitchFamily="34" charset="0"/>
              </a:defRPr>
            </a:lvl8pPr>
            <a:lvl9pPr eaLnBrk="0" fontAlgn="base" hangingPunct="0">
              <a:spcBef>
                <a:spcPct val="0"/>
              </a:spcBef>
              <a:spcAft>
                <a:spcPct val="0"/>
              </a:spcAft>
              <a:tabLst>
                <a:tab pos="8001000" algn="l"/>
              </a:tabLst>
              <a:defRPr>
                <a:solidFill>
                  <a:schemeClr val="tx1"/>
                </a:solidFill>
                <a:latin typeface="Arial" panose="020B0604020202020204" pitchFamily="34" charset="0"/>
              </a:defRPr>
            </a:lvl9pPr>
          </a:lstStyle>
          <a:p>
            <a:pPr algn="just"/>
            <a:r>
              <a:rPr lang="en-US" altLang="en-US" sz="2640" b="1" dirty="0">
                <a:solidFill>
                  <a:srgbClr val="000000"/>
                </a:solidFill>
                <a:latin typeface="Times New Roman" panose="02020603050405020304" pitchFamily="18" charset="0"/>
                <a:cs typeface="Times New Roman" panose="02020603050405020304" pitchFamily="18" charset="0"/>
              </a:rPr>
              <a:t>Part D: Fossil Challenge – What’s the Order?</a:t>
            </a:r>
            <a:endParaRPr lang="en-US" altLang="en-US" sz="264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5B32EE4-60BF-4D60-B3D4-5BDDAFE1E41A}"/>
              </a:ext>
            </a:extLst>
          </p:cNvPr>
          <p:cNvSpPr/>
          <p:nvPr/>
        </p:nvSpPr>
        <p:spPr>
          <a:xfrm>
            <a:off x="0" y="785719"/>
            <a:ext cx="9928385" cy="3477875"/>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Each card represents a particular </a:t>
            </a:r>
            <a:r>
              <a:rPr lang="en-US" sz="2000" b="1" dirty="0">
                <a:latin typeface="Times New Roman" panose="02020603050405020304" pitchFamily="18" charset="0"/>
                <a:cs typeface="Times New Roman" panose="02020603050405020304" pitchFamily="18" charset="0"/>
              </a:rPr>
              <a:t>rock laye</a:t>
            </a:r>
            <a:r>
              <a:rPr lang="en-US" sz="2000" dirty="0">
                <a:latin typeface="Times New Roman" panose="02020603050405020304" pitchFamily="18" charset="0"/>
                <a:cs typeface="Times New Roman" panose="02020603050405020304" pitchFamily="18" charset="0"/>
              </a:rPr>
              <a:t>r with a </a:t>
            </a:r>
            <a:r>
              <a:rPr lang="en-US" sz="2000" b="1" dirty="0">
                <a:latin typeface="Times New Roman" panose="02020603050405020304" pitchFamily="18" charset="0"/>
                <a:cs typeface="Times New Roman" panose="02020603050405020304" pitchFamily="18" charset="0"/>
              </a:rPr>
              <a:t>collection of fossils</a:t>
            </a:r>
            <a:r>
              <a:rPr lang="en-US" sz="2000" dirty="0">
                <a:latin typeface="Times New Roman" panose="02020603050405020304" pitchFamily="18" charset="0"/>
                <a:cs typeface="Times New Roman" panose="02020603050405020304" pitchFamily="18" charset="0"/>
              </a:rPr>
              <a:t> that are found in that particular rock stratum.   The </a:t>
            </a:r>
            <a:r>
              <a:rPr lang="en-US" sz="2000" b="1" dirty="0">
                <a:latin typeface="Times New Roman" panose="02020603050405020304" pitchFamily="18" charset="0"/>
                <a:cs typeface="Times New Roman" panose="02020603050405020304" pitchFamily="18" charset="0"/>
              </a:rPr>
              <a:t>oldest rock layer </a:t>
            </a:r>
            <a:r>
              <a:rPr lang="en-US" sz="2000" dirty="0">
                <a:latin typeface="Times New Roman" panose="02020603050405020304" pitchFamily="18" charset="0"/>
                <a:cs typeface="Times New Roman" panose="02020603050405020304" pitchFamily="18" charset="0"/>
              </a:rPr>
              <a:t>is marked with a </a:t>
            </a:r>
            <a:r>
              <a:rPr lang="en-US" sz="2000" b="1" dirty="0">
                <a:latin typeface="Times New Roman" panose="02020603050405020304" pitchFamily="18" charset="0"/>
                <a:cs typeface="Times New Roman" panose="02020603050405020304" pitchFamily="18" charset="0"/>
              </a:rPr>
              <a:t>star</a:t>
            </a:r>
            <a:r>
              <a:rPr lang="en-US" sz="20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Find a rock layer that has at least one of the fossils you found in the oldest rock layer. This rock layer would be </a:t>
            </a:r>
            <a:r>
              <a:rPr lang="en-US" sz="2000" u="sng" dirty="0">
                <a:latin typeface="Times New Roman" panose="02020603050405020304" pitchFamily="18" charset="0"/>
                <a:cs typeface="Times New Roman" panose="02020603050405020304" pitchFamily="18" charset="0"/>
              </a:rPr>
              <a:t>younger</a:t>
            </a:r>
            <a:r>
              <a:rPr lang="en-US" sz="2000" dirty="0">
                <a:latin typeface="Times New Roman" panose="02020603050405020304" pitchFamily="18" charset="0"/>
                <a:cs typeface="Times New Roman" panose="02020603050405020304" pitchFamily="18" charset="0"/>
              </a:rPr>
              <a:t> as indicated by the appearance of new fossils in the rock layer.  </a:t>
            </a:r>
            <a:r>
              <a:rPr lang="en-US" sz="2000" i="1" dirty="0">
                <a:solidFill>
                  <a:srgbClr val="FF0000"/>
                </a:solidFill>
                <a:latin typeface="Times New Roman" panose="02020603050405020304" pitchFamily="18" charset="0"/>
                <a:cs typeface="Times New Roman" panose="02020603050405020304" pitchFamily="18" charset="0"/>
              </a:rPr>
              <a:t>Keep in mind that extinction is forever. Once an organism disappears from the sequence it cannot reappear later.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Use this information to sequence the cards in a horizontal line from </a:t>
            </a:r>
            <a:r>
              <a:rPr lang="en-US" sz="2000" b="1" dirty="0">
                <a:latin typeface="Times New Roman" panose="02020603050405020304" pitchFamily="18" charset="0"/>
                <a:cs typeface="Times New Roman" panose="02020603050405020304" pitchFamily="18" charset="0"/>
              </a:rPr>
              <a:t>OLDEST </a:t>
            </a:r>
            <a:r>
              <a:rPr lang="en-US" sz="2000" dirty="0">
                <a:latin typeface="Times New Roman" panose="02020603050405020304" pitchFamily="18" charset="0"/>
                <a:cs typeface="Times New Roman" panose="02020603050405020304" pitchFamily="18" charset="0"/>
              </a:rPr>
              <a:t>to </a:t>
            </a:r>
            <a:r>
              <a:rPr lang="en-US" sz="2000" b="1" dirty="0">
                <a:latin typeface="Times New Roman" panose="02020603050405020304" pitchFamily="18" charset="0"/>
                <a:cs typeface="Times New Roman" panose="02020603050405020304" pitchFamily="18" charset="0"/>
              </a:rPr>
              <a:t>YOUNGEST.  </a:t>
            </a:r>
            <a:r>
              <a:rPr lang="en-US" sz="2000" dirty="0">
                <a:latin typeface="Times New Roman" panose="02020603050405020304" pitchFamily="18" charset="0"/>
                <a:cs typeface="Times New Roman" panose="02020603050405020304" pitchFamily="18" charset="0"/>
              </a:rPr>
              <a:t>Have your answers checked by the teacher and make changes until you have them all correct. </a:t>
            </a:r>
          </a:p>
          <a:p>
            <a:r>
              <a:rPr lang="en-US" sz="2000" dirty="0">
                <a:latin typeface="Times New Roman" panose="02020603050405020304" pitchFamily="18" charset="0"/>
                <a:cs typeface="Times New Roman" panose="02020603050405020304" pitchFamily="18" charset="0"/>
              </a:rPr>
              <a:t>Answer the questions.</a:t>
            </a:r>
          </a:p>
        </p:txBody>
      </p:sp>
      <p:sp>
        <p:nvSpPr>
          <p:cNvPr id="22" name="Rectangle 3">
            <a:extLst>
              <a:ext uri="{FF2B5EF4-FFF2-40B4-BE49-F238E27FC236}">
                <a16:creationId xmlns:a16="http://schemas.microsoft.com/office/drawing/2014/main" id="{02D84D48-BF93-48C2-93AD-B4C397A4D7F4}"/>
              </a:ext>
            </a:extLst>
          </p:cNvPr>
          <p:cNvSpPr>
            <a:spLocks noChangeArrowheads="1"/>
          </p:cNvSpPr>
          <p:nvPr/>
        </p:nvSpPr>
        <p:spPr bwMode="auto">
          <a:xfrm>
            <a:off x="8311476" y="256100"/>
            <a:ext cx="1616909" cy="515381"/>
          </a:xfrm>
          <a:prstGeom prst="rect">
            <a:avLst/>
          </a:prstGeom>
          <a:noFill/>
          <a:ln>
            <a:noFill/>
          </a:ln>
          <a:effectLst/>
        </p:spPr>
        <p:txBody>
          <a:bodyPr vert="horz" wrap="none" lIns="100584" tIns="50292" rIns="100584" bIns="50292" numCol="1" anchor="t" anchorCtr="0" compatLnSpc="1">
            <a:prstTxWarp prst="textNoShape">
              <a:avLst/>
            </a:prstTxWarp>
            <a:noAutofit/>
          </a:bodyPr>
          <a:lstStyle>
            <a:lvl1pPr eaLnBrk="0" fontAlgn="base" hangingPunct="0">
              <a:spcBef>
                <a:spcPct val="0"/>
              </a:spcBef>
              <a:spcAft>
                <a:spcPct val="0"/>
              </a:spcAft>
              <a:tabLst>
                <a:tab pos="8001000" algn="l"/>
              </a:tabLst>
              <a:defRPr>
                <a:solidFill>
                  <a:schemeClr val="tx1"/>
                </a:solidFill>
                <a:latin typeface="Arial" panose="020B0604020202020204" pitchFamily="34" charset="0"/>
              </a:defRPr>
            </a:lvl1pPr>
            <a:lvl2pPr eaLnBrk="0" fontAlgn="base" hangingPunct="0">
              <a:spcBef>
                <a:spcPct val="0"/>
              </a:spcBef>
              <a:spcAft>
                <a:spcPct val="0"/>
              </a:spcAft>
              <a:tabLst>
                <a:tab pos="8001000" algn="l"/>
              </a:tabLst>
              <a:defRPr>
                <a:solidFill>
                  <a:schemeClr val="tx1"/>
                </a:solidFill>
                <a:latin typeface="Arial" panose="020B0604020202020204" pitchFamily="34" charset="0"/>
              </a:defRPr>
            </a:lvl2pPr>
            <a:lvl3pPr eaLnBrk="0" fontAlgn="base" hangingPunct="0">
              <a:spcBef>
                <a:spcPct val="0"/>
              </a:spcBef>
              <a:spcAft>
                <a:spcPct val="0"/>
              </a:spcAft>
              <a:tabLst>
                <a:tab pos="8001000" algn="l"/>
              </a:tabLst>
              <a:defRPr>
                <a:solidFill>
                  <a:schemeClr val="tx1"/>
                </a:solidFill>
                <a:latin typeface="Arial" panose="020B0604020202020204" pitchFamily="34" charset="0"/>
              </a:defRPr>
            </a:lvl3pPr>
            <a:lvl4pPr eaLnBrk="0" fontAlgn="base" hangingPunct="0">
              <a:spcBef>
                <a:spcPct val="0"/>
              </a:spcBef>
              <a:spcAft>
                <a:spcPct val="0"/>
              </a:spcAft>
              <a:tabLst>
                <a:tab pos="8001000" algn="l"/>
              </a:tabLst>
              <a:defRPr>
                <a:solidFill>
                  <a:schemeClr val="tx1"/>
                </a:solidFill>
                <a:latin typeface="Arial" panose="020B0604020202020204" pitchFamily="34" charset="0"/>
              </a:defRPr>
            </a:lvl4pPr>
            <a:lvl5pPr eaLnBrk="0" fontAlgn="base" hangingPunct="0">
              <a:spcBef>
                <a:spcPct val="0"/>
              </a:spcBef>
              <a:spcAft>
                <a:spcPct val="0"/>
              </a:spcAft>
              <a:tabLst>
                <a:tab pos="8001000" algn="l"/>
              </a:tabLst>
              <a:defRPr>
                <a:solidFill>
                  <a:schemeClr val="tx1"/>
                </a:solidFill>
                <a:latin typeface="Arial" panose="020B0604020202020204" pitchFamily="34" charset="0"/>
              </a:defRPr>
            </a:lvl5pPr>
            <a:lvl6pPr eaLnBrk="0" fontAlgn="base" hangingPunct="0">
              <a:spcBef>
                <a:spcPct val="0"/>
              </a:spcBef>
              <a:spcAft>
                <a:spcPct val="0"/>
              </a:spcAft>
              <a:tabLst>
                <a:tab pos="8001000" algn="l"/>
              </a:tabLst>
              <a:defRPr>
                <a:solidFill>
                  <a:schemeClr val="tx1"/>
                </a:solidFill>
                <a:latin typeface="Arial" panose="020B0604020202020204" pitchFamily="34" charset="0"/>
              </a:defRPr>
            </a:lvl6pPr>
            <a:lvl7pPr eaLnBrk="0" fontAlgn="base" hangingPunct="0">
              <a:spcBef>
                <a:spcPct val="0"/>
              </a:spcBef>
              <a:spcAft>
                <a:spcPct val="0"/>
              </a:spcAft>
              <a:tabLst>
                <a:tab pos="8001000" algn="l"/>
              </a:tabLst>
              <a:defRPr>
                <a:solidFill>
                  <a:schemeClr val="tx1"/>
                </a:solidFill>
                <a:latin typeface="Arial" panose="020B0604020202020204" pitchFamily="34" charset="0"/>
              </a:defRPr>
            </a:lvl7pPr>
            <a:lvl8pPr eaLnBrk="0" fontAlgn="base" hangingPunct="0">
              <a:spcBef>
                <a:spcPct val="0"/>
              </a:spcBef>
              <a:spcAft>
                <a:spcPct val="0"/>
              </a:spcAft>
              <a:tabLst>
                <a:tab pos="8001000" algn="l"/>
              </a:tabLst>
              <a:defRPr>
                <a:solidFill>
                  <a:schemeClr val="tx1"/>
                </a:solidFill>
                <a:latin typeface="Arial" panose="020B0604020202020204" pitchFamily="34" charset="0"/>
              </a:defRPr>
            </a:lvl8pPr>
            <a:lvl9pPr eaLnBrk="0" fontAlgn="base" hangingPunct="0">
              <a:spcBef>
                <a:spcPct val="0"/>
              </a:spcBef>
              <a:spcAft>
                <a:spcPct val="0"/>
              </a:spcAft>
              <a:tabLst>
                <a:tab pos="8001000" algn="l"/>
              </a:tabLst>
              <a:defRPr>
                <a:solidFill>
                  <a:schemeClr val="tx1"/>
                </a:solidFill>
                <a:latin typeface="Arial" panose="020B0604020202020204" pitchFamily="34" charset="0"/>
              </a:defRPr>
            </a:lvl9pPr>
          </a:lstStyle>
          <a:p>
            <a:pPr algn="ctr"/>
            <a:r>
              <a:rPr lang="en-US" altLang="en-US" sz="2200" b="1" dirty="0">
                <a:solidFill>
                  <a:srgbClr val="000000"/>
                </a:solidFill>
                <a:latin typeface="+mn-lt"/>
                <a:cs typeface="Times New Roman" panose="02020603050405020304" pitchFamily="18" charset="0"/>
              </a:rPr>
              <a:t>YOUNGEST</a:t>
            </a:r>
            <a:endParaRPr lang="en-US" altLang="en-US" sz="2200" b="1" dirty="0">
              <a:latin typeface="+mn-lt"/>
            </a:endParaRPr>
          </a:p>
        </p:txBody>
      </p:sp>
      <p:pic>
        <p:nvPicPr>
          <p:cNvPr id="2" name="Picture 1">
            <a:extLst>
              <a:ext uri="{FF2B5EF4-FFF2-40B4-BE49-F238E27FC236}">
                <a16:creationId xmlns:a16="http://schemas.microsoft.com/office/drawing/2014/main" id="{2F48EDAC-007F-4639-AC9E-51065F21E870}"/>
              </a:ext>
            </a:extLst>
          </p:cNvPr>
          <p:cNvPicPr>
            <a:picLocks noChangeAspect="1"/>
          </p:cNvPicPr>
          <p:nvPr/>
        </p:nvPicPr>
        <p:blipFill>
          <a:blip r:embed="rId3" cstate="print"/>
          <a:stretch>
            <a:fillRect/>
          </a:stretch>
        </p:blipFill>
        <p:spPr>
          <a:xfrm>
            <a:off x="-2120464" y="5696635"/>
            <a:ext cx="751174" cy="969550"/>
          </a:xfrm>
          <a:prstGeom prst="rect">
            <a:avLst/>
          </a:prstGeom>
        </p:spPr>
      </p:pic>
      <p:pic>
        <p:nvPicPr>
          <p:cNvPr id="1026" name="Picture 2">
            <a:extLst>
              <a:ext uri="{FF2B5EF4-FFF2-40B4-BE49-F238E27FC236}">
                <a16:creationId xmlns:a16="http://schemas.microsoft.com/office/drawing/2014/main" id="{9EE2CD27-D371-4752-B9B4-C7794EE75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56" y="5955030"/>
            <a:ext cx="1206115" cy="168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1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0F8B4CF-6D16-4470-9284-5D87087F6226}"/>
              </a:ext>
            </a:extLst>
          </p:cNvPr>
          <p:cNvSpPr txBox="1"/>
          <p:nvPr/>
        </p:nvSpPr>
        <p:spPr>
          <a:xfrm>
            <a:off x="3946281" y="234806"/>
            <a:ext cx="5866262" cy="136960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Review the answers and add notes to each word/number in the lists for each question set.  </a:t>
            </a:r>
          </a:p>
          <a:p>
            <a:endParaRPr lang="en-US" sz="1100" b="1" dirty="0">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9" name="Picture 8">
            <a:extLst>
              <a:ext uri="{FF2B5EF4-FFF2-40B4-BE49-F238E27FC236}">
                <a16:creationId xmlns:a16="http://schemas.microsoft.com/office/drawing/2014/main" id="{32A1AC96-2DE6-41E6-B81D-FF1C7E2658AF}"/>
              </a:ext>
            </a:extLst>
          </p:cNvPr>
          <p:cNvPicPr>
            <a:picLocks noChangeAspect="1"/>
          </p:cNvPicPr>
          <p:nvPr/>
        </p:nvPicPr>
        <p:blipFill>
          <a:blip r:embed="rId2"/>
          <a:stretch>
            <a:fillRect/>
          </a:stretch>
        </p:blipFill>
        <p:spPr>
          <a:xfrm>
            <a:off x="4527707" y="1710904"/>
            <a:ext cx="5221126" cy="4005094"/>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1CA244F9-62ED-4956-A4AF-9FA1274F61D2}"/>
              </a:ext>
            </a:extLst>
          </p:cNvPr>
          <p:cNvSpPr txBox="1"/>
          <p:nvPr/>
        </p:nvSpPr>
        <p:spPr>
          <a:xfrm>
            <a:off x="335568" y="6092190"/>
            <a:ext cx="9387263" cy="156966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sym typeface="Wingdings" panose="05000000000000000000" pitchFamily="2" charset="2"/>
              </a:rPr>
              <a:t>The </a:t>
            </a:r>
            <a:r>
              <a:rPr lang="en-US" sz="2400" b="1" dirty="0">
                <a:latin typeface="Times New Roman" panose="02020603050405020304" pitchFamily="18" charset="0"/>
                <a:cs typeface="Times New Roman" panose="02020603050405020304" pitchFamily="18" charset="0"/>
                <a:sym typeface="Wingdings" panose="05000000000000000000" pitchFamily="2" charset="2"/>
              </a:rPr>
              <a:t>video quiz </a:t>
            </a:r>
            <a:r>
              <a:rPr lang="en-US" sz="2400" dirty="0">
                <a:latin typeface="Times New Roman" panose="02020603050405020304" pitchFamily="18" charset="0"/>
                <a:cs typeface="Times New Roman" panose="02020603050405020304" pitchFamily="18" charset="0"/>
                <a:sym typeface="Wingdings" panose="05000000000000000000" pitchFamily="2" charset="2"/>
              </a:rPr>
              <a:t>will count as a grade – Click </a:t>
            </a:r>
            <a:r>
              <a:rPr lang="en-US" sz="2400" b="1" dirty="0">
                <a:latin typeface="Times New Roman" panose="02020603050405020304" pitchFamily="18" charset="0"/>
                <a:cs typeface="Times New Roman" panose="02020603050405020304" pitchFamily="18" charset="0"/>
                <a:sym typeface="Wingdings" panose="05000000000000000000" pitchFamily="2" charset="2"/>
              </a:rPr>
              <a:t>RESUBMIT</a:t>
            </a:r>
            <a:r>
              <a:rPr lang="en-US" sz="2400" dirty="0">
                <a:latin typeface="Times New Roman" panose="02020603050405020304" pitchFamily="18" charset="0"/>
                <a:cs typeface="Times New Roman" panose="02020603050405020304" pitchFamily="18" charset="0"/>
                <a:sym typeface="Wingdings" panose="05000000000000000000" pitchFamily="2" charset="2"/>
              </a:rPr>
              <a:t> on GC when you are done.</a:t>
            </a:r>
          </a:p>
          <a:p>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r>
              <a:rPr lang="en-US" sz="2400" b="1" dirty="0">
                <a:latin typeface="Times New Roman" panose="02020603050405020304" pitchFamily="18" charset="0"/>
                <a:cs typeface="Times New Roman" panose="02020603050405020304" pitchFamily="18" charset="0"/>
                <a:sym typeface="Wingdings" panose="05000000000000000000" pitchFamily="2" charset="2"/>
              </a:rPr>
              <a:t>PLUS</a:t>
            </a:r>
            <a:r>
              <a:rPr lang="en-US" sz="2400" dirty="0">
                <a:latin typeface="Times New Roman" panose="02020603050405020304" pitchFamily="18" charset="0"/>
                <a:cs typeface="Times New Roman" panose="02020603050405020304" pitchFamily="18" charset="0"/>
                <a:sym typeface="Wingdings" panose="05000000000000000000" pitchFamily="2" charset="2"/>
              </a:rPr>
              <a:t> – Questions from this slide will be on the note quiz - Hint! Hint!</a:t>
            </a:r>
          </a:p>
        </p:txBody>
      </p:sp>
      <p:pic>
        <p:nvPicPr>
          <p:cNvPr id="3" name="Picture 2">
            <a:extLst>
              <a:ext uri="{FF2B5EF4-FFF2-40B4-BE49-F238E27FC236}">
                <a16:creationId xmlns:a16="http://schemas.microsoft.com/office/drawing/2014/main" id="{62160638-F3E3-4062-880D-7F11241AB289}"/>
              </a:ext>
            </a:extLst>
          </p:cNvPr>
          <p:cNvPicPr>
            <a:picLocks noChangeAspect="1"/>
          </p:cNvPicPr>
          <p:nvPr/>
        </p:nvPicPr>
        <p:blipFill rotWithShape="1">
          <a:blip r:embed="rId3"/>
          <a:srcRect t="19489" b="13344"/>
          <a:stretch/>
        </p:blipFill>
        <p:spPr>
          <a:xfrm>
            <a:off x="335568" y="182880"/>
            <a:ext cx="3395050" cy="19834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BAD00BA-DB30-41AB-B6DA-AAFF9F670EE4}"/>
              </a:ext>
            </a:extLst>
          </p:cNvPr>
          <p:cNvPicPr>
            <a:picLocks noChangeAspect="1"/>
          </p:cNvPicPr>
          <p:nvPr/>
        </p:nvPicPr>
        <p:blipFill rotWithShape="1">
          <a:blip r:embed="rId4"/>
          <a:srcRect t="25088"/>
          <a:stretch/>
        </p:blipFill>
        <p:spPr>
          <a:xfrm>
            <a:off x="517368" y="2334995"/>
            <a:ext cx="3428913" cy="164979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19C3447-BCE2-4DF8-9479-48B031E878C8}"/>
              </a:ext>
            </a:extLst>
          </p:cNvPr>
          <p:cNvPicPr>
            <a:picLocks noChangeAspect="1"/>
          </p:cNvPicPr>
          <p:nvPr/>
        </p:nvPicPr>
        <p:blipFill rotWithShape="1">
          <a:blip r:embed="rId5"/>
          <a:srcRect t="23735"/>
          <a:stretch/>
        </p:blipFill>
        <p:spPr>
          <a:xfrm>
            <a:off x="790188" y="4152190"/>
            <a:ext cx="3461109" cy="1624368"/>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61CF0807-0D7F-451B-9FD1-AE8DE8496706}"/>
              </a:ext>
            </a:extLst>
          </p:cNvPr>
          <p:cNvCxnSpPr>
            <a:cxnSpLocks/>
          </p:cNvCxnSpPr>
          <p:nvPr/>
        </p:nvCxnSpPr>
        <p:spPr>
          <a:xfrm>
            <a:off x="1543050" y="1680210"/>
            <a:ext cx="2984657" cy="4860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9525CCE-597C-407C-802A-AB310DC552DB}"/>
              </a:ext>
            </a:extLst>
          </p:cNvPr>
          <p:cNvCxnSpPr>
            <a:cxnSpLocks/>
          </p:cNvCxnSpPr>
          <p:nvPr/>
        </p:nvCxnSpPr>
        <p:spPr>
          <a:xfrm flipV="1">
            <a:off x="1748790" y="2389283"/>
            <a:ext cx="2778917" cy="13088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8FFEEE1-5F89-42D1-8FC4-26D4A99685F1}"/>
              </a:ext>
            </a:extLst>
          </p:cNvPr>
          <p:cNvCxnSpPr>
            <a:cxnSpLocks/>
          </p:cNvCxnSpPr>
          <p:nvPr/>
        </p:nvCxnSpPr>
        <p:spPr>
          <a:xfrm flipV="1">
            <a:off x="2388468" y="2682142"/>
            <a:ext cx="2354902" cy="22301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2F4E396-D60D-494A-9B5F-F6E22B09A969}"/>
              </a:ext>
            </a:extLst>
          </p:cNvPr>
          <p:cNvSpPr txBox="1"/>
          <p:nvPr/>
        </p:nvSpPr>
        <p:spPr>
          <a:xfrm>
            <a:off x="4251297" y="4901657"/>
            <a:ext cx="5838565" cy="830997"/>
          </a:xfrm>
          <a:prstGeom prst="rect">
            <a:avLst/>
          </a:prstGeom>
          <a:solidFill>
            <a:srgbClr val="FF0000"/>
          </a:solidFill>
        </p:spPr>
        <p:txBody>
          <a:bodyPr wrap="square" rtlCol="0">
            <a:spAutoFit/>
          </a:bodyPr>
          <a:lstStyle/>
          <a:p>
            <a:r>
              <a:rPr lang="en-US" sz="2400" b="1" i="1" dirty="0">
                <a:solidFill>
                  <a:schemeClr val="bg1"/>
                </a:solidFill>
                <a:latin typeface="Times New Roman" panose="02020603050405020304" pitchFamily="18" charset="0"/>
                <a:cs typeface="Times New Roman" panose="02020603050405020304" pitchFamily="18" charset="0"/>
              </a:rPr>
              <a:t>SET 3 LINK – If the link doesn’t work, use the one attached to this assignment on GC.</a:t>
            </a:r>
            <a:endParaRPr lang="en-US" sz="24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81901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81CE289A-C9C7-4E5E-9F46-91CD59E33890}"/>
              </a:ext>
            </a:extLst>
          </p:cNvPr>
          <p:cNvSpPr/>
          <p:nvPr/>
        </p:nvSpPr>
        <p:spPr>
          <a:xfrm>
            <a:off x="335551" y="2975929"/>
            <a:ext cx="9357324" cy="1975926"/>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Part D Questions: </a:t>
            </a:r>
            <a:br>
              <a:rPr lang="en-US" sz="2400" b="1"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Which fossil organisms could possibly be used as index fossils? Which ones could </a:t>
            </a:r>
            <a:r>
              <a:rPr lang="en-US" sz="2400" u="sng" dirty="0">
                <a:latin typeface="Times New Roman" panose="02020603050405020304" pitchFamily="18" charset="0"/>
                <a:cs typeface="Times New Roman" panose="02020603050405020304" pitchFamily="18" charset="0"/>
              </a:rPr>
              <a:t>not</a:t>
            </a:r>
            <a:r>
              <a:rPr lang="en-US" sz="2400" dirty="0">
                <a:latin typeface="Times New Roman" panose="02020603050405020304" pitchFamily="18" charset="0"/>
                <a:cs typeface="Times New Roman" panose="02020603050405020304" pitchFamily="18" charset="0"/>
              </a:rPr>
              <a:t> be used as index fossils?  Explain using two examples for each.</a:t>
            </a:r>
          </a:p>
          <a:p>
            <a:endParaRPr lang="en-US" sz="2640" dirty="0">
              <a:latin typeface="Times New Roman" panose="02020603050405020304" pitchFamily="18" charset="0"/>
              <a:cs typeface="Times New Roman" panose="02020603050405020304" pitchFamily="18" charset="0"/>
            </a:endParaRPr>
          </a:p>
        </p:txBody>
      </p:sp>
      <p:pic>
        <p:nvPicPr>
          <p:cNvPr id="74" name="Picture 2">
            <a:extLst>
              <a:ext uri="{FF2B5EF4-FFF2-40B4-BE49-F238E27FC236}">
                <a16:creationId xmlns:a16="http://schemas.microsoft.com/office/drawing/2014/main" id="{15F87AF8-0B3C-45EF-BE25-52BEA1D0A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071" y="188436"/>
            <a:ext cx="1208457" cy="178523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a:extLst>
              <a:ext uri="{FF2B5EF4-FFF2-40B4-BE49-F238E27FC236}">
                <a16:creationId xmlns:a16="http://schemas.microsoft.com/office/drawing/2014/main" id="{3A7219C1-9FDD-4A55-B958-E8470B363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165" y="173755"/>
            <a:ext cx="1218698" cy="181459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a:extLst>
              <a:ext uri="{FF2B5EF4-FFF2-40B4-BE49-F238E27FC236}">
                <a16:creationId xmlns:a16="http://schemas.microsoft.com/office/drawing/2014/main" id="{C26DD08A-1F59-45D0-A894-D13004556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451" y="164946"/>
            <a:ext cx="1172613" cy="183221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a:extLst>
              <a:ext uri="{FF2B5EF4-FFF2-40B4-BE49-F238E27FC236}">
                <a16:creationId xmlns:a16="http://schemas.microsoft.com/office/drawing/2014/main" id="{2C69CEBF-9304-4678-A93A-EAB0D2DBDF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5" y="173755"/>
            <a:ext cx="1203336" cy="181459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a:extLst>
              <a:ext uri="{FF2B5EF4-FFF2-40B4-BE49-F238E27FC236}">
                <a16:creationId xmlns:a16="http://schemas.microsoft.com/office/drawing/2014/main" id="{F73EB54C-4CC8-4AC7-B203-579A5DC9F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3701" y="185500"/>
            <a:ext cx="1177733" cy="179110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2">
            <a:extLst>
              <a:ext uri="{FF2B5EF4-FFF2-40B4-BE49-F238E27FC236}">
                <a16:creationId xmlns:a16="http://schemas.microsoft.com/office/drawing/2014/main" id="{0A3E9890-B127-4BFA-8D55-0F6072F33A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3357" y="156137"/>
            <a:ext cx="1177733" cy="184983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4">
            <a:extLst>
              <a:ext uri="{FF2B5EF4-FFF2-40B4-BE49-F238E27FC236}">
                <a16:creationId xmlns:a16="http://schemas.microsoft.com/office/drawing/2014/main" id="{879F04F1-CA97-43FE-BD04-2AD20735CF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8500" y="179627"/>
            <a:ext cx="1198217" cy="18028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6">
            <a:extLst>
              <a:ext uri="{FF2B5EF4-FFF2-40B4-BE49-F238E27FC236}">
                <a16:creationId xmlns:a16="http://schemas.microsoft.com/office/drawing/2014/main" id="{B1823FA6-B554-474D-AD0E-73E8735C9A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9598" y="170819"/>
            <a:ext cx="1198216" cy="1820467"/>
          </a:xfrm>
          <a:prstGeom prst="rect">
            <a:avLst/>
          </a:prstGeom>
          <a:noFill/>
          <a:extLst>
            <a:ext uri="{909E8E84-426E-40DD-AFC4-6F175D3DCCD1}">
              <a14:hiddenFill xmlns:a14="http://schemas.microsoft.com/office/drawing/2010/main">
                <a:solidFill>
                  <a:srgbClr val="FFFFFF"/>
                </a:solidFill>
              </a14:hiddenFill>
            </a:ext>
          </a:extLst>
        </p:spPr>
      </p:pic>
      <p:sp>
        <p:nvSpPr>
          <p:cNvPr id="82" name="Oval 81">
            <a:extLst>
              <a:ext uri="{FF2B5EF4-FFF2-40B4-BE49-F238E27FC236}">
                <a16:creationId xmlns:a16="http://schemas.microsoft.com/office/drawing/2014/main" id="{8BC1A767-C3C5-4F6A-996E-E86CC61127D0}"/>
              </a:ext>
            </a:extLst>
          </p:cNvPr>
          <p:cNvSpPr/>
          <p:nvPr/>
        </p:nvSpPr>
        <p:spPr>
          <a:xfrm>
            <a:off x="142637" y="582855"/>
            <a:ext cx="436465" cy="7470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3" name="Oval 82">
            <a:extLst>
              <a:ext uri="{FF2B5EF4-FFF2-40B4-BE49-F238E27FC236}">
                <a16:creationId xmlns:a16="http://schemas.microsoft.com/office/drawing/2014/main" id="{577CD96B-72BE-4C2D-AEE2-A1F3A93AF9D7}"/>
              </a:ext>
            </a:extLst>
          </p:cNvPr>
          <p:cNvSpPr/>
          <p:nvPr/>
        </p:nvSpPr>
        <p:spPr>
          <a:xfrm>
            <a:off x="1959054" y="667521"/>
            <a:ext cx="460037" cy="6354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4" name="Oval 83">
            <a:extLst>
              <a:ext uri="{FF2B5EF4-FFF2-40B4-BE49-F238E27FC236}">
                <a16:creationId xmlns:a16="http://schemas.microsoft.com/office/drawing/2014/main" id="{02F0C902-1F2D-4880-9463-6A640B35F69C}"/>
              </a:ext>
            </a:extLst>
          </p:cNvPr>
          <p:cNvSpPr/>
          <p:nvPr/>
        </p:nvSpPr>
        <p:spPr>
          <a:xfrm>
            <a:off x="697853" y="886224"/>
            <a:ext cx="477827" cy="61518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5" name="Oval 84">
            <a:extLst>
              <a:ext uri="{FF2B5EF4-FFF2-40B4-BE49-F238E27FC236}">
                <a16:creationId xmlns:a16="http://schemas.microsoft.com/office/drawing/2014/main" id="{9BF44FBC-60C9-495B-A227-A32D8DAB3800}"/>
              </a:ext>
            </a:extLst>
          </p:cNvPr>
          <p:cNvSpPr/>
          <p:nvPr/>
        </p:nvSpPr>
        <p:spPr>
          <a:xfrm>
            <a:off x="3224234" y="279037"/>
            <a:ext cx="460037" cy="6354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6" name="Oval 85">
            <a:extLst>
              <a:ext uri="{FF2B5EF4-FFF2-40B4-BE49-F238E27FC236}">
                <a16:creationId xmlns:a16="http://schemas.microsoft.com/office/drawing/2014/main" id="{3B2F084D-2BAD-49D0-A7F9-A1122E2DEE71}"/>
              </a:ext>
            </a:extLst>
          </p:cNvPr>
          <p:cNvSpPr/>
          <p:nvPr/>
        </p:nvSpPr>
        <p:spPr>
          <a:xfrm>
            <a:off x="1375380" y="1194214"/>
            <a:ext cx="546623" cy="59551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7" name="Oval 86">
            <a:extLst>
              <a:ext uri="{FF2B5EF4-FFF2-40B4-BE49-F238E27FC236}">
                <a16:creationId xmlns:a16="http://schemas.microsoft.com/office/drawing/2014/main" id="{7B032477-3AF8-4806-9AFB-6F93B42BC10E}"/>
              </a:ext>
            </a:extLst>
          </p:cNvPr>
          <p:cNvSpPr/>
          <p:nvPr/>
        </p:nvSpPr>
        <p:spPr>
          <a:xfrm>
            <a:off x="1335537" y="230481"/>
            <a:ext cx="551441" cy="95094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8" name="Oval 87">
            <a:extLst>
              <a:ext uri="{FF2B5EF4-FFF2-40B4-BE49-F238E27FC236}">
                <a16:creationId xmlns:a16="http://schemas.microsoft.com/office/drawing/2014/main" id="{F45E7477-FBA8-4400-8B0B-ECA286F74FB4}"/>
              </a:ext>
            </a:extLst>
          </p:cNvPr>
          <p:cNvSpPr/>
          <p:nvPr/>
        </p:nvSpPr>
        <p:spPr>
          <a:xfrm>
            <a:off x="2801274" y="851136"/>
            <a:ext cx="603058" cy="973435"/>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9" name="Oval 88">
            <a:extLst>
              <a:ext uri="{FF2B5EF4-FFF2-40B4-BE49-F238E27FC236}">
                <a16:creationId xmlns:a16="http://schemas.microsoft.com/office/drawing/2014/main" id="{0A14F587-1BA0-44DC-B7EC-88691699E044}"/>
              </a:ext>
            </a:extLst>
          </p:cNvPr>
          <p:cNvSpPr/>
          <p:nvPr/>
        </p:nvSpPr>
        <p:spPr>
          <a:xfrm>
            <a:off x="3707925" y="386364"/>
            <a:ext cx="581384" cy="1012472"/>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0" name="Oval 89">
            <a:extLst>
              <a:ext uri="{FF2B5EF4-FFF2-40B4-BE49-F238E27FC236}">
                <a16:creationId xmlns:a16="http://schemas.microsoft.com/office/drawing/2014/main" id="{ADBC9467-9A3A-454C-8FAA-745785B5CD31}"/>
              </a:ext>
            </a:extLst>
          </p:cNvPr>
          <p:cNvSpPr/>
          <p:nvPr/>
        </p:nvSpPr>
        <p:spPr>
          <a:xfrm>
            <a:off x="2596143" y="344319"/>
            <a:ext cx="460037" cy="526313"/>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1" name="Oval 90">
            <a:extLst>
              <a:ext uri="{FF2B5EF4-FFF2-40B4-BE49-F238E27FC236}">
                <a16:creationId xmlns:a16="http://schemas.microsoft.com/office/drawing/2014/main" id="{67581CAF-825D-42FD-AFF4-31437902EC51}"/>
              </a:ext>
            </a:extLst>
          </p:cNvPr>
          <p:cNvSpPr/>
          <p:nvPr/>
        </p:nvSpPr>
        <p:spPr>
          <a:xfrm>
            <a:off x="4413792" y="328066"/>
            <a:ext cx="460037" cy="580894"/>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2" name="Oval 91">
            <a:extLst>
              <a:ext uri="{FF2B5EF4-FFF2-40B4-BE49-F238E27FC236}">
                <a16:creationId xmlns:a16="http://schemas.microsoft.com/office/drawing/2014/main" id="{349F0529-9B4A-4BA4-B606-0E823A2C9A1F}"/>
              </a:ext>
            </a:extLst>
          </p:cNvPr>
          <p:cNvSpPr/>
          <p:nvPr/>
        </p:nvSpPr>
        <p:spPr>
          <a:xfrm>
            <a:off x="4289567" y="834373"/>
            <a:ext cx="647194" cy="471733"/>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3" name="Oval 92">
            <a:extLst>
              <a:ext uri="{FF2B5EF4-FFF2-40B4-BE49-F238E27FC236}">
                <a16:creationId xmlns:a16="http://schemas.microsoft.com/office/drawing/2014/main" id="{1CEE4D16-3E22-4DB0-911C-3326F838153C}"/>
              </a:ext>
            </a:extLst>
          </p:cNvPr>
          <p:cNvSpPr/>
          <p:nvPr/>
        </p:nvSpPr>
        <p:spPr>
          <a:xfrm rot="19543808">
            <a:off x="5032200" y="362086"/>
            <a:ext cx="647194" cy="600597"/>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grpSp>
        <p:nvGrpSpPr>
          <p:cNvPr id="94" name="Group 93">
            <a:extLst>
              <a:ext uri="{FF2B5EF4-FFF2-40B4-BE49-F238E27FC236}">
                <a16:creationId xmlns:a16="http://schemas.microsoft.com/office/drawing/2014/main" id="{0E3B6681-CCED-47FF-AB39-23910C2CC017}"/>
              </a:ext>
            </a:extLst>
          </p:cNvPr>
          <p:cNvGrpSpPr/>
          <p:nvPr/>
        </p:nvGrpSpPr>
        <p:grpSpPr>
          <a:xfrm>
            <a:off x="5175567" y="290802"/>
            <a:ext cx="2200330" cy="1481462"/>
            <a:chOff x="4705062" y="160454"/>
            <a:chExt cx="2000300" cy="1346783"/>
          </a:xfrm>
        </p:grpSpPr>
        <p:sp>
          <p:nvSpPr>
            <p:cNvPr id="95" name="Oval 94">
              <a:extLst>
                <a:ext uri="{FF2B5EF4-FFF2-40B4-BE49-F238E27FC236}">
                  <a16:creationId xmlns:a16="http://schemas.microsoft.com/office/drawing/2014/main" id="{9D0A4B76-CE0E-47FA-BC40-6006ABBF77E6}"/>
                </a:ext>
              </a:extLst>
            </p:cNvPr>
            <p:cNvSpPr/>
            <p:nvPr/>
          </p:nvSpPr>
          <p:spPr>
            <a:xfrm rot="1910653">
              <a:off x="5703428" y="1034794"/>
              <a:ext cx="588358" cy="428848"/>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6" name="Oval 95">
              <a:extLst>
                <a:ext uri="{FF2B5EF4-FFF2-40B4-BE49-F238E27FC236}">
                  <a16:creationId xmlns:a16="http://schemas.microsoft.com/office/drawing/2014/main" id="{85C5C0B3-196C-42C0-B6D1-450CC7137BC1}"/>
                </a:ext>
              </a:extLst>
            </p:cNvPr>
            <p:cNvSpPr/>
            <p:nvPr/>
          </p:nvSpPr>
          <p:spPr>
            <a:xfrm rot="21380823">
              <a:off x="4705062" y="903825"/>
              <a:ext cx="517592" cy="603412"/>
            </a:xfrm>
            <a:prstGeom prst="ellipse">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7" name="Oval 96">
              <a:extLst>
                <a:ext uri="{FF2B5EF4-FFF2-40B4-BE49-F238E27FC236}">
                  <a16:creationId xmlns:a16="http://schemas.microsoft.com/office/drawing/2014/main" id="{DD1B6DAF-8962-4199-97A9-A02E1C3C36AF}"/>
                </a:ext>
              </a:extLst>
            </p:cNvPr>
            <p:cNvSpPr/>
            <p:nvPr/>
          </p:nvSpPr>
          <p:spPr>
            <a:xfrm rot="21380823">
              <a:off x="6222824" y="165111"/>
              <a:ext cx="482538" cy="482915"/>
            </a:xfrm>
            <a:prstGeom prst="ellipse">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8" name="Oval 97">
              <a:extLst>
                <a:ext uri="{FF2B5EF4-FFF2-40B4-BE49-F238E27FC236}">
                  <a16:creationId xmlns:a16="http://schemas.microsoft.com/office/drawing/2014/main" id="{FF3618D9-EA01-4B76-87C9-51E256D70C31}"/>
                </a:ext>
              </a:extLst>
            </p:cNvPr>
            <p:cNvSpPr/>
            <p:nvPr/>
          </p:nvSpPr>
          <p:spPr>
            <a:xfrm rot="21380823">
              <a:off x="5175794" y="263228"/>
              <a:ext cx="367750" cy="482915"/>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9" name="Oval 98">
              <a:extLst>
                <a:ext uri="{FF2B5EF4-FFF2-40B4-BE49-F238E27FC236}">
                  <a16:creationId xmlns:a16="http://schemas.microsoft.com/office/drawing/2014/main" id="{8EC91F6D-D3F2-43B6-B9B9-99552C1691BB}"/>
                </a:ext>
              </a:extLst>
            </p:cNvPr>
            <p:cNvSpPr/>
            <p:nvPr/>
          </p:nvSpPr>
          <p:spPr>
            <a:xfrm rot="21380823">
              <a:off x="5843756" y="160454"/>
              <a:ext cx="367750" cy="482915"/>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grpSp>
      <p:sp>
        <p:nvSpPr>
          <p:cNvPr id="100" name="Oval 99">
            <a:extLst>
              <a:ext uri="{FF2B5EF4-FFF2-40B4-BE49-F238E27FC236}">
                <a16:creationId xmlns:a16="http://schemas.microsoft.com/office/drawing/2014/main" id="{FCD4A0FF-1695-4ECE-B322-29F1DA724C5D}"/>
              </a:ext>
            </a:extLst>
          </p:cNvPr>
          <p:cNvSpPr/>
          <p:nvPr/>
        </p:nvSpPr>
        <p:spPr>
          <a:xfrm rot="21380823">
            <a:off x="7972195" y="291351"/>
            <a:ext cx="612475" cy="774269"/>
          </a:xfrm>
          <a:prstGeom prst="ellipse">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grpSp>
        <p:nvGrpSpPr>
          <p:cNvPr id="101" name="Group 100">
            <a:extLst>
              <a:ext uri="{FF2B5EF4-FFF2-40B4-BE49-F238E27FC236}">
                <a16:creationId xmlns:a16="http://schemas.microsoft.com/office/drawing/2014/main" id="{32ECA6D5-1A09-43D6-8C43-8ACB553D22D2}"/>
              </a:ext>
            </a:extLst>
          </p:cNvPr>
          <p:cNvGrpSpPr/>
          <p:nvPr/>
        </p:nvGrpSpPr>
        <p:grpSpPr>
          <a:xfrm>
            <a:off x="6998370" y="1066018"/>
            <a:ext cx="1573098" cy="735016"/>
            <a:chOff x="6247003" y="834022"/>
            <a:chExt cx="1573097" cy="668197"/>
          </a:xfrm>
        </p:grpSpPr>
        <p:sp>
          <p:nvSpPr>
            <p:cNvPr id="102" name="Oval 101">
              <a:extLst>
                <a:ext uri="{FF2B5EF4-FFF2-40B4-BE49-F238E27FC236}">
                  <a16:creationId xmlns:a16="http://schemas.microsoft.com/office/drawing/2014/main" id="{8FEBA2F0-264D-4601-B1AC-F61CCC9AFE44}"/>
                </a:ext>
              </a:extLst>
            </p:cNvPr>
            <p:cNvSpPr/>
            <p:nvPr/>
          </p:nvSpPr>
          <p:spPr>
            <a:xfrm rot="21380823">
              <a:off x="6247003" y="834022"/>
              <a:ext cx="423357" cy="522106"/>
            </a:xfrm>
            <a:prstGeom prst="ellipse">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03" name="Oval 102">
              <a:extLst>
                <a:ext uri="{FF2B5EF4-FFF2-40B4-BE49-F238E27FC236}">
                  <a16:creationId xmlns:a16="http://schemas.microsoft.com/office/drawing/2014/main" id="{ACDCE86C-BFFE-4E9F-AB0E-DE6A1F1BF503}"/>
                </a:ext>
              </a:extLst>
            </p:cNvPr>
            <p:cNvSpPr/>
            <p:nvPr/>
          </p:nvSpPr>
          <p:spPr>
            <a:xfrm rot="21380823">
              <a:off x="7360653" y="926372"/>
              <a:ext cx="459447" cy="575847"/>
            </a:xfrm>
            <a:prstGeom prst="ellipse">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grpSp>
      <p:sp>
        <p:nvSpPr>
          <p:cNvPr id="104" name="Oval 103">
            <a:extLst>
              <a:ext uri="{FF2B5EF4-FFF2-40B4-BE49-F238E27FC236}">
                <a16:creationId xmlns:a16="http://schemas.microsoft.com/office/drawing/2014/main" id="{CDE119E6-A506-451C-B16F-564FA76A0F9E}"/>
              </a:ext>
            </a:extLst>
          </p:cNvPr>
          <p:cNvSpPr/>
          <p:nvPr/>
        </p:nvSpPr>
        <p:spPr>
          <a:xfrm rot="21380823">
            <a:off x="8719212" y="1034625"/>
            <a:ext cx="487055" cy="665874"/>
          </a:xfrm>
          <a:prstGeom prst="ellipse">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05" name="TextBox 104">
            <a:extLst>
              <a:ext uri="{FF2B5EF4-FFF2-40B4-BE49-F238E27FC236}">
                <a16:creationId xmlns:a16="http://schemas.microsoft.com/office/drawing/2014/main" id="{7CE3D05E-D6A9-42FF-A078-7C448197E80C}"/>
              </a:ext>
            </a:extLst>
          </p:cNvPr>
          <p:cNvSpPr txBox="1"/>
          <p:nvPr/>
        </p:nvSpPr>
        <p:spPr>
          <a:xfrm>
            <a:off x="107148" y="1961356"/>
            <a:ext cx="1128290" cy="634020"/>
          </a:xfrm>
          <a:prstGeom prst="rect">
            <a:avLst/>
          </a:prstGeom>
          <a:noFill/>
        </p:spPr>
        <p:txBody>
          <a:bodyPr wrap="square" rtlCol="0">
            <a:spAutoFit/>
          </a:bodyPr>
          <a:lstStyle/>
          <a:p>
            <a:pPr algn="ctr"/>
            <a:r>
              <a:rPr lang="en-US" sz="1760" b="1" dirty="0"/>
              <a:t>OLDEST LAYER</a:t>
            </a:r>
          </a:p>
        </p:txBody>
      </p:sp>
      <p:sp>
        <p:nvSpPr>
          <p:cNvPr id="106" name="TextBox 105">
            <a:extLst>
              <a:ext uri="{FF2B5EF4-FFF2-40B4-BE49-F238E27FC236}">
                <a16:creationId xmlns:a16="http://schemas.microsoft.com/office/drawing/2014/main" id="{E741D469-B10F-404D-B17D-0FBF3CC40E53}"/>
              </a:ext>
            </a:extLst>
          </p:cNvPr>
          <p:cNvSpPr txBox="1"/>
          <p:nvPr/>
        </p:nvSpPr>
        <p:spPr>
          <a:xfrm>
            <a:off x="8608714" y="2023568"/>
            <a:ext cx="1322169" cy="634020"/>
          </a:xfrm>
          <a:prstGeom prst="rect">
            <a:avLst/>
          </a:prstGeom>
          <a:noFill/>
        </p:spPr>
        <p:txBody>
          <a:bodyPr wrap="square" rtlCol="0">
            <a:spAutoFit/>
          </a:bodyPr>
          <a:lstStyle/>
          <a:p>
            <a:pPr algn="ctr"/>
            <a:r>
              <a:rPr lang="en-US" sz="1760" b="1" dirty="0"/>
              <a:t>YOUNGEST LAYER</a:t>
            </a:r>
          </a:p>
        </p:txBody>
      </p:sp>
      <p:grpSp>
        <p:nvGrpSpPr>
          <p:cNvPr id="2" name="Group 1">
            <a:extLst>
              <a:ext uri="{FF2B5EF4-FFF2-40B4-BE49-F238E27FC236}">
                <a16:creationId xmlns:a16="http://schemas.microsoft.com/office/drawing/2014/main" id="{7591CE04-1E5E-4D1C-8125-8DE9B7BCEF0E}"/>
              </a:ext>
            </a:extLst>
          </p:cNvPr>
          <p:cNvGrpSpPr/>
          <p:nvPr/>
        </p:nvGrpSpPr>
        <p:grpSpPr>
          <a:xfrm>
            <a:off x="377140" y="1332542"/>
            <a:ext cx="9246743" cy="4319137"/>
            <a:chOff x="377140" y="1332542"/>
            <a:chExt cx="9246743" cy="4319137"/>
          </a:xfrm>
        </p:grpSpPr>
        <p:sp>
          <p:nvSpPr>
            <p:cNvPr id="54" name="Rectangle 53">
              <a:extLst>
                <a:ext uri="{FF2B5EF4-FFF2-40B4-BE49-F238E27FC236}">
                  <a16:creationId xmlns:a16="http://schemas.microsoft.com/office/drawing/2014/main" id="{1D4ACBBE-0495-401C-9E64-77600178E95C}"/>
                </a:ext>
              </a:extLst>
            </p:cNvPr>
            <p:cNvSpPr/>
            <p:nvPr/>
          </p:nvSpPr>
          <p:spPr>
            <a:xfrm>
              <a:off x="377140" y="4712960"/>
              <a:ext cx="9246743" cy="938719"/>
            </a:xfrm>
            <a:prstGeom prst="rect">
              <a:avLst/>
            </a:prstGeom>
          </p:spPr>
          <p:txBody>
            <a:bodyPr wrap="square">
              <a:spAutoFit/>
            </a:bodyPr>
            <a:lstStyle/>
            <a:p>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 fossils found in </a:t>
              </a:r>
              <a:r>
                <a:rPr lang="en-US" sz="2200" b="1" i="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only one layer </a:t>
              </a:r>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would  be the </a:t>
              </a:r>
              <a:r>
                <a:rPr lang="en-US" sz="2200" b="1" i="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most useful </a:t>
              </a:r>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as index fossils.   </a:t>
              </a:r>
            </a:p>
            <a:p>
              <a:endParaRPr lang="en-US" sz="1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Examples</a:t>
              </a:r>
              <a:r>
                <a:rPr lang="en-US"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graptolite, placoderm, and ammonite</a:t>
              </a:r>
              <a:endParaRPr lang="en-US" sz="2200" i="1" dirty="0">
                <a:solidFill>
                  <a:srgbClr val="FF0000"/>
                </a:solidFill>
                <a:latin typeface="Times New Roman" panose="02020603050405020304" pitchFamily="18" charset="0"/>
                <a:cs typeface="Times New Roman" panose="02020603050405020304" pitchFamily="18" charset="0"/>
              </a:endParaRPr>
            </a:p>
          </p:txBody>
        </p:sp>
        <p:grpSp>
          <p:nvGrpSpPr>
            <p:cNvPr id="107" name="Group 106">
              <a:extLst>
                <a:ext uri="{FF2B5EF4-FFF2-40B4-BE49-F238E27FC236}">
                  <a16:creationId xmlns:a16="http://schemas.microsoft.com/office/drawing/2014/main" id="{2F1D44B8-7586-49EF-8276-9AC62EFA5F15}"/>
                </a:ext>
              </a:extLst>
            </p:cNvPr>
            <p:cNvGrpSpPr/>
            <p:nvPr/>
          </p:nvGrpSpPr>
          <p:grpSpPr>
            <a:xfrm>
              <a:off x="2288456" y="1332542"/>
              <a:ext cx="5628277" cy="527002"/>
              <a:chOff x="2080412" y="1101141"/>
              <a:chExt cx="5116616" cy="479092"/>
            </a:xfrm>
          </p:grpSpPr>
          <p:sp>
            <p:nvSpPr>
              <p:cNvPr id="108" name="5-Point Star 47">
                <a:extLst>
                  <a:ext uri="{FF2B5EF4-FFF2-40B4-BE49-F238E27FC236}">
                    <a16:creationId xmlns:a16="http://schemas.microsoft.com/office/drawing/2014/main" id="{74DC3663-2FA3-451B-BEB1-285984CAE39E}"/>
                  </a:ext>
                </a:extLst>
              </p:cNvPr>
              <p:cNvSpPr/>
              <p:nvPr/>
            </p:nvSpPr>
            <p:spPr>
              <a:xfrm>
                <a:off x="2080412" y="1101141"/>
                <a:ext cx="274320" cy="27432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dirty="0"/>
              </a:p>
            </p:txBody>
          </p:sp>
          <p:sp>
            <p:nvSpPr>
              <p:cNvPr id="109" name="5-Point Star 48">
                <a:extLst>
                  <a:ext uri="{FF2B5EF4-FFF2-40B4-BE49-F238E27FC236}">
                    <a16:creationId xmlns:a16="http://schemas.microsoft.com/office/drawing/2014/main" id="{3B45E685-C15A-4A54-8983-A78060F9EB75}"/>
                  </a:ext>
                </a:extLst>
              </p:cNvPr>
              <p:cNvSpPr/>
              <p:nvPr/>
            </p:nvSpPr>
            <p:spPr>
              <a:xfrm>
                <a:off x="3530458" y="1305913"/>
                <a:ext cx="274320" cy="27432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0" name="5-Point Star 54">
                <a:extLst>
                  <a:ext uri="{FF2B5EF4-FFF2-40B4-BE49-F238E27FC236}">
                    <a16:creationId xmlns:a16="http://schemas.microsoft.com/office/drawing/2014/main" id="{CF2CA2FC-0D15-4DCD-A2B0-46A88C8737AA}"/>
                  </a:ext>
                </a:extLst>
              </p:cNvPr>
              <p:cNvSpPr/>
              <p:nvPr/>
            </p:nvSpPr>
            <p:spPr>
              <a:xfrm>
                <a:off x="6922708" y="1146607"/>
                <a:ext cx="274320" cy="27432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grpSp>
      </p:grpSp>
      <p:grpSp>
        <p:nvGrpSpPr>
          <p:cNvPr id="3" name="Group 2">
            <a:extLst>
              <a:ext uri="{FF2B5EF4-FFF2-40B4-BE49-F238E27FC236}">
                <a16:creationId xmlns:a16="http://schemas.microsoft.com/office/drawing/2014/main" id="{F2F33E01-26B0-413C-BAF2-06BDA8CEFFF5}"/>
              </a:ext>
            </a:extLst>
          </p:cNvPr>
          <p:cNvGrpSpPr/>
          <p:nvPr/>
        </p:nvGrpSpPr>
        <p:grpSpPr>
          <a:xfrm>
            <a:off x="412680" y="379970"/>
            <a:ext cx="9561603" cy="6936173"/>
            <a:chOff x="412680" y="379970"/>
            <a:chExt cx="9561603" cy="6936173"/>
          </a:xfrm>
        </p:grpSpPr>
        <p:sp>
          <p:nvSpPr>
            <p:cNvPr id="55" name="Rectangle 54">
              <a:extLst>
                <a:ext uri="{FF2B5EF4-FFF2-40B4-BE49-F238E27FC236}">
                  <a16:creationId xmlns:a16="http://schemas.microsoft.com/office/drawing/2014/main" id="{2AB60F41-084D-4F70-8A3A-BAEC64ABDA09}"/>
                </a:ext>
              </a:extLst>
            </p:cNvPr>
            <p:cNvSpPr/>
            <p:nvPr/>
          </p:nvSpPr>
          <p:spPr>
            <a:xfrm>
              <a:off x="412680" y="6046565"/>
              <a:ext cx="9561603" cy="1269578"/>
            </a:xfrm>
            <a:prstGeom prst="rect">
              <a:avLst/>
            </a:prstGeom>
            <a:solidFill>
              <a:schemeClr val="bg1"/>
            </a:solidFill>
          </p:spPr>
          <p:txBody>
            <a:bodyPr wrap="square">
              <a:spAutoFit/>
            </a:bodyPr>
            <a:lstStyle/>
            <a:p>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 fossils found in </a:t>
              </a:r>
              <a:r>
                <a:rPr lang="en-US" sz="2200" b="1" i="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more than one layer </a:t>
              </a:r>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would </a:t>
              </a:r>
              <a:r>
                <a:rPr lang="en-US" sz="2200" b="1" i="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NOT be useful </a:t>
              </a:r>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as index fossils.  </a:t>
              </a:r>
            </a:p>
            <a:p>
              <a:endParaRPr lang="en-US" sz="105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Examples</a:t>
              </a:r>
              <a:r>
                <a:rPr lang="en-US" sz="2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brachiopod, crinoid, eurypterid, foraminifera, gastropod, horn coral, pelecypod, and trilobite. </a:t>
              </a:r>
              <a:endParaRPr lang="en-US" sz="2200" i="1" dirty="0">
                <a:solidFill>
                  <a:srgbClr val="FF0000"/>
                </a:solidFill>
                <a:latin typeface="Times New Roman" panose="02020603050405020304" pitchFamily="18" charset="0"/>
                <a:cs typeface="Times New Roman" panose="02020603050405020304" pitchFamily="18" charset="0"/>
              </a:endParaRPr>
            </a:p>
          </p:txBody>
        </p:sp>
        <p:grpSp>
          <p:nvGrpSpPr>
            <p:cNvPr id="111" name="Group 110">
              <a:extLst>
                <a:ext uri="{FF2B5EF4-FFF2-40B4-BE49-F238E27FC236}">
                  <a16:creationId xmlns:a16="http://schemas.microsoft.com/office/drawing/2014/main" id="{B50BED0E-8E27-44F3-AD10-EFC57BE9FD27}"/>
                </a:ext>
              </a:extLst>
            </p:cNvPr>
            <p:cNvGrpSpPr/>
            <p:nvPr/>
          </p:nvGrpSpPr>
          <p:grpSpPr>
            <a:xfrm>
              <a:off x="426381" y="379970"/>
              <a:ext cx="6654140" cy="1054879"/>
              <a:chOff x="387617" y="241516"/>
              <a:chExt cx="6049218" cy="958981"/>
            </a:xfrm>
          </p:grpSpPr>
          <p:sp>
            <p:nvSpPr>
              <p:cNvPr id="112" name="5-Point Star 59">
                <a:extLst>
                  <a:ext uri="{FF2B5EF4-FFF2-40B4-BE49-F238E27FC236}">
                    <a16:creationId xmlns:a16="http://schemas.microsoft.com/office/drawing/2014/main" id="{47AD52F2-B167-4BBE-9128-AC97F84D8916}"/>
                  </a:ext>
                </a:extLst>
              </p:cNvPr>
              <p:cNvSpPr/>
              <p:nvPr/>
            </p:nvSpPr>
            <p:spPr>
              <a:xfrm>
                <a:off x="4993736" y="926177"/>
                <a:ext cx="274320" cy="27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3" name="5-Point Star 60">
                <a:extLst>
                  <a:ext uri="{FF2B5EF4-FFF2-40B4-BE49-F238E27FC236}">
                    <a16:creationId xmlns:a16="http://schemas.microsoft.com/office/drawing/2014/main" id="{C10FF1DC-2373-401C-AFCD-17B2F369153A}"/>
                  </a:ext>
                </a:extLst>
              </p:cNvPr>
              <p:cNvSpPr/>
              <p:nvPr/>
            </p:nvSpPr>
            <p:spPr>
              <a:xfrm>
                <a:off x="1529480" y="382542"/>
                <a:ext cx="274320" cy="27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4" name="5-Point Star 61">
                <a:extLst>
                  <a:ext uri="{FF2B5EF4-FFF2-40B4-BE49-F238E27FC236}">
                    <a16:creationId xmlns:a16="http://schemas.microsoft.com/office/drawing/2014/main" id="{B3705D49-005A-4016-B07E-1B4FEA6E2582}"/>
                  </a:ext>
                </a:extLst>
              </p:cNvPr>
              <p:cNvSpPr/>
              <p:nvPr/>
            </p:nvSpPr>
            <p:spPr>
              <a:xfrm>
                <a:off x="828895" y="657772"/>
                <a:ext cx="274320" cy="27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5" name="5-Point Star 62">
                <a:extLst>
                  <a:ext uri="{FF2B5EF4-FFF2-40B4-BE49-F238E27FC236}">
                    <a16:creationId xmlns:a16="http://schemas.microsoft.com/office/drawing/2014/main" id="{D627C713-D081-4ACF-88ED-D478B06926AF}"/>
                  </a:ext>
                </a:extLst>
              </p:cNvPr>
              <p:cNvSpPr/>
              <p:nvPr/>
            </p:nvSpPr>
            <p:spPr>
              <a:xfrm>
                <a:off x="387617" y="325676"/>
                <a:ext cx="274320" cy="27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6" name="5-Point Star 63">
                <a:extLst>
                  <a:ext uri="{FF2B5EF4-FFF2-40B4-BE49-F238E27FC236}">
                    <a16:creationId xmlns:a16="http://schemas.microsoft.com/office/drawing/2014/main" id="{779794F3-70B2-4F4F-B397-9D4DB1212019}"/>
                  </a:ext>
                </a:extLst>
              </p:cNvPr>
              <p:cNvSpPr/>
              <p:nvPr/>
            </p:nvSpPr>
            <p:spPr>
              <a:xfrm>
                <a:off x="2657695" y="241516"/>
                <a:ext cx="274320" cy="27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7" name="5-Point Star 64">
                <a:extLst>
                  <a:ext uri="{FF2B5EF4-FFF2-40B4-BE49-F238E27FC236}">
                    <a16:creationId xmlns:a16="http://schemas.microsoft.com/office/drawing/2014/main" id="{3C37BD25-0876-4E96-ADEA-04D5F6DED3EE}"/>
                  </a:ext>
                </a:extLst>
              </p:cNvPr>
              <p:cNvSpPr/>
              <p:nvPr/>
            </p:nvSpPr>
            <p:spPr>
              <a:xfrm>
                <a:off x="4284053" y="714638"/>
                <a:ext cx="274320" cy="27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8" name="5-Point Star 65">
                <a:extLst>
                  <a:ext uri="{FF2B5EF4-FFF2-40B4-BE49-F238E27FC236}">
                    <a16:creationId xmlns:a16="http://schemas.microsoft.com/office/drawing/2014/main" id="{D93E9C0D-8AA6-4D3C-AE7D-06FD757D71F0}"/>
                  </a:ext>
                </a:extLst>
              </p:cNvPr>
              <p:cNvSpPr/>
              <p:nvPr/>
            </p:nvSpPr>
            <p:spPr>
              <a:xfrm>
                <a:off x="5350853" y="273359"/>
                <a:ext cx="274320" cy="27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9" name="5-Point Star 66">
                <a:extLst>
                  <a:ext uri="{FF2B5EF4-FFF2-40B4-BE49-F238E27FC236}">
                    <a16:creationId xmlns:a16="http://schemas.microsoft.com/office/drawing/2014/main" id="{7D59AD18-3482-418E-9727-67AB687A3675}"/>
                  </a:ext>
                </a:extLst>
              </p:cNvPr>
              <p:cNvSpPr/>
              <p:nvPr/>
            </p:nvSpPr>
            <p:spPr>
              <a:xfrm>
                <a:off x="6162515" y="820756"/>
                <a:ext cx="274320" cy="27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grpSp>
      </p:grpSp>
      <p:grpSp>
        <p:nvGrpSpPr>
          <p:cNvPr id="120" name="Group 119">
            <a:extLst>
              <a:ext uri="{FF2B5EF4-FFF2-40B4-BE49-F238E27FC236}">
                <a16:creationId xmlns:a16="http://schemas.microsoft.com/office/drawing/2014/main" id="{32ACC44C-19CE-4278-8500-6B2BBABB9771}"/>
              </a:ext>
            </a:extLst>
          </p:cNvPr>
          <p:cNvGrpSpPr/>
          <p:nvPr/>
        </p:nvGrpSpPr>
        <p:grpSpPr>
          <a:xfrm>
            <a:off x="8467977" y="336371"/>
            <a:ext cx="1428248" cy="1296248"/>
            <a:chOff x="7698158" y="201880"/>
            <a:chExt cx="1298407" cy="1178407"/>
          </a:xfrm>
        </p:grpSpPr>
        <p:sp>
          <p:nvSpPr>
            <p:cNvPr id="121" name="5-Point Star 29">
              <a:extLst>
                <a:ext uri="{FF2B5EF4-FFF2-40B4-BE49-F238E27FC236}">
                  <a16:creationId xmlns:a16="http://schemas.microsoft.com/office/drawing/2014/main" id="{2F19BA91-F3D5-4081-B238-590B87836BE8}"/>
                </a:ext>
              </a:extLst>
            </p:cNvPr>
            <p:cNvSpPr/>
            <p:nvPr/>
          </p:nvSpPr>
          <p:spPr>
            <a:xfrm>
              <a:off x="8563763" y="1105967"/>
              <a:ext cx="274320" cy="27432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22" name="5-Point Star 30">
              <a:extLst>
                <a:ext uri="{FF2B5EF4-FFF2-40B4-BE49-F238E27FC236}">
                  <a16:creationId xmlns:a16="http://schemas.microsoft.com/office/drawing/2014/main" id="{E2883E4B-ECC2-4545-844F-55B3E5D4C4A0}"/>
                </a:ext>
              </a:extLst>
            </p:cNvPr>
            <p:cNvSpPr/>
            <p:nvPr/>
          </p:nvSpPr>
          <p:spPr>
            <a:xfrm>
              <a:off x="7966863" y="426517"/>
              <a:ext cx="274320" cy="27432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23" name="Rectangle 122">
              <a:extLst>
                <a:ext uri="{FF2B5EF4-FFF2-40B4-BE49-F238E27FC236}">
                  <a16:creationId xmlns:a16="http://schemas.microsoft.com/office/drawing/2014/main" id="{E4E01EFB-E5A9-4E31-BBB8-455273C5D0E9}"/>
                </a:ext>
              </a:extLst>
            </p:cNvPr>
            <p:cNvSpPr/>
            <p:nvPr/>
          </p:nvSpPr>
          <p:spPr>
            <a:xfrm>
              <a:off x="7698158" y="201880"/>
              <a:ext cx="374112" cy="584775"/>
            </a:xfrm>
            <a:prstGeom prst="rect">
              <a:avLst/>
            </a:prstGeom>
            <a:noFill/>
          </p:spPr>
          <p:txBody>
            <a:bodyPr wrap="none" lIns="100584" tIns="50292" rIns="100584" bIns="50292">
              <a:spAutoFit/>
            </a:bodyPr>
            <a:lstStyle/>
            <a:p>
              <a:pPr algn="ctr"/>
              <a:r>
                <a:rPr lang="en-US" sz="352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124" name="Rectangle 123">
              <a:extLst>
                <a:ext uri="{FF2B5EF4-FFF2-40B4-BE49-F238E27FC236}">
                  <a16:creationId xmlns:a16="http://schemas.microsoft.com/office/drawing/2014/main" id="{1A2A9C31-42E7-4220-8112-31BD30DDB237}"/>
                </a:ext>
              </a:extLst>
            </p:cNvPr>
            <p:cNvSpPr/>
            <p:nvPr/>
          </p:nvSpPr>
          <p:spPr>
            <a:xfrm>
              <a:off x="8622453" y="722415"/>
              <a:ext cx="374112" cy="584775"/>
            </a:xfrm>
            <a:prstGeom prst="rect">
              <a:avLst/>
            </a:prstGeom>
            <a:noFill/>
          </p:spPr>
          <p:txBody>
            <a:bodyPr wrap="none" lIns="100584" tIns="50292" rIns="100584" bIns="50292">
              <a:spAutoFit/>
            </a:bodyPr>
            <a:lstStyle/>
            <a:p>
              <a:pPr algn="ctr"/>
              <a:r>
                <a:rPr lang="en-US" sz="352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100" grpId="0" animBg="1"/>
      <p:bldP spid="10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B32EE4-60BF-4D60-B3D4-5BDDAFE1E41A}"/>
              </a:ext>
            </a:extLst>
          </p:cNvPr>
          <p:cNvSpPr/>
          <p:nvPr/>
        </p:nvSpPr>
        <p:spPr>
          <a:xfrm>
            <a:off x="2928072" y="1895618"/>
            <a:ext cx="7130328" cy="1237262"/>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How does the Law of Superposition relate to this activity? </a:t>
            </a:r>
          </a:p>
          <a:p>
            <a:endParaRPr lang="en-US" sz="2640" dirty="0">
              <a:latin typeface="Times New Roman" panose="02020603050405020304" pitchFamily="18" charset="0"/>
              <a:cs typeface="Times New Roman" panose="02020603050405020304" pitchFamily="18" charset="0"/>
            </a:endParaRPr>
          </a:p>
        </p:txBody>
      </p:sp>
      <p:pic>
        <p:nvPicPr>
          <p:cNvPr id="28" name="Picture 27" descr="Figure 2B">
            <a:extLst>
              <a:ext uri="{FF2B5EF4-FFF2-40B4-BE49-F238E27FC236}">
                <a16:creationId xmlns:a16="http://schemas.microsoft.com/office/drawing/2014/main" id="{FBEB68BD-F7CD-4316-AE30-A7FBDBEF261D}"/>
              </a:ext>
            </a:extLst>
          </p:cNvPr>
          <p:cNvPicPr/>
          <p:nvPr/>
        </p:nvPicPr>
        <p:blipFill rotWithShape="1">
          <a:blip r:embed="rId2" cstate="print">
            <a:extLst>
              <a:ext uri="{28A0092B-C50C-407E-A947-70E740481C1C}">
                <a14:useLocalDpi xmlns:a14="http://schemas.microsoft.com/office/drawing/2010/main" val="0"/>
              </a:ext>
            </a:extLst>
          </a:blip>
          <a:srcRect l="10689" r="42206"/>
          <a:stretch/>
        </p:blipFill>
        <p:spPr bwMode="auto">
          <a:xfrm>
            <a:off x="688888" y="-217170"/>
            <a:ext cx="1934308" cy="8091897"/>
          </a:xfrm>
          <a:prstGeom prst="rect">
            <a:avLst/>
          </a:prstGeom>
          <a:noFill/>
          <a:ln>
            <a:noFill/>
          </a:ln>
        </p:spPr>
      </p:pic>
      <p:pic>
        <p:nvPicPr>
          <p:cNvPr id="5" name="Picture 4" descr="Figure 2B">
            <a:extLst>
              <a:ext uri="{FF2B5EF4-FFF2-40B4-BE49-F238E27FC236}">
                <a16:creationId xmlns:a16="http://schemas.microsoft.com/office/drawing/2014/main" id="{C7B1AF83-8C99-417C-B42A-64E01024E821}"/>
              </a:ext>
            </a:extLst>
          </p:cNvPr>
          <p:cNvPicPr/>
          <p:nvPr/>
        </p:nvPicPr>
        <p:blipFill rotWithShape="1">
          <a:blip r:embed="rId2" cstate="print">
            <a:extLst>
              <a:ext uri="{28A0092B-C50C-407E-A947-70E740481C1C}">
                <a14:useLocalDpi xmlns:a14="http://schemas.microsoft.com/office/drawing/2010/main" val="0"/>
              </a:ext>
            </a:extLst>
          </a:blip>
          <a:srcRect l="58987" b="80310"/>
          <a:stretch/>
        </p:blipFill>
        <p:spPr bwMode="auto">
          <a:xfrm>
            <a:off x="2125898" y="5499114"/>
            <a:ext cx="2460439" cy="2015549"/>
          </a:xfrm>
          <a:prstGeom prst="rect">
            <a:avLst/>
          </a:prstGeom>
          <a:noFill/>
          <a:ln>
            <a:noFill/>
          </a:ln>
        </p:spPr>
      </p:pic>
      <p:sp>
        <p:nvSpPr>
          <p:cNvPr id="8" name="Rectangle 7">
            <a:extLst>
              <a:ext uri="{FF2B5EF4-FFF2-40B4-BE49-F238E27FC236}">
                <a16:creationId xmlns:a16="http://schemas.microsoft.com/office/drawing/2014/main" id="{A36625D1-48FE-4823-80D8-FF3A3AA35075}"/>
              </a:ext>
            </a:extLst>
          </p:cNvPr>
          <p:cNvSpPr/>
          <p:nvPr/>
        </p:nvSpPr>
        <p:spPr>
          <a:xfrm>
            <a:off x="3433160" y="2846949"/>
            <a:ext cx="6120151" cy="904863"/>
          </a:xfrm>
          <a:prstGeom prst="rect">
            <a:avLst/>
          </a:prstGeom>
        </p:spPr>
        <p:txBody>
          <a:bodyPr wrap="square">
            <a:spAutoFit/>
          </a:bodyPr>
          <a:lstStyle/>
          <a:p>
            <a:r>
              <a:rPr lang="en-US" sz="2640" i="1" dirty="0">
                <a:solidFill>
                  <a:srgbClr val="FF0000"/>
                </a:solidFill>
                <a:latin typeface="Times New Roman" panose="02020603050405020304" pitchFamily="18" charset="0"/>
                <a:cs typeface="Times New Roman" panose="02020603050405020304" pitchFamily="18" charset="0"/>
              </a:rPr>
              <a:t>The </a:t>
            </a:r>
            <a:r>
              <a:rPr lang="en-US" sz="2640" b="1" i="1" u="sng" dirty="0">
                <a:solidFill>
                  <a:srgbClr val="FF0000"/>
                </a:solidFill>
                <a:latin typeface="Times New Roman" panose="02020603050405020304" pitchFamily="18" charset="0"/>
                <a:cs typeface="Times New Roman" panose="02020603050405020304" pitchFamily="18" charset="0"/>
              </a:rPr>
              <a:t>oldest</a:t>
            </a:r>
            <a:r>
              <a:rPr lang="en-US" sz="2640" i="1" u="sng" dirty="0">
                <a:solidFill>
                  <a:srgbClr val="FF0000"/>
                </a:solidFill>
                <a:latin typeface="Times New Roman" panose="02020603050405020304" pitchFamily="18" charset="0"/>
                <a:cs typeface="Times New Roman" panose="02020603050405020304" pitchFamily="18" charset="0"/>
              </a:rPr>
              <a:t> </a:t>
            </a:r>
            <a:r>
              <a:rPr lang="en-US" sz="2640" b="1" i="1" u="sng" dirty="0">
                <a:solidFill>
                  <a:srgbClr val="FF0000"/>
                </a:solidFill>
                <a:latin typeface="Times New Roman" panose="02020603050405020304" pitchFamily="18" charset="0"/>
                <a:cs typeface="Times New Roman" panose="02020603050405020304" pitchFamily="18" charset="0"/>
              </a:rPr>
              <a:t>fossils</a:t>
            </a:r>
            <a:r>
              <a:rPr lang="en-US" sz="2640" i="1" u="sng" dirty="0">
                <a:solidFill>
                  <a:srgbClr val="FF0000"/>
                </a:solidFill>
                <a:latin typeface="Times New Roman" panose="02020603050405020304" pitchFamily="18" charset="0"/>
                <a:cs typeface="Times New Roman" panose="02020603050405020304" pitchFamily="18" charset="0"/>
              </a:rPr>
              <a:t> </a:t>
            </a:r>
            <a:r>
              <a:rPr lang="en-US" sz="2640" i="1" dirty="0">
                <a:solidFill>
                  <a:srgbClr val="FF0000"/>
                </a:solidFill>
                <a:latin typeface="Times New Roman" panose="02020603050405020304" pitchFamily="18" charset="0"/>
                <a:cs typeface="Times New Roman" panose="02020603050405020304" pitchFamily="18" charset="0"/>
              </a:rPr>
              <a:t>will be on the </a:t>
            </a:r>
            <a:r>
              <a:rPr lang="en-US" sz="2640" b="1" i="1" u="sng" dirty="0">
                <a:solidFill>
                  <a:srgbClr val="FF0000"/>
                </a:solidFill>
                <a:latin typeface="Times New Roman" panose="02020603050405020304" pitchFamily="18" charset="0"/>
                <a:cs typeface="Times New Roman" panose="02020603050405020304" pitchFamily="18" charset="0"/>
              </a:rPr>
              <a:t>bottom</a:t>
            </a:r>
            <a:r>
              <a:rPr lang="en-US" sz="2640" i="1" dirty="0">
                <a:solidFill>
                  <a:srgbClr val="FF0000"/>
                </a:solidFill>
                <a:latin typeface="Times New Roman" panose="02020603050405020304" pitchFamily="18" charset="0"/>
                <a:cs typeface="Times New Roman" panose="02020603050405020304" pitchFamily="18" charset="0"/>
              </a:rPr>
              <a:t> with successively </a:t>
            </a:r>
            <a:r>
              <a:rPr lang="en-US" sz="2640" b="1" i="1" u="sng" dirty="0">
                <a:solidFill>
                  <a:srgbClr val="FF0000"/>
                </a:solidFill>
                <a:latin typeface="Times New Roman" panose="02020603050405020304" pitchFamily="18" charset="0"/>
                <a:cs typeface="Times New Roman" panose="02020603050405020304" pitchFamily="18" charset="0"/>
              </a:rPr>
              <a:t>younger fossils </a:t>
            </a:r>
            <a:r>
              <a:rPr lang="en-US" sz="2640" i="1" dirty="0">
                <a:solidFill>
                  <a:srgbClr val="FF0000"/>
                </a:solidFill>
                <a:latin typeface="Times New Roman" panose="02020603050405020304" pitchFamily="18" charset="0"/>
                <a:cs typeface="Times New Roman" panose="02020603050405020304" pitchFamily="18" charset="0"/>
              </a:rPr>
              <a:t>on </a:t>
            </a:r>
            <a:r>
              <a:rPr lang="en-US" sz="2640" b="1" i="1" u="sng" dirty="0">
                <a:solidFill>
                  <a:srgbClr val="FF0000"/>
                </a:solidFill>
                <a:latin typeface="Times New Roman" panose="02020603050405020304" pitchFamily="18" charset="0"/>
                <a:cs typeface="Times New Roman" panose="02020603050405020304" pitchFamily="18" charset="0"/>
              </a:rPr>
              <a:t>top</a:t>
            </a:r>
            <a:r>
              <a:rPr lang="en-US" sz="2640" i="1" dirty="0">
                <a:solidFill>
                  <a:srgbClr val="FF0000"/>
                </a:solidFill>
                <a:latin typeface="Times New Roman" panose="02020603050405020304" pitchFamily="18" charset="0"/>
                <a:cs typeface="Times New Roman" panose="02020603050405020304" pitchFamily="18" charset="0"/>
              </a:rPr>
              <a:t>. </a:t>
            </a:r>
            <a:endParaRPr lang="en-US" sz="3080" i="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AC08F1F-1046-4518-B8B4-59C6C6353D6F}"/>
              </a:ext>
            </a:extLst>
          </p:cNvPr>
          <p:cNvSpPr/>
          <p:nvPr/>
        </p:nvSpPr>
        <p:spPr>
          <a:xfrm>
            <a:off x="5029200" y="5258151"/>
            <a:ext cx="4701842" cy="2191369"/>
          </a:xfrm>
          <a:prstGeom prst="rect">
            <a:avLst/>
          </a:prstGeom>
          <a:solidFill>
            <a:schemeClr val="accent6">
              <a:lumMod val="20000"/>
              <a:lumOff val="80000"/>
            </a:schemeClr>
          </a:solidFill>
        </p:spPr>
        <p:txBody>
          <a:bodyPr wrap="square">
            <a:spAutoFit/>
          </a:bodyPr>
          <a:lstStyle/>
          <a:p>
            <a:r>
              <a:rPr lang="en-US" sz="2640" b="1" i="1" dirty="0">
                <a:latin typeface="Times New Roman" panose="02020603050405020304" pitchFamily="18" charset="0"/>
                <a:cs typeface="Times New Roman" panose="02020603050405020304" pitchFamily="18" charset="0"/>
              </a:rPr>
              <a:t>Quick Question:  In what type of rock do we find most fossils?</a:t>
            </a:r>
          </a:p>
          <a:p>
            <a:pPr marL="457200"/>
            <a:r>
              <a:rPr lang="en-US" sz="2640" b="1" i="1" dirty="0">
                <a:latin typeface="Times New Roman" panose="02020603050405020304" pitchFamily="18" charset="0"/>
                <a:cs typeface="Times New Roman" panose="02020603050405020304" pitchFamily="18" charset="0"/>
              </a:rPr>
              <a:t>Igneous</a:t>
            </a:r>
          </a:p>
          <a:p>
            <a:pPr marL="457200"/>
            <a:r>
              <a:rPr lang="en-US" sz="2640" b="1" i="1" dirty="0">
                <a:latin typeface="Times New Roman" panose="02020603050405020304" pitchFamily="18" charset="0"/>
                <a:cs typeface="Times New Roman" panose="02020603050405020304" pitchFamily="18" charset="0"/>
              </a:rPr>
              <a:t>Sedimentary</a:t>
            </a:r>
          </a:p>
          <a:p>
            <a:pPr marL="457200"/>
            <a:r>
              <a:rPr lang="en-US" sz="2640" b="1" i="1" dirty="0">
                <a:latin typeface="Times New Roman" panose="02020603050405020304" pitchFamily="18" charset="0"/>
                <a:cs typeface="Times New Roman" panose="02020603050405020304" pitchFamily="18" charset="0"/>
              </a:rPr>
              <a:t>Metamorphic</a:t>
            </a:r>
            <a:endParaRPr lang="en-US" sz="3080" b="1" i="1" dirty="0">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527542F2-4D20-4156-9B18-63AD74EDE105}"/>
              </a:ext>
            </a:extLst>
          </p:cNvPr>
          <p:cNvSpPr/>
          <p:nvPr/>
        </p:nvSpPr>
        <p:spPr>
          <a:xfrm>
            <a:off x="4789170" y="6506888"/>
            <a:ext cx="682895" cy="388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00918F-0DB4-47D0-BC2D-12E45150E47D}"/>
              </a:ext>
            </a:extLst>
          </p:cNvPr>
          <p:cNvSpPr/>
          <p:nvPr/>
        </p:nvSpPr>
        <p:spPr>
          <a:xfrm>
            <a:off x="3490310" y="296666"/>
            <a:ext cx="6120151" cy="498598"/>
          </a:xfrm>
          <a:prstGeom prst="rect">
            <a:avLst/>
          </a:prstGeom>
        </p:spPr>
        <p:txBody>
          <a:bodyPr wrap="square">
            <a:spAutoFit/>
          </a:bodyPr>
          <a:lstStyle/>
          <a:p>
            <a:r>
              <a:rPr lang="en-US" sz="2640" b="1" i="1" dirty="0">
                <a:latin typeface="Times New Roman" panose="02020603050405020304" pitchFamily="18" charset="0"/>
                <a:cs typeface="Times New Roman" panose="02020603050405020304" pitchFamily="18" charset="0"/>
              </a:rPr>
              <a:t>Here are layers shown in their rock strata.</a:t>
            </a:r>
            <a:endParaRPr lang="en-US" sz="3080" b="1" i="1" dirty="0">
              <a:latin typeface="Times New Roman" panose="02020603050405020304" pitchFamily="18" charset="0"/>
              <a:cs typeface="Times New Roman" panose="02020603050405020304" pitchFamily="18" charset="0"/>
            </a:endParaRPr>
          </a:p>
        </p:txBody>
      </p:sp>
      <p:pic>
        <p:nvPicPr>
          <p:cNvPr id="15" name="Picture 10">
            <a:extLst>
              <a:ext uri="{FF2B5EF4-FFF2-40B4-BE49-F238E27FC236}">
                <a16:creationId xmlns:a16="http://schemas.microsoft.com/office/drawing/2014/main" id="{E752D4D2-FFCF-45DA-9040-0F6E4B360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 y="3797346"/>
            <a:ext cx="718786" cy="1093135"/>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5D926EFD-C147-4F32-A0E3-28ADEAF56D68}"/>
              </a:ext>
            </a:extLst>
          </p:cNvPr>
          <p:cNvSpPr/>
          <p:nvPr/>
        </p:nvSpPr>
        <p:spPr>
          <a:xfrm flipH="1">
            <a:off x="2770218" y="373715"/>
            <a:ext cx="682895" cy="3886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7CDE7484-AEA3-4BB2-987C-9CE084A77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7" y="3207764"/>
            <a:ext cx="737538" cy="10895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BC0F69D8-683F-4C33-8016-E7AE56EC6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21007"/>
            <a:ext cx="743788" cy="11074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A40A6AF8-60CA-45A4-8CAD-AB34EE3AEF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84088"/>
            <a:ext cx="715661" cy="1118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542819F2-5951-4248-BDC6-ADCD701B8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690862"/>
            <a:ext cx="734412" cy="11074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787A15A6-6F08-49E5-8877-292F3C3441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2" y="78938"/>
            <a:ext cx="718786" cy="11289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8B2B1C7E-FD5A-4B3E-82FA-42A99EB858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00" y="1211190"/>
            <a:ext cx="731288" cy="11003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1EF1F960-60C6-46BD-9E76-8838383223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01" y="5745302"/>
            <a:ext cx="731287" cy="1111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7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17-87F5-4289-9C83-EB99028F407D}"/>
              </a:ext>
            </a:extLst>
          </p:cNvPr>
          <p:cNvSpPr>
            <a:spLocks noGrp="1"/>
          </p:cNvSpPr>
          <p:nvPr>
            <p:ph type="title"/>
          </p:nvPr>
        </p:nvSpPr>
        <p:spPr>
          <a:xfrm>
            <a:off x="1580605" y="373963"/>
            <a:ext cx="8477795" cy="789900"/>
          </a:xfrm>
          <a:solidFill>
            <a:srgbClr val="99CCFF"/>
          </a:solidFill>
        </p:spPr>
        <p:txBody>
          <a:bodyPr>
            <a:normAutofit/>
          </a:bodyPr>
          <a:lstStyle/>
          <a:p>
            <a:r>
              <a:rPr lang="en-US" sz="3960" b="1" dirty="0">
                <a:latin typeface="Times New Roman" pitchFamily="18" charset="0"/>
                <a:cs typeface="Times New Roman" pitchFamily="18" charset="0"/>
              </a:rPr>
              <a:t>Putting Together the Pieces</a:t>
            </a:r>
          </a:p>
        </p:txBody>
      </p:sp>
      <p:pic>
        <p:nvPicPr>
          <p:cNvPr id="7" name="Picture 2" descr="Image result for earth puzzle"/>
          <p:cNvPicPr>
            <a:picLocks noChangeAspect="1" noChangeArrowheads="1"/>
          </p:cNvPicPr>
          <p:nvPr/>
        </p:nvPicPr>
        <p:blipFill>
          <a:blip r:embed="rId2" cstate="print"/>
          <a:srcRect l="18213" r="18393"/>
          <a:stretch>
            <a:fillRect/>
          </a:stretch>
        </p:blipFill>
        <p:spPr bwMode="auto">
          <a:xfrm>
            <a:off x="83820" y="114300"/>
            <a:ext cx="1424940" cy="1496574"/>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EECD0617-87F5-4289-9C83-EB99028F407D}"/>
              </a:ext>
            </a:extLst>
          </p:cNvPr>
          <p:cNvSpPr txBox="1">
            <a:spLocks/>
          </p:cNvSpPr>
          <p:nvPr/>
        </p:nvSpPr>
        <p:spPr>
          <a:xfrm>
            <a:off x="125730" y="1781833"/>
            <a:ext cx="9806940" cy="787664"/>
          </a:xfrm>
          <a:prstGeom prst="rect">
            <a:avLst/>
          </a:prstGeom>
        </p:spPr>
        <p:txBody>
          <a:bodyPr vert="horz" lIns="100584" tIns="50292" rIns="100584" bIns="50292" rtlCol="0" anchor="t" anchorCtr="0">
            <a:noAutofit/>
          </a:bodyPr>
          <a:lstStyle/>
          <a:p>
            <a:pPr>
              <a:lnSpc>
                <a:spcPct val="90000"/>
              </a:lnSpc>
              <a:spcBef>
                <a:spcPct val="0"/>
              </a:spcBef>
              <a:defRPr/>
            </a:pPr>
            <a:r>
              <a:rPr lang="en-US" sz="2400" b="1" dirty="0">
                <a:latin typeface="Times New Roman" pitchFamily="18" charset="0"/>
                <a:ea typeface="+mj-ea"/>
                <a:cs typeface="Times New Roman" pitchFamily="18" charset="0"/>
              </a:rPr>
              <a:t>Watch the EDPuzzle video &amp; follow the directions to place all the Time Pieces (colored blocks) on the left side of the chart.</a:t>
            </a:r>
          </a:p>
          <a:p>
            <a:pPr>
              <a:lnSpc>
                <a:spcPct val="90000"/>
              </a:lnSpc>
              <a:spcBef>
                <a:spcPct val="0"/>
              </a:spcBef>
              <a:defRPr/>
            </a:pPr>
            <a:endParaRPr lang="en-US" sz="2400" b="1" dirty="0">
              <a:latin typeface="Times New Roman" pitchFamily="18" charset="0"/>
              <a:ea typeface="+mj-ea"/>
              <a:cs typeface="Times New Roman" pitchFamily="18" charset="0"/>
            </a:endParaRPr>
          </a:p>
          <a:p>
            <a:pPr>
              <a:lnSpc>
                <a:spcPct val="90000"/>
              </a:lnSpc>
              <a:spcBef>
                <a:spcPct val="0"/>
              </a:spcBef>
              <a:defRPr/>
            </a:pPr>
            <a:br>
              <a:rPr lang="en-US" sz="2400" b="1" dirty="0">
                <a:latin typeface="Times New Roman" pitchFamily="18" charset="0"/>
                <a:ea typeface="+mj-ea"/>
                <a:cs typeface="Times New Roman" pitchFamily="18" charset="0"/>
              </a:rPr>
            </a:br>
            <a:br>
              <a:rPr lang="en-US" sz="1200" b="1" dirty="0">
                <a:latin typeface="Times New Roman" pitchFamily="18" charset="0"/>
                <a:ea typeface="+mj-ea"/>
                <a:cs typeface="Times New Roman" pitchFamily="18" charset="0"/>
              </a:rPr>
            </a:br>
            <a:r>
              <a:rPr lang="en-US" sz="1200" b="1" dirty="0">
                <a:latin typeface="Times New Roman" pitchFamily="18" charset="0"/>
                <a:ea typeface="+mj-ea"/>
                <a:cs typeface="Times New Roman" pitchFamily="18" charset="0"/>
              </a:rPr>
              <a:t>									   </a:t>
            </a:r>
            <a:endParaRPr lang="en-US" sz="2800" b="1" i="1" dirty="0">
              <a:solidFill>
                <a:srgbClr val="FF0000"/>
              </a:solidFill>
              <a:latin typeface="Times New Roman" pitchFamily="18" charset="0"/>
              <a:ea typeface="+mj-ea"/>
              <a:cs typeface="Times New Roman" pitchFamily="18" charset="0"/>
            </a:endParaRPr>
          </a:p>
        </p:txBody>
      </p:sp>
      <p:sp>
        <p:nvSpPr>
          <p:cNvPr id="6" name="TextBox 5">
            <a:extLst>
              <a:ext uri="{FF2B5EF4-FFF2-40B4-BE49-F238E27FC236}">
                <a16:creationId xmlns:a16="http://schemas.microsoft.com/office/drawing/2014/main" id="{5D24DE3F-28EA-4ADF-9B21-30472CBFAF61}"/>
              </a:ext>
            </a:extLst>
          </p:cNvPr>
          <p:cNvSpPr txBox="1"/>
          <p:nvPr/>
        </p:nvSpPr>
        <p:spPr>
          <a:xfrm>
            <a:off x="4213490" y="0"/>
            <a:ext cx="6347813" cy="369332"/>
          </a:xfrm>
          <a:prstGeom prst="rect">
            <a:avLst/>
          </a:prstGeom>
          <a:noFill/>
        </p:spPr>
        <p:txBody>
          <a:bodyPr wrap="square">
            <a:spAutoFit/>
          </a:bodyPr>
          <a:lstStyle/>
          <a:p>
            <a:r>
              <a:rPr lang="en-US" dirty="0">
                <a:hlinkClick r:id="rId3"/>
              </a:rPr>
              <a:t>https://edpuzzle.com/media/623110ec78072042a292684e</a:t>
            </a:r>
            <a:r>
              <a:rPr lang="en-US" dirty="0"/>
              <a:t> </a:t>
            </a:r>
          </a:p>
        </p:txBody>
      </p:sp>
      <p:pic>
        <p:nvPicPr>
          <p:cNvPr id="5" name="Picture 4">
            <a:extLst>
              <a:ext uri="{FF2B5EF4-FFF2-40B4-BE49-F238E27FC236}">
                <a16:creationId xmlns:a16="http://schemas.microsoft.com/office/drawing/2014/main" id="{B80FBA63-35A9-4148-8BE5-1CC575CCC8BE}"/>
              </a:ext>
            </a:extLst>
          </p:cNvPr>
          <p:cNvPicPr>
            <a:picLocks noChangeAspect="1"/>
          </p:cNvPicPr>
          <p:nvPr/>
        </p:nvPicPr>
        <p:blipFill>
          <a:blip r:embed="rId4"/>
          <a:stretch>
            <a:fillRect/>
          </a:stretch>
        </p:blipFill>
        <p:spPr>
          <a:xfrm>
            <a:off x="119189" y="2925138"/>
            <a:ext cx="9952813" cy="3682330"/>
          </a:xfrm>
          <a:prstGeom prst="rect">
            <a:avLst/>
          </a:prstGeom>
        </p:spPr>
      </p:pic>
      <p:sp>
        <p:nvSpPr>
          <p:cNvPr id="8" name="Arrow: Down 7">
            <a:extLst>
              <a:ext uri="{FF2B5EF4-FFF2-40B4-BE49-F238E27FC236}">
                <a16:creationId xmlns:a16="http://schemas.microsoft.com/office/drawing/2014/main" id="{1DB4BDE2-52C3-47CF-B043-33C6B27E8C06}"/>
              </a:ext>
            </a:extLst>
          </p:cNvPr>
          <p:cNvSpPr/>
          <p:nvPr/>
        </p:nvSpPr>
        <p:spPr>
          <a:xfrm>
            <a:off x="699394" y="2578711"/>
            <a:ext cx="549462" cy="426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4884C027-51A7-4BCA-BFD7-CF8CA5D35614}"/>
              </a:ext>
            </a:extLst>
          </p:cNvPr>
          <p:cNvSpPr/>
          <p:nvPr/>
        </p:nvSpPr>
        <p:spPr>
          <a:xfrm rot="16200000">
            <a:off x="2259091" y="4234697"/>
            <a:ext cx="549462" cy="654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63A5E99-F8BC-4D64-B108-5C4BD497EA5D}"/>
              </a:ext>
            </a:extLst>
          </p:cNvPr>
          <p:cNvSpPr txBox="1">
            <a:spLocks/>
          </p:cNvSpPr>
          <p:nvPr/>
        </p:nvSpPr>
        <p:spPr>
          <a:xfrm>
            <a:off x="7290501" y="5438515"/>
            <a:ext cx="2781501" cy="955753"/>
          </a:xfrm>
          <a:prstGeom prst="rect">
            <a:avLst/>
          </a:prstGeom>
        </p:spPr>
        <p:txBody>
          <a:bodyPr vert="horz" lIns="100584" tIns="50292" rIns="100584" bIns="50292" rtlCol="0" anchor="t" anchorCtr="0">
            <a:noAutofit/>
          </a:bodyPr>
          <a:lstStyle/>
          <a:p>
            <a:pPr algn="ctr">
              <a:lnSpc>
                <a:spcPct val="90000"/>
              </a:lnSpc>
              <a:spcBef>
                <a:spcPct val="0"/>
              </a:spcBef>
              <a:defRPr/>
            </a:pPr>
            <a:r>
              <a:rPr lang="en-US" sz="2000" b="1" dirty="0">
                <a:latin typeface="Times New Roman" pitchFamily="18" charset="0"/>
                <a:ea typeface="+mj-ea"/>
                <a:cs typeface="Times New Roman" pitchFamily="18" charset="0"/>
              </a:rPr>
              <a:t>You do not have to do anything with the EVENT PIECES yet!</a:t>
            </a:r>
            <a:br>
              <a:rPr lang="en-US" sz="2000" b="1" dirty="0">
                <a:latin typeface="Times New Roman" pitchFamily="18" charset="0"/>
                <a:ea typeface="+mj-ea"/>
                <a:cs typeface="Times New Roman" pitchFamily="18" charset="0"/>
              </a:rPr>
            </a:br>
            <a:br>
              <a:rPr lang="en-US" sz="1100" b="1" dirty="0">
                <a:latin typeface="Times New Roman" pitchFamily="18" charset="0"/>
                <a:ea typeface="+mj-ea"/>
                <a:cs typeface="Times New Roman" pitchFamily="18" charset="0"/>
              </a:rPr>
            </a:br>
            <a:r>
              <a:rPr lang="en-US" sz="1100" b="1" dirty="0">
                <a:latin typeface="Times New Roman" pitchFamily="18" charset="0"/>
                <a:ea typeface="+mj-ea"/>
                <a:cs typeface="Times New Roman" pitchFamily="18" charset="0"/>
              </a:rPr>
              <a:t>									   </a:t>
            </a:r>
            <a:endParaRPr lang="en-US" sz="2400" b="1" i="1" dirty="0">
              <a:solidFill>
                <a:srgbClr val="FF0000"/>
              </a:solidFill>
              <a:latin typeface="Times New Roman" pitchFamily="18" charset="0"/>
              <a:ea typeface="+mj-ea"/>
              <a:cs typeface="Times New Roman" pitchFamily="18" charset="0"/>
            </a:endParaRPr>
          </a:p>
        </p:txBody>
      </p:sp>
      <p:sp>
        <p:nvSpPr>
          <p:cNvPr id="12" name="Arrow: Down 11">
            <a:extLst>
              <a:ext uri="{FF2B5EF4-FFF2-40B4-BE49-F238E27FC236}">
                <a16:creationId xmlns:a16="http://schemas.microsoft.com/office/drawing/2014/main" id="{0D6F6C0E-889D-40D7-8111-C7EBFE81A7AF}"/>
              </a:ext>
            </a:extLst>
          </p:cNvPr>
          <p:cNvSpPr/>
          <p:nvPr/>
        </p:nvSpPr>
        <p:spPr>
          <a:xfrm rot="10800000">
            <a:off x="2099253" y="6394268"/>
            <a:ext cx="549462" cy="426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B594BF1-DA6B-45CA-AF12-4A3497986C2C}"/>
              </a:ext>
            </a:extLst>
          </p:cNvPr>
          <p:cNvSpPr txBox="1">
            <a:spLocks/>
          </p:cNvSpPr>
          <p:nvPr/>
        </p:nvSpPr>
        <p:spPr>
          <a:xfrm>
            <a:off x="2099253" y="6985449"/>
            <a:ext cx="4268210" cy="786951"/>
          </a:xfrm>
          <a:prstGeom prst="rect">
            <a:avLst/>
          </a:prstGeom>
        </p:spPr>
        <p:txBody>
          <a:bodyPr vert="horz" lIns="100584" tIns="50292" rIns="100584" bIns="50292" rtlCol="0" anchor="t" anchorCtr="0">
            <a:noAutofit/>
          </a:bodyPr>
          <a:lstStyle/>
          <a:p>
            <a:pPr>
              <a:lnSpc>
                <a:spcPct val="90000"/>
              </a:lnSpc>
              <a:spcBef>
                <a:spcPct val="0"/>
              </a:spcBef>
              <a:defRPr/>
            </a:pPr>
            <a:r>
              <a:rPr lang="en-US" sz="2000" b="1" dirty="0">
                <a:latin typeface="Times New Roman" pitchFamily="18" charset="0"/>
                <a:ea typeface="+mj-ea"/>
                <a:cs typeface="Times New Roman" pitchFamily="18" charset="0"/>
              </a:rPr>
              <a:t>Shade in the ? Boxes to show which colors represent each time piece.</a:t>
            </a:r>
            <a:br>
              <a:rPr lang="en-US" sz="2000" b="1" dirty="0">
                <a:latin typeface="Times New Roman" pitchFamily="18" charset="0"/>
                <a:ea typeface="+mj-ea"/>
                <a:cs typeface="Times New Roman" pitchFamily="18" charset="0"/>
              </a:rPr>
            </a:br>
            <a:br>
              <a:rPr lang="en-US" sz="1100" b="1" dirty="0">
                <a:latin typeface="Times New Roman" pitchFamily="18" charset="0"/>
                <a:ea typeface="+mj-ea"/>
                <a:cs typeface="Times New Roman" pitchFamily="18" charset="0"/>
              </a:rPr>
            </a:br>
            <a:r>
              <a:rPr lang="en-US" sz="1100" b="1" dirty="0">
                <a:latin typeface="Times New Roman" pitchFamily="18" charset="0"/>
                <a:ea typeface="+mj-ea"/>
                <a:cs typeface="Times New Roman" pitchFamily="18" charset="0"/>
              </a:rPr>
              <a:t>									   </a:t>
            </a:r>
            <a:endParaRPr lang="en-US" sz="2400" b="1" i="1" dirty="0">
              <a:solidFill>
                <a:srgbClr val="FF0000"/>
              </a:solidFill>
              <a:latin typeface="Times New Roman" pitchFamily="18" charset="0"/>
              <a:ea typeface="+mj-ea"/>
              <a:cs typeface="Times New Roman" pitchFamily="18" charset="0"/>
            </a:endParaRPr>
          </a:p>
        </p:txBody>
      </p:sp>
      <p:sp>
        <p:nvSpPr>
          <p:cNvPr id="14" name="Cross 13">
            <a:extLst>
              <a:ext uri="{FF2B5EF4-FFF2-40B4-BE49-F238E27FC236}">
                <a16:creationId xmlns:a16="http://schemas.microsoft.com/office/drawing/2014/main" id="{A81412F2-4261-49DF-B8F9-CDA53C687BD3}"/>
              </a:ext>
            </a:extLst>
          </p:cNvPr>
          <p:cNvSpPr/>
          <p:nvPr/>
        </p:nvSpPr>
        <p:spPr>
          <a:xfrm rot="2758763">
            <a:off x="7528580" y="3406100"/>
            <a:ext cx="1963941" cy="1904479"/>
          </a:xfrm>
          <a:prstGeom prst="plus">
            <a:avLst>
              <a:gd name="adj" fmla="val 3962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085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285D6A2-F504-4BFA-B001-0470CD750357}"/>
              </a:ext>
            </a:extLst>
          </p:cNvPr>
          <p:cNvPicPr>
            <a:picLocks noChangeAspect="1"/>
          </p:cNvPicPr>
          <p:nvPr/>
        </p:nvPicPr>
        <p:blipFill>
          <a:blip r:embed="rId2"/>
          <a:stretch>
            <a:fillRect/>
          </a:stretch>
        </p:blipFill>
        <p:spPr>
          <a:xfrm>
            <a:off x="185600" y="146718"/>
            <a:ext cx="7738931" cy="736507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A34127A4-BF8D-4C9A-B34C-95589B0B9F4C}"/>
              </a:ext>
            </a:extLst>
          </p:cNvPr>
          <p:cNvPicPr>
            <a:picLocks noChangeAspect="1"/>
          </p:cNvPicPr>
          <p:nvPr/>
        </p:nvPicPr>
        <p:blipFill rotWithShape="1">
          <a:blip r:embed="rId3">
            <a:extLst>
              <a:ext uri="{28A0092B-C50C-407E-A947-70E740481C1C}">
                <a14:useLocalDpi xmlns:a14="http://schemas.microsoft.com/office/drawing/2010/main" val="0"/>
              </a:ext>
            </a:extLst>
          </a:blip>
          <a:srcRect t="30263" b="28947"/>
          <a:stretch/>
        </p:blipFill>
        <p:spPr bwMode="auto">
          <a:xfrm>
            <a:off x="-2931859" y="2286448"/>
            <a:ext cx="1190625" cy="590550"/>
          </a:xfrm>
          <a:prstGeom prst="rect">
            <a:avLst/>
          </a:prstGeom>
          <a:ln>
            <a:noFill/>
          </a:ln>
          <a:extLst>
            <a:ext uri="{53640926-AAD7-44D8-BBD7-CCE9431645EC}">
              <a14:shadowObscured xmlns:a14="http://schemas.microsoft.com/office/drawing/2010/main"/>
            </a:ext>
          </a:extLst>
        </p:spPr>
      </p:pic>
      <p:pic>
        <p:nvPicPr>
          <p:cNvPr id="9" name="Picture 8" descr="Logo&#10;&#10;Description automatically generated with medium confidence">
            <a:extLst>
              <a:ext uri="{FF2B5EF4-FFF2-40B4-BE49-F238E27FC236}">
                <a16:creationId xmlns:a16="http://schemas.microsoft.com/office/drawing/2014/main" id="{96C38C22-48F4-48AD-BF0A-F6C2252898DA}"/>
              </a:ext>
            </a:extLst>
          </p:cNvPr>
          <p:cNvPicPr>
            <a:picLocks noChangeAspect="1"/>
          </p:cNvPicPr>
          <p:nvPr/>
        </p:nvPicPr>
        <p:blipFill rotWithShape="1">
          <a:blip r:embed="rId4">
            <a:extLst>
              <a:ext uri="{28A0092B-C50C-407E-A947-70E740481C1C}">
                <a14:useLocalDpi xmlns:a14="http://schemas.microsoft.com/office/drawing/2010/main" val="0"/>
              </a:ext>
            </a:extLst>
          </a:blip>
          <a:srcRect l="4744" t="26897" r="5087" b="17399"/>
          <a:stretch/>
        </p:blipFill>
        <p:spPr bwMode="auto">
          <a:xfrm>
            <a:off x="-2917254" y="2929703"/>
            <a:ext cx="1176020" cy="423545"/>
          </a:xfrm>
          <a:prstGeom prst="rect">
            <a:avLst/>
          </a:prstGeom>
          <a:ln>
            <a:noFill/>
          </a:ln>
          <a:extLst>
            <a:ext uri="{53640926-AAD7-44D8-BBD7-CCE9431645EC}">
              <a14:shadowObscured xmlns:a14="http://schemas.microsoft.com/office/drawing/2010/main"/>
            </a:ext>
          </a:extLst>
        </p:spPr>
      </p:pic>
      <p:pic>
        <p:nvPicPr>
          <p:cNvPr id="10" name="Picture 9" descr="Text&#10;&#10;Description automatically generated">
            <a:extLst>
              <a:ext uri="{FF2B5EF4-FFF2-40B4-BE49-F238E27FC236}">
                <a16:creationId xmlns:a16="http://schemas.microsoft.com/office/drawing/2014/main" id="{27AC7094-B7F3-477D-BE71-D695CC5E40C0}"/>
              </a:ext>
            </a:extLst>
          </p:cNvPr>
          <p:cNvPicPr>
            <a:picLocks noChangeAspect="1"/>
          </p:cNvPicPr>
          <p:nvPr/>
        </p:nvPicPr>
        <p:blipFill rotWithShape="1">
          <a:blip r:embed="rId5">
            <a:extLst>
              <a:ext uri="{28A0092B-C50C-407E-A947-70E740481C1C}">
                <a14:useLocalDpi xmlns:a14="http://schemas.microsoft.com/office/drawing/2010/main" val="0"/>
              </a:ext>
            </a:extLst>
          </a:blip>
          <a:srcRect l="4044" t="33734" r="5861" b="29915"/>
          <a:stretch/>
        </p:blipFill>
        <p:spPr bwMode="auto">
          <a:xfrm>
            <a:off x="-2907729" y="1638748"/>
            <a:ext cx="1166495" cy="594995"/>
          </a:xfrm>
          <a:prstGeom prst="rect">
            <a:avLst/>
          </a:prstGeom>
          <a:ln>
            <a:noFill/>
          </a:ln>
          <a:extLst>
            <a:ext uri="{53640926-AAD7-44D8-BBD7-CCE9431645EC}">
              <a14:shadowObscured xmlns:a14="http://schemas.microsoft.com/office/drawing/2010/main"/>
            </a:ext>
          </a:extLst>
        </p:spPr>
      </p:pic>
      <p:pic>
        <p:nvPicPr>
          <p:cNvPr id="11" name="Picture 10" descr="Text&#10;&#10;Description automatically generated">
            <a:extLst>
              <a:ext uri="{FF2B5EF4-FFF2-40B4-BE49-F238E27FC236}">
                <a16:creationId xmlns:a16="http://schemas.microsoft.com/office/drawing/2014/main" id="{888286A1-CFFA-438C-B29C-CEA8DB248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6934" y="2261048"/>
            <a:ext cx="1447800" cy="533400"/>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FE0EE140-880D-4CC6-B0BC-B176248A604C}"/>
              </a:ext>
            </a:extLst>
          </p:cNvPr>
          <p:cNvPicPr>
            <a:picLocks noChangeAspect="1"/>
          </p:cNvPicPr>
          <p:nvPr/>
        </p:nvPicPr>
        <p:blipFill rotWithShape="1">
          <a:blip r:embed="rId7">
            <a:extLst>
              <a:ext uri="{28A0092B-C50C-407E-A947-70E740481C1C}">
                <a14:useLocalDpi xmlns:a14="http://schemas.microsoft.com/office/drawing/2010/main" val="0"/>
              </a:ext>
            </a:extLst>
          </a:blip>
          <a:srcRect r="5000"/>
          <a:stretch/>
        </p:blipFill>
        <p:spPr bwMode="auto">
          <a:xfrm>
            <a:off x="-1636459" y="1675578"/>
            <a:ext cx="1447800" cy="552450"/>
          </a:xfrm>
          <a:prstGeom prst="rect">
            <a:avLst/>
          </a:prstGeom>
          <a:ln>
            <a:noFill/>
          </a:ln>
          <a:extLst>
            <a:ext uri="{53640926-AAD7-44D8-BBD7-CCE9431645EC}">
              <a14:shadowObscured xmlns:a14="http://schemas.microsoft.com/office/drawing/2010/main"/>
            </a:ext>
          </a:extLst>
        </p:spPr>
      </p:pic>
      <p:pic>
        <p:nvPicPr>
          <p:cNvPr id="13" name="Picture 12" descr="Diagram, text&#10;&#10;Description automatically generated">
            <a:extLst>
              <a:ext uri="{FF2B5EF4-FFF2-40B4-BE49-F238E27FC236}">
                <a16:creationId xmlns:a16="http://schemas.microsoft.com/office/drawing/2014/main" id="{54BC231A-8A80-4C8E-8B36-FC2827BED7B2}"/>
              </a:ext>
            </a:extLst>
          </p:cNvPr>
          <p:cNvPicPr>
            <a:picLocks noChangeAspect="1"/>
          </p:cNvPicPr>
          <p:nvPr/>
        </p:nvPicPr>
        <p:blipFill rotWithShape="1">
          <a:blip r:embed="rId8">
            <a:extLst>
              <a:ext uri="{28A0092B-C50C-407E-A947-70E740481C1C}">
                <a14:useLocalDpi xmlns:a14="http://schemas.microsoft.com/office/drawing/2010/main" val="0"/>
              </a:ext>
            </a:extLst>
          </a:blip>
          <a:srcRect l="26842" t="75004"/>
          <a:stretch/>
        </p:blipFill>
        <p:spPr bwMode="auto">
          <a:xfrm>
            <a:off x="-2527516" y="1018149"/>
            <a:ext cx="1983740" cy="266065"/>
          </a:xfrm>
          <a:prstGeom prst="rect">
            <a:avLst/>
          </a:prstGeom>
          <a:ln>
            <a:noFill/>
          </a:ln>
          <a:extLst>
            <a:ext uri="{53640926-AAD7-44D8-BBD7-CCE9431645EC}">
              <a14:shadowObscured xmlns:a14="http://schemas.microsoft.com/office/drawing/2010/main"/>
            </a:ext>
          </a:extLst>
        </p:spPr>
      </p:pic>
      <p:pic>
        <p:nvPicPr>
          <p:cNvPr id="14" name="Picture 13" descr="Diagram, text&#10;&#10;Description automatically generated">
            <a:extLst>
              <a:ext uri="{FF2B5EF4-FFF2-40B4-BE49-F238E27FC236}">
                <a16:creationId xmlns:a16="http://schemas.microsoft.com/office/drawing/2014/main" id="{7869F50B-CFD0-4C5E-AA38-4BCF3647E5DD}"/>
              </a:ext>
            </a:extLst>
          </p:cNvPr>
          <p:cNvPicPr>
            <a:picLocks noChangeAspect="1"/>
          </p:cNvPicPr>
          <p:nvPr/>
        </p:nvPicPr>
        <p:blipFill rotWithShape="1">
          <a:blip r:embed="rId8">
            <a:extLst>
              <a:ext uri="{28A0092B-C50C-407E-A947-70E740481C1C}">
                <a14:useLocalDpi xmlns:a14="http://schemas.microsoft.com/office/drawing/2010/main" val="0"/>
              </a:ext>
            </a:extLst>
          </a:blip>
          <a:srcRect l="27018" t="39732" b="33036"/>
          <a:stretch/>
        </p:blipFill>
        <p:spPr bwMode="auto">
          <a:xfrm>
            <a:off x="-2528151" y="661279"/>
            <a:ext cx="1981200" cy="290195"/>
          </a:xfrm>
          <a:prstGeom prst="rect">
            <a:avLst/>
          </a:prstGeom>
          <a:ln>
            <a:noFill/>
          </a:ln>
          <a:extLst>
            <a:ext uri="{53640926-AAD7-44D8-BBD7-CCE9431645EC}">
              <a14:shadowObscured xmlns:a14="http://schemas.microsoft.com/office/drawing/2010/main"/>
            </a:ext>
          </a:extLst>
        </p:spPr>
      </p:pic>
      <p:pic>
        <p:nvPicPr>
          <p:cNvPr id="15" name="Picture 14" descr="Diagram, text&#10;&#10;Description automatically generated">
            <a:extLst>
              <a:ext uri="{FF2B5EF4-FFF2-40B4-BE49-F238E27FC236}">
                <a16:creationId xmlns:a16="http://schemas.microsoft.com/office/drawing/2014/main" id="{7A64C99E-1DD0-4FA7-B86B-DB3D35F62082}"/>
              </a:ext>
            </a:extLst>
          </p:cNvPr>
          <p:cNvPicPr>
            <a:picLocks noChangeAspect="1"/>
          </p:cNvPicPr>
          <p:nvPr/>
        </p:nvPicPr>
        <p:blipFill rotWithShape="1">
          <a:blip r:embed="rId8">
            <a:extLst>
              <a:ext uri="{28A0092B-C50C-407E-A947-70E740481C1C}">
                <a14:useLocalDpi xmlns:a14="http://schemas.microsoft.com/office/drawing/2010/main" val="0"/>
              </a:ext>
            </a:extLst>
          </a:blip>
          <a:srcRect l="27544" t="4912" b="67848"/>
          <a:stretch/>
        </p:blipFill>
        <p:spPr bwMode="auto">
          <a:xfrm>
            <a:off x="-2528151" y="304409"/>
            <a:ext cx="1965960" cy="290195"/>
          </a:xfrm>
          <a:prstGeom prst="rect">
            <a:avLst/>
          </a:prstGeom>
          <a:ln>
            <a:noFill/>
          </a:ln>
          <a:extLst>
            <a:ext uri="{53640926-AAD7-44D8-BBD7-CCE9431645EC}">
              <a14:shadowObscured xmlns:a14="http://schemas.microsoft.com/office/drawing/2010/main"/>
            </a:ext>
          </a:extLst>
        </p:spPr>
      </p:pic>
      <p:pic>
        <p:nvPicPr>
          <p:cNvPr id="16" name="Picture 15" descr="Diagram, text&#10;&#10;Description automatically generated">
            <a:extLst>
              <a:ext uri="{FF2B5EF4-FFF2-40B4-BE49-F238E27FC236}">
                <a16:creationId xmlns:a16="http://schemas.microsoft.com/office/drawing/2014/main" id="{3A3B625C-AE57-48B1-B5F5-89E4C8A0D760}"/>
              </a:ext>
            </a:extLst>
          </p:cNvPr>
          <p:cNvPicPr>
            <a:picLocks noChangeAspect="1"/>
          </p:cNvPicPr>
          <p:nvPr/>
        </p:nvPicPr>
        <p:blipFill rotWithShape="1">
          <a:blip r:embed="rId8">
            <a:extLst>
              <a:ext uri="{28A0092B-C50C-407E-A947-70E740481C1C}">
                <a14:useLocalDpi xmlns:a14="http://schemas.microsoft.com/office/drawing/2010/main" val="0"/>
              </a:ext>
            </a:extLst>
          </a:blip>
          <a:srcRect l="2631" t="8934" r="76478" b="7534"/>
          <a:stretch/>
        </p:blipFill>
        <p:spPr bwMode="auto">
          <a:xfrm>
            <a:off x="978203" y="6029295"/>
            <a:ext cx="783834" cy="1231990"/>
          </a:xfrm>
          <a:prstGeom prst="rect">
            <a:avLst/>
          </a:prstGeom>
          <a:ln>
            <a:solidFill>
              <a:schemeClr val="tx1"/>
            </a:solidFill>
          </a:ln>
          <a:extLst>
            <a:ext uri="{53640926-AAD7-44D8-BBD7-CCE9431645EC}">
              <a14:shadowObscured xmlns:a14="http://schemas.microsoft.com/office/drawing/2010/main"/>
            </a:ext>
          </a:extLst>
        </p:spPr>
      </p:pic>
      <p:pic>
        <p:nvPicPr>
          <p:cNvPr id="17" name="Picture 16" descr="A picture containing text&#10;&#10;Description automatically generated">
            <a:extLst>
              <a:ext uri="{FF2B5EF4-FFF2-40B4-BE49-F238E27FC236}">
                <a16:creationId xmlns:a16="http://schemas.microsoft.com/office/drawing/2014/main" id="{B01900C8-AF74-422C-B24B-EACBB6675488}"/>
              </a:ext>
            </a:extLst>
          </p:cNvPr>
          <p:cNvPicPr>
            <a:picLocks noChangeAspect="1"/>
          </p:cNvPicPr>
          <p:nvPr/>
        </p:nvPicPr>
        <p:blipFill rotWithShape="1">
          <a:blip r:embed="rId9">
            <a:extLst>
              <a:ext uri="{28A0092B-C50C-407E-A947-70E740481C1C}">
                <a14:useLocalDpi xmlns:a14="http://schemas.microsoft.com/office/drawing/2010/main" val="0"/>
              </a:ext>
            </a:extLst>
          </a:blip>
          <a:srcRect t="30070" b="32401"/>
          <a:stretch/>
        </p:blipFill>
        <p:spPr bwMode="auto">
          <a:xfrm>
            <a:off x="-1492583" y="2970595"/>
            <a:ext cx="685800" cy="1533525"/>
          </a:xfrm>
          <a:prstGeom prst="rect">
            <a:avLst/>
          </a:prstGeom>
          <a:ln>
            <a:noFill/>
          </a:ln>
          <a:extLst>
            <a:ext uri="{53640926-AAD7-44D8-BBD7-CCE9431645EC}">
              <a14:shadowObscured xmlns:a14="http://schemas.microsoft.com/office/drawing/2010/main"/>
            </a:ext>
          </a:extLst>
        </p:spPr>
      </p:pic>
      <p:pic>
        <p:nvPicPr>
          <p:cNvPr id="18" name="Picture 17" descr="Table&#10;&#10;Description automatically generated">
            <a:extLst>
              <a:ext uri="{FF2B5EF4-FFF2-40B4-BE49-F238E27FC236}">
                <a16:creationId xmlns:a16="http://schemas.microsoft.com/office/drawing/2014/main" id="{D68D6DD1-2EB1-451D-A7F3-C6710210B36B}"/>
              </a:ext>
            </a:extLst>
          </p:cNvPr>
          <p:cNvPicPr>
            <a:picLocks noChangeAspect="1"/>
          </p:cNvPicPr>
          <p:nvPr/>
        </p:nvPicPr>
        <p:blipFill rotWithShape="1">
          <a:blip r:embed="rId10">
            <a:extLst>
              <a:ext uri="{28A0092B-C50C-407E-A947-70E740481C1C}">
                <a14:useLocalDpi xmlns:a14="http://schemas.microsoft.com/office/drawing/2010/main" val="0"/>
              </a:ext>
            </a:extLst>
          </a:blip>
          <a:srcRect t="91985"/>
          <a:stretch/>
        </p:blipFill>
        <p:spPr bwMode="auto">
          <a:xfrm>
            <a:off x="-3006423" y="4970463"/>
            <a:ext cx="2200275" cy="200025"/>
          </a:xfrm>
          <a:prstGeom prst="rect">
            <a:avLst/>
          </a:prstGeom>
          <a:ln>
            <a:noFill/>
          </a:ln>
          <a:extLst>
            <a:ext uri="{53640926-AAD7-44D8-BBD7-CCE9431645EC}">
              <a14:shadowObscured xmlns:a14="http://schemas.microsoft.com/office/drawing/2010/main"/>
            </a:ext>
          </a:extLst>
        </p:spPr>
      </p:pic>
      <p:pic>
        <p:nvPicPr>
          <p:cNvPr id="19" name="Picture 18" descr="Table&#10;&#10;Description automatically generated">
            <a:extLst>
              <a:ext uri="{FF2B5EF4-FFF2-40B4-BE49-F238E27FC236}">
                <a16:creationId xmlns:a16="http://schemas.microsoft.com/office/drawing/2014/main" id="{02F1C30B-DBE2-4A10-A6C1-FF73CBC7A20A}"/>
              </a:ext>
            </a:extLst>
          </p:cNvPr>
          <p:cNvPicPr>
            <a:picLocks noChangeAspect="1"/>
          </p:cNvPicPr>
          <p:nvPr/>
        </p:nvPicPr>
        <p:blipFill rotWithShape="1">
          <a:blip r:embed="rId10">
            <a:extLst>
              <a:ext uri="{28A0092B-C50C-407E-A947-70E740481C1C}">
                <a14:useLocalDpi xmlns:a14="http://schemas.microsoft.com/office/drawing/2010/main" val="0"/>
              </a:ext>
            </a:extLst>
          </a:blip>
          <a:srcRect t="46183" b="45039"/>
          <a:stretch/>
        </p:blipFill>
        <p:spPr bwMode="auto">
          <a:xfrm>
            <a:off x="-3006423" y="4680268"/>
            <a:ext cx="2200275" cy="219075"/>
          </a:xfrm>
          <a:prstGeom prst="rect">
            <a:avLst/>
          </a:prstGeom>
          <a:ln>
            <a:noFill/>
          </a:ln>
          <a:extLst>
            <a:ext uri="{53640926-AAD7-44D8-BBD7-CCE9431645EC}">
              <a14:shadowObscured xmlns:a14="http://schemas.microsoft.com/office/drawing/2010/main"/>
            </a:ext>
          </a:extLst>
        </p:spPr>
      </p:pic>
      <p:pic>
        <p:nvPicPr>
          <p:cNvPr id="20" name="Picture 19" descr="Table&#10;&#10;Description automatically generated">
            <a:extLst>
              <a:ext uri="{FF2B5EF4-FFF2-40B4-BE49-F238E27FC236}">
                <a16:creationId xmlns:a16="http://schemas.microsoft.com/office/drawing/2014/main" id="{9C356643-0124-443E-ADE7-BD603A54E1CD}"/>
              </a:ext>
            </a:extLst>
          </p:cNvPr>
          <p:cNvPicPr>
            <a:picLocks noChangeAspect="1"/>
          </p:cNvPicPr>
          <p:nvPr/>
        </p:nvPicPr>
        <p:blipFill rotWithShape="1">
          <a:blip r:embed="rId10">
            <a:extLst>
              <a:ext uri="{28A0092B-C50C-407E-A947-70E740481C1C}">
                <a14:useLocalDpi xmlns:a14="http://schemas.microsoft.com/office/drawing/2010/main" val="0"/>
              </a:ext>
            </a:extLst>
          </a:blip>
          <a:srcRect t="68320" b="23092"/>
          <a:stretch/>
        </p:blipFill>
        <p:spPr bwMode="auto">
          <a:xfrm>
            <a:off x="-3006423" y="5541963"/>
            <a:ext cx="2199640" cy="213995"/>
          </a:xfrm>
          <a:prstGeom prst="rect">
            <a:avLst/>
          </a:prstGeom>
          <a:ln>
            <a:noFill/>
          </a:ln>
          <a:extLst>
            <a:ext uri="{53640926-AAD7-44D8-BBD7-CCE9431645EC}">
              <a14:shadowObscured xmlns:a14="http://schemas.microsoft.com/office/drawing/2010/main"/>
            </a:ext>
          </a:extLst>
        </p:spPr>
      </p:pic>
      <p:pic>
        <p:nvPicPr>
          <p:cNvPr id="21" name="Picture 20" descr="Table&#10;&#10;Description automatically generated">
            <a:extLst>
              <a:ext uri="{FF2B5EF4-FFF2-40B4-BE49-F238E27FC236}">
                <a16:creationId xmlns:a16="http://schemas.microsoft.com/office/drawing/2014/main" id="{13F376E7-EDD6-46E6-BAD7-950228AF5E21}"/>
              </a:ext>
            </a:extLst>
          </p:cNvPr>
          <p:cNvPicPr>
            <a:picLocks noChangeAspect="1"/>
          </p:cNvPicPr>
          <p:nvPr/>
        </p:nvPicPr>
        <p:blipFill rotWithShape="1">
          <a:blip r:embed="rId10">
            <a:extLst>
              <a:ext uri="{28A0092B-C50C-407E-A947-70E740481C1C}">
                <a14:useLocalDpi xmlns:a14="http://schemas.microsoft.com/office/drawing/2010/main" val="0"/>
              </a:ext>
            </a:extLst>
          </a:blip>
          <a:srcRect t="12405" b="78624"/>
          <a:stretch/>
        </p:blipFill>
        <p:spPr bwMode="auto">
          <a:xfrm>
            <a:off x="-3006423" y="5246688"/>
            <a:ext cx="2199640" cy="223520"/>
          </a:xfrm>
          <a:prstGeom prst="rect">
            <a:avLst/>
          </a:prstGeom>
          <a:ln>
            <a:noFill/>
          </a:ln>
          <a:extLst>
            <a:ext uri="{53640926-AAD7-44D8-BBD7-CCE9431645EC}">
              <a14:shadowObscured xmlns:a14="http://schemas.microsoft.com/office/drawing/2010/main"/>
            </a:ext>
          </a:extLst>
        </p:spPr>
      </p:pic>
      <p:pic>
        <p:nvPicPr>
          <p:cNvPr id="22" name="Picture 21" descr="Table&#10;&#10;Description automatically generated">
            <a:extLst>
              <a:ext uri="{FF2B5EF4-FFF2-40B4-BE49-F238E27FC236}">
                <a16:creationId xmlns:a16="http://schemas.microsoft.com/office/drawing/2014/main" id="{4108CE9A-035C-4408-8266-323ADF5ECD32}"/>
              </a:ext>
            </a:extLst>
          </p:cNvPr>
          <p:cNvPicPr>
            <a:picLocks noChangeAspect="1"/>
          </p:cNvPicPr>
          <p:nvPr/>
        </p:nvPicPr>
        <p:blipFill rotWithShape="1">
          <a:blip r:embed="rId10">
            <a:extLst>
              <a:ext uri="{28A0092B-C50C-407E-A947-70E740481C1C}">
                <a14:useLocalDpi xmlns:a14="http://schemas.microsoft.com/office/drawing/2010/main" val="0"/>
              </a:ext>
            </a:extLst>
          </a:blip>
          <a:srcRect t="23282" b="67748"/>
          <a:stretch/>
        </p:blipFill>
        <p:spPr bwMode="auto">
          <a:xfrm>
            <a:off x="-3014929" y="6164467"/>
            <a:ext cx="2200275" cy="223520"/>
          </a:xfrm>
          <a:prstGeom prst="rect">
            <a:avLst/>
          </a:prstGeom>
          <a:ln>
            <a:noFill/>
          </a:ln>
          <a:extLst>
            <a:ext uri="{53640926-AAD7-44D8-BBD7-CCE9431645EC}">
              <a14:shadowObscured xmlns:a14="http://schemas.microsoft.com/office/drawing/2010/main"/>
            </a:ext>
          </a:extLst>
        </p:spPr>
      </p:pic>
      <p:pic>
        <p:nvPicPr>
          <p:cNvPr id="23" name="Picture 22" descr="Table&#10;&#10;Description automatically generated">
            <a:extLst>
              <a:ext uri="{FF2B5EF4-FFF2-40B4-BE49-F238E27FC236}">
                <a16:creationId xmlns:a16="http://schemas.microsoft.com/office/drawing/2014/main" id="{499CF00A-AE37-400F-ABAC-D4474AC41B17}"/>
              </a:ext>
            </a:extLst>
          </p:cNvPr>
          <p:cNvPicPr>
            <a:picLocks noChangeAspect="1"/>
          </p:cNvPicPr>
          <p:nvPr/>
        </p:nvPicPr>
        <p:blipFill rotWithShape="1">
          <a:blip r:embed="rId10">
            <a:extLst>
              <a:ext uri="{28A0092B-C50C-407E-A947-70E740481C1C}">
                <a14:useLocalDpi xmlns:a14="http://schemas.microsoft.com/office/drawing/2010/main" val="0"/>
              </a:ext>
            </a:extLst>
          </a:blip>
          <a:srcRect t="57252" b="33587"/>
          <a:stretch/>
        </p:blipFill>
        <p:spPr bwMode="auto">
          <a:xfrm>
            <a:off x="-3014929" y="6450852"/>
            <a:ext cx="2200275" cy="228600"/>
          </a:xfrm>
          <a:prstGeom prst="rect">
            <a:avLst/>
          </a:prstGeom>
          <a:ln>
            <a:noFill/>
          </a:ln>
          <a:extLst>
            <a:ext uri="{53640926-AAD7-44D8-BBD7-CCE9431645EC}">
              <a14:shadowObscured xmlns:a14="http://schemas.microsoft.com/office/drawing/2010/main"/>
            </a:ext>
          </a:extLst>
        </p:spPr>
      </p:pic>
      <p:pic>
        <p:nvPicPr>
          <p:cNvPr id="24" name="Picture 23" descr="Table&#10;&#10;Description automatically generated">
            <a:extLst>
              <a:ext uri="{FF2B5EF4-FFF2-40B4-BE49-F238E27FC236}">
                <a16:creationId xmlns:a16="http://schemas.microsoft.com/office/drawing/2014/main" id="{37156F7E-66C6-4519-A417-A32B1933E854}"/>
              </a:ext>
            </a:extLst>
          </p:cNvPr>
          <p:cNvPicPr>
            <a:picLocks noChangeAspect="1"/>
          </p:cNvPicPr>
          <p:nvPr/>
        </p:nvPicPr>
        <p:blipFill rotWithShape="1">
          <a:blip r:embed="rId10">
            <a:extLst>
              <a:ext uri="{28A0092B-C50C-407E-A947-70E740481C1C}">
                <a14:useLocalDpi xmlns:a14="http://schemas.microsoft.com/office/drawing/2010/main" val="0"/>
              </a:ext>
            </a:extLst>
          </a:blip>
          <a:srcRect t="34160" b="56487"/>
          <a:stretch/>
        </p:blipFill>
        <p:spPr bwMode="auto">
          <a:xfrm>
            <a:off x="-3014929" y="6727077"/>
            <a:ext cx="2199640" cy="233045"/>
          </a:xfrm>
          <a:prstGeom prst="rect">
            <a:avLst/>
          </a:prstGeom>
          <a:ln>
            <a:noFill/>
          </a:ln>
          <a:extLst>
            <a:ext uri="{53640926-AAD7-44D8-BBD7-CCE9431645EC}">
              <a14:shadowObscured xmlns:a14="http://schemas.microsoft.com/office/drawing/2010/main"/>
            </a:ext>
          </a:extLst>
        </p:spPr>
      </p:pic>
      <p:pic>
        <p:nvPicPr>
          <p:cNvPr id="25" name="Picture 24" descr="Table&#10;&#10;Description automatically generated">
            <a:extLst>
              <a:ext uri="{FF2B5EF4-FFF2-40B4-BE49-F238E27FC236}">
                <a16:creationId xmlns:a16="http://schemas.microsoft.com/office/drawing/2014/main" id="{625FC4FC-31B6-4127-A793-0E2C609AA0F9}"/>
              </a:ext>
            </a:extLst>
          </p:cNvPr>
          <p:cNvPicPr>
            <a:picLocks noChangeAspect="1"/>
          </p:cNvPicPr>
          <p:nvPr/>
        </p:nvPicPr>
        <p:blipFill rotWithShape="1">
          <a:blip r:embed="rId10">
            <a:extLst>
              <a:ext uri="{28A0092B-C50C-407E-A947-70E740481C1C}">
                <a14:useLocalDpi xmlns:a14="http://schemas.microsoft.com/office/drawing/2010/main" val="0"/>
              </a:ext>
            </a:extLst>
          </a:blip>
          <a:srcRect t="955" b="90458"/>
          <a:stretch/>
        </p:blipFill>
        <p:spPr bwMode="auto">
          <a:xfrm>
            <a:off x="-3014929" y="6988697"/>
            <a:ext cx="2200275" cy="213995"/>
          </a:xfrm>
          <a:prstGeom prst="rect">
            <a:avLst/>
          </a:prstGeom>
          <a:ln>
            <a:noFill/>
          </a:ln>
          <a:extLst>
            <a:ext uri="{53640926-AAD7-44D8-BBD7-CCE9431645EC}">
              <a14:shadowObscured xmlns:a14="http://schemas.microsoft.com/office/drawing/2010/main"/>
            </a:ext>
          </a:extLst>
        </p:spPr>
      </p:pic>
      <p:pic>
        <p:nvPicPr>
          <p:cNvPr id="26" name="Picture 25" descr="Table&#10;&#10;Description automatically generated">
            <a:extLst>
              <a:ext uri="{FF2B5EF4-FFF2-40B4-BE49-F238E27FC236}">
                <a16:creationId xmlns:a16="http://schemas.microsoft.com/office/drawing/2014/main" id="{1187B127-F5BD-45E5-ABF1-FA61F2DD95E5}"/>
              </a:ext>
            </a:extLst>
          </p:cNvPr>
          <p:cNvPicPr>
            <a:picLocks noChangeAspect="1"/>
          </p:cNvPicPr>
          <p:nvPr/>
        </p:nvPicPr>
        <p:blipFill rotWithShape="1">
          <a:blip r:embed="rId10">
            <a:extLst>
              <a:ext uri="{28A0092B-C50C-407E-A947-70E740481C1C}">
                <a14:useLocalDpi xmlns:a14="http://schemas.microsoft.com/office/drawing/2010/main" val="0"/>
              </a:ext>
            </a:extLst>
          </a:blip>
          <a:srcRect t="79962" b="11444"/>
          <a:stretch/>
        </p:blipFill>
        <p:spPr bwMode="auto">
          <a:xfrm>
            <a:off x="-3006423" y="5833428"/>
            <a:ext cx="2195195" cy="213995"/>
          </a:xfrm>
          <a:prstGeom prst="rect">
            <a:avLst/>
          </a:prstGeom>
          <a:ln>
            <a:noFill/>
          </a:ln>
          <a:extLst>
            <a:ext uri="{53640926-AAD7-44D8-BBD7-CCE9431645EC}">
              <a14:shadowObscured xmlns:a14="http://schemas.microsoft.com/office/drawing/2010/main"/>
            </a:ext>
          </a:extLst>
        </p:spPr>
      </p:pic>
      <p:pic>
        <p:nvPicPr>
          <p:cNvPr id="27" name="Picture 26" descr="Table&#10;&#10;Description automatically generated">
            <a:extLst>
              <a:ext uri="{FF2B5EF4-FFF2-40B4-BE49-F238E27FC236}">
                <a16:creationId xmlns:a16="http://schemas.microsoft.com/office/drawing/2014/main" id="{F361F1FF-3513-439F-8A3A-8F5FF54E1794}"/>
              </a:ext>
            </a:extLst>
          </p:cNvPr>
          <p:cNvPicPr>
            <a:picLocks noChangeAspect="1"/>
          </p:cNvPicPr>
          <p:nvPr/>
        </p:nvPicPr>
        <p:blipFill rotWithShape="1">
          <a:blip r:embed="rId11">
            <a:extLst>
              <a:ext uri="{28A0092B-C50C-407E-A947-70E740481C1C}">
                <a14:useLocalDpi xmlns:a14="http://schemas.microsoft.com/office/drawing/2010/main" val="0"/>
              </a:ext>
            </a:extLst>
          </a:blip>
          <a:srcRect t="53165" b="24683"/>
          <a:stretch/>
        </p:blipFill>
        <p:spPr bwMode="auto">
          <a:xfrm>
            <a:off x="-4158072" y="-173844"/>
            <a:ext cx="1524000" cy="333375"/>
          </a:xfrm>
          <a:prstGeom prst="rect">
            <a:avLst/>
          </a:prstGeom>
          <a:ln>
            <a:noFill/>
          </a:ln>
          <a:extLst>
            <a:ext uri="{53640926-AAD7-44D8-BBD7-CCE9431645EC}">
              <a14:shadowObscured xmlns:a14="http://schemas.microsoft.com/office/drawing/2010/main"/>
            </a:ext>
          </a:extLst>
        </p:spPr>
      </p:pic>
      <p:pic>
        <p:nvPicPr>
          <p:cNvPr id="28" name="Picture 27" descr="Table&#10;&#10;Description automatically generated">
            <a:extLst>
              <a:ext uri="{FF2B5EF4-FFF2-40B4-BE49-F238E27FC236}">
                <a16:creationId xmlns:a16="http://schemas.microsoft.com/office/drawing/2014/main" id="{E6146EBD-D740-442D-AF1B-0EBCF949AE9B}"/>
              </a:ext>
            </a:extLst>
          </p:cNvPr>
          <p:cNvPicPr>
            <a:picLocks noChangeAspect="1"/>
          </p:cNvPicPr>
          <p:nvPr/>
        </p:nvPicPr>
        <p:blipFill rotWithShape="1">
          <a:blip r:embed="rId11">
            <a:extLst>
              <a:ext uri="{28A0092B-C50C-407E-A947-70E740481C1C}">
                <a14:useLocalDpi xmlns:a14="http://schemas.microsoft.com/office/drawing/2010/main" val="0"/>
              </a:ext>
            </a:extLst>
          </a:blip>
          <a:srcRect t="28165" b="50626"/>
          <a:stretch/>
        </p:blipFill>
        <p:spPr bwMode="auto">
          <a:xfrm>
            <a:off x="-4157437" y="977411"/>
            <a:ext cx="1521460" cy="323215"/>
          </a:xfrm>
          <a:prstGeom prst="rect">
            <a:avLst/>
          </a:prstGeom>
          <a:ln>
            <a:noFill/>
          </a:ln>
          <a:extLst>
            <a:ext uri="{53640926-AAD7-44D8-BBD7-CCE9431645EC}">
              <a14:shadowObscured xmlns:a14="http://schemas.microsoft.com/office/drawing/2010/main"/>
            </a:ext>
          </a:extLst>
        </p:spPr>
      </p:pic>
      <p:pic>
        <p:nvPicPr>
          <p:cNvPr id="29" name="Picture 28" descr="Table&#10;&#10;Description automatically generated">
            <a:extLst>
              <a:ext uri="{FF2B5EF4-FFF2-40B4-BE49-F238E27FC236}">
                <a16:creationId xmlns:a16="http://schemas.microsoft.com/office/drawing/2014/main" id="{F86F7A0C-22DF-411A-9B26-A3E94863363F}"/>
              </a:ext>
            </a:extLst>
          </p:cNvPr>
          <p:cNvPicPr>
            <a:picLocks noChangeAspect="1"/>
          </p:cNvPicPr>
          <p:nvPr/>
        </p:nvPicPr>
        <p:blipFill rotWithShape="1">
          <a:blip r:embed="rId11">
            <a:extLst>
              <a:ext uri="{28A0092B-C50C-407E-A947-70E740481C1C}">
                <a14:useLocalDpi xmlns:a14="http://schemas.microsoft.com/office/drawing/2010/main" val="0"/>
              </a:ext>
            </a:extLst>
          </a:blip>
          <a:srcRect t="3165" b="75316"/>
          <a:stretch/>
        </p:blipFill>
        <p:spPr bwMode="auto">
          <a:xfrm>
            <a:off x="-4157437" y="597681"/>
            <a:ext cx="1523365" cy="323850"/>
          </a:xfrm>
          <a:prstGeom prst="rect">
            <a:avLst/>
          </a:prstGeom>
          <a:ln>
            <a:noFill/>
          </a:ln>
          <a:extLst>
            <a:ext uri="{53640926-AAD7-44D8-BBD7-CCE9431645EC}">
              <a14:shadowObscured xmlns:a14="http://schemas.microsoft.com/office/drawing/2010/main"/>
            </a:ext>
          </a:extLst>
        </p:spPr>
      </p:pic>
      <p:pic>
        <p:nvPicPr>
          <p:cNvPr id="30" name="Picture 29" descr="Table&#10;&#10;Description automatically generated">
            <a:extLst>
              <a:ext uri="{FF2B5EF4-FFF2-40B4-BE49-F238E27FC236}">
                <a16:creationId xmlns:a16="http://schemas.microsoft.com/office/drawing/2014/main" id="{16150F3E-422D-44CF-A2C4-FD0F3C11CBDF}"/>
              </a:ext>
            </a:extLst>
          </p:cNvPr>
          <p:cNvPicPr>
            <a:picLocks noChangeAspect="1"/>
          </p:cNvPicPr>
          <p:nvPr/>
        </p:nvPicPr>
        <p:blipFill rotWithShape="1">
          <a:blip r:embed="rId11">
            <a:extLst>
              <a:ext uri="{28A0092B-C50C-407E-A947-70E740481C1C}">
                <a14:useLocalDpi xmlns:a14="http://schemas.microsoft.com/office/drawing/2010/main" val="0"/>
              </a:ext>
            </a:extLst>
          </a:blip>
          <a:srcRect t="77848"/>
          <a:stretch/>
        </p:blipFill>
        <p:spPr bwMode="auto">
          <a:xfrm>
            <a:off x="-4157437" y="245256"/>
            <a:ext cx="1524000" cy="333375"/>
          </a:xfrm>
          <a:prstGeom prst="rect">
            <a:avLst/>
          </a:prstGeom>
          <a:ln>
            <a:noFill/>
          </a:ln>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id="{B48A2450-7AE8-47DA-B45C-0F12D48ACAF6}"/>
              </a:ext>
            </a:extLst>
          </p:cNvPr>
          <p:cNvGrpSpPr/>
          <p:nvPr/>
        </p:nvGrpSpPr>
        <p:grpSpPr>
          <a:xfrm>
            <a:off x="1813795" y="5989976"/>
            <a:ext cx="8141834" cy="1271309"/>
            <a:chOff x="1762037" y="5989976"/>
            <a:chExt cx="8141834" cy="1271309"/>
          </a:xfrm>
        </p:grpSpPr>
        <p:sp>
          <p:nvSpPr>
            <p:cNvPr id="73" name="Title 1">
              <a:extLst>
                <a:ext uri="{FF2B5EF4-FFF2-40B4-BE49-F238E27FC236}">
                  <a16:creationId xmlns:a16="http://schemas.microsoft.com/office/drawing/2014/main" id="{EECD0617-87F5-4289-9C83-EB99028F407D}"/>
                </a:ext>
              </a:extLst>
            </p:cNvPr>
            <p:cNvSpPr txBox="1">
              <a:spLocks/>
            </p:cNvSpPr>
            <p:nvPr/>
          </p:nvSpPr>
          <p:spPr>
            <a:xfrm>
              <a:off x="3734679" y="5989976"/>
              <a:ext cx="6169192" cy="1271309"/>
            </a:xfrm>
            <a:prstGeom prst="rect">
              <a:avLst/>
            </a:prstGeom>
            <a:solidFill>
              <a:schemeClr val="accent2"/>
            </a:solidFill>
            <a:ln>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Did you place the PRECAMBRIAN piece </a:t>
              </a:r>
              <a:br>
                <a:rPr lang="en-US" sz="3080" b="1" dirty="0">
                  <a:latin typeface="Times New Roman" pitchFamily="18" charset="0"/>
                  <a:ea typeface="+mj-ea"/>
                  <a:cs typeface="Times New Roman" pitchFamily="18" charset="0"/>
                </a:rPr>
              </a:br>
              <a:r>
                <a:rPr lang="en-US" sz="3080" b="1" dirty="0">
                  <a:latin typeface="Times New Roman" pitchFamily="18" charset="0"/>
                  <a:ea typeface="+mj-ea"/>
                  <a:cs typeface="Times New Roman" pitchFamily="18" charset="0"/>
                </a:rPr>
                <a:t>in the bottom left-hand corner? </a:t>
              </a:r>
            </a:p>
          </p:txBody>
        </p:sp>
        <p:sp>
          <p:nvSpPr>
            <p:cNvPr id="3" name="Arrow: Right 2">
              <a:extLst>
                <a:ext uri="{FF2B5EF4-FFF2-40B4-BE49-F238E27FC236}">
                  <a16:creationId xmlns:a16="http://schemas.microsoft.com/office/drawing/2014/main" id="{DC9C9889-94BD-4187-B080-708C0A52CB06}"/>
                </a:ext>
              </a:extLst>
            </p:cNvPr>
            <p:cNvSpPr/>
            <p:nvPr/>
          </p:nvSpPr>
          <p:spPr>
            <a:xfrm flipH="1">
              <a:off x="1762037" y="6450852"/>
              <a:ext cx="1970325" cy="427276"/>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7956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285D6A2-F504-4BFA-B001-0470CD750357}"/>
              </a:ext>
            </a:extLst>
          </p:cNvPr>
          <p:cNvPicPr>
            <a:picLocks noChangeAspect="1"/>
          </p:cNvPicPr>
          <p:nvPr/>
        </p:nvPicPr>
        <p:blipFill>
          <a:blip r:embed="rId2"/>
          <a:stretch>
            <a:fillRect/>
          </a:stretch>
        </p:blipFill>
        <p:spPr>
          <a:xfrm>
            <a:off x="174099" y="151561"/>
            <a:ext cx="7738931" cy="736507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A34127A4-BF8D-4C9A-B34C-95589B0B9F4C}"/>
              </a:ext>
            </a:extLst>
          </p:cNvPr>
          <p:cNvPicPr>
            <a:picLocks noChangeAspect="1"/>
          </p:cNvPicPr>
          <p:nvPr/>
        </p:nvPicPr>
        <p:blipFill rotWithShape="1">
          <a:blip r:embed="rId3">
            <a:extLst>
              <a:ext uri="{28A0092B-C50C-407E-A947-70E740481C1C}">
                <a14:useLocalDpi xmlns:a14="http://schemas.microsoft.com/office/drawing/2010/main" val="0"/>
              </a:ext>
            </a:extLst>
          </a:blip>
          <a:srcRect t="30263" b="28947"/>
          <a:stretch/>
        </p:blipFill>
        <p:spPr bwMode="auto">
          <a:xfrm>
            <a:off x="-2931859" y="2286448"/>
            <a:ext cx="1190625" cy="590550"/>
          </a:xfrm>
          <a:prstGeom prst="rect">
            <a:avLst/>
          </a:prstGeom>
          <a:ln>
            <a:noFill/>
          </a:ln>
          <a:extLst>
            <a:ext uri="{53640926-AAD7-44D8-BBD7-CCE9431645EC}">
              <a14:shadowObscured xmlns:a14="http://schemas.microsoft.com/office/drawing/2010/main"/>
            </a:ext>
          </a:extLst>
        </p:spPr>
      </p:pic>
      <p:pic>
        <p:nvPicPr>
          <p:cNvPr id="9" name="Picture 8" descr="Logo&#10;&#10;Description automatically generated with medium confidence">
            <a:extLst>
              <a:ext uri="{FF2B5EF4-FFF2-40B4-BE49-F238E27FC236}">
                <a16:creationId xmlns:a16="http://schemas.microsoft.com/office/drawing/2014/main" id="{96C38C22-48F4-48AD-BF0A-F6C2252898DA}"/>
              </a:ext>
            </a:extLst>
          </p:cNvPr>
          <p:cNvPicPr>
            <a:picLocks noChangeAspect="1"/>
          </p:cNvPicPr>
          <p:nvPr/>
        </p:nvPicPr>
        <p:blipFill rotWithShape="1">
          <a:blip r:embed="rId4">
            <a:extLst>
              <a:ext uri="{28A0092B-C50C-407E-A947-70E740481C1C}">
                <a14:useLocalDpi xmlns:a14="http://schemas.microsoft.com/office/drawing/2010/main" val="0"/>
              </a:ext>
            </a:extLst>
          </a:blip>
          <a:srcRect l="4744" t="26897" r="5087" b="17399"/>
          <a:stretch/>
        </p:blipFill>
        <p:spPr bwMode="auto">
          <a:xfrm>
            <a:off x="-2917254" y="2929703"/>
            <a:ext cx="1176020" cy="423545"/>
          </a:xfrm>
          <a:prstGeom prst="rect">
            <a:avLst/>
          </a:prstGeom>
          <a:ln>
            <a:noFill/>
          </a:ln>
          <a:extLst>
            <a:ext uri="{53640926-AAD7-44D8-BBD7-CCE9431645EC}">
              <a14:shadowObscured xmlns:a14="http://schemas.microsoft.com/office/drawing/2010/main"/>
            </a:ext>
          </a:extLst>
        </p:spPr>
      </p:pic>
      <p:pic>
        <p:nvPicPr>
          <p:cNvPr id="10" name="Picture 9" descr="Text&#10;&#10;Description automatically generated">
            <a:extLst>
              <a:ext uri="{FF2B5EF4-FFF2-40B4-BE49-F238E27FC236}">
                <a16:creationId xmlns:a16="http://schemas.microsoft.com/office/drawing/2014/main" id="{27AC7094-B7F3-477D-BE71-D695CC5E40C0}"/>
              </a:ext>
            </a:extLst>
          </p:cNvPr>
          <p:cNvPicPr>
            <a:picLocks noChangeAspect="1"/>
          </p:cNvPicPr>
          <p:nvPr/>
        </p:nvPicPr>
        <p:blipFill rotWithShape="1">
          <a:blip r:embed="rId5">
            <a:extLst>
              <a:ext uri="{28A0092B-C50C-407E-A947-70E740481C1C}">
                <a14:useLocalDpi xmlns:a14="http://schemas.microsoft.com/office/drawing/2010/main" val="0"/>
              </a:ext>
            </a:extLst>
          </a:blip>
          <a:srcRect l="4044" t="33734" r="5861" b="29915"/>
          <a:stretch/>
        </p:blipFill>
        <p:spPr bwMode="auto">
          <a:xfrm>
            <a:off x="-2907729" y="1638748"/>
            <a:ext cx="1166495" cy="594995"/>
          </a:xfrm>
          <a:prstGeom prst="rect">
            <a:avLst/>
          </a:prstGeom>
          <a:ln>
            <a:noFill/>
          </a:ln>
          <a:extLst>
            <a:ext uri="{53640926-AAD7-44D8-BBD7-CCE9431645EC}">
              <a14:shadowObscured xmlns:a14="http://schemas.microsoft.com/office/drawing/2010/main"/>
            </a:ext>
          </a:extLst>
        </p:spPr>
      </p:pic>
      <p:pic>
        <p:nvPicPr>
          <p:cNvPr id="11" name="Picture 10" descr="Text&#10;&#10;Description automatically generated">
            <a:extLst>
              <a:ext uri="{FF2B5EF4-FFF2-40B4-BE49-F238E27FC236}">
                <a16:creationId xmlns:a16="http://schemas.microsoft.com/office/drawing/2014/main" id="{888286A1-CFFA-438C-B29C-CEA8DB248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6934" y="2261048"/>
            <a:ext cx="1447800" cy="533400"/>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FE0EE140-880D-4CC6-B0BC-B176248A604C}"/>
              </a:ext>
            </a:extLst>
          </p:cNvPr>
          <p:cNvPicPr>
            <a:picLocks noChangeAspect="1"/>
          </p:cNvPicPr>
          <p:nvPr/>
        </p:nvPicPr>
        <p:blipFill rotWithShape="1">
          <a:blip r:embed="rId7">
            <a:extLst>
              <a:ext uri="{28A0092B-C50C-407E-A947-70E740481C1C}">
                <a14:useLocalDpi xmlns:a14="http://schemas.microsoft.com/office/drawing/2010/main" val="0"/>
              </a:ext>
            </a:extLst>
          </a:blip>
          <a:srcRect r="5000"/>
          <a:stretch/>
        </p:blipFill>
        <p:spPr bwMode="auto">
          <a:xfrm>
            <a:off x="-1636459" y="1675578"/>
            <a:ext cx="1447800" cy="552450"/>
          </a:xfrm>
          <a:prstGeom prst="rect">
            <a:avLst/>
          </a:prstGeom>
          <a:ln>
            <a:noFill/>
          </a:ln>
          <a:extLst>
            <a:ext uri="{53640926-AAD7-44D8-BBD7-CCE9431645EC}">
              <a14:shadowObscured xmlns:a14="http://schemas.microsoft.com/office/drawing/2010/main"/>
            </a:ext>
          </a:extLst>
        </p:spPr>
      </p:pic>
      <p:pic>
        <p:nvPicPr>
          <p:cNvPr id="13" name="Picture 12" descr="Diagram, text&#10;&#10;Description automatically generated">
            <a:extLst>
              <a:ext uri="{FF2B5EF4-FFF2-40B4-BE49-F238E27FC236}">
                <a16:creationId xmlns:a16="http://schemas.microsoft.com/office/drawing/2014/main" id="{54BC231A-8A80-4C8E-8B36-FC2827BED7B2}"/>
              </a:ext>
            </a:extLst>
          </p:cNvPr>
          <p:cNvPicPr>
            <a:picLocks noChangeAspect="1"/>
          </p:cNvPicPr>
          <p:nvPr/>
        </p:nvPicPr>
        <p:blipFill rotWithShape="1">
          <a:blip r:embed="rId8">
            <a:extLst>
              <a:ext uri="{28A0092B-C50C-407E-A947-70E740481C1C}">
                <a14:useLocalDpi xmlns:a14="http://schemas.microsoft.com/office/drawing/2010/main" val="0"/>
              </a:ext>
            </a:extLst>
          </a:blip>
          <a:srcRect l="26842" t="75004"/>
          <a:stretch/>
        </p:blipFill>
        <p:spPr bwMode="auto">
          <a:xfrm>
            <a:off x="1885164" y="6988697"/>
            <a:ext cx="2648749" cy="355258"/>
          </a:xfrm>
          <a:prstGeom prst="rect">
            <a:avLst/>
          </a:prstGeom>
          <a:ln>
            <a:noFill/>
          </a:ln>
          <a:extLst>
            <a:ext uri="{53640926-AAD7-44D8-BBD7-CCE9431645EC}">
              <a14:shadowObscured xmlns:a14="http://schemas.microsoft.com/office/drawing/2010/main"/>
            </a:ext>
          </a:extLst>
        </p:spPr>
      </p:pic>
      <p:pic>
        <p:nvPicPr>
          <p:cNvPr id="14" name="Picture 13" descr="Diagram, text&#10;&#10;Description automatically generated">
            <a:extLst>
              <a:ext uri="{FF2B5EF4-FFF2-40B4-BE49-F238E27FC236}">
                <a16:creationId xmlns:a16="http://schemas.microsoft.com/office/drawing/2014/main" id="{7869F50B-CFD0-4C5E-AA38-4BCF3647E5DD}"/>
              </a:ext>
            </a:extLst>
          </p:cNvPr>
          <p:cNvPicPr>
            <a:picLocks noChangeAspect="1"/>
          </p:cNvPicPr>
          <p:nvPr/>
        </p:nvPicPr>
        <p:blipFill rotWithShape="1">
          <a:blip r:embed="rId8">
            <a:extLst>
              <a:ext uri="{28A0092B-C50C-407E-A947-70E740481C1C}">
                <a14:useLocalDpi xmlns:a14="http://schemas.microsoft.com/office/drawing/2010/main" val="0"/>
              </a:ext>
            </a:extLst>
          </a:blip>
          <a:srcRect l="27018" t="39732" b="33036"/>
          <a:stretch/>
        </p:blipFill>
        <p:spPr bwMode="auto">
          <a:xfrm>
            <a:off x="1892104" y="6439796"/>
            <a:ext cx="2645364" cy="387478"/>
          </a:xfrm>
          <a:prstGeom prst="rect">
            <a:avLst/>
          </a:prstGeom>
          <a:ln>
            <a:noFill/>
          </a:ln>
          <a:extLst>
            <a:ext uri="{53640926-AAD7-44D8-BBD7-CCE9431645EC}">
              <a14:shadowObscured xmlns:a14="http://schemas.microsoft.com/office/drawing/2010/main"/>
            </a:ext>
          </a:extLst>
        </p:spPr>
      </p:pic>
      <p:pic>
        <p:nvPicPr>
          <p:cNvPr id="15" name="Picture 14" descr="Diagram, text&#10;&#10;Description automatically generated">
            <a:extLst>
              <a:ext uri="{FF2B5EF4-FFF2-40B4-BE49-F238E27FC236}">
                <a16:creationId xmlns:a16="http://schemas.microsoft.com/office/drawing/2014/main" id="{7A64C99E-1DD0-4FA7-B86B-DB3D35F62082}"/>
              </a:ext>
            </a:extLst>
          </p:cNvPr>
          <p:cNvPicPr>
            <a:picLocks noChangeAspect="1"/>
          </p:cNvPicPr>
          <p:nvPr/>
        </p:nvPicPr>
        <p:blipFill rotWithShape="1">
          <a:blip r:embed="rId8">
            <a:extLst>
              <a:ext uri="{28A0092B-C50C-407E-A947-70E740481C1C}">
                <a14:useLocalDpi xmlns:a14="http://schemas.microsoft.com/office/drawing/2010/main" val="0"/>
              </a:ext>
            </a:extLst>
          </a:blip>
          <a:srcRect l="27544" t="4912" b="67848"/>
          <a:stretch/>
        </p:blipFill>
        <p:spPr bwMode="auto">
          <a:xfrm>
            <a:off x="1885164" y="5932110"/>
            <a:ext cx="2625015" cy="387478"/>
          </a:xfrm>
          <a:prstGeom prst="rect">
            <a:avLst/>
          </a:prstGeom>
          <a:ln>
            <a:noFill/>
          </a:ln>
          <a:extLst>
            <a:ext uri="{53640926-AAD7-44D8-BBD7-CCE9431645EC}">
              <a14:shadowObscured xmlns:a14="http://schemas.microsoft.com/office/drawing/2010/main"/>
            </a:ext>
          </a:extLst>
        </p:spPr>
      </p:pic>
      <p:pic>
        <p:nvPicPr>
          <p:cNvPr id="16" name="Picture 15" descr="Diagram, text&#10;&#10;Description automatically generated">
            <a:extLst>
              <a:ext uri="{FF2B5EF4-FFF2-40B4-BE49-F238E27FC236}">
                <a16:creationId xmlns:a16="http://schemas.microsoft.com/office/drawing/2014/main" id="{3A3B625C-AE57-48B1-B5F5-89E4C8A0D760}"/>
              </a:ext>
            </a:extLst>
          </p:cNvPr>
          <p:cNvPicPr>
            <a:picLocks noChangeAspect="1"/>
          </p:cNvPicPr>
          <p:nvPr/>
        </p:nvPicPr>
        <p:blipFill rotWithShape="1">
          <a:blip r:embed="rId8">
            <a:extLst>
              <a:ext uri="{28A0092B-C50C-407E-A947-70E740481C1C}">
                <a14:useLocalDpi xmlns:a14="http://schemas.microsoft.com/office/drawing/2010/main" val="0"/>
              </a:ext>
            </a:extLst>
          </a:blip>
          <a:srcRect l="2631" t="8934" r="76478" b="7534"/>
          <a:stretch/>
        </p:blipFill>
        <p:spPr bwMode="auto">
          <a:xfrm>
            <a:off x="978203" y="6029295"/>
            <a:ext cx="783834" cy="1231990"/>
          </a:xfrm>
          <a:prstGeom prst="rect">
            <a:avLst/>
          </a:prstGeom>
          <a:ln>
            <a:solidFill>
              <a:schemeClr val="tx1"/>
            </a:solidFill>
          </a:ln>
          <a:extLst>
            <a:ext uri="{53640926-AAD7-44D8-BBD7-CCE9431645EC}">
              <a14:shadowObscured xmlns:a14="http://schemas.microsoft.com/office/drawing/2010/main"/>
            </a:ext>
          </a:extLst>
        </p:spPr>
      </p:pic>
      <p:pic>
        <p:nvPicPr>
          <p:cNvPr id="17" name="Picture 16" descr="A picture containing text&#10;&#10;Description automatically generated">
            <a:extLst>
              <a:ext uri="{FF2B5EF4-FFF2-40B4-BE49-F238E27FC236}">
                <a16:creationId xmlns:a16="http://schemas.microsoft.com/office/drawing/2014/main" id="{B01900C8-AF74-422C-B24B-EACBB6675488}"/>
              </a:ext>
            </a:extLst>
          </p:cNvPr>
          <p:cNvPicPr>
            <a:picLocks noChangeAspect="1"/>
          </p:cNvPicPr>
          <p:nvPr/>
        </p:nvPicPr>
        <p:blipFill rotWithShape="1">
          <a:blip r:embed="rId9">
            <a:extLst>
              <a:ext uri="{28A0092B-C50C-407E-A947-70E740481C1C}">
                <a14:useLocalDpi xmlns:a14="http://schemas.microsoft.com/office/drawing/2010/main" val="0"/>
              </a:ext>
            </a:extLst>
          </a:blip>
          <a:srcRect t="30070" b="32401"/>
          <a:stretch/>
        </p:blipFill>
        <p:spPr bwMode="auto">
          <a:xfrm>
            <a:off x="937558" y="2130118"/>
            <a:ext cx="841612" cy="1881938"/>
          </a:xfrm>
          <a:prstGeom prst="rect">
            <a:avLst/>
          </a:prstGeom>
          <a:ln>
            <a:noFill/>
          </a:ln>
          <a:extLst>
            <a:ext uri="{53640926-AAD7-44D8-BBD7-CCE9431645EC}">
              <a14:shadowObscured xmlns:a14="http://schemas.microsoft.com/office/drawing/2010/main"/>
            </a:ext>
          </a:extLst>
        </p:spPr>
      </p:pic>
      <p:pic>
        <p:nvPicPr>
          <p:cNvPr id="18" name="Picture 17" descr="Table&#10;&#10;Description automatically generated">
            <a:extLst>
              <a:ext uri="{FF2B5EF4-FFF2-40B4-BE49-F238E27FC236}">
                <a16:creationId xmlns:a16="http://schemas.microsoft.com/office/drawing/2014/main" id="{D68D6DD1-2EB1-451D-A7F3-C6710210B36B}"/>
              </a:ext>
            </a:extLst>
          </p:cNvPr>
          <p:cNvPicPr>
            <a:picLocks noChangeAspect="1"/>
          </p:cNvPicPr>
          <p:nvPr/>
        </p:nvPicPr>
        <p:blipFill rotWithShape="1">
          <a:blip r:embed="rId10">
            <a:extLst>
              <a:ext uri="{28A0092B-C50C-407E-A947-70E740481C1C}">
                <a14:useLocalDpi xmlns:a14="http://schemas.microsoft.com/office/drawing/2010/main" val="0"/>
              </a:ext>
            </a:extLst>
          </a:blip>
          <a:srcRect t="91985"/>
          <a:stretch/>
        </p:blipFill>
        <p:spPr bwMode="auto">
          <a:xfrm>
            <a:off x="-3006423" y="4970463"/>
            <a:ext cx="2200275" cy="200025"/>
          </a:xfrm>
          <a:prstGeom prst="rect">
            <a:avLst/>
          </a:prstGeom>
          <a:ln>
            <a:noFill/>
          </a:ln>
          <a:extLst>
            <a:ext uri="{53640926-AAD7-44D8-BBD7-CCE9431645EC}">
              <a14:shadowObscured xmlns:a14="http://schemas.microsoft.com/office/drawing/2010/main"/>
            </a:ext>
          </a:extLst>
        </p:spPr>
      </p:pic>
      <p:pic>
        <p:nvPicPr>
          <p:cNvPr id="19" name="Picture 18" descr="Table&#10;&#10;Description automatically generated">
            <a:extLst>
              <a:ext uri="{FF2B5EF4-FFF2-40B4-BE49-F238E27FC236}">
                <a16:creationId xmlns:a16="http://schemas.microsoft.com/office/drawing/2014/main" id="{02F1C30B-DBE2-4A10-A6C1-FF73CBC7A20A}"/>
              </a:ext>
            </a:extLst>
          </p:cNvPr>
          <p:cNvPicPr>
            <a:picLocks noChangeAspect="1"/>
          </p:cNvPicPr>
          <p:nvPr/>
        </p:nvPicPr>
        <p:blipFill rotWithShape="1">
          <a:blip r:embed="rId10">
            <a:extLst>
              <a:ext uri="{28A0092B-C50C-407E-A947-70E740481C1C}">
                <a14:useLocalDpi xmlns:a14="http://schemas.microsoft.com/office/drawing/2010/main" val="0"/>
              </a:ext>
            </a:extLst>
          </a:blip>
          <a:srcRect t="46183" b="45039"/>
          <a:stretch/>
        </p:blipFill>
        <p:spPr bwMode="auto">
          <a:xfrm>
            <a:off x="-3006423" y="4680268"/>
            <a:ext cx="2200275" cy="219075"/>
          </a:xfrm>
          <a:prstGeom prst="rect">
            <a:avLst/>
          </a:prstGeom>
          <a:ln>
            <a:noFill/>
          </a:ln>
          <a:extLst>
            <a:ext uri="{53640926-AAD7-44D8-BBD7-CCE9431645EC}">
              <a14:shadowObscured xmlns:a14="http://schemas.microsoft.com/office/drawing/2010/main"/>
            </a:ext>
          </a:extLst>
        </p:spPr>
      </p:pic>
      <p:pic>
        <p:nvPicPr>
          <p:cNvPr id="20" name="Picture 19" descr="Table&#10;&#10;Description automatically generated">
            <a:extLst>
              <a:ext uri="{FF2B5EF4-FFF2-40B4-BE49-F238E27FC236}">
                <a16:creationId xmlns:a16="http://schemas.microsoft.com/office/drawing/2014/main" id="{9C356643-0124-443E-ADE7-BD603A54E1CD}"/>
              </a:ext>
            </a:extLst>
          </p:cNvPr>
          <p:cNvPicPr>
            <a:picLocks noChangeAspect="1"/>
          </p:cNvPicPr>
          <p:nvPr/>
        </p:nvPicPr>
        <p:blipFill rotWithShape="1">
          <a:blip r:embed="rId10">
            <a:extLst>
              <a:ext uri="{28A0092B-C50C-407E-A947-70E740481C1C}">
                <a14:useLocalDpi xmlns:a14="http://schemas.microsoft.com/office/drawing/2010/main" val="0"/>
              </a:ext>
            </a:extLst>
          </a:blip>
          <a:srcRect t="68320" b="23092"/>
          <a:stretch/>
        </p:blipFill>
        <p:spPr bwMode="auto">
          <a:xfrm>
            <a:off x="-3006423" y="5541963"/>
            <a:ext cx="2199640" cy="213995"/>
          </a:xfrm>
          <a:prstGeom prst="rect">
            <a:avLst/>
          </a:prstGeom>
          <a:ln>
            <a:noFill/>
          </a:ln>
          <a:extLst>
            <a:ext uri="{53640926-AAD7-44D8-BBD7-CCE9431645EC}">
              <a14:shadowObscured xmlns:a14="http://schemas.microsoft.com/office/drawing/2010/main"/>
            </a:ext>
          </a:extLst>
        </p:spPr>
      </p:pic>
      <p:pic>
        <p:nvPicPr>
          <p:cNvPr id="21" name="Picture 20" descr="Table&#10;&#10;Description automatically generated">
            <a:extLst>
              <a:ext uri="{FF2B5EF4-FFF2-40B4-BE49-F238E27FC236}">
                <a16:creationId xmlns:a16="http://schemas.microsoft.com/office/drawing/2014/main" id="{13F376E7-EDD6-46E6-BAD7-950228AF5E21}"/>
              </a:ext>
            </a:extLst>
          </p:cNvPr>
          <p:cNvPicPr>
            <a:picLocks noChangeAspect="1"/>
          </p:cNvPicPr>
          <p:nvPr/>
        </p:nvPicPr>
        <p:blipFill rotWithShape="1">
          <a:blip r:embed="rId10">
            <a:extLst>
              <a:ext uri="{28A0092B-C50C-407E-A947-70E740481C1C}">
                <a14:useLocalDpi xmlns:a14="http://schemas.microsoft.com/office/drawing/2010/main" val="0"/>
              </a:ext>
            </a:extLst>
          </a:blip>
          <a:srcRect t="12405" b="78624"/>
          <a:stretch/>
        </p:blipFill>
        <p:spPr bwMode="auto">
          <a:xfrm>
            <a:off x="-3006423" y="5246688"/>
            <a:ext cx="2199640" cy="223520"/>
          </a:xfrm>
          <a:prstGeom prst="rect">
            <a:avLst/>
          </a:prstGeom>
          <a:ln>
            <a:noFill/>
          </a:ln>
          <a:extLst>
            <a:ext uri="{53640926-AAD7-44D8-BBD7-CCE9431645EC}">
              <a14:shadowObscured xmlns:a14="http://schemas.microsoft.com/office/drawing/2010/main"/>
            </a:ext>
          </a:extLst>
        </p:spPr>
      </p:pic>
      <p:pic>
        <p:nvPicPr>
          <p:cNvPr id="22" name="Picture 21" descr="Table&#10;&#10;Description automatically generated">
            <a:extLst>
              <a:ext uri="{FF2B5EF4-FFF2-40B4-BE49-F238E27FC236}">
                <a16:creationId xmlns:a16="http://schemas.microsoft.com/office/drawing/2014/main" id="{4108CE9A-035C-4408-8266-323ADF5ECD32}"/>
              </a:ext>
            </a:extLst>
          </p:cNvPr>
          <p:cNvPicPr>
            <a:picLocks noChangeAspect="1"/>
          </p:cNvPicPr>
          <p:nvPr/>
        </p:nvPicPr>
        <p:blipFill rotWithShape="1">
          <a:blip r:embed="rId10">
            <a:extLst>
              <a:ext uri="{28A0092B-C50C-407E-A947-70E740481C1C}">
                <a14:useLocalDpi xmlns:a14="http://schemas.microsoft.com/office/drawing/2010/main" val="0"/>
              </a:ext>
            </a:extLst>
          </a:blip>
          <a:srcRect t="23282" b="67748"/>
          <a:stretch/>
        </p:blipFill>
        <p:spPr bwMode="auto">
          <a:xfrm>
            <a:off x="-3014929" y="6164467"/>
            <a:ext cx="2200275" cy="223520"/>
          </a:xfrm>
          <a:prstGeom prst="rect">
            <a:avLst/>
          </a:prstGeom>
          <a:ln>
            <a:noFill/>
          </a:ln>
          <a:extLst>
            <a:ext uri="{53640926-AAD7-44D8-BBD7-CCE9431645EC}">
              <a14:shadowObscured xmlns:a14="http://schemas.microsoft.com/office/drawing/2010/main"/>
            </a:ext>
          </a:extLst>
        </p:spPr>
      </p:pic>
      <p:pic>
        <p:nvPicPr>
          <p:cNvPr id="23" name="Picture 22" descr="Table&#10;&#10;Description automatically generated">
            <a:extLst>
              <a:ext uri="{FF2B5EF4-FFF2-40B4-BE49-F238E27FC236}">
                <a16:creationId xmlns:a16="http://schemas.microsoft.com/office/drawing/2014/main" id="{499CF00A-AE37-400F-ABAC-D4474AC41B17}"/>
              </a:ext>
            </a:extLst>
          </p:cNvPr>
          <p:cNvPicPr>
            <a:picLocks noChangeAspect="1"/>
          </p:cNvPicPr>
          <p:nvPr/>
        </p:nvPicPr>
        <p:blipFill rotWithShape="1">
          <a:blip r:embed="rId10">
            <a:extLst>
              <a:ext uri="{28A0092B-C50C-407E-A947-70E740481C1C}">
                <a14:useLocalDpi xmlns:a14="http://schemas.microsoft.com/office/drawing/2010/main" val="0"/>
              </a:ext>
            </a:extLst>
          </a:blip>
          <a:srcRect t="57252" b="33587"/>
          <a:stretch/>
        </p:blipFill>
        <p:spPr bwMode="auto">
          <a:xfrm>
            <a:off x="-3014929" y="6450852"/>
            <a:ext cx="2200275" cy="228600"/>
          </a:xfrm>
          <a:prstGeom prst="rect">
            <a:avLst/>
          </a:prstGeom>
          <a:ln>
            <a:noFill/>
          </a:ln>
          <a:extLst>
            <a:ext uri="{53640926-AAD7-44D8-BBD7-CCE9431645EC}">
              <a14:shadowObscured xmlns:a14="http://schemas.microsoft.com/office/drawing/2010/main"/>
            </a:ext>
          </a:extLst>
        </p:spPr>
      </p:pic>
      <p:pic>
        <p:nvPicPr>
          <p:cNvPr id="24" name="Picture 23" descr="Table&#10;&#10;Description automatically generated">
            <a:extLst>
              <a:ext uri="{FF2B5EF4-FFF2-40B4-BE49-F238E27FC236}">
                <a16:creationId xmlns:a16="http://schemas.microsoft.com/office/drawing/2014/main" id="{37156F7E-66C6-4519-A417-A32B1933E854}"/>
              </a:ext>
            </a:extLst>
          </p:cNvPr>
          <p:cNvPicPr>
            <a:picLocks noChangeAspect="1"/>
          </p:cNvPicPr>
          <p:nvPr/>
        </p:nvPicPr>
        <p:blipFill rotWithShape="1">
          <a:blip r:embed="rId10">
            <a:extLst>
              <a:ext uri="{28A0092B-C50C-407E-A947-70E740481C1C}">
                <a14:useLocalDpi xmlns:a14="http://schemas.microsoft.com/office/drawing/2010/main" val="0"/>
              </a:ext>
            </a:extLst>
          </a:blip>
          <a:srcRect t="34160" b="56487"/>
          <a:stretch/>
        </p:blipFill>
        <p:spPr bwMode="auto">
          <a:xfrm>
            <a:off x="-3014929" y="6727077"/>
            <a:ext cx="2199640" cy="233045"/>
          </a:xfrm>
          <a:prstGeom prst="rect">
            <a:avLst/>
          </a:prstGeom>
          <a:ln>
            <a:noFill/>
          </a:ln>
          <a:extLst>
            <a:ext uri="{53640926-AAD7-44D8-BBD7-CCE9431645EC}">
              <a14:shadowObscured xmlns:a14="http://schemas.microsoft.com/office/drawing/2010/main"/>
            </a:ext>
          </a:extLst>
        </p:spPr>
      </p:pic>
      <p:pic>
        <p:nvPicPr>
          <p:cNvPr id="25" name="Picture 24" descr="Table&#10;&#10;Description automatically generated">
            <a:extLst>
              <a:ext uri="{FF2B5EF4-FFF2-40B4-BE49-F238E27FC236}">
                <a16:creationId xmlns:a16="http://schemas.microsoft.com/office/drawing/2014/main" id="{625FC4FC-31B6-4127-A793-0E2C609AA0F9}"/>
              </a:ext>
            </a:extLst>
          </p:cNvPr>
          <p:cNvPicPr>
            <a:picLocks noChangeAspect="1"/>
          </p:cNvPicPr>
          <p:nvPr/>
        </p:nvPicPr>
        <p:blipFill rotWithShape="1">
          <a:blip r:embed="rId10">
            <a:extLst>
              <a:ext uri="{28A0092B-C50C-407E-A947-70E740481C1C}">
                <a14:useLocalDpi xmlns:a14="http://schemas.microsoft.com/office/drawing/2010/main" val="0"/>
              </a:ext>
            </a:extLst>
          </a:blip>
          <a:srcRect t="955" b="90458"/>
          <a:stretch/>
        </p:blipFill>
        <p:spPr bwMode="auto">
          <a:xfrm>
            <a:off x="-3014929" y="6988697"/>
            <a:ext cx="2200275" cy="213995"/>
          </a:xfrm>
          <a:prstGeom prst="rect">
            <a:avLst/>
          </a:prstGeom>
          <a:ln>
            <a:noFill/>
          </a:ln>
          <a:extLst>
            <a:ext uri="{53640926-AAD7-44D8-BBD7-CCE9431645EC}">
              <a14:shadowObscured xmlns:a14="http://schemas.microsoft.com/office/drawing/2010/main"/>
            </a:ext>
          </a:extLst>
        </p:spPr>
      </p:pic>
      <p:pic>
        <p:nvPicPr>
          <p:cNvPr id="26" name="Picture 25" descr="Table&#10;&#10;Description automatically generated">
            <a:extLst>
              <a:ext uri="{FF2B5EF4-FFF2-40B4-BE49-F238E27FC236}">
                <a16:creationId xmlns:a16="http://schemas.microsoft.com/office/drawing/2014/main" id="{1187B127-F5BD-45E5-ABF1-FA61F2DD95E5}"/>
              </a:ext>
            </a:extLst>
          </p:cNvPr>
          <p:cNvPicPr>
            <a:picLocks noChangeAspect="1"/>
          </p:cNvPicPr>
          <p:nvPr/>
        </p:nvPicPr>
        <p:blipFill rotWithShape="1">
          <a:blip r:embed="rId10">
            <a:extLst>
              <a:ext uri="{28A0092B-C50C-407E-A947-70E740481C1C}">
                <a14:useLocalDpi xmlns:a14="http://schemas.microsoft.com/office/drawing/2010/main" val="0"/>
              </a:ext>
            </a:extLst>
          </a:blip>
          <a:srcRect t="79962" b="11444"/>
          <a:stretch/>
        </p:blipFill>
        <p:spPr bwMode="auto">
          <a:xfrm>
            <a:off x="-3006423" y="5833428"/>
            <a:ext cx="2195195" cy="213995"/>
          </a:xfrm>
          <a:prstGeom prst="rect">
            <a:avLst/>
          </a:prstGeom>
          <a:ln>
            <a:noFill/>
          </a:ln>
          <a:extLst>
            <a:ext uri="{53640926-AAD7-44D8-BBD7-CCE9431645EC}">
              <a14:shadowObscured xmlns:a14="http://schemas.microsoft.com/office/drawing/2010/main"/>
            </a:ext>
          </a:extLst>
        </p:spPr>
      </p:pic>
      <p:pic>
        <p:nvPicPr>
          <p:cNvPr id="27" name="Picture 26" descr="Table&#10;&#10;Description automatically generated">
            <a:extLst>
              <a:ext uri="{FF2B5EF4-FFF2-40B4-BE49-F238E27FC236}">
                <a16:creationId xmlns:a16="http://schemas.microsoft.com/office/drawing/2014/main" id="{F361F1FF-3513-439F-8A3A-8F5FF54E1794}"/>
              </a:ext>
            </a:extLst>
          </p:cNvPr>
          <p:cNvPicPr>
            <a:picLocks noChangeAspect="1"/>
          </p:cNvPicPr>
          <p:nvPr/>
        </p:nvPicPr>
        <p:blipFill rotWithShape="1">
          <a:blip r:embed="rId11">
            <a:extLst>
              <a:ext uri="{28A0092B-C50C-407E-A947-70E740481C1C}">
                <a14:useLocalDpi xmlns:a14="http://schemas.microsoft.com/office/drawing/2010/main" val="0"/>
              </a:ext>
            </a:extLst>
          </a:blip>
          <a:srcRect t="53165" b="24683"/>
          <a:stretch/>
        </p:blipFill>
        <p:spPr bwMode="auto">
          <a:xfrm>
            <a:off x="-4158072" y="-173844"/>
            <a:ext cx="1524000" cy="333375"/>
          </a:xfrm>
          <a:prstGeom prst="rect">
            <a:avLst/>
          </a:prstGeom>
          <a:ln>
            <a:noFill/>
          </a:ln>
          <a:extLst>
            <a:ext uri="{53640926-AAD7-44D8-BBD7-CCE9431645EC}">
              <a14:shadowObscured xmlns:a14="http://schemas.microsoft.com/office/drawing/2010/main"/>
            </a:ext>
          </a:extLst>
        </p:spPr>
      </p:pic>
      <p:pic>
        <p:nvPicPr>
          <p:cNvPr id="28" name="Picture 27" descr="Table&#10;&#10;Description automatically generated">
            <a:extLst>
              <a:ext uri="{FF2B5EF4-FFF2-40B4-BE49-F238E27FC236}">
                <a16:creationId xmlns:a16="http://schemas.microsoft.com/office/drawing/2014/main" id="{E6146EBD-D740-442D-AF1B-0EBCF949AE9B}"/>
              </a:ext>
            </a:extLst>
          </p:cNvPr>
          <p:cNvPicPr>
            <a:picLocks noChangeAspect="1"/>
          </p:cNvPicPr>
          <p:nvPr/>
        </p:nvPicPr>
        <p:blipFill rotWithShape="1">
          <a:blip r:embed="rId11">
            <a:extLst>
              <a:ext uri="{28A0092B-C50C-407E-A947-70E740481C1C}">
                <a14:useLocalDpi xmlns:a14="http://schemas.microsoft.com/office/drawing/2010/main" val="0"/>
              </a:ext>
            </a:extLst>
          </a:blip>
          <a:srcRect t="28165" b="50626"/>
          <a:stretch/>
        </p:blipFill>
        <p:spPr bwMode="auto">
          <a:xfrm>
            <a:off x="-4157437" y="977411"/>
            <a:ext cx="1521460" cy="323215"/>
          </a:xfrm>
          <a:prstGeom prst="rect">
            <a:avLst/>
          </a:prstGeom>
          <a:ln>
            <a:noFill/>
          </a:ln>
          <a:extLst>
            <a:ext uri="{53640926-AAD7-44D8-BBD7-CCE9431645EC}">
              <a14:shadowObscured xmlns:a14="http://schemas.microsoft.com/office/drawing/2010/main"/>
            </a:ext>
          </a:extLst>
        </p:spPr>
      </p:pic>
      <p:pic>
        <p:nvPicPr>
          <p:cNvPr id="29" name="Picture 28" descr="Table&#10;&#10;Description automatically generated">
            <a:extLst>
              <a:ext uri="{FF2B5EF4-FFF2-40B4-BE49-F238E27FC236}">
                <a16:creationId xmlns:a16="http://schemas.microsoft.com/office/drawing/2014/main" id="{F86F7A0C-22DF-411A-9B26-A3E94863363F}"/>
              </a:ext>
            </a:extLst>
          </p:cNvPr>
          <p:cNvPicPr>
            <a:picLocks noChangeAspect="1"/>
          </p:cNvPicPr>
          <p:nvPr/>
        </p:nvPicPr>
        <p:blipFill rotWithShape="1">
          <a:blip r:embed="rId11">
            <a:extLst>
              <a:ext uri="{28A0092B-C50C-407E-A947-70E740481C1C}">
                <a14:useLocalDpi xmlns:a14="http://schemas.microsoft.com/office/drawing/2010/main" val="0"/>
              </a:ext>
            </a:extLst>
          </a:blip>
          <a:srcRect t="3165" b="75316"/>
          <a:stretch/>
        </p:blipFill>
        <p:spPr bwMode="auto">
          <a:xfrm>
            <a:off x="-4157437" y="597681"/>
            <a:ext cx="1523365" cy="323850"/>
          </a:xfrm>
          <a:prstGeom prst="rect">
            <a:avLst/>
          </a:prstGeom>
          <a:ln>
            <a:noFill/>
          </a:ln>
          <a:extLst>
            <a:ext uri="{53640926-AAD7-44D8-BBD7-CCE9431645EC}">
              <a14:shadowObscured xmlns:a14="http://schemas.microsoft.com/office/drawing/2010/main"/>
            </a:ext>
          </a:extLst>
        </p:spPr>
      </p:pic>
      <p:pic>
        <p:nvPicPr>
          <p:cNvPr id="30" name="Picture 29" descr="Table&#10;&#10;Description automatically generated">
            <a:extLst>
              <a:ext uri="{FF2B5EF4-FFF2-40B4-BE49-F238E27FC236}">
                <a16:creationId xmlns:a16="http://schemas.microsoft.com/office/drawing/2014/main" id="{16150F3E-422D-44CF-A2C4-FD0F3C11CBDF}"/>
              </a:ext>
            </a:extLst>
          </p:cNvPr>
          <p:cNvPicPr>
            <a:picLocks noChangeAspect="1"/>
          </p:cNvPicPr>
          <p:nvPr/>
        </p:nvPicPr>
        <p:blipFill rotWithShape="1">
          <a:blip r:embed="rId11">
            <a:extLst>
              <a:ext uri="{28A0092B-C50C-407E-A947-70E740481C1C}">
                <a14:useLocalDpi xmlns:a14="http://schemas.microsoft.com/office/drawing/2010/main" val="0"/>
              </a:ext>
            </a:extLst>
          </a:blip>
          <a:srcRect t="77848"/>
          <a:stretch/>
        </p:blipFill>
        <p:spPr bwMode="auto">
          <a:xfrm>
            <a:off x="-4157437" y="245256"/>
            <a:ext cx="1524000" cy="333375"/>
          </a:xfrm>
          <a:prstGeom prst="rect">
            <a:avLst/>
          </a:prstGeom>
          <a:ln>
            <a:noFill/>
          </a:ln>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id="{B48A2450-7AE8-47DA-B45C-0F12D48ACAF6}"/>
              </a:ext>
            </a:extLst>
          </p:cNvPr>
          <p:cNvGrpSpPr/>
          <p:nvPr/>
        </p:nvGrpSpPr>
        <p:grpSpPr>
          <a:xfrm>
            <a:off x="4378956" y="6911222"/>
            <a:ext cx="4850767" cy="476176"/>
            <a:chOff x="4102909" y="6911222"/>
            <a:chExt cx="4850767" cy="476176"/>
          </a:xfrm>
          <a:solidFill>
            <a:srgbClr val="00FF00"/>
          </a:solidFill>
        </p:grpSpPr>
        <p:sp>
          <p:nvSpPr>
            <p:cNvPr id="3" name="Arrow: Right 2">
              <a:extLst>
                <a:ext uri="{FF2B5EF4-FFF2-40B4-BE49-F238E27FC236}">
                  <a16:creationId xmlns:a16="http://schemas.microsoft.com/office/drawing/2014/main" id="{DC9C9889-94BD-4187-B080-708C0A52CB06}"/>
                </a:ext>
              </a:extLst>
            </p:cNvPr>
            <p:cNvSpPr/>
            <p:nvPr/>
          </p:nvSpPr>
          <p:spPr>
            <a:xfrm flipH="1">
              <a:off x="4102909" y="6960122"/>
              <a:ext cx="1970325" cy="427276"/>
            </a:xfrm>
            <a:prstGeom prst="rightArrow">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itle 1">
              <a:extLst>
                <a:ext uri="{FF2B5EF4-FFF2-40B4-BE49-F238E27FC236}">
                  <a16:creationId xmlns:a16="http://schemas.microsoft.com/office/drawing/2014/main" id="{EECD0617-87F5-4289-9C83-EB99028F407D}"/>
                </a:ext>
              </a:extLst>
            </p:cNvPr>
            <p:cNvSpPr txBox="1">
              <a:spLocks/>
            </p:cNvSpPr>
            <p:nvPr/>
          </p:nvSpPr>
          <p:spPr>
            <a:xfrm>
              <a:off x="4652513" y="6911222"/>
              <a:ext cx="4301163" cy="427276"/>
            </a:xfrm>
            <a:prstGeom prst="rect">
              <a:avLst/>
            </a:prstGeom>
            <a:grpFill/>
            <a:ln w="28575">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What was the first eon?</a:t>
              </a:r>
            </a:p>
          </p:txBody>
        </p:sp>
      </p:grpSp>
      <p:grpSp>
        <p:nvGrpSpPr>
          <p:cNvPr id="32" name="Group 31">
            <a:extLst>
              <a:ext uri="{FF2B5EF4-FFF2-40B4-BE49-F238E27FC236}">
                <a16:creationId xmlns:a16="http://schemas.microsoft.com/office/drawing/2014/main" id="{07E8018A-1EEB-4239-850D-7D5BCB598EFD}"/>
              </a:ext>
            </a:extLst>
          </p:cNvPr>
          <p:cNvGrpSpPr/>
          <p:nvPr/>
        </p:nvGrpSpPr>
        <p:grpSpPr>
          <a:xfrm>
            <a:off x="4379432" y="6416323"/>
            <a:ext cx="4560901" cy="433955"/>
            <a:chOff x="4102909" y="6960122"/>
            <a:chExt cx="4560901" cy="433955"/>
          </a:xfrm>
          <a:solidFill>
            <a:srgbClr val="00FF00"/>
          </a:solidFill>
        </p:grpSpPr>
        <p:sp>
          <p:nvSpPr>
            <p:cNvPr id="33" name="Arrow: Right 32">
              <a:extLst>
                <a:ext uri="{FF2B5EF4-FFF2-40B4-BE49-F238E27FC236}">
                  <a16:creationId xmlns:a16="http://schemas.microsoft.com/office/drawing/2014/main" id="{2C1BCAB5-3006-43CB-B0D8-952D92DD5DD9}"/>
                </a:ext>
              </a:extLst>
            </p:cNvPr>
            <p:cNvSpPr/>
            <p:nvPr/>
          </p:nvSpPr>
          <p:spPr>
            <a:xfrm flipH="1">
              <a:off x="4102909" y="6960122"/>
              <a:ext cx="1970325" cy="427276"/>
            </a:xfrm>
            <a:prstGeom prst="rightArrow">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7B4F4F01-265D-4960-BE35-4A7827A960CF}"/>
                </a:ext>
              </a:extLst>
            </p:cNvPr>
            <p:cNvSpPr txBox="1">
              <a:spLocks/>
            </p:cNvSpPr>
            <p:nvPr/>
          </p:nvSpPr>
          <p:spPr>
            <a:xfrm>
              <a:off x="4668314" y="6966801"/>
              <a:ext cx="3995496" cy="427276"/>
            </a:xfrm>
            <a:prstGeom prst="rect">
              <a:avLst/>
            </a:prstGeom>
            <a:grpFill/>
            <a:ln w="28575">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What was one next?</a:t>
              </a:r>
            </a:p>
          </p:txBody>
        </p:sp>
      </p:grpSp>
      <p:grpSp>
        <p:nvGrpSpPr>
          <p:cNvPr id="35" name="Group 34">
            <a:extLst>
              <a:ext uri="{FF2B5EF4-FFF2-40B4-BE49-F238E27FC236}">
                <a16:creationId xmlns:a16="http://schemas.microsoft.com/office/drawing/2014/main" id="{C9B592F8-15D2-4C2C-A67E-D59F4867E1A2}"/>
              </a:ext>
            </a:extLst>
          </p:cNvPr>
          <p:cNvGrpSpPr/>
          <p:nvPr/>
        </p:nvGrpSpPr>
        <p:grpSpPr>
          <a:xfrm>
            <a:off x="1800132" y="2628183"/>
            <a:ext cx="3456234" cy="854918"/>
            <a:chOff x="4102909" y="6725479"/>
            <a:chExt cx="3915563" cy="854918"/>
          </a:xfrm>
          <a:solidFill>
            <a:srgbClr val="00FF00"/>
          </a:solidFill>
        </p:grpSpPr>
        <p:sp>
          <p:nvSpPr>
            <p:cNvPr id="36" name="Arrow: Right 35">
              <a:extLst>
                <a:ext uri="{FF2B5EF4-FFF2-40B4-BE49-F238E27FC236}">
                  <a16:creationId xmlns:a16="http://schemas.microsoft.com/office/drawing/2014/main" id="{4B272AE0-46B3-4853-AA8A-BB41FA640E42}"/>
                </a:ext>
              </a:extLst>
            </p:cNvPr>
            <p:cNvSpPr/>
            <p:nvPr/>
          </p:nvSpPr>
          <p:spPr>
            <a:xfrm flipH="1">
              <a:off x="4102909" y="6960122"/>
              <a:ext cx="1970325" cy="427276"/>
            </a:xfrm>
            <a:prstGeom prst="rightArrow">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1EE40E71-3932-4175-806E-DF8427A8095F}"/>
                </a:ext>
              </a:extLst>
            </p:cNvPr>
            <p:cNvSpPr txBox="1">
              <a:spLocks/>
            </p:cNvSpPr>
            <p:nvPr/>
          </p:nvSpPr>
          <p:spPr>
            <a:xfrm>
              <a:off x="4779291" y="6725479"/>
              <a:ext cx="3239181" cy="854918"/>
            </a:xfrm>
            <a:prstGeom prst="rect">
              <a:avLst/>
            </a:prstGeom>
            <a:grpFill/>
            <a:ln w="28575">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What is our current eon?</a:t>
              </a:r>
            </a:p>
          </p:txBody>
        </p:sp>
      </p:grpSp>
      <p:grpSp>
        <p:nvGrpSpPr>
          <p:cNvPr id="38" name="Group 37">
            <a:extLst>
              <a:ext uri="{FF2B5EF4-FFF2-40B4-BE49-F238E27FC236}">
                <a16:creationId xmlns:a16="http://schemas.microsoft.com/office/drawing/2014/main" id="{9B0D08C4-F9EB-4ED9-BDE8-8AB306334278}"/>
              </a:ext>
            </a:extLst>
          </p:cNvPr>
          <p:cNvGrpSpPr/>
          <p:nvPr/>
        </p:nvGrpSpPr>
        <p:grpSpPr>
          <a:xfrm>
            <a:off x="4350674" y="5930701"/>
            <a:ext cx="3456234" cy="447064"/>
            <a:chOff x="4102909" y="6940334"/>
            <a:chExt cx="3915563" cy="447064"/>
          </a:xfrm>
          <a:solidFill>
            <a:srgbClr val="00FF00"/>
          </a:solidFill>
        </p:grpSpPr>
        <p:sp>
          <p:nvSpPr>
            <p:cNvPr id="39" name="Arrow: Right 38">
              <a:extLst>
                <a:ext uri="{FF2B5EF4-FFF2-40B4-BE49-F238E27FC236}">
                  <a16:creationId xmlns:a16="http://schemas.microsoft.com/office/drawing/2014/main" id="{C32F4E26-2F2D-4314-B7CB-35BEE5C1D8C7}"/>
                </a:ext>
              </a:extLst>
            </p:cNvPr>
            <p:cNvSpPr/>
            <p:nvPr/>
          </p:nvSpPr>
          <p:spPr>
            <a:xfrm flipH="1">
              <a:off x="4102909" y="6960122"/>
              <a:ext cx="1970325" cy="427276"/>
            </a:xfrm>
            <a:prstGeom prst="rightArrow">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63E45964-9406-40B2-93C6-57F39B1BC9FA}"/>
                </a:ext>
              </a:extLst>
            </p:cNvPr>
            <p:cNvSpPr txBox="1">
              <a:spLocks/>
            </p:cNvSpPr>
            <p:nvPr/>
          </p:nvSpPr>
          <p:spPr>
            <a:xfrm>
              <a:off x="4779292" y="6940334"/>
              <a:ext cx="3239180" cy="427276"/>
            </a:xfrm>
            <a:prstGeom prst="rect">
              <a:avLst/>
            </a:prstGeom>
            <a:grpFill/>
            <a:ln w="28575">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And the next?</a:t>
              </a:r>
            </a:p>
          </p:txBody>
        </p:sp>
      </p:grpSp>
    </p:spTree>
    <p:extLst>
      <p:ext uri="{BB962C8B-B14F-4D97-AF65-F5344CB8AC3E}">
        <p14:creationId xmlns:p14="http://schemas.microsoft.com/office/powerpoint/2010/main" val="288108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285D6A2-F504-4BFA-B001-0470CD750357}"/>
              </a:ext>
            </a:extLst>
          </p:cNvPr>
          <p:cNvPicPr>
            <a:picLocks noChangeAspect="1"/>
          </p:cNvPicPr>
          <p:nvPr/>
        </p:nvPicPr>
        <p:blipFill>
          <a:blip r:embed="rId2"/>
          <a:stretch>
            <a:fillRect/>
          </a:stretch>
        </p:blipFill>
        <p:spPr>
          <a:xfrm>
            <a:off x="174099" y="151561"/>
            <a:ext cx="7738931" cy="736507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A34127A4-BF8D-4C9A-B34C-95589B0B9F4C}"/>
              </a:ext>
            </a:extLst>
          </p:cNvPr>
          <p:cNvPicPr>
            <a:picLocks noChangeAspect="1"/>
          </p:cNvPicPr>
          <p:nvPr/>
        </p:nvPicPr>
        <p:blipFill rotWithShape="1">
          <a:blip r:embed="rId3">
            <a:extLst>
              <a:ext uri="{28A0092B-C50C-407E-A947-70E740481C1C}">
                <a14:useLocalDpi xmlns:a14="http://schemas.microsoft.com/office/drawing/2010/main" val="0"/>
              </a:ext>
            </a:extLst>
          </a:blip>
          <a:srcRect t="30263" b="28947"/>
          <a:stretch/>
        </p:blipFill>
        <p:spPr bwMode="auto">
          <a:xfrm>
            <a:off x="1911473" y="759606"/>
            <a:ext cx="1610685" cy="798900"/>
          </a:xfrm>
          <a:prstGeom prst="rect">
            <a:avLst/>
          </a:prstGeom>
          <a:ln>
            <a:noFill/>
          </a:ln>
          <a:extLst>
            <a:ext uri="{53640926-AAD7-44D8-BBD7-CCE9431645EC}">
              <a14:shadowObscured xmlns:a14="http://schemas.microsoft.com/office/drawing/2010/main"/>
            </a:ext>
          </a:extLst>
        </p:spPr>
      </p:pic>
      <p:pic>
        <p:nvPicPr>
          <p:cNvPr id="9" name="Picture 8" descr="Logo&#10;&#10;Description automatically generated with medium confidence">
            <a:extLst>
              <a:ext uri="{FF2B5EF4-FFF2-40B4-BE49-F238E27FC236}">
                <a16:creationId xmlns:a16="http://schemas.microsoft.com/office/drawing/2014/main" id="{96C38C22-48F4-48AD-BF0A-F6C2252898DA}"/>
              </a:ext>
            </a:extLst>
          </p:cNvPr>
          <p:cNvPicPr>
            <a:picLocks noChangeAspect="1"/>
          </p:cNvPicPr>
          <p:nvPr/>
        </p:nvPicPr>
        <p:blipFill rotWithShape="1">
          <a:blip r:embed="rId4">
            <a:extLst>
              <a:ext uri="{28A0092B-C50C-407E-A947-70E740481C1C}">
                <a14:useLocalDpi xmlns:a14="http://schemas.microsoft.com/office/drawing/2010/main" val="0"/>
              </a:ext>
            </a:extLst>
          </a:blip>
          <a:srcRect l="4744" t="26897" r="5087" b="17399"/>
          <a:stretch/>
        </p:blipFill>
        <p:spPr bwMode="auto">
          <a:xfrm>
            <a:off x="1954618" y="2578283"/>
            <a:ext cx="1521908" cy="548117"/>
          </a:xfrm>
          <a:prstGeom prst="rect">
            <a:avLst/>
          </a:prstGeom>
          <a:ln>
            <a:noFill/>
          </a:ln>
          <a:extLst>
            <a:ext uri="{53640926-AAD7-44D8-BBD7-CCE9431645EC}">
              <a14:shadowObscured xmlns:a14="http://schemas.microsoft.com/office/drawing/2010/main"/>
            </a:ext>
          </a:extLst>
        </p:spPr>
      </p:pic>
      <p:pic>
        <p:nvPicPr>
          <p:cNvPr id="10" name="Picture 9" descr="Text&#10;&#10;Description automatically generated">
            <a:extLst>
              <a:ext uri="{FF2B5EF4-FFF2-40B4-BE49-F238E27FC236}">
                <a16:creationId xmlns:a16="http://schemas.microsoft.com/office/drawing/2014/main" id="{27AC7094-B7F3-477D-BE71-D695CC5E40C0}"/>
              </a:ext>
            </a:extLst>
          </p:cNvPr>
          <p:cNvPicPr>
            <a:picLocks noChangeAspect="1"/>
          </p:cNvPicPr>
          <p:nvPr/>
        </p:nvPicPr>
        <p:blipFill rotWithShape="1">
          <a:blip r:embed="rId5">
            <a:extLst>
              <a:ext uri="{28A0092B-C50C-407E-A947-70E740481C1C}">
                <a14:useLocalDpi xmlns:a14="http://schemas.microsoft.com/office/drawing/2010/main" val="0"/>
              </a:ext>
            </a:extLst>
          </a:blip>
          <a:srcRect l="4044" t="33734" r="5861" b="29915"/>
          <a:stretch/>
        </p:blipFill>
        <p:spPr bwMode="auto">
          <a:xfrm>
            <a:off x="1932446" y="4171563"/>
            <a:ext cx="1566253" cy="798900"/>
          </a:xfrm>
          <a:prstGeom prst="rect">
            <a:avLst/>
          </a:prstGeom>
          <a:ln>
            <a:noFill/>
          </a:ln>
          <a:extLst>
            <a:ext uri="{53640926-AAD7-44D8-BBD7-CCE9431645EC}">
              <a14:shadowObscured xmlns:a14="http://schemas.microsoft.com/office/drawing/2010/main"/>
            </a:ext>
          </a:extLst>
        </p:spPr>
      </p:pic>
      <p:pic>
        <p:nvPicPr>
          <p:cNvPr id="11" name="Picture 10" descr="Text&#10;&#10;Description automatically generated">
            <a:extLst>
              <a:ext uri="{FF2B5EF4-FFF2-40B4-BE49-F238E27FC236}">
                <a16:creationId xmlns:a16="http://schemas.microsoft.com/office/drawing/2014/main" id="{888286A1-CFFA-438C-B29C-CEA8DB248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6934" y="2261048"/>
            <a:ext cx="1447800" cy="533400"/>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FE0EE140-880D-4CC6-B0BC-B176248A604C}"/>
              </a:ext>
            </a:extLst>
          </p:cNvPr>
          <p:cNvPicPr>
            <a:picLocks noChangeAspect="1"/>
          </p:cNvPicPr>
          <p:nvPr/>
        </p:nvPicPr>
        <p:blipFill rotWithShape="1">
          <a:blip r:embed="rId7">
            <a:extLst>
              <a:ext uri="{28A0092B-C50C-407E-A947-70E740481C1C}">
                <a14:useLocalDpi xmlns:a14="http://schemas.microsoft.com/office/drawing/2010/main" val="0"/>
              </a:ext>
            </a:extLst>
          </a:blip>
          <a:srcRect r="5000"/>
          <a:stretch/>
        </p:blipFill>
        <p:spPr bwMode="auto">
          <a:xfrm>
            <a:off x="-1636459" y="1675578"/>
            <a:ext cx="1447800" cy="552450"/>
          </a:xfrm>
          <a:prstGeom prst="rect">
            <a:avLst/>
          </a:prstGeom>
          <a:ln>
            <a:noFill/>
          </a:ln>
          <a:extLst>
            <a:ext uri="{53640926-AAD7-44D8-BBD7-CCE9431645EC}">
              <a14:shadowObscured xmlns:a14="http://schemas.microsoft.com/office/drawing/2010/main"/>
            </a:ext>
          </a:extLst>
        </p:spPr>
      </p:pic>
      <p:pic>
        <p:nvPicPr>
          <p:cNvPr id="13" name="Picture 12" descr="Diagram, text&#10;&#10;Description automatically generated">
            <a:extLst>
              <a:ext uri="{FF2B5EF4-FFF2-40B4-BE49-F238E27FC236}">
                <a16:creationId xmlns:a16="http://schemas.microsoft.com/office/drawing/2014/main" id="{54BC231A-8A80-4C8E-8B36-FC2827BED7B2}"/>
              </a:ext>
            </a:extLst>
          </p:cNvPr>
          <p:cNvPicPr>
            <a:picLocks noChangeAspect="1"/>
          </p:cNvPicPr>
          <p:nvPr/>
        </p:nvPicPr>
        <p:blipFill rotWithShape="1">
          <a:blip r:embed="rId8">
            <a:extLst>
              <a:ext uri="{28A0092B-C50C-407E-A947-70E740481C1C}">
                <a14:useLocalDpi xmlns:a14="http://schemas.microsoft.com/office/drawing/2010/main" val="0"/>
              </a:ext>
            </a:extLst>
          </a:blip>
          <a:srcRect l="26842" t="75004"/>
          <a:stretch/>
        </p:blipFill>
        <p:spPr bwMode="auto">
          <a:xfrm>
            <a:off x="1885164" y="6988697"/>
            <a:ext cx="2648749" cy="355258"/>
          </a:xfrm>
          <a:prstGeom prst="rect">
            <a:avLst/>
          </a:prstGeom>
          <a:ln>
            <a:noFill/>
          </a:ln>
          <a:extLst>
            <a:ext uri="{53640926-AAD7-44D8-BBD7-CCE9431645EC}">
              <a14:shadowObscured xmlns:a14="http://schemas.microsoft.com/office/drawing/2010/main"/>
            </a:ext>
          </a:extLst>
        </p:spPr>
      </p:pic>
      <p:pic>
        <p:nvPicPr>
          <p:cNvPr id="14" name="Picture 13" descr="Diagram, text&#10;&#10;Description automatically generated">
            <a:extLst>
              <a:ext uri="{FF2B5EF4-FFF2-40B4-BE49-F238E27FC236}">
                <a16:creationId xmlns:a16="http://schemas.microsoft.com/office/drawing/2014/main" id="{7869F50B-CFD0-4C5E-AA38-4BCF3647E5DD}"/>
              </a:ext>
            </a:extLst>
          </p:cNvPr>
          <p:cNvPicPr>
            <a:picLocks noChangeAspect="1"/>
          </p:cNvPicPr>
          <p:nvPr/>
        </p:nvPicPr>
        <p:blipFill rotWithShape="1">
          <a:blip r:embed="rId8">
            <a:extLst>
              <a:ext uri="{28A0092B-C50C-407E-A947-70E740481C1C}">
                <a14:useLocalDpi xmlns:a14="http://schemas.microsoft.com/office/drawing/2010/main" val="0"/>
              </a:ext>
            </a:extLst>
          </a:blip>
          <a:srcRect l="27018" t="39732" b="33036"/>
          <a:stretch/>
        </p:blipFill>
        <p:spPr bwMode="auto">
          <a:xfrm>
            <a:off x="1892104" y="6439796"/>
            <a:ext cx="2645364" cy="387478"/>
          </a:xfrm>
          <a:prstGeom prst="rect">
            <a:avLst/>
          </a:prstGeom>
          <a:ln>
            <a:noFill/>
          </a:ln>
          <a:extLst>
            <a:ext uri="{53640926-AAD7-44D8-BBD7-CCE9431645EC}">
              <a14:shadowObscured xmlns:a14="http://schemas.microsoft.com/office/drawing/2010/main"/>
            </a:ext>
          </a:extLst>
        </p:spPr>
      </p:pic>
      <p:pic>
        <p:nvPicPr>
          <p:cNvPr id="15" name="Picture 14" descr="Diagram, text&#10;&#10;Description automatically generated">
            <a:extLst>
              <a:ext uri="{FF2B5EF4-FFF2-40B4-BE49-F238E27FC236}">
                <a16:creationId xmlns:a16="http://schemas.microsoft.com/office/drawing/2014/main" id="{7A64C99E-1DD0-4FA7-B86B-DB3D35F62082}"/>
              </a:ext>
            </a:extLst>
          </p:cNvPr>
          <p:cNvPicPr>
            <a:picLocks noChangeAspect="1"/>
          </p:cNvPicPr>
          <p:nvPr/>
        </p:nvPicPr>
        <p:blipFill rotWithShape="1">
          <a:blip r:embed="rId8">
            <a:extLst>
              <a:ext uri="{28A0092B-C50C-407E-A947-70E740481C1C}">
                <a14:useLocalDpi xmlns:a14="http://schemas.microsoft.com/office/drawing/2010/main" val="0"/>
              </a:ext>
            </a:extLst>
          </a:blip>
          <a:srcRect l="27544" t="4912" b="67848"/>
          <a:stretch/>
        </p:blipFill>
        <p:spPr bwMode="auto">
          <a:xfrm>
            <a:off x="1885164" y="5932110"/>
            <a:ext cx="2625015" cy="387478"/>
          </a:xfrm>
          <a:prstGeom prst="rect">
            <a:avLst/>
          </a:prstGeom>
          <a:ln>
            <a:noFill/>
          </a:ln>
          <a:extLst>
            <a:ext uri="{53640926-AAD7-44D8-BBD7-CCE9431645EC}">
              <a14:shadowObscured xmlns:a14="http://schemas.microsoft.com/office/drawing/2010/main"/>
            </a:ext>
          </a:extLst>
        </p:spPr>
      </p:pic>
      <p:pic>
        <p:nvPicPr>
          <p:cNvPr id="16" name="Picture 15" descr="Diagram, text&#10;&#10;Description automatically generated">
            <a:extLst>
              <a:ext uri="{FF2B5EF4-FFF2-40B4-BE49-F238E27FC236}">
                <a16:creationId xmlns:a16="http://schemas.microsoft.com/office/drawing/2014/main" id="{3A3B625C-AE57-48B1-B5F5-89E4C8A0D760}"/>
              </a:ext>
            </a:extLst>
          </p:cNvPr>
          <p:cNvPicPr>
            <a:picLocks noChangeAspect="1"/>
          </p:cNvPicPr>
          <p:nvPr/>
        </p:nvPicPr>
        <p:blipFill rotWithShape="1">
          <a:blip r:embed="rId8">
            <a:extLst>
              <a:ext uri="{28A0092B-C50C-407E-A947-70E740481C1C}">
                <a14:useLocalDpi xmlns:a14="http://schemas.microsoft.com/office/drawing/2010/main" val="0"/>
              </a:ext>
            </a:extLst>
          </a:blip>
          <a:srcRect l="2631" t="8934" r="76478" b="7534"/>
          <a:stretch/>
        </p:blipFill>
        <p:spPr bwMode="auto">
          <a:xfrm>
            <a:off x="978203" y="6029295"/>
            <a:ext cx="783834" cy="1231990"/>
          </a:xfrm>
          <a:prstGeom prst="rect">
            <a:avLst/>
          </a:prstGeom>
          <a:ln>
            <a:solidFill>
              <a:schemeClr val="tx1"/>
            </a:solidFill>
          </a:ln>
          <a:extLst>
            <a:ext uri="{53640926-AAD7-44D8-BBD7-CCE9431645EC}">
              <a14:shadowObscured xmlns:a14="http://schemas.microsoft.com/office/drawing/2010/main"/>
            </a:ext>
          </a:extLst>
        </p:spPr>
      </p:pic>
      <p:pic>
        <p:nvPicPr>
          <p:cNvPr id="17" name="Picture 16" descr="A picture containing text&#10;&#10;Description automatically generated">
            <a:extLst>
              <a:ext uri="{FF2B5EF4-FFF2-40B4-BE49-F238E27FC236}">
                <a16:creationId xmlns:a16="http://schemas.microsoft.com/office/drawing/2014/main" id="{B01900C8-AF74-422C-B24B-EACBB6675488}"/>
              </a:ext>
            </a:extLst>
          </p:cNvPr>
          <p:cNvPicPr>
            <a:picLocks noChangeAspect="1"/>
          </p:cNvPicPr>
          <p:nvPr/>
        </p:nvPicPr>
        <p:blipFill rotWithShape="1">
          <a:blip r:embed="rId9">
            <a:extLst>
              <a:ext uri="{28A0092B-C50C-407E-A947-70E740481C1C}">
                <a14:useLocalDpi xmlns:a14="http://schemas.microsoft.com/office/drawing/2010/main" val="0"/>
              </a:ext>
            </a:extLst>
          </a:blip>
          <a:srcRect t="30070" b="32401"/>
          <a:stretch/>
        </p:blipFill>
        <p:spPr bwMode="auto">
          <a:xfrm>
            <a:off x="937558" y="2130118"/>
            <a:ext cx="841612" cy="1881938"/>
          </a:xfrm>
          <a:prstGeom prst="rect">
            <a:avLst/>
          </a:prstGeom>
          <a:ln>
            <a:noFill/>
          </a:ln>
          <a:extLst>
            <a:ext uri="{53640926-AAD7-44D8-BBD7-CCE9431645EC}">
              <a14:shadowObscured xmlns:a14="http://schemas.microsoft.com/office/drawing/2010/main"/>
            </a:ext>
          </a:extLst>
        </p:spPr>
      </p:pic>
      <p:pic>
        <p:nvPicPr>
          <p:cNvPr id="18" name="Picture 17" descr="Table&#10;&#10;Description automatically generated">
            <a:extLst>
              <a:ext uri="{FF2B5EF4-FFF2-40B4-BE49-F238E27FC236}">
                <a16:creationId xmlns:a16="http://schemas.microsoft.com/office/drawing/2014/main" id="{D68D6DD1-2EB1-451D-A7F3-C6710210B36B}"/>
              </a:ext>
            </a:extLst>
          </p:cNvPr>
          <p:cNvPicPr>
            <a:picLocks noChangeAspect="1"/>
          </p:cNvPicPr>
          <p:nvPr/>
        </p:nvPicPr>
        <p:blipFill rotWithShape="1">
          <a:blip r:embed="rId10">
            <a:extLst>
              <a:ext uri="{28A0092B-C50C-407E-A947-70E740481C1C}">
                <a14:useLocalDpi xmlns:a14="http://schemas.microsoft.com/office/drawing/2010/main" val="0"/>
              </a:ext>
            </a:extLst>
          </a:blip>
          <a:srcRect t="91985"/>
          <a:stretch/>
        </p:blipFill>
        <p:spPr bwMode="auto">
          <a:xfrm>
            <a:off x="-2348878" y="3402564"/>
            <a:ext cx="2200275" cy="200025"/>
          </a:xfrm>
          <a:prstGeom prst="rect">
            <a:avLst/>
          </a:prstGeom>
          <a:ln>
            <a:noFill/>
          </a:ln>
          <a:extLst>
            <a:ext uri="{53640926-AAD7-44D8-BBD7-CCE9431645EC}">
              <a14:shadowObscured xmlns:a14="http://schemas.microsoft.com/office/drawing/2010/main"/>
            </a:ext>
          </a:extLst>
        </p:spPr>
      </p:pic>
      <p:pic>
        <p:nvPicPr>
          <p:cNvPr id="19" name="Picture 18" descr="Table&#10;&#10;Description automatically generated">
            <a:extLst>
              <a:ext uri="{FF2B5EF4-FFF2-40B4-BE49-F238E27FC236}">
                <a16:creationId xmlns:a16="http://schemas.microsoft.com/office/drawing/2014/main" id="{02F1C30B-DBE2-4A10-A6C1-FF73CBC7A20A}"/>
              </a:ext>
            </a:extLst>
          </p:cNvPr>
          <p:cNvPicPr>
            <a:picLocks noChangeAspect="1"/>
          </p:cNvPicPr>
          <p:nvPr/>
        </p:nvPicPr>
        <p:blipFill rotWithShape="1">
          <a:blip r:embed="rId10">
            <a:extLst>
              <a:ext uri="{28A0092B-C50C-407E-A947-70E740481C1C}">
                <a14:useLocalDpi xmlns:a14="http://schemas.microsoft.com/office/drawing/2010/main" val="0"/>
              </a:ext>
            </a:extLst>
          </a:blip>
          <a:srcRect t="46183" b="45039"/>
          <a:stretch/>
        </p:blipFill>
        <p:spPr bwMode="auto">
          <a:xfrm>
            <a:off x="-2348878" y="3112369"/>
            <a:ext cx="2200275" cy="219075"/>
          </a:xfrm>
          <a:prstGeom prst="rect">
            <a:avLst/>
          </a:prstGeom>
          <a:ln>
            <a:noFill/>
          </a:ln>
          <a:extLst>
            <a:ext uri="{53640926-AAD7-44D8-BBD7-CCE9431645EC}">
              <a14:shadowObscured xmlns:a14="http://schemas.microsoft.com/office/drawing/2010/main"/>
            </a:ext>
          </a:extLst>
        </p:spPr>
      </p:pic>
      <p:pic>
        <p:nvPicPr>
          <p:cNvPr id="20" name="Picture 19" descr="Table&#10;&#10;Description automatically generated">
            <a:extLst>
              <a:ext uri="{FF2B5EF4-FFF2-40B4-BE49-F238E27FC236}">
                <a16:creationId xmlns:a16="http://schemas.microsoft.com/office/drawing/2014/main" id="{9C356643-0124-443E-ADE7-BD603A54E1CD}"/>
              </a:ext>
            </a:extLst>
          </p:cNvPr>
          <p:cNvPicPr>
            <a:picLocks noChangeAspect="1"/>
          </p:cNvPicPr>
          <p:nvPr/>
        </p:nvPicPr>
        <p:blipFill rotWithShape="1">
          <a:blip r:embed="rId10">
            <a:extLst>
              <a:ext uri="{28A0092B-C50C-407E-A947-70E740481C1C}">
                <a14:useLocalDpi xmlns:a14="http://schemas.microsoft.com/office/drawing/2010/main" val="0"/>
              </a:ext>
            </a:extLst>
          </a:blip>
          <a:srcRect t="68320" b="23092"/>
          <a:stretch/>
        </p:blipFill>
        <p:spPr bwMode="auto">
          <a:xfrm>
            <a:off x="-2348878" y="3974064"/>
            <a:ext cx="2199640" cy="213995"/>
          </a:xfrm>
          <a:prstGeom prst="rect">
            <a:avLst/>
          </a:prstGeom>
          <a:ln>
            <a:noFill/>
          </a:ln>
          <a:extLst>
            <a:ext uri="{53640926-AAD7-44D8-BBD7-CCE9431645EC}">
              <a14:shadowObscured xmlns:a14="http://schemas.microsoft.com/office/drawing/2010/main"/>
            </a:ext>
          </a:extLst>
        </p:spPr>
      </p:pic>
      <p:pic>
        <p:nvPicPr>
          <p:cNvPr id="21" name="Picture 20" descr="Table&#10;&#10;Description automatically generated">
            <a:extLst>
              <a:ext uri="{FF2B5EF4-FFF2-40B4-BE49-F238E27FC236}">
                <a16:creationId xmlns:a16="http://schemas.microsoft.com/office/drawing/2014/main" id="{13F376E7-EDD6-46E6-BAD7-950228AF5E21}"/>
              </a:ext>
            </a:extLst>
          </p:cNvPr>
          <p:cNvPicPr>
            <a:picLocks noChangeAspect="1"/>
          </p:cNvPicPr>
          <p:nvPr/>
        </p:nvPicPr>
        <p:blipFill rotWithShape="1">
          <a:blip r:embed="rId10">
            <a:extLst>
              <a:ext uri="{28A0092B-C50C-407E-A947-70E740481C1C}">
                <a14:useLocalDpi xmlns:a14="http://schemas.microsoft.com/office/drawing/2010/main" val="0"/>
              </a:ext>
            </a:extLst>
          </a:blip>
          <a:srcRect t="12405" b="78624"/>
          <a:stretch/>
        </p:blipFill>
        <p:spPr bwMode="auto">
          <a:xfrm>
            <a:off x="-2348878" y="3678789"/>
            <a:ext cx="2199640" cy="223520"/>
          </a:xfrm>
          <a:prstGeom prst="rect">
            <a:avLst/>
          </a:prstGeom>
          <a:ln>
            <a:noFill/>
          </a:ln>
          <a:extLst>
            <a:ext uri="{53640926-AAD7-44D8-BBD7-CCE9431645EC}">
              <a14:shadowObscured xmlns:a14="http://schemas.microsoft.com/office/drawing/2010/main"/>
            </a:ext>
          </a:extLst>
        </p:spPr>
      </p:pic>
      <p:pic>
        <p:nvPicPr>
          <p:cNvPr id="22" name="Picture 21" descr="Table&#10;&#10;Description automatically generated">
            <a:extLst>
              <a:ext uri="{FF2B5EF4-FFF2-40B4-BE49-F238E27FC236}">
                <a16:creationId xmlns:a16="http://schemas.microsoft.com/office/drawing/2014/main" id="{4108CE9A-035C-4408-8266-323ADF5ECD32}"/>
              </a:ext>
            </a:extLst>
          </p:cNvPr>
          <p:cNvPicPr>
            <a:picLocks noChangeAspect="1"/>
          </p:cNvPicPr>
          <p:nvPr/>
        </p:nvPicPr>
        <p:blipFill rotWithShape="1">
          <a:blip r:embed="rId10">
            <a:extLst>
              <a:ext uri="{28A0092B-C50C-407E-A947-70E740481C1C}">
                <a14:useLocalDpi xmlns:a14="http://schemas.microsoft.com/office/drawing/2010/main" val="0"/>
              </a:ext>
            </a:extLst>
          </a:blip>
          <a:srcRect t="23282" b="67748"/>
          <a:stretch/>
        </p:blipFill>
        <p:spPr bwMode="auto">
          <a:xfrm>
            <a:off x="-2357384" y="4596568"/>
            <a:ext cx="2200275" cy="223520"/>
          </a:xfrm>
          <a:prstGeom prst="rect">
            <a:avLst/>
          </a:prstGeom>
          <a:ln>
            <a:noFill/>
          </a:ln>
          <a:extLst>
            <a:ext uri="{53640926-AAD7-44D8-BBD7-CCE9431645EC}">
              <a14:shadowObscured xmlns:a14="http://schemas.microsoft.com/office/drawing/2010/main"/>
            </a:ext>
          </a:extLst>
        </p:spPr>
      </p:pic>
      <p:pic>
        <p:nvPicPr>
          <p:cNvPr id="23" name="Picture 22" descr="Table&#10;&#10;Description automatically generated">
            <a:extLst>
              <a:ext uri="{FF2B5EF4-FFF2-40B4-BE49-F238E27FC236}">
                <a16:creationId xmlns:a16="http://schemas.microsoft.com/office/drawing/2014/main" id="{499CF00A-AE37-400F-ABAC-D4474AC41B17}"/>
              </a:ext>
            </a:extLst>
          </p:cNvPr>
          <p:cNvPicPr>
            <a:picLocks noChangeAspect="1"/>
          </p:cNvPicPr>
          <p:nvPr/>
        </p:nvPicPr>
        <p:blipFill rotWithShape="1">
          <a:blip r:embed="rId10">
            <a:extLst>
              <a:ext uri="{28A0092B-C50C-407E-A947-70E740481C1C}">
                <a14:useLocalDpi xmlns:a14="http://schemas.microsoft.com/office/drawing/2010/main" val="0"/>
              </a:ext>
            </a:extLst>
          </a:blip>
          <a:srcRect t="57252" b="33587"/>
          <a:stretch/>
        </p:blipFill>
        <p:spPr bwMode="auto">
          <a:xfrm>
            <a:off x="-2357384" y="4882953"/>
            <a:ext cx="2200275" cy="228600"/>
          </a:xfrm>
          <a:prstGeom prst="rect">
            <a:avLst/>
          </a:prstGeom>
          <a:ln>
            <a:noFill/>
          </a:ln>
          <a:extLst>
            <a:ext uri="{53640926-AAD7-44D8-BBD7-CCE9431645EC}">
              <a14:shadowObscured xmlns:a14="http://schemas.microsoft.com/office/drawing/2010/main"/>
            </a:ext>
          </a:extLst>
        </p:spPr>
      </p:pic>
      <p:pic>
        <p:nvPicPr>
          <p:cNvPr id="24" name="Picture 23" descr="Table&#10;&#10;Description automatically generated">
            <a:extLst>
              <a:ext uri="{FF2B5EF4-FFF2-40B4-BE49-F238E27FC236}">
                <a16:creationId xmlns:a16="http://schemas.microsoft.com/office/drawing/2014/main" id="{37156F7E-66C6-4519-A417-A32B1933E854}"/>
              </a:ext>
            </a:extLst>
          </p:cNvPr>
          <p:cNvPicPr>
            <a:picLocks noChangeAspect="1"/>
          </p:cNvPicPr>
          <p:nvPr/>
        </p:nvPicPr>
        <p:blipFill rotWithShape="1">
          <a:blip r:embed="rId10">
            <a:extLst>
              <a:ext uri="{28A0092B-C50C-407E-A947-70E740481C1C}">
                <a14:useLocalDpi xmlns:a14="http://schemas.microsoft.com/office/drawing/2010/main" val="0"/>
              </a:ext>
            </a:extLst>
          </a:blip>
          <a:srcRect t="34160" b="56487"/>
          <a:stretch/>
        </p:blipFill>
        <p:spPr bwMode="auto">
          <a:xfrm>
            <a:off x="-2357384" y="5159178"/>
            <a:ext cx="2199640" cy="233045"/>
          </a:xfrm>
          <a:prstGeom prst="rect">
            <a:avLst/>
          </a:prstGeom>
          <a:ln>
            <a:noFill/>
          </a:ln>
          <a:extLst>
            <a:ext uri="{53640926-AAD7-44D8-BBD7-CCE9431645EC}">
              <a14:shadowObscured xmlns:a14="http://schemas.microsoft.com/office/drawing/2010/main"/>
            </a:ext>
          </a:extLst>
        </p:spPr>
      </p:pic>
      <p:pic>
        <p:nvPicPr>
          <p:cNvPr id="25" name="Picture 24" descr="Table&#10;&#10;Description automatically generated">
            <a:extLst>
              <a:ext uri="{FF2B5EF4-FFF2-40B4-BE49-F238E27FC236}">
                <a16:creationId xmlns:a16="http://schemas.microsoft.com/office/drawing/2014/main" id="{625FC4FC-31B6-4127-A793-0E2C609AA0F9}"/>
              </a:ext>
            </a:extLst>
          </p:cNvPr>
          <p:cNvPicPr>
            <a:picLocks noChangeAspect="1"/>
          </p:cNvPicPr>
          <p:nvPr/>
        </p:nvPicPr>
        <p:blipFill rotWithShape="1">
          <a:blip r:embed="rId10">
            <a:extLst>
              <a:ext uri="{28A0092B-C50C-407E-A947-70E740481C1C}">
                <a14:useLocalDpi xmlns:a14="http://schemas.microsoft.com/office/drawing/2010/main" val="0"/>
              </a:ext>
            </a:extLst>
          </a:blip>
          <a:srcRect t="955" b="90458"/>
          <a:stretch/>
        </p:blipFill>
        <p:spPr bwMode="auto">
          <a:xfrm>
            <a:off x="-2357384" y="5420798"/>
            <a:ext cx="2200275" cy="213995"/>
          </a:xfrm>
          <a:prstGeom prst="rect">
            <a:avLst/>
          </a:prstGeom>
          <a:ln>
            <a:noFill/>
          </a:ln>
          <a:extLst>
            <a:ext uri="{53640926-AAD7-44D8-BBD7-CCE9431645EC}">
              <a14:shadowObscured xmlns:a14="http://schemas.microsoft.com/office/drawing/2010/main"/>
            </a:ext>
          </a:extLst>
        </p:spPr>
      </p:pic>
      <p:pic>
        <p:nvPicPr>
          <p:cNvPr id="26" name="Picture 25" descr="Table&#10;&#10;Description automatically generated">
            <a:extLst>
              <a:ext uri="{FF2B5EF4-FFF2-40B4-BE49-F238E27FC236}">
                <a16:creationId xmlns:a16="http://schemas.microsoft.com/office/drawing/2014/main" id="{1187B127-F5BD-45E5-ABF1-FA61F2DD95E5}"/>
              </a:ext>
            </a:extLst>
          </p:cNvPr>
          <p:cNvPicPr>
            <a:picLocks noChangeAspect="1"/>
          </p:cNvPicPr>
          <p:nvPr/>
        </p:nvPicPr>
        <p:blipFill rotWithShape="1">
          <a:blip r:embed="rId10">
            <a:extLst>
              <a:ext uri="{28A0092B-C50C-407E-A947-70E740481C1C}">
                <a14:useLocalDpi xmlns:a14="http://schemas.microsoft.com/office/drawing/2010/main" val="0"/>
              </a:ext>
            </a:extLst>
          </a:blip>
          <a:srcRect t="79962" b="11444"/>
          <a:stretch/>
        </p:blipFill>
        <p:spPr bwMode="auto">
          <a:xfrm>
            <a:off x="-2348878" y="4265529"/>
            <a:ext cx="2195195" cy="213995"/>
          </a:xfrm>
          <a:prstGeom prst="rect">
            <a:avLst/>
          </a:prstGeom>
          <a:ln>
            <a:noFill/>
          </a:ln>
          <a:extLst>
            <a:ext uri="{53640926-AAD7-44D8-BBD7-CCE9431645EC}">
              <a14:shadowObscured xmlns:a14="http://schemas.microsoft.com/office/drawing/2010/main"/>
            </a:ext>
          </a:extLst>
        </p:spPr>
      </p:pic>
      <p:pic>
        <p:nvPicPr>
          <p:cNvPr id="27" name="Picture 26" descr="Table&#10;&#10;Description automatically generated">
            <a:extLst>
              <a:ext uri="{FF2B5EF4-FFF2-40B4-BE49-F238E27FC236}">
                <a16:creationId xmlns:a16="http://schemas.microsoft.com/office/drawing/2014/main" id="{F361F1FF-3513-439F-8A3A-8F5FF54E1794}"/>
              </a:ext>
            </a:extLst>
          </p:cNvPr>
          <p:cNvPicPr>
            <a:picLocks noChangeAspect="1"/>
          </p:cNvPicPr>
          <p:nvPr/>
        </p:nvPicPr>
        <p:blipFill rotWithShape="1">
          <a:blip r:embed="rId11">
            <a:extLst>
              <a:ext uri="{28A0092B-C50C-407E-A947-70E740481C1C}">
                <a14:useLocalDpi xmlns:a14="http://schemas.microsoft.com/office/drawing/2010/main" val="0"/>
              </a:ext>
            </a:extLst>
          </a:blip>
          <a:srcRect t="53165" b="24683"/>
          <a:stretch/>
        </p:blipFill>
        <p:spPr bwMode="auto">
          <a:xfrm>
            <a:off x="-1670698" y="61839"/>
            <a:ext cx="1524000" cy="333375"/>
          </a:xfrm>
          <a:prstGeom prst="rect">
            <a:avLst/>
          </a:prstGeom>
          <a:ln>
            <a:noFill/>
          </a:ln>
          <a:extLst>
            <a:ext uri="{53640926-AAD7-44D8-BBD7-CCE9431645EC}">
              <a14:shadowObscured xmlns:a14="http://schemas.microsoft.com/office/drawing/2010/main"/>
            </a:ext>
          </a:extLst>
        </p:spPr>
      </p:pic>
      <p:pic>
        <p:nvPicPr>
          <p:cNvPr id="28" name="Picture 27" descr="Table&#10;&#10;Description automatically generated">
            <a:extLst>
              <a:ext uri="{FF2B5EF4-FFF2-40B4-BE49-F238E27FC236}">
                <a16:creationId xmlns:a16="http://schemas.microsoft.com/office/drawing/2014/main" id="{E6146EBD-D740-442D-AF1B-0EBCF949AE9B}"/>
              </a:ext>
            </a:extLst>
          </p:cNvPr>
          <p:cNvPicPr>
            <a:picLocks noChangeAspect="1"/>
          </p:cNvPicPr>
          <p:nvPr/>
        </p:nvPicPr>
        <p:blipFill rotWithShape="1">
          <a:blip r:embed="rId11">
            <a:extLst>
              <a:ext uri="{28A0092B-C50C-407E-A947-70E740481C1C}">
                <a14:useLocalDpi xmlns:a14="http://schemas.microsoft.com/office/drawing/2010/main" val="0"/>
              </a:ext>
            </a:extLst>
          </a:blip>
          <a:srcRect t="28165" b="50626"/>
          <a:stretch/>
        </p:blipFill>
        <p:spPr bwMode="auto">
          <a:xfrm>
            <a:off x="-1670063" y="1213094"/>
            <a:ext cx="1521460" cy="323215"/>
          </a:xfrm>
          <a:prstGeom prst="rect">
            <a:avLst/>
          </a:prstGeom>
          <a:ln>
            <a:noFill/>
          </a:ln>
          <a:extLst>
            <a:ext uri="{53640926-AAD7-44D8-BBD7-CCE9431645EC}">
              <a14:shadowObscured xmlns:a14="http://schemas.microsoft.com/office/drawing/2010/main"/>
            </a:ext>
          </a:extLst>
        </p:spPr>
      </p:pic>
      <p:pic>
        <p:nvPicPr>
          <p:cNvPr id="29" name="Picture 28" descr="Table&#10;&#10;Description automatically generated">
            <a:extLst>
              <a:ext uri="{FF2B5EF4-FFF2-40B4-BE49-F238E27FC236}">
                <a16:creationId xmlns:a16="http://schemas.microsoft.com/office/drawing/2014/main" id="{F86F7A0C-22DF-411A-9B26-A3E94863363F}"/>
              </a:ext>
            </a:extLst>
          </p:cNvPr>
          <p:cNvPicPr>
            <a:picLocks noChangeAspect="1"/>
          </p:cNvPicPr>
          <p:nvPr/>
        </p:nvPicPr>
        <p:blipFill rotWithShape="1">
          <a:blip r:embed="rId11">
            <a:extLst>
              <a:ext uri="{28A0092B-C50C-407E-A947-70E740481C1C}">
                <a14:useLocalDpi xmlns:a14="http://schemas.microsoft.com/office/drawing/2010/main" val="0"/>
              </a:ext>
            </a:extLst>
          </a:blip>
          <a:srcRect t="3165" b="75316"/>
          <a:stretch/>
        </p:blipFill>
        <p:spPr bwMode="auto">
          <a:xfrm>
            <a:off x="-1670063" y="833364"/>
            <a:ext cx="1523365" cy="323850"/>
          </a:xfrm>
          <a:prstGeom prst="rect">
            <a:avLst/>
          </a:prstGeom>
          <a:ln>
            <a:noFill/>
          </a:ln>
          <a:extLst>
            <a:ext uri="{53640926-AAD7-44D8-BBD7-CCE9431645EC}">
              <a14:shadowObscured xmlns:a14="http://schemas.microsoft.com/office/drawing/2010/main"/>
            </a:ext>
          </a:extLst>
        </p:spPr>
      </p:pic>
      <p:pic>
        <p:nvPicPr>
          <p:cNvPr id="30" name="Picture 29" descr="Table&#10;&#10;Description automatically generated">
            <a:extLst>
              <a:ext uri="{FF2B5EF4-FFF2-40B4-BE49-F238E27FC236}">
                <a16:creationId xmlns:a16="http://schemas.microsoft.com/office/drawing/2014/main" id="{16150F3E-422D-44CF-A2C4-FD0F3C11CBDF}"/>
              </a:ext>
            </a:extLst>
          </p:cNvPr>
          <p:cNvPicPr>
            <a:picLocks noChangeAspect="1"/>
          </p:cNvPicPr>
          <p:nvPr/>
        </p:nvPicPr>
        <p:blipFill rotWithShape="1">
          <a:blip r:embed="rId11">
            <a:extLst>
              <a:ext uri="{28A0092B-C50C-407E-A947-70E740481C1C}">
                <a14:useLocalDpi xmlns:a14="http://schemas.microsoft.com/office/drawing/2010/main" val="0"/>
              </a:ext>
            </a:extLst>
          </a:blip>
          <a:srcRect t="77848"/>
          <a:stretch/>
        </p:blipFill>
        <p:spPr bwMode="auto">
          <a:xfrm>
            <a:off x="-1670063" y="480939"/>
            <a:ext cx="1524000" cy="333375"/>
          </a:xfrm>
          <a:prstGeom prst="rect">
            <a:avLst/>
          </a:prstGeom>
          <a:ln>
            <a:noFill/>
          </a:ln>
          <a:extLst>
            <a:ext uri="{53640926-AAD7-44D8-BBD7-CCE9431645EC}">
              <a14:shadowObscured xmlns:a14="http://schemas.microsoft.com/office/drawing/2010/main"/>
            </a:ext>
          </a:extLst>
        </p:spPr>
      </p:pic>
      <p:grpSp>
        <p:nvGrpSpPr>
          <p:cNvPr id="35" name="Group 34">
            <a:extLst>
              <a:ext uri="{FF2B5EF4-FFF2-40B4-BE49-F238E27FC236}">
                <a16:creationId xmlns:a16="http://schemas.microsoft.com/office/drawing/2014/main" id="{C9B592F8-15D2-4C2C-A67E-D59F4867E1A2}"/>
              </a:ext>
            </a:extLst>
          </p:cNvPr>
          <p:cNvGrpSpPr/>
          <p:nvPr/>
        </p:nvGrpSpPr>
        <p:grpSpPr>
          <a:xfrm>
            <a:off x="3444858" y="720550"/>
            <a:ext cx="3456234" cy="854918"/>
            <a:chOff x="4102909" y="6725479"/>
            <a:chExt cx="3915563" cy="854918"/>
          </a:xfrm>
          <a:solidFill>
            <a:srgbClr val="FFFF00"/>
          </a:solidFill>
        </p:grpSpPr>
        <p:sp>
          <p:nvSpPr>
            <p:cNvPr id="36" name="Arrow: Right 35">
              <a:extLst>
                <a:ext uri="{FF2B5EF4-FFF2-40B4-BE49-F238E27FC236}">
                  <a16:creationId xmlns:a16="http://schemas.microsoft.com/office/drawing/2014/main" id="{4B272AE0-46B3-4853-AA8A-BB41FA640E42}"/>
                </a:ext>
              </a:extLst>
            </p:cNvPr>
            <p:cNvSpPr/>
            <p:nvPr/>
          </p:nvSpPr>
          <p:spPr>
            <a:xfrm flipH="1">
              <a:off x="4102909" y="6960122"/>
              <a:ext cx="1970325" cy="427276"/>
            </a:xfrm>
            <a:prstGeom prst="rightArrow">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1EE40E71-3932-4175-806E-DF8427A8095F}"/>
                </a:ext>
              </a:extLst>
            </p:cNvPr>
            <p:cNvSpPr txBox="1">
              <a:spLocks/>
            </p:cNvSpPr>
            <p:nvPr/>
          </p:nvSpPr>
          <p:spPr>
            <a:xfrm>
              <a:off x="4779291" y="6725479"/>
              <a:ext cx="3239181" cy="854918"/>
            </a:xfrm>
            <a:prstGeom prst="rect">
              <a:avLst/>
            </a:prstGeom>
            <a:grpFill/>
            <a:ln w="28575">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What is our current era?</a:t>
              </a:r>
            </a:p>
          </p:txBody>
        </p:sp>
      </p:grpSp>
      <p:grpSp>
        <p:nvGrpSpPr>
          <p:cNvPr id="41" name="Group 40">
            <a:extLst>
              <a:ext uri="{FF2B5EF4-FFF2-40B4-BE49-F238E27FC236}">
                <a16:creationId xmlns:a16="http://schemas.microsoft.com/office/drawing/2014/main" id="{6354215D-A4E5-449A-ABA6-D950B5472CB0}"/>
              </a:ext>
            </a:extLst>
          </p:cNvPr>
          <p:cNvGrpSpPr/>
          <p:nvPr/>
        </p:nvGrpSpPr>
        <p:grpSpPr>
          <a:xfrm>
            <a:off x="3444858" y="2366989"/>
            <a:ext cx="3456234" cy="854918"/>
            <a:chOff x="4102909" y="6725479"/>
            <a:chExt cx="3915563" cy="854918"/>
          </a:xfrm>
          <a:solidFill>
            <a:srgbClr val="FFFF00"/>
          </a:solidFill>
        </p:grpSpPr>
        <p:sp>
          <p:nvSpPr>
            <p:cNvPr id="42" name="Arrow: Right 41">
              <a:extLst>
                <a:ext uri="{FF2B5EF4-FFF2-40B4-BE49-F238E27FC236}">
                  <a16:creationId xmlns:a16="http://schemas.microsoft.com/office/drawing/2014/main" id="{0C192C74-8B58-49FE-A46F-A3F299C022A0}"/>
                </a:ext>
              </a:extLst>
            </p:cNvPr>
            <p:cNvSpPr/>
            <p:nvPr/>
          </p:nvSpPr>
          <p:spPr>
            <a:xfrm flipH="1">
              <a:off x="4102909" y="6960122"/>
              <a:ext cx="1970325" cy="427276"/>
            </a:xfrm>
            <a:prstGeom prst="rightArrow">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E82B48B2-5C5A-44E0-AF95-41D9480F3BB4}"/>
                </a:ext>
              </a:extLst>
            </p:cNvPr>
            <p:cNvSpPr txBox="1">
              <a:spLocks/>
            </p:cNvSpPr>
            <p:nvPr/>
          </p:nvSpPr>
          <p:spPr>
            <a:xfrm>
              <a:off x="4779291" y="6725479"/>
              <a:ext cx="3239181" cy="854918"/>
            </a:xfrm>
            <a:prstGeom prst="rect">
              <a:avLst/>
            </a:prstGeom>
            <a:grpFill/>
            <a:ln w="28575">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What was the “middle” era?</a:t>
              </a:r>
            </a:p>
          </p:txBody>
        </p:sp>
      </p:grpSp>
      <p:grpSp>
        <p:nvGrpSpPr>
          <p:cNvPr id="44" name="Group 43">
            <a:extLst>
              <a:ext uri="{FF2B5EF4-FFF2-40B4-BE49-F238E27FC236}">
                <a16:creationId xmlns:a16="http://schemas.microsoft.com/office/drawing/2014/main" id="{666E2DDF-3F65-4C4A-BCB8-90317BCEA50D}"/>
              </a:ext>
            </a:extLst>
          </p:cNvPr>
          <p:cNvGrpSpPr/>
          <p:nvPr/>
        </p:nvGrpSpPr>
        <p:grpSpPr>
          <a:xfrm>
            <a:off x="3444858" y="4196257"/>
            <a:ext cx="3456234" cy="854918"/>
            <a:chOff x="4102909" y="6725479"/>
            <a:chExt cx="3915563" cy="854918"/>
          </a:xfrm>
          <a:solidFill>
            <a:srgbClr val="FFFF00"/>
          </a:solidFill>
        </p:grpSpPr>
        <p:sp>
          <p:nvSpPr>
            <p:cNvPr id="45" name="Arrow: Right 44">
              <a:extLst>
                <a:ext uri="{FF2B5EF4-FFF2-40B4-BE49-F238E27FC236}">
                  <a16:creationId xmlns:a16="http://schemas.microsoft.com/office/drawing/2014/main" id="{876606ED-CDDE-4289-BC9F-68FEEFF07E63}"/>
                </a:ext>
              </a:extLst>
            </p:cNvPr>
            <p:cNvSpPr/>
            <p:nvPr/>
          </p:nvSpPr>
          <p:spPr>
            <a:xfrm flipH="1">
              <a:off x="4102909" y="6960122"/>
              <a:ext cx="1970325" cy="427276"/>
            </a:xfrm>
            <a:prstGeom prst="rightArrow">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B1506326-88E8-44C8-9436-0C2B6EECB1E6}"/>
                </a:ext>
              </a:extLst>
            </p:cNvPr>
            <p:cNvSpPr txBox="1">
              <a:spLocks/>
            </p:cNvSpPr>
            <p:nvPr/>
          </p:nvSpPr>
          <p:spPr>
            <a:xfrm>
              <a:off x="4779291" y="6725479"/>
              <a:ext cx="3239181" cy="854918"/>
            </a:xfrm>
            <a:prstGeom prst="rect">
              <a:avLst/>
            </a:prstGeom>
            <a:grpFill/>
            <a:ln w="28575">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Which era was “old life”?</a:t>
              </a:r>
            </a:p>
          </p:txBody>
        </p:sp>
      </p:grpSp>
    </p:spTree>
    <p:extLst>
      <p:ext uri="{BB962C8B-B14F-4D97-AF65-F5344CB8AC3E}">
        <p14:creationId xmlns:p14="http://schemas.microsoft.com/office/powerpoint/2010/main" val="23210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285D6A2-F504-4BFA-B001-0470CD750357}"/>
              </a:ext>
            </a:extLst>
          </p:cNvPr>
          <p:cNvPicPr>
            <a:picLocks noChangeAspect="1"/>
          </p:cNvPicPr>
          <p:nvPr/>
        </p:nvPicPr>
        <p:blipFill>
          <a:blip r:embed="rId2"/>
          <a:stretch>
            <a:fillRect/>
          </a:stretch>
        </p:blipFill>
        <p:spPr>
          <a:xfrm>
            <a:off x="174099" y="151561"/>
            <a:ext cx="7738931" cy="736507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A34127A4-BF8D-4C9A-B34C-95589B0B9F4C}"/>
              </a:ext>
            </a:extLst>
          </p:cNvPr>
          <p:cNvPicPr>
            <a:picLocks noChangeAspect="1"/>
          </p:cNvPicPr>
          <p:nvPr/>
        </p:nvPicPr>
        <p:blipFill rotWithShape="1">
          <a:blip r:embed="rId3">
            <a:extLst>
              <a:ext uri="{28A0092B-C50C-407E-A947-70E740481C1C}">
                <a14:useLocalDpi xmlns:a14="http://schemas.microsoft.com/office/drawing/2010/main" val="0"/>
              </a:ext>
            </a:extLst>
          </a:blip>
          <a:srcRect t="30263" b="28947"/>
          <a:stretch/>
        </p:blipFill>
        <p:spPr bwMode="auto">
          <a:xfrm>
            <a:off x="1911473" y="759606"/>
            <a:ext cx="1610685" cy="798900"/>
          </a:xfrm>
          <a:prstGeom prst="rect">
            <a:avLst/>
          </a:prstGeom>
          <a:ln>
            <a:noFill/>
          </a:ln>
          <a:extLst>
            <a:ext uri="{53640926-AAD7-44D8-BBD7-CCE9431645EC}">
              <a14:shadowObscured xmlns:a14="http://schemas.microsoft.com/office/drawing/2010/main"/>
            </a:ext>
          </a:extLst>
        </p:spPr>
      </p:pic>
      <p:pic>
        <p:nvPicPr>
          <p:cNvPr id="9" name="Picture 8" descr="Logo&#10;&#10;Description automatically generated with medium confidence">
            <a:extLst>
              <a:ext uri="{FF2B5EF4-FFF2-40B4-BE49-F238E27FC236}">
                <a16:creationId xmlns:a16="http://schemas.microsoft.com/office/drawing/2014/main" id="{96C38C22-48F4-48AD-BF0A-F6C2252898DA}"/>
              </a:ext>
            </a:extLst>
          </p:cNvPr>
          <p:cNvPicPr>
            <a:picLocks noChangeAspect="1"/>
          </p:cNvPicPr>
          <p:nvPr/>
        </p:nvPicPr>
        <p:blipFill rotWithShape="1">
          <a:blip r:embed="rId4">
            <a:extLst>
              <a:ext uri="{28A0092B-C50C-407E-A947-70E740481C1C}">
                <a14:useLocalDpi xmlns:a14="http://schemas.microsoft.com/office/drawing/2010/main" val="0"/>
              </a:ext>
            </a:extLst>
          </a:blip>
          <a:srcRect l="4744" t="26897" r="5087" b="17399"/>
          <a:stretch/>
        </p:blipFill>
        <p:spPr bwMode="auto">
          <a:xfrm>
            <a:off x="1954618" y="2578283"/>
            <a:ext cx="1521908" cy="548117"/>
          </a:xfrm>
          <a:prstGeom prst="rect">
            <a:avLst/>
          </a:prstGeom>
          <a:ln>
            <a:noFill/>
          </a:ln>
          <a:extLst>
            <a:ext uri="{53640926-AAD7-44D8-BBD7-CCE9431645EC}">
              <a14:shadowObscured xmlns:a14="http://schemas.microsoft.com/office/drawing/2010/main"/>
            </a:ext>
          </a:extLst>
        </p:spPr>
      </p:pic>
      <p:pic>
        <p:nvPicPr>
          <p:cNvPr id="10" name="Picture 9" descr="Text&#10;&#10;Description automatically generated">
            <a:extLst>
              <a:ext uri="{FF2B5EF4-FFF2-40B4-BE49-F238E27FC236}">
                <a16:creationId xmlns:a16="http://schemas.microsoft.com/office/drawing/2014/main" id="{27AC7094-B7F3-477D-BE71-D695CC5E40C0}"/>
              </a:ext>
            </a:extLst>
          </p:cNvPr>
          <p:cNvPicPr>
            <a:picLocks noChangeAspect="1"/>
          </p:cNvPicPr>
          <p:nvPr/>
        </p:nvPicPr>
        <p:blipFill rotWithShape="1">
          <a:blip r:embed="rId5">
            <a:extLst>
              <a:ext uri="{28A0092B-C50C-407E-A947-70E740481C1C}">
                <a14:useLocalDpi xmlns:a14="http://schemas.microsoft.com/office/drawing/2010/main" val="0"/>
              </a:ext>
            </a:extLst>
          </a:blip>
          <a:srcRect l="4044" t="33734" r="5861" b="29915"/>
          <a:stretch/>
        </p:blipFill>
        <p:spPr bwMode="auto">
          <a:xfrm>
            <a:off x="1932446" y="4171563"/>
            <a:ext cx="1566253" cy="798900"/>
          </a:xfrm>
          <a:prstGeom prst="rect">
            <a:avLst/>
          </a:prstGeom>
          <a:ln>
            <a:noFill/>
          </a:ln>
          <a:extLst>
            <a:ext uri="{53640926-AAD7-44D8-BBD7-CCE9431645EC}">
              <a14:shadowObscured xmlns:a14="http://schemas.microsoft.com/office/drawing/2010/main"/>
            </a:ext>
          </a:extLst>
        </p:spPr>
      </p:pic>
      <p:pic>
        <p:nvPicPr>
          <p:cNvPr id="11" name="Picture 10" descr="Text&#10;&#10;Description automatically generated">
            <a:extLst>
              <a:ext uri="{FF2B5EF4-FFF2-40B4-BE49-F238E27FC236}">
                <a16:creationId xmlns:a16="http://schemas.microsoft.com/office/drawing/2014/main" id="{888286A1-CFFA-438C-B29C-CEA8DB248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6934" y="2261048"/>
            <a:ext cx="1447800" cy="533400"/>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FE0EE140-880D-4CC6-B0BC-B176248A604C}"/>
              </a:ext>
            </a:extLst>
          </p:cNvPr>
          <p:cNvPicPr>
            <a:picLocks noChangeAspect="1"/>
          </p:cNvPicPr>
          <p:nvPr/>
        </p:nvPicPr>
        <p:blipFill rotWithShape="1">
          <a:blip r:embed="rId7">
            <a:extLst>
              <a:ext uri="{28A0092B-C50C-407E-A947-70E740481C1C}">
                <a14:useLocalDpi xmlns:a14="http://schemas.microsoft.com/office/drawing/2010/main" val="0"/>
              </a:ext>
            </a:extLst>
          </a:blip>
          <a:srcRect r="5000"/>
          <a:stretch/>
        </p:blipFill>
        <p:spPr bwMode="auto">
          <a:xfrm>
            <a:off x="-1636459" y="1675578"/>
            <a:ext cx="1447800" cy="552450"/>
          </a:xfrm>
          <a:prstGeom prst="rect">
            <a:avLst/>
          </a:prstGeom>
          <a:ln>
            <a:noFill/>
          </a:ln>
          <a:extLst>
            <a:ext uri="{53640926-AAD7-44D8-BBD7-CCE9431645EC}">
              <a14:shadowObscured xmlns:a14="http://schemas.microsoft.com/office/drawing/2010/main"/>
            </a:ext>
          </a:extLst>
        </p:spPr>
      </p:pic>
      <p:pic>
        <p:nvPicPr>
          <p:cNvPr id="13" name="Picture 12" descr="Diagram, text&#10;&#10;Description automatically generated">
            <a:extLst>
              <a:ext uri="{FF2B5EF4-FFF2-40B4-BE49-F238E27FC236}">
                <a16:creationId xmlns:a16="http://schemas.microsoft.com/office/drawing/2014/main" id="{54BC231A-8A80-4C8E-8B36-FC2827BED7B2}"/>
              </a:ext>
            </a:extLst>
          </p:cNvPr>
          <p:cNvPicPr>
            <a:picLocks noChangeAspect="1"/>
          </p:cNvPicPr>
          <p:nvPr/>
        </p:nvPicPr>
        <p:blipFill rotWithShape="1">
          <a:blip r:embed="rId8">
            <a:extLst>
              <a:ext uri="{28A0092B-C50C-407E-A947-70E740481C1C}">
                <a14:useLocalDpi xmlns:a14="http://schemas.microsoft.com/office/drawing/2010/main" val="0"/>
              </a:ext>
            </a:extLst>
          </a:blip>
          <a:srcRect l="26842" t="75004"/>
          <a:stretch/>
        </p:blipFill>
        <p:spPr bwMode="auto">
          <a:xfrm>
            <a:off x="1885164" y="6988697"/>
            <a:ext cx="2648749" cy="355258"/>
          </a:xfrm>
          <a:prstGeom prst="rect">
            <a:avLst/>
          </a:prstGeom>
          <a:ln>
            <a:noFill/>
          </a:ln>
          <a:extLst>
            <a:ext uri="{53640926-AAD7-44D8-BBD7-CCE9431645EC}">
              <a14:shadowObscured xmlns:a14="http://schemas.microsoft.com/office/drawing/2010/main"/>
            </a:ext>
          </a:extLst>
        </p:spPr>
      </p:pic>
      <p:pic>
        <p:nvPicPr>
          <p:cNvPr id="14" name="Picture 13" descr="Diagram, text&#10;&#10;Description automatically generated">
            <a:extLst>
              <a:ext uri="{FF2B5EF4-FFF2-40B4-BE49-F238E27FC236}">
                <a16:creationId xmlns:a16="http://schemas.microsoft.com/office/drawing/2014/main" id="{7869F50B-CFD0-4C5E-AA38-4BCF3647E5DD}"/>
              </a:ext>
            </a:extLst>
          </p:cNvPr>
          <p:cNvPicPr>
            <a:picLocks noChangeAspect="1"/>
          </p:cNvPicPr>
          <p:nvPr/>
        </p:nvPicPr>
        <p:blipFill rotWithShape="1">
          <a:blip r:embed="rId8">
            <a:extLst>
              <a:ext uri="{28A0092B-C50C-407E-A947-70E740481C1C}">
                <a14:useLocalDpi xmlns:a14="http://schemas.microsoft.com/office/drawing/2010/main" val="0"/>
              </a:ext>
            </a:extLst>
          </a:blip>
          <a:srcRect l="27018" t="39732" b="33036"/>
          <a:stretch/>
        </p:blipFill>
        <p:spPr bwMode="auto">
          <a:xfrm>
            <a:off x="1892104" y="6439796"/>
            <a:ext cx="2645364" cy="387478"/>
          </a:xfrm>
          <a:prstGeom prst="rect">
            <a:avLst/>
          </a:prstGeom>
          <a:ln>
            <a:noFill/>
          </a:ln>
          <a:extLst>
            <a:ext uri="{53640926-AAD7-44D8-BBD7-CCE9431645EC}">
              <a14:shadowObscured xmlns:a14="http://schemas.microsoft.com/office/drawing/2010/main"/>
            </a:ext>
          </a:extLst>
        </p:spPr>
      </p:pic>
      <p:pic>
        <p:nvPicPr>
          <p:cNvPr id="15" name="Picture 14" descr="Diagram, text&#10;&#10;Description automatically generated">
            <a:extLst>
              <a:ext uri="{FF2B5EF4-FFF2-40B4-BE49-F238E27FC236}">
                <a16:creationId xmlns:a16="http://schemas.microsoft.com/office/drawing/2014/main" id="{7A64C99E-1DD0-4FA7-B86B-DB3D35F62082}"/>
              </a:ext>
            </a:extLst>
          </p:cNvPr>
          <p:cNvPicPr>
            <a:picLocks noChangeAspect="1"/>
          </p:cNvPicPr>
          <p:nvPr/>
        </p:nvPicPr>
        <p:blipFill rotWithShape="1">
          <a:blip r:embed="rId8">
            <a:extLst>
              <a:ext uri="{28A0092B-C50C-407E-A947-70E740481C1C}">
                <a14:useLocalDpi xmlns:a14="http://schemas.microsoft.com/office/drawing/2010/main" val="0"/>
              </a:ext>
            </a:extLst>
          </a:blip>
          <a:srcRect l="27544" t="4912" b="67848"/>
          <a:stretch/>
        </p:blipFill>
        <p:spPr bwMode="auto">
          <a:xfrm>
            <a:off x="1885164" y="5932110"/>
            <a:ext cx="2625015" cy="387478"/>
          </a:xfrm>
          <a:prstGeom prst="rect">
            <a:avLst/>
          </a:prstGeom>
          <a:ln>
            <a:noFill/>
          </a:ln>
          <a:extLst>
            <a:ext uri="{53640926-AAD7-44D8-BBD7-CCE9431645EC}">
              <a14:shadowObscured xmlns:a14="http://schemas.microsoft.com/office/drawing/2010/main"/>
            </a:ext>
          </a:extLst>
        </p:spPr>
      </p:pic>
      <p:pic>
        <p:nvPicPr>
          <p:cNvPr id="16" name="Picture 15" descr="Diagram, text&#10;&#10;Description automatically generated">
            <a:extLst>
              <a:ext uri="{FF2B5EF4-FFF2-40B4-BE49-F238E27FC236}">
                <a16:creationId xmlns:a16="http://schemas.microsoft.com/office/drawing/2014/main" id="{3A3B625C-AE57-48B1-B5F5-89E4C8A0D760}"/>
              </a:ext>
            </a:extLst>
          </p:cNvPr>
          <p:cNvPicPr>
            <a:picLocks noChangeAspect="1"/>
          </p:cNvPicPr>
          <p:nvPr/>
        </p:nvPicPr>
        <p:blipFill rotWithShape="1">
          <a:blip r:embed="rId8">
            <a:extLst>
              <a:ext uri="{28A0092B-C50C-407E-A947-70E740481C1C}">
                <a14:useLocalDpi xmlns:a14="http://schemas.microsoft.com/office/drawing/2010/main" val="0"/>
              </a:ext>
            </a:extLst>
          </a:blip>
          <a:srcRect l="2631" t="8934" r="76478" b="7534"/>
          <a:stretch/>
        </p:blipFill>
        <p:spPr bwMode="auto">
          <a:xfrm>
            <a:off x="978203" y="6029295"/>
            <a:ext cx="783834" cy="1231990"/>
          </a:xfrm>
          <a:prstGeom prst="rect">
            <a:avLst/>
          </a:prstGeom>
          <a:ln>
            <a:solidFill>
              <a:schemeClr val="tx1"/>
            </a:solidFill>
          </a:ln>
          <a:extLst>
            <a:ext uri="{53640926-AAD7-44D8-BBD7-CCE9431645EC}">
              <a14:shadowObscured xmlns:a14="http://schemas.microsoft.com/office/drawing/2010/main"/>
            </a:ext>
          </a:extLst>
        </p:spPr>
      </p:pic>
      <p:pic>
        <p:nvPicPr>
          <p:cNvPr id="17" name="Picture 16" descr="A picture containing text&#10;&#10;Description automatically generated">
            <a:extLst>
              <a:ext uri="{FF2B5EF4-FFF2-40B4-BE49-F238E27FC236}">
                <a16:creationId xmlns:a16="http://schemas.microsoft.com/office/drawing/2014/main" id="{B01900C8-AF74-422C-B24B-EACBB6675488}"/>
              </a:ext>
            </a:extLst>
          </p:cNvPr>
          <p:cNvPicPr>
            <a:picLocks noChangeAspect="1"/>
          </p:cNvPicPr>
          <p:nvPr/>
        </p:nvPicPr>
        <p:blipFill rotWithShape="1">
          <a:blip r:embed="rId9">
            <a:extLst>
              <a:ext uri="{28A0092B-C50C-407E-A947-70E740481C1C}">
                <a14:useLocalDpi xmlns:a14="http://schemas.microsoft.com/office/drawing/2010/main" val="0"/>
              </a:ext>
            </a:extLst>
          </a:blip>
          <a:srcRect t="30070" b="32401"/>
          <a:stretch/>
        </p:blipFill>
        <p:spPr bwMode="auto">
          <a:xfrm>
            <a:off x="937558" y="2130118"/>
            <a:ext cx="841612" cy="1881938"/>
          </a:xfrm>
          <a:prstGeom prst="rect">
            <a:avLst/>
          </a:prstGeom>
          <a:ln>
            <a:noFill/>
          </a:ln>
          <a:extLst>
            <a:ext uri="{53640926-AAD7-44D8-BBD7-CCE9431645EC}">
              <a14:shadowObscured xmlns:a14="http://schemas.microsoft.com/office/drawing/2010/main"/>
            </a:ext>
          </a:extLst>
        </p:spPr>
      </p:pic>
      <p:pic>
        <p:nvPicPr>
          <p:cNvPr id="18" name="Picture 17" descr="Table&#10;&#10;Description automatically generated">
            <a:extLst>
              <a:ext uri="{FF2B5EF4-FFF2-40B4-BE49-F238E27FC236}">
                <a16:creationId xmlns:a16="http://schemas.microsoft.com/office/drawing/2014/main" id="{D68D6DD1-2EB1-451D-A7F3-C6710210B36B}"/>
              </a:ext>
            </a:extLst>
          </p:cNvPr>
          <p:cNvPicPr>
            <a:picLocks noChangeAspect="1"/>
          </p:cNvPicPr>
          <p:nvPr/>
        </p:nvPicPr>
        <p:blipFill rotWithShape="1">
          <a:blip r:embed="rId10">
            <a:extLst>
              <a:ext uri="{28A0092B-C50C-407E-A947-70E740481C1C}">
                <a14:useLocalDpi xmlns:a14="http://schemas.microsoft.com/office/drawing/2010/main" val="0"/>
              </a:ext>
            </a:extLst>
          </a:blip>
          <a:srcRect t="91985"/>
          <a:stretch/>
        </p:blipFill>
        <p:spPr bwMode="auto">
          <a:xfrm>
            <a:off x="-2348878" y="3402564"/>
            <a:ext cx="2200275" cy="200025"/>
          </a:xfrm>
          <a:prstGeom prst="rect">
            <a:avLst/>
          </a:prstGeom>
          <a:ln>
            <a:noFill/>
          </a:ln>
          <a:extLst>
            <a:ext uri="{53640926-AAD7-44D8-BBD7-CCE9431645EC}">
              <a14:shadowObscured xmlns:a14="http://schemas.microsoft.com/office/drawing/2010/main"/>
            </a:ext>
          </a:extLst>
        </p:spPr>
      </p:pic>
      <p:pic>
        <p:nvPicPr>
          <p:cNvPr id="19" name="Picture 18" descr="Table&#10;&#10;Description automatically generated">
            <a:extLst>
              <a:ext uri="{FF2B5EF4-FFF2-40B4-BE49-F238E27FC236}">
                <a16:creationId xmlns:a16="http://schemas.microsoft.com/office/drawing/2014/main" id="{02F1C30B-DBE2-4A10-A6C1-FF73CBC7A20A}"/>
              </a:ext>
            </a:extLst>
          </p:cNvPr>
          <p:cNvPicPr>
            <a:picLocks noChangeAspect="1"/>
          </p:cNvPicPr>
          <p:nvPr/>
        </p:nvPicPr>
        <p:blipFill rotWithShape="1">
          <a:blip r:embed="rId10">
            <a:extLst>
              <a:ext uri="{28A0092B-C50C-407E-A947-70E740481C1C}">
                <a14:useLocalDpi xmlns:a14="http://schemas.microsoft.com/office/drawing/2010/main" val="0"/>
              </a:ext>
            </a:extLst>
          </a:blip>
          <a:srcRect t="46183" b="45039"/>
          <a:stretch/>
        </p:blipFill>
        <p:spPr bwMode="auto">
          <a:xfrm>
            <a:off x="-2348878" y="3112369"/>
            <a:ext cx="2200275" cy="219075"/>
          </a:xfrm>
          <a:prstGeom prst="rect">
            <a:avLst/>
          </a:prstGeom>
          <a:ln>
            <a:noFill/>
          </a:ln>
          <a:extLst>
            <a:ext uri="{53640926-AAD7-44D8-BBD7-CCE9431645EC}">
              <a14:shadowObscured xmlns:a14="http://schemas.microsoft.com/office/drawing/2010/main"/>
            </a:ext>
          </a:extLst>
        </p:spPr>
      </p:pic>
      <p:pic>
        <p:nvPicPr>
          <p:cNvPr id="20" name="Picture 19" descr="Table&#10;&#10;Description automatically generated">
            <a:extLst>
              <a:ext uri="{FF2B5EF4-FFF2-40B4-BE49-F238E27FC236}">
                <a16:creationId xmlns:a16="http://schemas.microsoft.com/office/drawing/2014/main" id="{9C356643-0124-443E-ADE7-BD603A54E1CD}"/>
              </a:ext>
            </a:extLst>
          </p:cNvPr>
          <p:cNvPicPr>
            <a:picLocks noChangeAspect="1"/>
          </p:cNvPicPr>
          <p:nvPr/>
        </p:nvPicPr>
        <p:blipFill rotWithShape="1">
          <a:blip r:embed="rId10">
            <a:extLst>
              <a:ext uri="{28A0092B-C50C-407E-A947-70E740481C1C}">
                <a14:useLocalDpi xmlns:a14="http://schemas.microsoft.com/office/drawing/2010/main" val="0"/>
              </a:ext>
            </a:extLst>
          </a:blip>
          <a:srcRect t="68320" b="23092"/>
          <a:stretch/>
        </p:blipFill>
        <p:spPr bwMode="auto">
          <a:xfrm>
            <a:off x="-2348878" y="3974064"/>
            <a:ext cx="2199640" cy="213995"/>
          </a:xfrm>
          <a:prstGeom prst="rect">
            <a:avLst/>
          </a:prstGeom>
          <a:ln>
            <a:noFill/>
          </a:ln>
          <a:extLst>
            <a:ext uri="{53640926-AAD7-44D8-BBD7-CCE9431645EC}">
              <a14:shadowObscured xmlns:a14="http://schemas.microsoft.com/office/drawing/2010/main"/>
            </a:ext>
          </a:extLst>
        </p:spPr>
      </p:pic>
      <p:pic>
        <p:nvPicPr>
          <p:cNvPr id="21" name="Picture 20" descr="Table&#10;&#10;Description automatically generated">
            <a:extLst>
              <a:ext uri="{FF2B5EF4-FFF2-40B4-BE49-F238E27FC236}">
                <a16:creationId xmlns:a16="http://schemas.microsoft.com/office/drawing/2014/main" id="{13F376E7-EDD6-46E6-BAD7-950228AF5E21}"/>
              </a:ext>
            </a:extLst>
          </p:cNvPr>
          <p:cNvPicPr>
            <a:picLocks noChangeAspect="1"/>
          </p:cNvPicPr>
          <p:nvPr/>
        </p:nvPicPr>
        <p:blipFill rotWithShape="1">
          <a:blip r:embed="rId10">
            <a:extLst>
              <a:ext uri="{28A0092B-C50C-407E-A947-70E740481C1C}">
                <a14:useLocalDpi xmlns:a14="http://schemas.microsoft.com/office/drawing/2010/main" val="0"/>
              </a:ext>
            </a:extLst>
          </a:blip>
          <a:srcRect t="12405" b="78624"/>
          <a:stretch/>
        </p:blipFill>
        <p:spPr bwMode="auto">
          <a:xfrm>
            <a:off x="-2348878" y="3678789"/>
            <a:ext cx="2199640" cy="223520"/>
          </a:xfrm>
          <a:prstGeom prst="rect">
            <a:avLst/>
          </a:prstGeom>
          <a:ln>
            <a:noFill/>
          </a:ln>
          <a:extLst>
            <a:ext uri="{53640926-AAD7-44D8-BBD7-CCE9431645EC}">
              <a14:shadowObscured xmlns:a14="http://schemas.microsoft.com/office/drawing/2010/main"/>
            </a:ext>
          </a:extLst>
        </p:spPr>
      </p:pic>
      <p:pic>
        <p:nvPicPr>
          <p:cNvPr id="22" name="Picture 21" descr="Table&#10;&#10;Description automatically generated">
            <a:extLst>
              <a:ext uri="{FF2B5EF4-FFF2-40B4-BE49-F238E27FC236}">
                <a16:creationId xmlns:a16="http://schemas.microsoft.com/office/drawing/2014/main" id="{4108CE9A-035C-4408-8266-323ADF5ECD32}"/>
              </a:ext>
            </a:extLst>
          </p:cNvPr>
          <p:cNvPicPr>
            <a:picLocks noChangeAspect="1"/>
          </p:cNvPicPr>
          <p:nvPr/>
        </p:nvPicPr>
        <p:blipFill rotWithShape="1">
          <a:blip r:embed="rId10">
            <a:extLst>
              <a:ext uri="{28A0092B-C50C-407E-A947-70E740481C1C}">
                <a14:useLocalDpi xmlns:a14="http://schemas.microsoft.com/office/drawing/2010/main" val="0"/>
              </a:ext>
            </a:extLst>
          </a:blip>
          <a:srcRect t="23282" b="67748"/>
          <a:stretch/>
        </p:blipFill>
        <p:spPr bwMode="auto">
          <a:xfrm>
            <a:off x="-2357384" y="4596568"/>
            <a:ext cx="2200275" cy="223520"/>
          </a:xfrm>
          <a:prstGeom prst="rect">
            <a:avLst/>
          </a:prstGeom>
          <a:ln>
            <a:noFill/>
          </a:ln>
          <a:extLst>
            <a:ext uri="{53640926-AAD7-44D8-BBD7-CCE9431645EC}">
              <a14:shadowObscured xmlns:a14="http://schemas.microsoft.com/office/drawing/2010/main"/>
            </a:ext>
          </a:extLst>
        </p:spPr>
      </p:pic>
      <p:pic>
        <p:nvPicPr>
          <p:cNvPr id="23" name="Picture 22" descr="Table&#10;&#10;Description automatically generated">
            <a:extLst>
              <a:ext uri="{FF2B5EF4-FFF2-40B4-BE49-F238E27FC236}">
                <a16:creationId xmlns:a16="http://schemas.microsoft.com/office/drawing/2014/main" id="{499CF00A-AE37-400F-ABAC-D4474AC41B17}"/>
              </a:ext>
            </a:extLst>
          </p:cNvPr>
          <p:cNvPicPr>
            <a:picLocks noChangeAspect="1"/>
          </p:cNvPicPr>
          <p:nvPr/>
        </p:nvPicPr>
        <p:blipFill rotWithShape="1">
          <a:blip r:embed="rId10">
            <a:extLst>
              <a:ext uri="{28A0092B-C50C-407E-A947-70E740481C1C}">
                <a14:useLocalDpi xmlns:a14="http://schemas.microsoft.com/office/drawing/2010/main" val="0"/>
              </a:ext>
            </a:extLst>
          </a:blip>
          <a:srcRect t="57252" b="33587"/>
          <a:stretch/>
        </p:blipFill>
        <p:spPr bwMode="auto">
          <a:xfrm>
            <a:off x="-2357384" y="4882953"/>
            <a:ext cx="2200275" cy="228600"/>
          </a:xfrm>
          <a:prstGeom prst="rect">
            <a:avLst/>
          </a:prstGeom>
          <a:ln>
            <a:noFill/>
          </a:ln>
          <a:extLst>
            <a:ext uri="{53640926-AAD7-44D8-BBD7-CCE9431645EC}">
              <a14:shadowObscured xmlns:a14="http://schemas.microsoft.com/office/drawing/2010/main"/>
            </a:ext>
          </a:extLst>
        </p:spPr>
      </p:pic>
      <p:pic>
        <p:nvPicPr>
          <p:cNvPr id="24" name="Picture 23" descr="Table&#10;&#10;Description automatically generated">
            <a:extLst>
              <a:ext uri="{FF2B5EF4-FFF2-40B4-BE49-F238E27FC236}">
                <a16:creationId xmlns:a16="http://schemas.microsoft.com/office/drawing/2014/main" id="{37156F7E-66C6-4519-A417-A32B1933E854}"/>
              </a:ext>
            </a:extLst>
          </p:cNvPr>
          <p:cNvPicPr>
            <a:picLocks noChangeAspect="1"/>
          </p:cNvPicPr>
          <p:nvPr/>
        </p:nvPicPr>
        <p:blipFill rotWithShape="1">
          <a:blip r:embed="rId10">
            <a:extLst>
              <a:ext uri="{28A0092B-C50C-407E-A947-70E740481C1C}">
                <a14:useLocalDpi xmlns:a14="http://schemas.microsoft.com/office/drawing/2010/main" val="0"/>
              </a:ext>
            </a:extLst>
          </a:blip>
          <a:srcRect t="34160" b="56487"/>
          <a:stretch/>
        </p:blipFill>
        <p:spPr bwMode="auto">
          <a:xfrm>
            <a:off x="-2357384" y="5159178"/>
            <a:ext cx="2199640" cy="233045"/>
          </a:xfrm>
          <a:prstGeom prst="rect">
            <a:avLst/>
          </a:prstGeom>
          <a:ln>
            <a:noFill/>
          </a:ln>
          <a:extLst>
            <a:ext uri="{53640926-AAD7-44D8-BBD7-CCE9431645EC}">
              <a14:shadowObscured xmlns:a14="http://schemas.microsoft.com/office/drawing/2010/main"/>
            </a:ext>
          </a:extLst>
        </p:spPr>
      </p:pic>
      <p:pic>
        <p:nvPicPr>
          <p:cNvPr id="25" name="Picture 24" descr="Table&#10;&#10;Description automatically generated">
            <a:extLst>
              <a:ext uri="{FF2B5EF4-FFF2-40B4-BE49-F238E27FC236}">
                <a16:creationId xmlns:a16="http://schemas.microsoft.com/office/drawing/2014/main" id="{625FC4FC-31B6-4127-A793-0E2C609AA0F9}"/>
              </a:ext>
            </a:extLst>
          </p:cNvPr>
          <p:cNvPicPr>
            <a:picLocks noChangeAspect="1"/>
          </p:cNvPicPr>
          <p:nvPr/>
        </p:nvPicPr>
        <p:blipFill rotWithShape="1">
          <a:blip r:embed="rId10">
            <a:extLst>
              <a:ext uri="{28A0092B-C50C-407E-A947-70E740481C1C}">
                <a14:useLocalDpi xmlns:a14="http://schemas.microsoft.com/office/drawing/2010/main" val="0"/>
              </a:ext>
            </a:extLst>
          </a:blip>
          <a:srcRect t="955" b="90458"/>
          <a:stretch/>
        </p:blipFill>
        <p:spPr bwMode="auto">
          <a:xfrm>
            <a:off x="-2357384" y="5420798"/>
            <a:ext cx="2200275" cy="213995"/>
          </a:xfrm>
          <a:prstGeom prst="rect">
            <a:avLst/>
          </a:prstGeom>
          <a:ln>
            <a:noFill/>
          </a:ln>
          <a:extLst>
            <a:ext uri="{53640926-AAD7-44D8-BBD7-CCE9431645EC}">
              <a14:shadowObscured xmlns:a14="http://schemas.microsoft.com/office/drawing/2010/main"/>
            </a:ext>
          </a:extLst>
        </p:spPr>
      </p:pic>
      <p:pic>
        <p:nvPicPr>
          <p:cNvPr id="26" name="Picture 25" descr="Table&#10;&#10;Description automatically generated">
            <a:extLst>
              <a:ext uri="{FF2B5EF4-FFF2-40B4-BE49-F238E27FC236}">
                <a16:creationId xmlns:a16="http://schemas.microsoft.com/office/drawing/2014/main" id="{1187B127-F5BD-45E5-ABF1-FA61F2DD95E5}"/>
              </a:ext>
            </a:extLst>
          </p:cNvPr>
          <p:cNvPicPr>
            <a:picLocks noChangeAspect="1"/>
          </p:cNvPicPr>
          <p:nvPr/>
        </p:nvPicPr>
        <p:blipFill rotWithShape="1">
          <a:blip r:embed="rId10">
            <a:extLst>
              <a:ext uri="{28A0092B-C50C-407E-A947-70E740481C1C}">
                <a14:useLocalDpi xmlns:a14="http://schemas.microsoft.com/office/drawing/2010/main" val="0"/>
              </a:ext>
            </a:extLst>
          </a:blip>
          <a:srcRect t="79962" b="11444"/>
          <a:stretch/>
        </p:blipFill>
        <p:spPr bwMode="auto">
          <a:xfrm>
            <a:off x="-2348878" y="4265529"/>
            <a:ext cx="2195195" cy="213995"/>
          </a:xfrm>
          <a:prstGeom prst="rect">
            <a:avLst/>
          </a:prstGeom>
          <a:ln>
            <a:noFill/>
          </a:ln>
          <a:extLst>
            <a:ext uri="{53640926-AAD7-44D8-BBD7-CCE9431645EC}">
              <a14:shadowObscured xmlns:a14="http://schemas.microsoft.com/office/drawing/2010/main"/>
            </a:ext>
          </a:extLst>
        </p:spPr>
      </p:pic>
      <p:pic>
        <p:nvPicPr>
          <p:cNvPr id="27" name="Picture 26" descr="Table&#10;&#10;Description automatically generated">
            <a:extLst>
              <a:ext uri="{FF2B5EF4-FFF2-40B4-BE49-F238E27FC236}">
                <a16:creationId xmlns:a16="http://schemas.microsoft.com/office/drawing/2014/main" id="{F361F1FF-3513-439F-8A3A-8F5FF54E1794}"/>
              </a:ext>
            </a:extLst>
          </p:cNvPr>
          <p:cNvPicPr>
            <a:picLocks noChangeAspect="1"/>
          </p:cNvPicPr>
          <p:nvPr/>
        </p:nvPicPr>
        <p:blipFill rotWithShape="1">
          <a:blip r:embed="rId11">
            <a:extLst>
              <a:ext uri="{28A0092B-C50C-407E-A947-70E740481C1C}">
                <a14:useLocalDpi xmlns:a14="http://schemas.microsoft.com/office/drawing/2010/main" val="0"/>
              </a:ext>
            </a:extLst>
          </a:blip>
          <a:srcRect t="53165" b="24683"/>
          <a:stretch/>
        </p:blipFill>
        <p:spPr bwMode="auto">
          <a:xfrm>
            <a:off x="-1670698" y="61839"/>
            <a:ext cx="1524000" cy="333375"/>
          </a:xfrm>
          <a:prstGeom prst="rect">
            <a:avLst/>
          </a:prstGeom>
          <a:ln>
            <a:noFill/>
          </a:ln>
          <a:extLst>
            <a:ext uri="{53640926-AAD7-44D8-BBD7-CCE9431645EC}">
              <a14:shadowObscured xmlns:a14="http://schemas.microsoft.com/office/drawing/2010/main"/>
            </a:ext>
          </a:extLst>
        </p:spPr>
      </p:pic>
      <p:pic>
        <p:nvPicPr>
          <p:cNvPr id="28" name="Picture 27" descr="Table&#10;&#10;Description automatically generated">
            <a:extLst>
              <a:ext uri="{FF2B5EF4-FFF2-40B4-BE49-F238E27FC236}">
                <a16:creationId xmlns:a16="http://schemas.microsoft.com/office/drawing/2014/main" id="{E6146EBD-D740-442D-AF1B-0EBCF949AE9B}"/>
              </a:ext>
            </a:extLst>
          </p:cNvPr>
          <p:cNvPicPr>
            <a:picLocks noChangeAspect="1"/>
          </p:cNvPicPr>
          <p:nvPr/>
        </p:nvPicPr>
        <p:blipFill rotWithShape="1">
          <a:blip r:embed="rId11">
            <a:extLst>
              <a:ext uri="{28A0092B-C50C-407E-A947-70E740481C1C}">
                <a14:useLocalDpi xmlns:a14="http://schemas.microsoft.com/office/drawing/2010/main" val="0"/>
              </a:ext>
            </a:extLst>
          </a:blip>
          <a:srcRect t="28165" b="50626"/>
          <a:stretch/>
        </p:blipFill>
        <p:spPr bwMode="auto">
          <a:xfrm>
            <a:off x="-1670063" y="1213094"/>
            <a:ext cx="1521460" cy="323215"/>
          </a:xfrm>
          <a:prstGeom prst="rect">
            <a:avLst/>
          </a:prstGeom>
          <a:ln>
            <a:noFill/>
          </a:ln>
          <a:extLst>
            <a:ext uri="{53640926-AAD7-44D8-BBD7-CCE9431645EC}">
              <a14:shadowObscured xmlns:a14="http://schemas.microsoft.com/office/drawing/2010/main"/>
            </a:ext>
          </a:extLst>
        </p:spPr>
      </p:pic>
      <p:pic>
        <p:nvPicPr>
          <p:cNvPr id="29" name="Picture 28" descr="Table&#10;&#10;Description automatically generated">
            <a:extLst>
              <a:ext uri="{FF2B5EF4-FFF2-40B4-BE49-F238E27FC236}">
                <a16:creationId xmlns:a16="http://schemas.microsoft.com/office/drawing/2014/main" id="{F86F7A0C-22DF-411A-9B26-A3E94863363F}"/>
              </a:ext>
            </a:extLst>
          </p:cNvPr>
          <p:cNvPicPr>
            <a:picLocks noChangeAspect="1"/>
          </p:cNvPicPr>
          <p:nvPr/>
        </p:nvPicPr>
        <p:blipFill rotWithShape="1">
          <a:blip r:embed="rId11">
            <a:extLst>
              <a:ext uri="{28A0092B-C50C-407E-A947-70E740481C1C}">
                <a14:useLocalDpi xmlns:a14="http://schemas.microsoft.com/office/drawing/2010/main" val="0"/>
              </a:ext>
            </a:extLst>
          </a:blip>
          <a:srcRect t="3165" b="75316"/>
          <a:stretch/>
        </p:blipFill>
        <p:spPr bwMode="auto">
          <a:xfrm>
            <a:off x="-1670063" y="833364"/>
            <a:ext cx="1523365" cy="323850"/>
          </a:xfrm>
          <a:prstGeom prst="rect">
            <a:avLst/>
          </a:prstGeom>
          <a:ln>
            <a:noFill/>
          </a:ln>
          <a:extLst>
            <a:ext uri="{53640926-AAD7-44D8-BBD7-CCE9431645EC}">
              <a14:shadowObscured xmlns:a14="http://schemas.microsoft.com/office/drawing/2010/main"/>
            </a:ext>
          </a:extLst>
        </p:spPr>
      </p:pic>
      <p:pic>
        <p:nvPicPr>
          <p:cNvPr id="30" name="Picture 29" descr="Table&#10;&#10;Description automatically generated">
            <a:extLst>
              <a:ext uri="{FF2B5EF4-FFF2-40B4-BE49-F238E27FC236}">
                <a16:creationId xmlns:a16="http://schemas.microsoft.com/office/drawing/2014/main" id="{16150F3E-422D-44CF-A2C4-FD0F3C11CBDF}"/>
              </a:ext>
            </a:extLst>
          </p:cNvPr>
          <p:cNvPicPr>
            <a:picLocks noChangeAspect="1"/>
          </p:cNvPicPr>
          <p:nvPr/>
        </p:nvPicPr>
        <p:blipFill rotWithShape="1">
          <a:blip r:embed="rId11">
            <a:extLst>
              <a:ext uri="{28A0092B-C50C-407E-A947-70E740481C1C}">
                <a14:useLocalDpi xmlns:a14="http://schemas.microsoft.com/office/drawing/2010/main" val="0"/>
              </a:ext>
            </a:extLst>
          </a:blip>
          <a:srcRect t="77848"/>
          <a:stretch/>
        </p:blipFill>
        <p:spPr bwMode="auto">
          <a:xfrm>
            <a:off x="-1670063" y="480939"/>
            <a:ext cx="1524000" cy="333375"/>
          </a:xfrm>
          <a:prstGeom prst="rect">
            <a:avLst/>
          </a:prstGeom>
          <a:ln>
            <a:noFill/>
          </a:ln>
          <a:extLst>
            <a:ext uri="{53640926-AAD7-44D8-BBD7-CCE9431645EC}">
              <a14:shadowObscured xmlns:a14="http://schemas.microsoft.com/office/drawing/2010/main"/>
            </a:ext>
          </a:extLst>
        </p:spPr>
      </p:pic>
      <p:sp>
        <p:nvSpPr>
          <p:cNvPr id="37" name="Title 1">
            <a:extLst>
              <a:ext uri="{FF2B5EF4-FFF2-40B4-BE49-F238E27FC236}">
                <a16:creationId xmlns:a16="http://schemas.microsoft.com/office/drawing/2014/main" id="{1EE40E71-3932-4175-806E-DF8427A8095F}"/>
              </a:ext>
            </a:extLst>
          </p:cNvPr>
          <p:cNvSpPr txBox="1">
            <a:spLocks/>
          </p:cNvSpPr>
          <p:nvPr/>
        </p:nvSpPr>
        <p:spPr>
          <a:xfrm>
            <a:off x="5029200" y="6120031"/>
            <a:ext cx="4697442" cy="516681"/>
          </a:xfrm>
          <a:prstGeom prst="rect">
            <a:avLst/>
          </a:prstGeom>
          <a:solidFill>
            <a:srgbClr val="99CCFF"/>
          </a:solidFill>
          <a:ln w="28575">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What is the next division?</a:t>
            </a:r>
          </a:p>
        </p:txBody>
      </p:sp>
      <p:sp>
        <p:nvSpPr>
          <p:cNvPr id="40" name="Title 1">
            <a:extLst>
              <a:ext uri="{FF2B5EF4-FFF2-40B4-BE49-F238E27FC236}">
                <a16:creationId xmlns:a16="http://schemas.microsoft.com/office/drawing/2014/main" id="{3C9436CE-581A-46F1-A5BF-FF32CB925459}"/>
              </a:ext>
            </a:extLst>
          </p:cNvPr>
          <p:cNvSpPr txBox="1">
            <a:spLocks/>
          </p:cNvSpPr>
          <p:nvPr/>
        </p:nvSpPr>
        <p:spPr>
          <a:xfrm>
            <a:off x="6471367" y="6768971"/>
            <a:ext cx="2086296" cy="516681"/>
          </a:xfrm>
          <a:prstGeom prst="rect">
            <a:avLst/>
          </a:prstGeom>
          <a:solidFill>
            <a:srgbClr val="99CCFF"/>
          </a:solidFill>
          <a:ln>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PERIODS</a:t>
            </a:r>
          </a:p>
        </p:txBody>
      </p:sp>
      <p:grpSp>
        <p:nvGrpSpPr>
          <p:cNvPr id="32" name="Group 31">
            <a:extLst>
              <a:ext uri="{FF2B5EF4-FFF2-40B4-BE49-F238E27FC236}">
                <a16:creationId xmlns:a16="http://schemas.microsoft.com/office/drawing/2014/main" id="{63C777B0-B2B9-403C-926F-5E996A224040}"/>
              </a:ext>
            </a:extLst>
          </p:cNvPr>
          <p:cNvGrpSpPr/>
          <p:nvPr/>
        </p:nvGrpSpPr>
        <p:grpSpPr>
          <a:xfrm>
            <a:off x="7282390" y="537330"/>
            <a:ext cx="2736980" cy="1464195"/>
            <a:chOff x="7102415" y="552091"/>
            <a:chExt cx="2736980" cy="1464195"/>
          </a:xfrm>
        </p:grpSpPr>
        <p:grpSp>
          <p:nvGrpSpPr>
            <p:cNvPr id="7" name="Group 6">
              <a:extLst>
                <a:ext uri="{FF2B5EF4-FFF2-40B4-BE49-F238E27FC236}">
                  <a16:creationId xmlns:a16="http://schemas.microsoft.com/office/drawing/2014/main" id="{84D94F8D-4605-4BF3-9575-E39718F8708B}"/>
                </a:ext>
              </a:extLst>
            </p:cNvPr>
            <p:cNvGrpSpPr/>
            <p:nvPr/>
          </p:nvGrpSpPr>
          <p:grpSpPr>
            <a:xfrm>
              <a:off x="7102415" y="552091"/>
              <a:ext cx="678891" cy="1464195"/>
              <a:chOff x="7102415" y="552091"/>
              <a:chExt cx="678891" cy="1464195"/>
            </a:xfrm>
          </p:grpSpPr>
          <p:cxnSp>
            <p:nvCxnSpPr>
              <p:cNvPr id="3" name="Straight Arrow Connector 2">
                <a:extLst>
                  <a:ext uri="{FF2B5EF4-FFF2-40B4-BE49-F238E27FC236}">
                    <a16:creationId xmlns:a16="http://schemas.microsoft.com/office/drawing/2014/main" id="{6B77D133-66F0-4D3B-9864-53DFB6250B19}"/>
                  </a:ext>
                </a:extLst>
              </p:cNvPr>
              <p:cNvCxnSpPr>
                <a:stCxn id="47" idx="1"/>
              </p:cNvCxnSpPr>
              <p:nvPr/>
            </p:nvCxnSpPr>
            <p:spPr>
              <a:xfrm flipH="1" flipV="1">
                <a:off x="7188679" y="552091"/>
                <a:ext cx="564420" cy="6610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959837C-9D1C-431E-911C-AD5B898AF793}"/>
                  </a:ext>
                </a:extLst>
              </p:cNvPr>
              <p:cNvCxnSpPr>
                <a:cxnSpLocks/>
              </p:cNvCxnSpPr>
              <p:nvPr/>
            </p:nvCxnSpPr>
            <p:spPr>
              <a:xfrm flipH="1" flipV="1">
                <a:off x="7102415" y="954753"/>
                <a:ext cx="678891" cy="2808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6FAD61E-C810-49D1-8D4E-17983B189DE6}"/>
                  </a:ext>
                </a:extLst>
              </p:cNvPr>
              <p:cNvCxnSpPr>
                <a:cxnSpLocks/>
              </p:cNvCxnSpPr>
              <p:nvPr/>
            </p:nvCxnSpPr>
            <p:spPr>
              <a:xfrm flipH="1">
                <a:off x="7188679" y="1214367"/>
                <a:ext cx="539502" cy="3219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FFEEE36-4814-427B-9F0F-36B18E8DF57B}"/>
                  </a:ext>
                </a:extLst>
              </p:cNvPr>
              <p:cNvCxnSpPr>
                <a:cxnSpLocks/>
              </p:cNvCxnSpPr>
              <p:nvPr/>
            </p:nvCxnSpPr>
            <p:spPr>
              <a:xfrm flipH="1">
                <a:off x="7405167" y="1236564"/>
                <a:ext cx="347932" cy="779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Title 1">
              <a:extLst>
                <a:ext uri="{FF2B5EF4-FFF2-40B4-BE49-F238E27FC236}">
                  <a16:creationId xmlns:a16="http://schemas.microsoft.com/office/drawing/2014/main" id="{1ED3EB35-E144-4BCF-8724-3EE7B063045A}"/>
                </a:ext>
              </a:extLst>
            </p:cNvPr>
            <p:cNvSpPr txBox="1">
              <a:spLocks/>
            </p:cNvSpPr>
            <p:nvPr/>
          </p:nvSpPr>
          <p:spPr>
            <a:xfrm>
              <a:off x="7753099" y="954753"/>
              <a:ext cx="2086296" cy="516681"/>
            </a:xfrm>
            <a:prstGeom prst="rect">
              <a:avLst/>
            </a:prstGeom>
            <a:solidFill>
              <a:schemeClr val="accent2">
                <a:lumMod val="60000"/>
                <a:lumOff val="40000"/>
              </a:schemeClr>
            </a:solidFill>
            <a:ln>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EPOCHS</a:t>
              </a:r>
            </a:p>
          </p:txBody>
        </p:sp>
      </p:grpSp>
      <p:sp>
        <p:nvSpPr>
          <p:cNvPr id="33" name="Oval 32">
            <a:extLst>
              <a:ext uri="{FF2B5EF4-FFF2-40B4-BE49-F238E27FC236}">
                <a16:creationId xmlns:a16="http://schemas.microsoft.com/office/drawing/2014/main" id="{04E7A19D-13BB-40D8-B989-528463E52526}"/>
              </a:ext>
            </a:extLst>
          </p:cNvPr>
          <p:cNvSpPr/>
          <p:nvPr/>
        </p:nvSpPr>
        <p:spPr>
          <a:xfrm>
            <a:off x="4102463" y="618908"/>
            <a:ext cx="212785" cy="214456"/>
          </a:xfrm>
          <a:prstGeom prst="ellipse">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7B2A06E-D852-4B80-B915-DE3578611F55}"/>
              </a:ext>
            </a:extLst>
          </p:cNvPr>
          <p:cNvSpPr/>
          <p:nvPr/>
        </p:nvSpPr>
        <p:spPr>
          <a:xfrm>
            <a:off x="4102463" y="1585783"/>
            <a:ext cx="212785" cy="214456"/>
          </a:xfrm>
          <a:prstGeom prst="ellipse">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3C09ABA4-D891-455C-B063-A32E57D37988}"/>
              </a:ext>
            </a:extLst>
          </p:cNvPr>
          <p:cNvGrpSpPr/>
          <p:nvPr/>
        </p:nvGrpSpPr>
        <p:grpSpPr>
          <a:xfrm>
            <a:off x="4102463" y="2406855"/>
            <a:ext cx="212785" cy="1002569"/>
            <a:chOff x="4092399" y="2406855"/>
            <a:chExt cx="212785" cy="1002569"/>
          </a:xfrm>
          <a:solidFill>
            <a:srgbClr val="99CCFF"/>
          </a:solidFill>
        </p:grpSpPr>
        <p:sp>
          <p:nvSpPr>
            <p:cNvPr id="54" name="Oval 53">
              <a:extLst>
                <a:ext uri="{FF2B5EF4-FFF2-40B4-BE49-F238E27FC236}">
                  <a16:creationId xmlns:a16="http://schemas.microsoft.com/office/drawing/2014/main" id="{BD7F90E3-6AEA-4BB9-8E6A-2BF562064FBB}"/>
                </a:ext>
              </a:extLst>
            </p:cNvPr>
            <p:cNvSpPr/>
            <p:nvPr/>
          </p:nvSpPr>
          <p:spPr>
            <a:xfrm>
              <a:off x="4092399" y="2406855"/>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5531F6B-C34C-49C4-8D70-F0BD768416AB}"/>
                </a:ext>
              </a:extLst>
            </p:cNvPr>
            <p:cNvSpPr/>
            <p:nvPr/>
          </p:nvSpPr>
          <p:spPr>
            <a:xfrm>
              <a:off x="4092399" y="2792071"/>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985D6E3-7CFB-4527-87F5-9DD8882FB363}"/>
                </a:ext>
              </a:extLst>
            </p:cNvPr>
            <p:cNvSpPr/>
            <p:nvPr/>
          </p:nvSpPr>
          <p:spPr>
            <a:xfrm>
              <a:off x="4092399" y="3194968"/>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65468A8A-1C27-4BEF-93E6-541C62452ECB}"/>
              </a:ext>
            </a:extLst>
          </p:cNvPr>
          <p:cNvGrpSpPr/>
          <p:nvPr/>
        </p:nvGrpSpPr>
        <p:grpSpPr>
          <a:xfrm>
            <a:off x="4102463" y="3623182"/>
            <a:ext cx="212785" cy="1002569"/>
            <a:chOff x="4092399" y="2406855"/>
            <a:chExt cx="212785" cy="1002569"/>
          </a:xfrm>
          <a:solidFill>
            <a:srgbClr val="99CCFF"/>
          </a:solidFill>
        </p:grpSpPr>
        <p:sp>
          <p:nvSpPr>
            <p:cNvPr id="58" name="Oval 57">
              <a:extLst>
                <a:ext uri="{FF2B5EF4-FFF2-40B4-BE49-F238E27FC236}">
                  <a16:creationId xmlns:a16="http://schemas.microsoft.com/office/drawing/2014/main" id="{AE680067-85B4-42DB-9F14-CD9967D7CF6A}"/>
                </a:ext>
              </a:extLst>
            </p:cNvPr>
            <p:cNvSpPr/>
            <p:nvPr/>
          </p:nvSpPr>
          <p:spPr>
            <a:xfrm>
              <a:off x="4092399" y="2406855"/>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367C800-7076-438E-AC8A-D08CBD80DFA4}"/>
                </a:ext>
              </a:extLst>
            </p:cNvPr>
            <p:cNvSpPr/>
            <p:nvPr/>
          </p:nvSpPr>
          <p:spPr>
            <a:xfrm>
              <a:off x="4092399" y="2792071"/>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FC260F8-7190-494D-B8BB-528782892297}"/>
                </a:ext>
              </a:extLst>
            </p:cNvPr>
            <p:cNvSpPr/>
            <p:nvPr/>
          </p:nvSpPr>
          <p:spPr>
            <a:xfrm>
              <a:off x="4092399" y="3194968"/>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7CF4216F-4653-4B3C-8686-D84C5ADD8D1B}"/>
              </a:ext>
            </a:extLst>
          </p:cNvPr>
          <p:cNvGrpSpPr/>
          <p:nvPr/>
        </p:nvGrpSpPr>
        <p:grpSpPr>
          <a:xfrm>
            <a:off x="4102463" y="4776253"/>
            <a:ext cx="212785" cy="1002569"/>
            <a:chOff x="4092399" y="2406855"/>
            <a:chExt cx="212785" cy="1002569"/>
          </a:xfrm>
          <a:solidFill>
            <a:srgbClr val="99CCFF"/>
          </a:solidFill>
        </p:grpSpPr>
        <p:sp>
          <p:nvSpPr>
            <p:cNvPr id="62" name="Oval 61">
              <a:extLst>
                <a:ext uri="{FF2B5EF4-FFF2-40B4-BE49-F238E27FC236}">
                  <a16:creationId xmlns:a16="http://schemas.microsoft.com/office/drawing/2014/main" id="{59EEB4F0-2BE8-47AE-B10B-35266296B2D7}"/>
                </a:ext>
              </a:extLst>
            </p:cNvPr>
            <p:cNvSpPr/>
            <p:nvPr/>
          </p:nvSpPr>
          <p:spPr>
            <a:xfrm>
              <a:off x="4092399" y="2406855"/>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CE96A71-4B51-4603-AD3A-C42EB277BAC8}"/>
                </a:ext>
              </a:extLst>
            </p:cNvPr>
            <p:cNvSpPr/>
            <p:nvPr/>
          </p:nvSpPr>
          <p:spPr>
            <a:xfrm>
              <a:off x="4092399" y="2792071"/>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1BAAB8F-B176-480C-8B8D-3D4E7396CE90}"/>
                </a:ext>
              </a:extLst>
            </p:cNvPr>
            <p:cNvSpPr/>
            <p:nvPr/>
          </p:nvSpPr>
          <p:spPr>
            <a:xfrm>
              <a:off x="4092399" y="3194968"/>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6A0C361F-3211-4FF4-9959-88BF80854715}"/>
              </a:ext>
            </a:extLst>
          </p:cNvPr>
          <p:cNvGrpSpPr/>
          <p:nvPr/>
        </p:nvGrpSpPr>
        <p:grpSpPr>
          <a:xfrm>
            <a:off x="6059221" y="410796"/>
            <a:ext cx="212785" cy="1712816"/>
            <a:chOff x="6059221" y="410796"/>
            <a:chExt cx="212785" cy="1712816"/>
          </a:xfrm>
          <a:solidFill>
            <a:schemeClr val="accent2">
              <a:lumMod val="60000"/>
              <a:lumOff val="40000"/>
            </a:schemeClr>
          </a:solidFill>
        </p:grpSpPr>
        <p:sp>
          <p:nvSpPr>
            <p:cNvPr id="66" name="Oval 65">
              <a:extLst>
                <a:ext uri="{FF2B5EF4-FFF2-40B4-BE49-F238E27FC236}">
                  <a16:creationId xmlns:a16="http://schemas.microsoft.com/office/drawing/2014/main" id="{EB722A2B-D244-4B8D-823C-457D79E375B7}"/>
                </a:ext>
              </a:extLst>
            </p:cNvPr>
            <p:cNvSpPr/>
            <p:nvPr/>
          </p:nvSpPr>
          <p:spPr>
            <a:xfrm>
              <a:off x="6059221" y="410796"/>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C3D55A7-DB5F-4D12-8758-840AA61B8C61}"/>
                </a:ext>
              </a:extLst>
            </p:cNvPr>
            <p:cNvSpPr/>
            <p:nvPr/>
          </p:nvSpPr>
          <p:spPr>
            <a:xfrm>
              <a:off x="6059221" y="910249"/>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F962CB81-A0B9-416E-A22A-6C228C699A19}"/>
                </a:ext>
              </a:extLst>
            </p:cNvPr>
            <p:cNvSpPr/>
            <p:nvPr/>
          </p:nvSpPr>
          <p:spPr>
            <a:xfrm>
              <a:off x="6059221" y="1409702"/>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BA6810E-C93E-494B-81B4-4D7CC7DC2D84}"/>
                </a:ext>
              </a:extLst>
            </p:cNvPr>
            <p:cNvSpPr/>
            <p:nvPr/>
          </p:nvSpPr>
          <p:spPr>
            <a:xfrm>
              <a:off x="6059221" y="1909156"/>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5" name="Picture 64" descr="Table&#10;&#10;Description automatically generated">
            <a:extLst>
              <a:ext uri="{FF2B5EF4-FFF2-40B4-BE49-F238E27FC236}">
                <a16:creationId xmlns:a16="http://schemas.microsoft.com/office/drawing/2014/main" id="{66CB7B87-02AA-40A5-A45A-7C2C99D9007F}"/>
              </a:ext>
            </a:extLst>
          </p:cNvPr>
          <p:cNvPicPr>
            <a:picLocks noChangeAspect="1"/>
          </p:cNvPicPr>
          <p:nvPr/>
        </p:nvPicPr>
        <p:blipFill rotWithShape="1">
          <a:blip r:embed="rId10">
            <a:extLst>
              <a:ext uri="{28A0092B-C50C-407E-A947-70E740481C1C}">
                <a14:useLocalDpi xmlns:a14="http://schemas.microsoft.com/office/drawing/2010/main" val="0"/>
              </a:ext>
            </a:extLst>
          </a:blip>
          <a:srcRect t="91985"/>
          <a:stretch/>
        </p:blipFill>
        <p:spPr bwMode="auto">
          <a:xfrm>
            <a:off x="3838217" y="5544283"/>
            <a:ext cx="3200400" cy="290950"/>
          </a:xfrm>
          <a:prstGeom prst="rect">
            <a:avLst/>
          </a:prstGeom>
          <a:ln>
            <a:noFill/>
          </a:ln>
          <a:extLst>
            <a:ext uri="{53640926-AAD7-44D8-BBD7-CCE9431645EC}">
              <a14:shadowObscured xmlns:a14="http://schemas.microsoft.com/office/drawing/2010/main"/>
            </a:ext>
          </a:extLst>
        </p:spPr>
      </p:pic>
      <p:pic>
        <p:nvPicPr>
          <p:cNvPr id="71" name="Picture 70" descr="Table&#10;&#10;Description automatically generated">
            <a:extLst>
              <a:ext uri="{FF2B5EF4-FFF2-40B4-BE49-F238E27FC236}">
                <a16:creationId xmlns:a16="http://schemas.microsoft.com/office/drawing/2014/main" id="{04B9A17D-7703-4D34-BC3C-EC81B47F7BF8}"/>
              </a:ext>
            </a:extLst>
          </p:cNvPr>
          <p:cNvPicPr>
            <a:picLocks noChangeAspect="1"/>
          </p:cNvPicPr>
          <p:nvPr/>
        </p:nvPicPr>
        <p:blipFill rotWithShape="1">
          <a:blip r:embed="rId10">
            <a:extLst>
              <a:ext uri="{28A0092B-C50C-407E-A947-70E740481C1C}">
                <a14:useLocalDpi xmlns:a14="http://schemas.microsoft.com/office/drawing/2010/main" val="0"/>
              </a:ext>
            </a:extLst>
          </a:blip>
          <a:srcRect t="46183" b="45039"/>
          <a:stretch/>
        </p:blipFill>
        <p:spPr bwMode="auto">
          <a:xfrm>
            <a:off x="3838217" y="3955341"/>
            <a:ext cx="3200400" cy="318648"/>
          </a:xfrm>
          <a:prstGeom prst="rect">
            <a:avLst/>
          </a:prstGeom>
          <a:ln>
            <a:noFill/>
          </a:ln>
          <a:extLst>
            <a:ext uri="{53640926-AAD7-44D8-BBD7-CCE9431645EC}">
              <a14:shadowObscured xmlns:a14="http://schemas.microsoft.com/office/drawing/2010/main"/>
            </a:ext>
          </a:extLst>
        </p:spPr>
      </p:pic>
      <p:pic>
        <p:nvPicPr>
          <p:cNvPr id="72" name="Picture 71" descr="Table&#10;&#10;Description automatically generated">
            <a:extLst>
              <a:ext uri="{FF2B5EF4-FFF2-40B4-BE49-F238E27FC236}">
                <a16:creationId xmlns:a16="http://schemas.microsoft.com/office/drawing/2014/main" id="{CE7CF958-77A8-4CF5-B7AF-8071CB6E4A45}"/>
              </a:ext>
            </a:extLst>
          </p:cNvPr>
          <p:cNvPicPr>
            <a:picLocks noChangeAspect="1"/>
          </p:cNvPicPr>
          <p:nvPr/>
        </p:nvPicPr>
        <p:blipFill rotWithShape="1">
          <a:blip r:embed="rId10">
            <a:extLst>
              <a:ext uri="{28A0092B-C50C-407E-A947-70E740481C1C}">
                <a14:useLocalDpi xmlns:a14="http://schemas.microsoft.com/office/drawing/2010/main" val="0"/>
              </a:ext>
            </a:extLst>
          </a:blip>
          <a:srcRect t="68320" b="23092"/>
          <a:stretch/>
        </p:blipFill>
        <p:spPr bwMode="auto">
          <a:xfrm>
            <a:off x="3838217" y="4763716"/>
            <a:ext cx="3200400" cy="311357"/>
          </a:xfrm>
          <a:prstGeom prst="rect">
            <a:avLst/>
          </a:prstGeom>
          <a:ln>
            <a:noFill/>
          </a:ln>
          <a:extLst>
            <a:ext uri="{53640926-AAD7-44D8-BBD7-CCE9431645EC}">
              <a14:shadowObscured xmlns:a14="http://schemas.microsoft.com/office/drawing/2010/main"/>
            </a:ext>
          </a:extLst>
        </p:spPr>
      </p:pic>
      <p:pic>
        <p:nvPicPr>
          <p:cNvPr id="73" name="Picture 72" descr="Table&#10;&#10;Description automatically generated">
            <a:extLst>
              <a:ext uri="{FF2B5EF4-FFF2-40B4-BE49-F238E27FC236}">
                <a16:creationId xmlns:a16="http://schemas.microsoft.com/office/drawing/2014/main" id="{288F82E3-8FAA-4678-A100-9211E6C63D12}"/>
              </a:ext>
            </a:extLst>
          </p:cNvPr>
          <p:cNvPicPr>
            <a:picLocks noChangeAspect="1"/>
          </p:cNvPicPr>
          <p:nvPr/>
        </p:nvPicPr>
        <p:blipFill rotWithShape="1">
          <a:blip r:embed="rId10">
            <a:extLst>
              <a:ext uri="{28A0092B-C50C-407E-A947-70E740481C1C}">
                <a14:useLocalDpi xmlns:a14="http://schemas.microsoft.com/office/drawing/2010/main" val="0"/>
              </a:ext>
            </a:extLst>
          </a:blip>
          <a:srcRect t="57252" b="33587"/>
          <a:stretch/>
        </p:blipFill>
        <p:spPr bwMode="auto">
          <a:xfrm>
            <a:off x="3838217" y="4352600"/>
            <a:ext cx="3200400" cy="332505"/>
          </a:xfrm>
          <a:prstGeom prst="rect">
            <a:avLst/>
          </a:prstGeom>
          <a:ln>
            <a:noFill/>
          </a:ln>
          <a:extLst>
            <a:ext uri="{53640926-AAD7-44D8-BBD7-CCE9431645EC}">
              <a14:shadowObscured xmlns:a14="http://schemas.microsoft.com/office/drawing/2010/main"/>
            </a:ext>
          </a:extLst>
        </p:spPr>
      </p:pic>
      <p:pic>
        <p:nvPicPr>
          <p:cNvPr id="74" name="Picture 73" descr="Table&#10;&#10;Description automatically generated">
            <a:extLst>
              <a:ext uri="{FF2B5EF4-FFF2-40B4-BE49-F238E27FC236}">
                <a16:creationId xmlns:a16="http://schemas.microsoft.com/office/drawing/2014/main" id="{866FD421-6918-4176-8475-E82FFCDBA4AC}"/>
              </a:ext>
            </a:extLst>
          </p:cNvPr>
          <p:cNvPicPr>
            <a:picLocks noChangeAspect="1"/>
          </p:cNvPicPr>
          <p:nvPr/>
        </p:nvPicPr>
        <p:blipFill rotWithShape="1">
          <a:blip r:embed="rId10">
            <a:extLst>
              <a:ext uri="{28A0092B-C50C-407E-A947-70E740481C1C}">
                <a14:useLocalDpi xmlns:a14="http://schemas.microsoft.com/office/drawing/2010/main" val="0"/>
              </a:ext>
            </a:extLst>
          </a:blip>
          <a:srcRect t="34160" b="56487"/>
          <a:stretch/>
        </p:blipFill>
        <p:spPr bwMode="auto">
          <a:xfrm>
            <a:off x="3838217" y="3537654"/>
            <a:ext cx="3200400" cy="339076"/>
          </a:xfrm>
          <a:prstGeom prst="rect">
            <a:avLst/>
          </a:prstGeom>
          <a:ln>
            <a:noFill/>
          </a:ln>
          <a:extLst>
            <a:ext uri="{53640926-AAD7-44D8-BBD7-CCE9431645EC}">
              <a14:shadowObscured xmlns:a14="http://schemas.microsoft.com/office/drawing/2010/main"/>
            </a:ext>
          </a:extLst>
        </p:spPr>
      </p:pic>
      <p:pic>
        <p:nvPicPr>
          <p:cNvPr id="75" name="Picture 74" descr="Table&#10;&#10;Description automatically generated">
            <a:extLst>
              <a:ext uri="{FF2B5EF4-FFF2-40B4-BE49-F238E27FC236}">
                <a16:creationId xmlns:a16="http://schemas.microsoft.com/office/drawing/2014/main" id="{3FED5DD0-8769-4ED5-9A58-C6F98FF8BAD8}"/>
              </a:ext>
            </a:extLst>
          </p:cNvPr>
          <p:cNvPicPr>
            <a:picLocks noChangeAspect="1"/>
          </p:cNvPicPr>
          <p:nvPr/>
        </p:nvPicPr>
        <p:blipFill rotWithShape="1">
          <a:blip r:embed="rId10">
            <a:extLst>
              <a:ext uri="{28A0092B-C50C-407E-A947-70E740481C1C}">
                <a14:useLocalDpi xmlns:a14="http://schemas.microsoft.com/office/drawing/2010/main" val="0"/>
              </a:ext>
            </a:extLst>
          </a:blip>
          <a:srcRect t="79962" b="11444"/>
          <a:stretch/>
        </p:blipFill>
        <p:spPr bwMode="auto">
          <a:xfrm>
            <a:off x="3838217" y="5153684"/>
            <a:ext cx="3200400" cy="311988"/>
          </a:xfrm>
          <a:prstGeom prst="rect">
            <a:avLst/>
          </a:prstGeom>
          <a:ln>
            <a:noFill/>
          </a:ln>
          <a:extLst>
            <a:ext uri="{53640926-AAD7-44D8-BBD7-CCE9431645EC}">
              <a14:shadowObscured xmlns:a14="http://schemas.microsoft.com/office/drawing/2010/main"/>
            </a:ext>
          </a:extLst>
        </p:spPr>
      </p:pic>
      <p:pic>
        <p:nvPicPr>
          <p:cNvPr id="76" name="Picture 75" descr="Table&#10;&#10;Description automatically generated">
            <a:extLst>
              <a:ext uri="{FF2B5EF4-FFF2-40B4-BE49-F238E27FC236}">
                <a16:creationId xmlns:a16="http://schemas.microsoft.com/office/drawing/2014/main" id="{BC535435-76DC-43A4-9443-2EF483987A67}"/>
              </a:ext>
            </a:extLst>
          </p:cNvPr>
          <p:cNvPicPr>
            <a:picLocks noChangeAspect="1"/>
          </p:cNvPicPr>
          <p:nvPr/>
        </p:nvPicPr>
        <p:blipFill rotWithShape="1">
          <a:blip r:embed="rId10">
            <a:extLst>
              <a:ext uri="{28A0092B-C50C-407E-A947-70E740481C1C}">
                <a14:useLocalDpi xmlns:a14="http://schemas.microsoft.com/office/drawing/2010/main" val="0"/>
              </a:ext>
            </a:extLst>
          </a:blip>
          <a:srcRect t="12405" b="78624"/>
          <a:stretch/>
        </p:blipFill>
        <p:spPr bwMode="auto">
          <a:xfrm>
            <a:off x="3859581" y="2734919"/>
            <a:ext cx="3200400" cy="325215"/>
          </a:xfrm>
          <a:prstGeom prst="rect">
            <a:avLst/>
          </a:prstGeom>
          <a:ln>
            <a:noFill/>
          </a:ln>
          <a:extLst>
            <a:ext uri="{53640926-AAD7-44D8-BBD7-CCE9431645EC}">
              <a14:shadowObscured xmlns:a14="http://schemas.microsoft.com/office/drawing/2010/main"/>
            </a:ext>
          </a:extLst>
        </p:spPr>
      </p:pic>
      <p:pic>
        <p:nvPicPr>
          <p:cNvPr id="77" name="Picture 76" descr="Table&#10;&#10;Description automatically generated">
            <a:extLst>
              <a:ext uri="{FF2B5EF4-FFF2-40B4-BE49-F238E27FC236}">
                <a16:creationId xmlns:a16="http://schemas.microsoft.com/office/drawing/2014/main" id="{7D717C25-A052-4010-AAFF-C65C511FC4A1}"/>
              </a:ext>
            </a:extLst>
          </p:cNvPr>
          <p:cNvPicPr>
            <a:picLocks noChangeAspect="1"/>
          </p:cNvPicPr>
          <p:nvPr/>
        </p:nvPicPr>
        <p:blipFill rotWithShape="1">
          <a:blip r:embed="rId10">
            <a:extLst>
              <a:ext uri="{28A0092B-C50C-407E-A947-70E740481C1C}">
                <a14:useLocalDpi xmlns:a14="http://schemas.microsoft.com/office/drawing/2010/main" val="0"/>
              </a:ext>
            </a:extLst>
          </a:blip>
          <a:srcRect t="23282" b="67748"/>
          <a:stretch/>
        </p:blipFill>
        <p:spPr bwMode="auto">
          <a:xfrm>
            <a:off x="3838216" y="3128924"/>
            <a:ext cx="3200400" cy="325119"/>
          </a:xfrm>
          <a:prstGeom prst="rect">
            <a:avLst/>
          </a:prstGeom>
          <a:ln>
            <a:noFill/>
          </a:ln>
          <a:extLst>
            <a:ext uri="{53640926-AAD7-44D8-BBD7-CCE9431645EC}">
              <a14:shadowObscured xmlns:a14="http://schemas.microsoft.com/office/drawing/2010/main"/>
            </a:ext>
          </a:extLst>
        </p:spPr>
      </p:pic>
      <p:pic>
        <p:nvPicPr>
          <p:cNvPr id="78" name="Picture 77" descr="Table&#10;&#10;Description automatically generated">
            <a:extLst>
              <a:ext uri="{FF2B5EF4-FFF2-40B4-BE49-F238E27FC236}">
                <a16:creationId xmlns:a16="http://schemas.microsoft.com/office/drawing/2014/main" id="{12D1EAC8-4882-4464-9084-F2E8B56E6535}"/>
              </a:ext>
            </a:extLst>
          </p:cNvPr>
          <p:cNvPicPr>
            <a:picLocks noChangeAspect="1"/>
          </p:cNvPicPr>
          <p:nvPr/>
        </p:nvPicPr>
        <p:blipFill rotWithShape="1">
          <a:blip r:embed="rId10">
            <a:extLst>
              <a:ext uri="{28A0092B-C50C-407E-A947-70E740481C1C}">
                <a14:useLocalDpi xmlns:a14="http://schemas.microsoft.com/office/drawing/2010/main" val="0"/>
              </a:ext>
            </a:extLst>
          </a:blip>
          <a:srcRect t="955" b="90458"/>
          <a:stretch/>
        </p:blipFill>
        <p:spPr bwMode="auto">
          <a:xfrm>
            <a:off x="3858945" y="2343904"/>
            <a:ext cx="3200400" cy="311264"/>
          </a:xfrm>
          <a:prstGeom prst="rect">
            <a:avLst/>
          </a:prstGeom>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id="{DCA98CC7-2FB2-4D42-8260-200E13568DB8}"/>
              </a:ext>
            </a:extLst>
          </p:cNvPr>
          <p:cNvGrpSpPr/>
          <p:nvPr/>
        </p:nvGrpSpPr>
        <p:grpSpPr>
          <a:xfrm>
            <a:off x="3717267" y="385553"/>
            <a:ext cx="2037133" cy="1764536"/>
            <a:chOff x="3717267" y="385553"/>
            <a:chExt cx="2037133" cy="1764536"/>
          </a:xfrm>
        </p:grpSpPr>
        <p:pic>
          <p:nvPicPr>
            <p:cNvPr id="79" name="Picture 78" descr="Text&#10;&#10;Description automatically generated">
              <a:extLst>
                <a:ext uri="{FF2B5EF4-FFF2-40B4-BE49-F238E27FC236}">
                  <a16:creationId xmlns:a16="http://schemas.microsoft.com/office/drawing/2014/main" id="{D38D49AE-43ED-40A1-941E-B714DB9231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2720" y="385553"/>
              <a:ext cx="2011680" cy="741143"/>
            </a:xfrm>
            <a:prstGeom prst="rect">
              <a:avLst/>
            </a:prstGeom>
          </p:spPr>
        </p:pic>
        <p:pic>
          <p:nvPicPr>
            <p:cNvPr id="80" name="Picture 79" descr="Logo&#10;&#10;Description automatically generated with medium confidence">
              <a:extLst>
                <a:ext uri="{FF2B5EF4-FFF2-40B4-BE49-F238E27FC236}">
                  <a16:creationId xmlns:a16="http://schemas.microsoft.com/office/drawing/2014/main" id="{DB198BAE-6FE5-4739-86AC-632538462815}"/>
                </a:ext>
              </a:extLst>
            </p:cNvPr>
            <p:cNvPicPr>
              <a:picLocks noChangeAspect="1"/>
            </p:cNvPicPr>
            <p:nvPr/>
          </p:nvPicPr>
          <p:blipFill rotWithShape="1">
            <a:blip r:embed="rId7">
              <a:extLst>
                <a:ext uri="{28A0092B-C50C-407E-A947-70E740481C1C}">
                  <a14:useLocalDpi xmlns:a14="http://schemas.microsoft.com/office/drawing/2010/main" val="0"/>
                </a:ext>
              </a:extLst>
            </a:blip>
            <a:srcRect r="5000"/>
            <a:stretch/>
          </p:blipFill>
          <p:spPr bwMode="auto">
            <a:xfrm>
              <a:off x="3717267" y="1382472"/>
              <a:ext cx="2011680" cy="767617"/>
            </a:xfrm>
            <a:prstGeom prst="rect">
              <a:avLst/>
            </a:prstGeom>
            <a:ln>
              <a:noFill/>
            </a:ln>
            <a:extLst>
              <a:ext uri="{53640926-AAD7-44D8-BBD7-CCE9431645EC}">
                <a14:shadowObscured xmlns:a14="http://schemas.microsoft.com/office/drawing/2010/main"/>
              </a:ext>
            </a:extLst>
          </p:spPr>
        </p:pic>
      </p:grpSp>
      <p:pic>
        <p:nvPicPr>
          <p:cNvPr id="81" name="Picture 80" descr="Table&#10;&#10;Description automatically generated">
            <a:extLst>
              <a:ext uri="{FF2B5EF4-FFF2-40B4-BE49-F238E27FC236}">
                <a16:creationId xmlns:a16="http://schemas.microsoft.com/office/drawing/2014/main" id="{4F6BCDD4-0889-41DE-8655-054F58831EC0}"/>
              </a:ext>
            </a:extLst>
          </p:cNvPr>
          <p:cNvPicPr>
            <a:picLocks noChangeAspect="1"/>
          </p:cNvPicPr>
          <p:nvPr/>
        </p:nvPicPr>
        <p:blipFill rotWithShape="1">
          <a:blip r:embed="rId11">
            <a:extLst>
              <a:ext uri="{28A0092B-C50C-407E-A947-70E740481C1C}">
                <a14:useLocalDpi xmlns:a14="http://schemas.microsoft.com/office/drawing/2010/main" val="0"/>
              </a:ext>
            </a:extLst>
          </a:blip>
          <a:srcRect t="53165" b="24683"/>
          <a:stretch/>
        </p:blipFill>
        <p:spPr bwMode="auto">
          <a:xfrm>
            <a:off x="5875175" y="1350233"/>
            <a:ext cx="1737360" cy="380057"/>
          </a:xfrm>
          <a:prstGeom prst="rect">
            <a:avLst/>
          </a:prstGeom>
          <a:ln>
            <a:noFill/>
          </a:ln>
          <a:extLst>
            <a:ext uri="{53640926-AAD7-44D8-BBD7-CCE9431645EC}">
              <a14:shadowObscured xmlns:a14="http://schemas.microsoft.com/office/drawing/2010/main"/>
            </a:ext>
          </a:extLst>
        </p:spPr>
      </p:pic>
      <p:pic>
        <p:nvPicPr>
          <p:cNvPr id="82" name="Picture 81" descr="Table&#10;&#10;Description automatically generated">
            <a:extLst>
              <a:ext uri="{FF2B5EF4-FFF2-40B4-BE49-F238E27FC236}">
                <a16:creationId xmlns:a16="http://schemas.microsoft.com/office/drawing/2014/main" id="{C3D4D2FD-CC38-4795-BD25-E83681A3B3D3}"/>
              </a:ext>
            </a:extLst>
          </p:cNvPr>
          <p:cNvPicPr>
            <a:picLocks noChangeAspect="1"/>
          </p:cNvPicPr>
          <p:nvPr/>
        </p:nvPicPr>
        <p:blipFill rotWithShape="1">
          <a:blip r:embed="rId11">
            <a:extLst>
              <a:ext uri="{28A0092B-C50C-407E-A947-70E740481C1C}">
                <a14:useLocalDpi xmlns:a14="http://schemas.microsoft.com/office/drawing/2010/main" val="0"/>
              </a:ext>
            </a:extLst>
          </a:blip>
          <a:srcRect t="28165" b="50626"/>
          <a:stretch/>
        </p:blipFill>
        <p:spPr bwMode="auto">
          <a:xfrm>
            <a:off x="5875175" y="805130"/>
            <a:ext cx="1737360" cy="369075"/>
          </a:xfrm>
          <a:prstGeom prst="rect">
            <a:avLst/>
          </a:prstGeom>
          <a:ln>
            <a:noFill/>
          </a:ln>
          <a:extLst>
            <a:ext uri="{53640926-AAD7-44D8-BBD7-CCE9431645EC}">
              <a14:shadowObscured xmlns:a14="http://schemas.microsoft.com/office/drawing/2010/main"/>
            </a:ext>
          </a:extLst>
        </p:spPr>
      </p:pic>
      <p:pic>
        <p:nvPicPr>
          <p:cNvPr id="83" name="Picture 82" descr="Table&#10;&#10;Description automatically generated">
            <a:extLst>
              <a:ext uri="{FF2B5EF4-FFF2-40B4-BE49-F238E27FC236}">
                <a16:creationId xmlns:a16="http://schemas.microsoft.com/office/drawing/2014/main" id="{79E2581B-22F3-400E-B4E6-67D97DCDD41B}"/>
              </a:ext>
            </a:extLst>
          </p:cNvPr>
          <p:cNvPicPr>
            <a:picLocks noChangeAspect="1"/>
          </p:cNvPicPr>
          <p:nvPr/>
        </p:nvPicPr>
        <p:blipFill rotWithShape="1">
          <a:blip r:embed="rId11">
            <a:extLst>
              <a:ext uri="{28A0092B-C50C-407E-A947-70E740481C1C}">
                <a14:useLocalDpi xmlns:a14="http://schemas.microsoft.com/office/drawing/2010/main" val="0"/>
              </a:ext>
            </a:extLst>
          </a:blip>
          <a:srcRect t="3165" b="75316"/>
          <a:stretch/>
        </p:blipFill>
        <p:spPr bwMode="auto">
          <a:xfrm>
            <a:off x="5875175" y="320821"/>
            <a:ext cx="1737360" cy="369341"/>
          </a:xfrm>
          <a:prstGeom prst="rect">
            <a:avLst/>
          </a:prstGeom>
          <a:ln>
            <a:noFill/>
          </a:ln>
          <a:extLst>
            <a:ext uri="{53640926-AAD7-44D8-BBD7-CCE9431645EC}">
              <a14:shadowObscured xmlns:a14="http://schemas.microsoft.com/office/drawing/2010/main"/>
            </a:ext>
          </a:extLst>
        </p:spPr>
      </p:pic>
      <p:pic>
        <p:nvPicPr>
          <p:cNvPr id="84" name="Picture 83" descr="Table&#10;&#10;Description automatically generated">
            <a:extLst>
              <a:ext uri="{FF2B5EF4-FFF2-40B4-BE49-F238E27FC236}">
                <a16:creationId xmlns:a16="http://schemas.microsoft.com/office/drawing/2014/main" id="{AE38FF58-328C-4A2C-942C-361E7A6D6FDB}"/>
              </a:ext>
            </a:extLst>
          </p:cNvPr>
          <p:cNvPicPr>
            <a:picLocks noChangeAspect="1"/>
          </p:cNvPicPr>
          <p:nvPr/>
        </p:nvPicPr>
        <p:blipFill rotWithShape="1">
          <a:blip r:embed="rId11">
            <a:extLst>
              <a:ext uri="{28A0092B-C50C-407E-A947-70E740481C1C}">
                <a14:useLocalDpi xmlns:a14="http://schemas.microsoft.com/office/drawing/2010/main" val="0"/>
              </a:ext>
            </a:extLst>
          </a:blip>
          <a:srcRect t="77848"/>
          <a:stretch/>
        </p:blipFill>
        <p:spPr bwMode="auto">
          <a:xfrm>
            <a:off x="5875175" y="1859872"/>
            <a:ext cx="1737360" cy="380057"/>
          </a:xfrm>
          <a:prstGeom prst="rect">
            <a:avLst/>
          </a:prstGeom>
          <a:ln>
            <a:noFill/>
          </a:ln>
          <a:extLst>
            <a:ext uri="{53640926-AAD7-44D8-BBD7-CCE9431645EC}">
              <a14:shadowObscured xmlns:a14="http://schemas.microsoft.com/office/drawing/2010/main"/>
            </a:ext>
          </a:extLst>
        </p:spPr>
      </p:pic>
      <p:sp>
        <p:nvSpPr>
          <p:cNvPr id="85" name="Title 1">
            <a:extLst>
              <a:ext uri="{FF2B5EF4-FFF2-40B4-BE49-F238E27FC236}">
                <a16:creationId xmlns:a16="http://schemas.microsoft.com/office/drawing/2014/main" id="{E7ACBCCD-0C4C-44D8-AD79-04E52F7007C0}"/>
              </a:ext>
            </a:extLst>
          </p:cNvPr>
          <p:cNvSpPr txBox="1">
            <a:spLocks/>
          </p:cNvSpPr>
          <p:nvPr/>
        </p:nvSpPr>
        <p:spPr>
          <a:xfrm>
            <a:off x="7753628" y="1990617"/>
            <a:ext cx="2189539" cy="1340827"/>
          </a:xfrm>
          <a:prstGeom prst="rect">
            <a:avLst/>
          </a:prstGeom>
          <a:solidFill>
            <a:schemeClr val="accent2">
              <a:lumMod val="60000"/>
              <a:lumOff val="40000"/>
            </a:schemeClr>
          </a:solidFill>
          <a:ln w="28575">
            <a:solidFill>
              <a:schemeClr val="tx1"/>
            </a:solidFill>
          </a:ln>
        </p:spPr>
        <p:txBody>
          <a:bodyPr vert="horz" lIns="100584" tIns="50292" rIns="100584" bIns="50292" rtlCol="0" anchor="ctr">
            <a:noAutofit/>
          </a:bodyPr>
          <a:lstStyle/>
          <a:p>
            <a:pPr algn="ctr">
              <a:lnSpc>
                <a:spcPct val="90000"/>
              </a:lnSpc>
              <a:spcBef>
                <a:spcPct val="0"/>
              </a:spcBef>
              <a:defRPr/>
            </a:pPr>
            <a:r>
              <a:rPr lang="en-US" sz="3080" b="1" dirty="0">
                <a:latin typeface="Times New Roman" pitchFamily="18" charset="0"/>
                <a:ea typeface="+mj-ea"/>
                <a:cs typeface="Times New Roman" pitchFamily="18" charset="0"/>
              </a:rPr>
              <a:t>What is last division in your chart?</a:t>
            </a:r>
          </a:p>
        </p:txBody>
      </p:sp>
    </p:spTree>
    <p:extLst>
      <p:ext uri="{BB962C8B-B14F-4D97-AF65-F5344CB8AC3E}">
        <p14:creationId xmlns:p14="http://schemas.microsoft.com/office/powerpoint/2010/main" val="9961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8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285D6A2-F504-4BFA-B001-0470CD750357}"/>
              </a:ext>
            </a:extLst>
          </p:cNvPr>
          <p:cNvPicPr>
            <a:picLocks noChangeAspect="1"/>
          </p:cNvPicPr>
          <p:nvPr/>
        </p:nvPicPr>
        <p:blipFill>
          <a:blip r:embed="rId2"/>
          <a:stretch>
            <a:fillRect/>
          </a:stretch>
        </p:blipFill>
        <p:spPr>
          <a:xfrm>
            <a:off x="174099" y="151561"/>
            <a:ext cx="7738931" cy="736507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A34127A4-BF8D-4C9A-B34C-95589B0B9F4C}"/>
              </a:ext>
            </a:extLst>
          </p:cNvPr>
          <p:cNvPicPr>
            <a:picLocks noChangeAspect="1"/>
          </p:cNvPicPr>
          <p:nvPr/>
        </p:nvPicPr>
        <p:blipFill rotWithShape="1">
          <a:blip r:embed="rId3">
            <a:extLst>
              <a:ext uri="{28A0092B-C50C-407E-A947-70E740481C1C}">
                <a14:useLocalDpi xmlns:a14="http://schemas.microsoft.com/office/drawing/2010/main" val="0"/>
              </a:ext>
            </a:extLst>
          </a:blip>
          <a:srcRect t="30263" b="28947"/>
          <a:stretch/>
        </p:blipFill>
        <p:spPr bwMode="auto">
          <a:xfrm>
            <a:off x="1911473" y="759606"/>
            <a:ext cx="1610685" cy="798900"/>
          </a:xfrm>
          <a:prstGeom prst="rect">
            <a:avLst/>
          </a:prstGeom>
          <a:ln>
            <a:noFill/>
          </a:ln>
          <a:extLst>
            <a:ext uri="{53640926-AAD7-44D8-BBD7-CCE9431645EC}">
              <a14:shadowObscured xmlns:a14="http://schemas.microsoft.com/office/drawing/2010/main"/>
            </a:ext>
          </a:extLst>
        </p:spPr>
      </p:pic>
      <p:pic>
        <p:nvPicPr>
          <p:cNvPr id="9" name="Picture 8" descr="Logo&#10;&#10;Description automatically generated with medium confidence">
            <a:extLst>
              <a:ext uri="{FF2B5EF4-FFF2-40B4-BE49-F238E27FC236}">
                <a16:creationId xmlns:a16="http://schemas.microsoft.com/office/drawing/2014/main" id="{96C38C22-48F4-48AD-BF0A-F6C2252898DA}"/>
              </a:ext>
            </a:extLst>
          </p:cNvPr>
          <p:cNvPicPr>
            <a:picLocks noChangeAspect="1"/>
          </p:cNvPicPr>
          <p:nvPr/>
        </p:nvPicPr>
        <p:blipFill rotWithShape="1">
          <a:blip r:embed="rId4">
            <a:extLst>
              <a:ext uri="{28A0092B-C50C-407E-A947-70E740481C1C}">
                <a14:useLocalDpi xmlns:a14="http://schemas.microsoft.com/office/drawing/2010/main" val="0"/>
              </a:ext>
            </a:extLst>
          </a:blip>
          <a:srcRect l="4744" t="26897" r="5087" b="17399"/>
          <a:stretch/>
        </p:blipFill>
        <p:spPr bwMode="auto">
          <a:xfrm>
            <a:off x="1954618" y="2578283"/>
            <a:ext cx="1521908" cy="548117"/>
          </a:xfrm>
          <a:prstGeom prst="rect">
            <a:avLst/>
          </a:prstGeom>
          <a:ln>
            <a:noFill/>
          </a:ln>
          <a:extLst>
            <a:ext uri="{53640926-AAD7-44D8-BBD7-CCE9431645EC}">
              <a14:shadowObscured xmlns:a14="http://schemas.microsoft.com/office/drawing/2010/main"/>
            </a:ext>
          </a:extLst>
        </p:spPr>
      </p:pic>
      <p:pic>
        <p:nvPicPr>
          <p:cNvPr id="10" name="Picture 9" descr="Text&#10;&#10;Description automatically generated">
            <a:extLst>
              <a:ext uri="{FF2B5EF4-FFF2-40B4-BE49-F238E27FC236}">
                <a16:creationId xmlns:a16="http://schemas.microsoft.com/office/drawing/2014/main" id="{27AC7094-B7F3-477D-BE71-D695CC5E40C0}"/>
              </a:ext>
            </a:extLst>
          </p:cNvPr>
          <p:cNvPicPr>
            <a:picLocks noChangeAspect="1"/>
          </p:cNvPicPr>
          <p:nvPr/>
        </p:nvPicPr>
        <p:blipFill rotWithShape="1">
          <a:blip r:embed="rId5">
            <a:extLst>
              <a:ext uri="{28A0092B-C50C-407E-A947-70E740481C1C}">
                <a14:useLocalDpi xmlns:a14="http://schemas.microsoft.com/office/drawing/2010/main" val="0"/>
              </a:ext>
            </a:extLst>
          </a:blip>
          <a:srcRect l="4044" t="33734" r="5861" b="29915"/>
          <a:stretch/>
        </p:blipFill>
        <p:spPr bwMode="auto">
          <a:xfrm>
            <a:off x="1932446" y="4171563"/>
            <a:ext cx="1566253" cy="798900"/>
          </a:xfrm>
          <a:prstGeom prst="rect">
            <a:avLst/>
          </a:prstGeom>
          <a:ln>
            <a:noFill/>
          </a:ln>
          <a:extLst>
            <a:ext uri="{53640926-AAD7-44D8-BBD7-CCE9431645EC}">
              <a14:shadowObscured xmlns:a14="http://schemas.microsoft.com/office/drawing/2010/main"/>
            </a:ext>
          </a:extLst>
        </p:spPr>
      </p:pic>
      <p:pic>
        <p:nvPicPr>
          <p:cNvPr id="13" name="Picture 12" descr="Diagram, text&#10;&#10;Description automatically generated">
            <a:extLst>
              <a:ext uri="{FF2B5EF4-FFF2-40B4-BE49-F238E27FC236}">
                <a16:creationId xmlns:a16="http://schemas.microsoft.com/office/drawing/2014/main" id="{54BC231A-8A80-4C8E-8B36-FC2827BED7B2}"/>
              </a:ext>
            </a:extLst>
          </p:cNvPr>
          <p:cNvPicPr>
            <a:picLocks noChangeAspect="1"/>
          </p:cNvPicPr>
          <p:nvPr/>
        </p:nvPicPr>
        <p:blipFill rotWithShape="1">
          <a:blip r:embed="rId6">
            <a:extLst>
              <a:ext uri="{28A0092B-C50C-407E-A947-70E740481C1C}">
                <a14:useLocalDpi xmlns:a14="http://schemas.microsoft.com/office/drawing/2010/main" val="0"/>
              </a:ext>
            </a:extLst>
          </a:blip>
          <a:srcRect l="26842" t="75004"/>
          <a:stretch/>
        </p:blipFill>
        <p:spPr bwMode="auto">
          <a:xfrm>
            <a:off x="1885164" y="6988697"/>
            <a:ext cx="2648749" cy="355258"/>
          </a:xfrm>
          <a:prstGeom prst="rect">
            <a:avLst/>
          </a:prstGeom>
          <a:ln>
            <a:noFill/>
          </a:ln>
          <a:extLst>
            <a:ext uri="{53640926-AAD7-44D8-BBD7-CCE9431645EC}">
              <a14:shadowObscured xmlns:a14="http://schemas.microsoft.com/office/drawing/2010/main"/>
            </a:ext>
          </a:extLst>
        </p:spPr>
      </p:pic>
      <p:pic>
        <p:nvPicPr>
          <p:cNvPr id="14" name="Picture 13" descr="Diagram, text&#10;&#10;Description automatically generated">
            <a:extLst>
              <a:ext uri="{FF2B5EF4-FFF2-40B4-BE49-F238E27FC236}">
                <a16:creationId xmlns:a16="http://schemas.microsoft.com/office/drawing/2014/main" id="{7869F50B-CFD0-4C5E-AA38-4BCF3647E5DD}"/>
              </a:ext>
            </a:extLst>
          </p:cNvPr>
          <p:cNvPicPr>
            <a:picLocks noChangeAspect="1"/>
          </p:cNvPicPr>
          <p:nvPr/>
        </p:nvPicPr>
        <p:blipFill rotWithShape="1">
          <a:blip r:embed="rId6">
            <a:extLst>
              <a:ext uri="{28A0092B-C50C-407E-A947-70E740481C1C}">
                <a14:useLocalDpi xmlns:a14="http://schemas.microsoft.com/office/drawing/2010/main" val="0"/>
              </a:ext>
            </a:extLst>
          </a:blip>
          <a:srcRect l="27018" t="39732" b="33036"/>
          <a:stretch/>
        </p:blipFill>
        <p:spPr bwMode="auto">
          <a:xfrm>
            <a:off x="1892104" y="6439796"/>
            <a:ext cx="2645364" cy="387478"/>
          </a:xfrm>
          <a:prstGeom prst="rect">
            <a:avLst/>
          </a:prstGeom>
          <a:ln>
            <a:noFill/>
          </a:ln>
          <a:extLst>
            <a:ext uri="{53640926-AAD7-44D8-BBD7-CCE9431645EC}">
              <a14:shadowObscured xmlns:a14="http://schemas.microsoft.com/office/drawing/2010/main"/>
            </a:ext>
          </a:extLst>
        </p:spPr>
      </p:pic>
      <p:pic>
        <p:nvPicPr>
          <p:cNvPr id="15" name="Picture 14" descr="Diagram, text&#10;&#10;Description automatically generated">
            <a:extLst>
              <a:ext uri="{FF2B5EF4-FFF2-40B4-BE49-F238E27FC236}">
                <a16:creationId xmlns:a16="http://schemas.microsoft.com/office/drawing/2014/main" id="{7A64C99E-1DD0-4FA7-B86B-DB3D35F62082}"/>
              </a:ext>
            </a:extLst>
          </p:cNvPr>
          <p:cNvPicPr>
            <a:picLocks noChangeAspect="1"/>
          </p:cNvPicPr>
          <p:nvPr/>
        </p:nvPicPr>
        <p:blipFill rotWithShape="1">
          <a:blip r:embed="rId6">
            <a:extLst>
              <a:ext uri="{28A0092B-C50C-407E-A947-70E740481C1C}">
                <a14:useLocalDpi xmlns:a14="http://schemas.microsoft.com/office/drawing/2010/main" val="0"/>
              </a:ext>
            </a:extLst>
          </a:blip>
          <a:srcRect l="27544" t="4912" b="67848"/>
          <a:stretch/>
        </p:blipFill>
        <p:spPr bwMode="auto">
          <a:xfrm>
            <a:off x="1885164" y="5932110"/>
            <a:ext cx="2625015" cy="387478"/>
          </a:xfrm>
          <a:prstGeom prst="rect">
            <a:avLst/>
          </a:prstGeom>
          <a:ln>
            <a:noFill/>
          </a:ln>
          <a:extLst>
            <a:ext uri="{53640926-AAD7-44D8-BBD7-CCE9431645EC}">
              <a14:shadowObscured xmlns:a14="http://schemas.microsoft.com/office/drawing/2010/main"/>
            </a:ext>
          </a:extLst>
        </p:spPr>
      </p:pic>
      <p:pic>
        <p:nvPicPr>
          <p:cNvPr id="16" name="Picture 15" descr="Diagram, text&#10;&#10;Description automatically generated">
            <a:extLst>
              <a:ext uri="{FF2B5EF4-FFF2-40B4-BE49-F238E27FC236}">
                <a16:creationId xmlns:a16="http://schemas.microsoft.com/office/drawing/2014/main" id="{3A3B625C-AE57-48B1-B5F5-89E4C8A0D760}"/>
              </a:ext>
            </a:extLst>
          </p:cNvPr>
          <p:cNvPicPr>
            <a:picLocks noChangeAspect="1"/>
          </p:cNvPicPr>
          <p:nvPr/>
        </p:nvPicPr>
        <p:blipFill rotWithShape="1">
          <a:blip r:embed="rId6">
            <a:extLst>
              <a:ext uri="{28A0092B-C50C-407E-A947-70E740481C1C}">
                <a14:useLocalDpi xmlns:a14="http://schemas.microsoft.com/office/drawing/2010/main" val="0"/>
              </a:ext>
            </a:extLst>
          </a:blip>
          <a:srcRect l="2631" t="8934" r="76478" b="7534"/>
          <a:stretch/>
        </p:blipFill>
        <p:spPr bwMode="auto">
          <a:xfrm>
            <a:off x="978203" y="6029295"/>
            <a:ext cx="783834" cy="1231990"/>
          </a:xfrm>
          <a:prstGeom prst="rect">
            <a:avLst/>
          </a:prstGeom>
          <a:ln>
            <a:solidFill>
              <a:schemeClr val="tx1"/>
            </a:solidFill>
          </a:ln>
          <a:extLst>
            <a:ext uri="{53640926-AAD7-44D8-BBD7-CCE9431645EC}">
              <a14:shadowObscured xmlns:a14="http://schemas.microsoft.com/office/drawing/2010/main"/>
            </a:ext>
          </a:extLst>
        </p:spPr>
      </p:pic>
      <p:pic>
        <p:nvPicPr>
          <p:cNvPr id="17" name="Picture 16" descr="A picture containing text&#10;&#10;Description automatically generated">
            <a:extLst>
              <a:ext uri="{FF2B5EF4-FFF2-40B4-BE49-F238E27FC236}">
                <a16:creationId xmlns:a16="http://schemas.microsoft.com/office/drawing/2014/main" id="{B01900C8-AF74-422C-B24B-EACBB6675488}"/>
              </a:ext>
            </a:extLst>
          </p:cNvPr>
          <p:cNvPicPr>
            <a:picLocks noChangeAspect="1"/>
          </p:cNvPicPr>
          <p:nvPr/>
        </p:nvPicPr>
        <p:blipFill rotWithShape="1">
          <a:blip r:embed="rId7">
            <a:extLst>
              <a:ext uri="{28A0092B-C50C-407E-A947-70E740481C1C}">
                <a14:useLocalDpi xmlns:a14="http://schemas.microsoft.com/office/drawing/2010/main" val="0"/>
              </a:ext>
            </a:extLst>
          </a:blip>
          <a:srcRect t="30070" b="32401"/>
          <a:stretch/>
        </p:blipFill>
        <p:spPr bwMode="auto">
          <a:xfrm>
            <a:off x="937558" y="2130118"/>
            <a:ext cx="841612" cy="1881938"/>
          </a:xfrm>
          <a:prstGeom prst="rect">
            <a:avLst/>
          </a:prstGeom>
          <a:ln>
            <a:noFill/>
          </a:ln>
          <a:extLst>
            <a:ext uri="{53640926-AAD7-44D8-BBD7-CCE9431645EC}">
              <a14:shadowObscured xmlns:a14="http://schemas.microsoft.com/office/drawing/2010/main"/>
            </a:ext>
          </a:extLst>
        </p:spPr>
      </p:pic>
      <p:sp>
        <p:nvSpPr>
          <p:cNvPr id="33" name="Oval 32">
            <a:extLst>
              <a:ext uri="{FF2B5EF4-FFF2-40B4-BE49-F238E27FC236}">
                <a16:creationId xmlns:a16="http://schemas.microsoft.com/office/drawing/2014/main" id="{04E7A19D-13BB-40D8-B989-528463E52526}"/>
              </a:ext>
            </a:extLst>
          </p:cNvPr>
          <p:cNvSpPr/>
          <p:nvPr/>
        </p:nvSpPr>
        <p:spPr>
          <a:xfrm>
            <a:off x="4102463" y="618908"/>
            <a:ext cx="212785" cy="214456"/>
          </a:xfrm>
          <a:prstGeom prst="ellipse">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7B2A06E-D852-4B80-B915-DE3578611F55}"/>
              </a:ext>
            </a:extLst>
          </p:cNvPr>
          <p:cNvSpPr/>
          <p:nvPr/>
        </p:nvSpPr>
        <p:spPr>
          <a:xfrm>
            <a:off x="4102463" y="1585783"/>
            <a:ext cx="212785" cy="214456"/>
          </a:xfrm>
          <a:prstGeom prst="ellipse">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3C09ABA4-D891-455C-B063-A32E57D37988}"/>
              </a:ext>
            </a:extLst>
          </p:cNvPr>
          <p:cNvGrpSpPr/>
          <p:nvPr/>
        </p:nvGrpSpPr>
        <p:grpSpPr>
          <a:xfrm>
            <a:off x="4102463" y="2406855"/>
            <a:ext cx="212785" cy="1002569"/>
            <a:chOff x="4092399" y="2406855"/>
            <a:chExt cx="212785" cy="1002569"/>
          </a:xfrm>
          <a:solidFill>
            <a:srgbClr val="99CCFF"/>
          </a:solidFill>
        </p:grpSpPr>
        <p:sp>
          <p:nvSpPr>
            <p:cNvPr id="54" name="Oval 53">
              <a:extLst>
                <a:ext uri="{FF2B5EF4-FFF2-40B4-BE49-F238E27FC236}">
                  <a16:creationId xmlns:a16="http://schemas.microsoft.com/office/drawing/2014/main" id="{BD7F90E3-6AEA-4BB9-8E6A-2BF562064FBB}"/>
                </a:ext>
              </a:extLst>
            </p:cNvPr>
            <p:cNvSpPr/>
            <p:nvPr/>
          </p:nvSpPr>
          <p:spPr>
            <a:xfrm>
              <a:off x="4092399" y="2406855"/>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5531F6B-C34C-49C4-8D70-F0BD768416AB}"/>
                </a:ext>
              </a:extLst>
            </p:cNvPr>
            <p:cNvSpPr/>
            <p:nvPr/>
          </p:nvSpPr>
          <p:spPr>
            <a:xfrm>
              <a:off x="4092399" y="2792071"/>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985D6E3-7CFB-4527-87F5-9DD8882FB363}"/>
                </a:ext>
              </a:extLst>
            </p:cNvPr>
            <p:cNvSpPr/>
            <p:nvPr/>
          </p:nvSpPr>
          <p:spPr>
            <a:xfrm>
              <a:off x="4092399" y="3194968"/>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65468A8A-1C27-4BEF-93E6-541C62452ECB}"/>
              </a:ext>
            </a:extLst>
          </p:cNvPr>
          <p:cNvGrpSpPr/>
          <p:nvPr/>
        </p:nvGrpSpPr>
        <p:grpSpPr>
          <a:xfrm>
            <a:off x="4102463" y="3623182"/>
            <a:ext cx="212785" cy="1002569"/>
            <a:chOff x="4092399" y="2406855"/>
            <a:chExt cx="212785" cy="1002569"/>
          </a:xfrm>
          <a:solidFill>
            <a:srgbClr val="99CCFF"/>
          </a:solidFill>
        </p:grpSpPr>
        <p:sp>
          <p:nvSpPr>
            <p:cNvPr id="58" name="Oval 57">
              <a:extLst>
                <a:ext uri="{FF2B5EF4-FFF2-40B4-BE49-F238E27FC236}">
                  <a16:creationId xmlns:a16="http://schemas.microsoft.com/office/drawing/2014/main" id="{AE680067-85B4-42DB-9F14-CD9967D7CF6A}"/>
                </a:ext>
              </a:extLst>
            </p:cNvPr>
            <p:cNvSpPr/>
            <p:nvPr/>
          </p:nvSpPr>
          <p:spPr>
            <a:xfrm>
              <a:off x="4092399" y="2406855"/>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367C800-7076-438E-AC8A-D08CBD80DFA4}"/>
                </a:ext>
              </a:extLst>
            </p:cNvPr>
            <p:cNvSpPr/>
            <p:nvPr/>
          </p:nvSpPr>
          <p:spPr>
            <a:xfrm>
              <a:off x="4092399" y="2792071"/>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FC260F8-7190-494D-B8BB-528782892297}"/>
                </a:ext>
              </a:extLst>
            </p:cNvPr>
            <p:cNvSpPr/>
            <p:nvPr/>
          </p:nvSpPr>
          <p:spPr>
            <a:xfrm>
              <a:off x="4092399" y="3194968"/>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7CF4216F-4653-4B3C-8686-D84C5ADD8D1B}"/>
              </a:ext>
            </a:extLst>
          </p:cNvPr>
          <p:cNvGrpSpPr/>
          <p:nvPr/>
        </p:nvGrpSpPr>
        <p:grpSpPr>
          <a:xfrm>
            <a:off x="4102463" y="4776253"/>
            <a:ext cx="212785" cy="1002569"/>
            <a:chOff x="4092399" y="2406855"/>
            <a:chExt cx="212785" cy="1002569"/>
          </a:xfrm>
          <a:solidFill>
            <a:srgbClr val="99CCFF"/>
          </a:solidFill>
        </p:grpSpPr>
        <p:sp>
          <p:nvSpPr>
            <p:cNvPr id="62" name="Oval 61">
              <a:extLst>
                <a:ext uri="{FF2B5EF4-FFF2-40B4-BE49-F238E27FC236}">
                  <a16:creationId xmlns:a16="http://schemas.microsoft.com/office/drawing/2014/main" id="{59EEB4F0-2BE8-47AE-B10B-35266296B2D7}"/>
                </a:ext>
              </a:extLst>
            </p:cNvPr>
            <p:cNvSpPr/>
            <p:nvPr/>
          </p:nvSpPr>
          <p:spPr>
            <a:xfrm>
              <a:off x="4092399" y="2406855"/>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CE96A71-4B51-4603-AD3A-C42EB277BAC8}"/>
                </a:ext>
              </a:extLst>
            </p:cNvPr>
            <p:cNvSpPr/>
            <p:nvPr/>
          </p:nvSpPr>
          <p:spPr>
            <a:xfrm>
              <a:off x="4092399" y="2792071"/>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1BAAB8F-B176-480C-8B8D-3D4E7396CE90}"/>
                </a:ext>
              </a:extLst>
            </p:cNvPr>
            <p:cNvSpPr/>
            <p:nvPr/>
          </p:nvSpPr>
          <p:spPr>
            <a:xfrm>
              <a:off x="4092399" y="3194968"/>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6A0C361F-3211-4FF4-9959-88BF80854715}"/>
              </a:ext>
            </a:extLst>
          </p:cNvPr>
          <p:cNvGrpSpPr/>
          <p:nvPr/>
        </p:nvGrpSpPr>
        <p:grpSpPr>
          <a:xfrm>
            <a:off x="6059221" y="410796"/>
            <a:ext cx="212785" cy="1712816"/>
            <a:chOff x="6059221" y="410796"/>
            <a:chExt cx="212785" cy="1712816"/>
          </a:xfrm>
          <a:solidFill>
            <a:schemeClr val="accent2">
              <a:lumMod val="60000"/>
              <a:lumOff val="40000"/>
            </a:schemeClr>
          </a:solidFill>
        </p:grpSpPr>
        <p:sp>
          <p:nvSpPr>
            <p:cNvPr id="66" name="Oval 65">
              <a:extLst>
                <a:ext uri="{FF2B5EF4-FFF2-40B4-BE49-F238E27FC236}">
                  <a16:creationId xmlns:a16="http://schemas.microsoft.com/office/drawing/2014/main" id="{EB722A2B-D244-4B8D-823C-457D79E375B7}"/>
                </a:ext>
              </a:extLst>
            </p:cNvPr>
            <p:cNvSpPr/>
            <p:nvPr/>
          </p:nvSpPr>
          <p:spPr>
            <a:xfrm>
              <a:off x="6059221" y="410796"/>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C3D55A7-DB5F-4D12-8758-840AA61B8C61}"/>
                </a:ext>
              </a:extLst>
            </p:cNvPr>
            <p:cNvSpPr/>
            <p:nvPr/>
          </p:nvSpPr>
          <p:spPr>
            <a:xfrm>
              <a:off x="6059221" y="910249"/>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F962CB81-A0B9-416E-A22A-6C228C699A19}"/>
                </a:ext>
              </a:extLst>
            </p:cNvPr>
            <p:cNvSpPr/>
            <p:nvPr/>
          </p:nvSpPr>
          <p:spPr>
            <a:xfrm>
              <a:off x="6059221" y="1409702"/>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BA6810E-C93E-494B-81B4-4D7CC7DC2D84}"/>
                </a:ext>
              </a:extLst>
            </p:cNvPr>
            <p:cNvSpPr/>
            <p:nvPr/>
          </p:nvSpPr>
          <p:spPr>
            <a:xfrm>
              <a:off x="6059221" y="1909156"/>
              <a:ext cx="212785" cy="2144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Table&#10;&#10;Description automatically generated">
            <a:extLst>
              <a:ext uri="{FF2B5EF4-FFF2-40B4-BE49-F238E27FC236}">
                <a16:creationId xmlns:a16="http://schemas.microsoft.com/office/drawing/2014/main" id="{D68D6DD1-2EB1-451D-A7F3-C6710210B36B}"/>
              </a:ext>
            </a:extLst>
          </p:cNvPr>
          <p:cNvPicPr>
            <a:picLocks noChangeAspect="1"/>
          </p:cNvPicPr>
          <p:nvPr/>
        </p:nvPicPr>
        <p:blipFill rotWithShape="1">
          <a:blip r:embed="rId8">
            <a:extLst>
              <a:ext uri="{28A0092B-C50C-407E-A947-70E740481C1C}">
                <a14:useLocalDpi xmlns:a14="http://schemas.microsoft.com/office/drawing/2010/main" val="0"/>
              </a:ext>
            </a:extLst>
          </a:blip>
          <a:srcRect t="91985"/>
          <a:stretch/>
        </p:blipFill>
        <p:spPr bwMode="auto">
          <a:xfrm>
            <a:off x="3838217" y="5571513"/>
            <a:ext cx="3200400" cy="290950"/>
          </a:xfrm>
          <a:prstGeom prst="rect">
            <a:avLst/>
          </a:prstGeom>
          <a:ln>
            <a:noFill/>
          </a:ln>
          <a:extLst>
            <a:ext uri="{53640926-AAD7-44D8-BBD7-CCE9431645EC}">
              <a14:shadowObscured xmlns:a14="http://schemas.microsoft.com/office/drawing/2010/main"/>
            </a:ext>
          </a:extLst>
        </p:spPr>
      </p:pic>
      <p:pic>
        <p:nvPicPr>
          <p:cNvPr id="19" name="Picture 18" descr="Table&#10;&#10;Description automatically generated">
            <a:extLst>
              <a:ext uri="{FF2B5EF4-FFF2-40B4-BE49-F238E27FC236}">
                <a16:creationId xmlns:a16="http://schemas.microsoft.com/office/drawing/2014/main" id="{02F1C30B-DBE2-4A10-A6C1-FF73CBC7A20A}"/>
              </a:ext>
            </a:extLst>
          </p:cNvPr>
          <p:cNvPicPr>
            <a:picLocks noChangeAspect="1"/>
          </p:cNvPicPr>
          <p:nvPr/>
        </p:nvPicPr>
        <p:blipFill rotWithShape="1">
          <a:blip r:embed="rId8">
            <a:extLst>
              <a:ext uri="{28A0092B-C50C-407E-A947-70E740481C1C}">
                <a14:useLocalDpi xmlns:a14="http://schemas.microsoft.com/office/drawing/2010/main" val="0"/>
              </a:ext>
            </a:extLst>
          </a:blip>
          <a:srcRect t="46183" b="45039"/>
          <a:stretch/>
        </p:blipFill>
        <p:spPr bwMode="auto">
          <a:xfrm>
            <a:off x="3838217" y="3982571"/>
            <a:ext cx="3200400" cy="318648"/>
          </a:xfrm>
          <a:prstGeom prst="rect">
            <a:avLst/>
          </a:prstGeom>
          <a:ln>
            <a:noFill/>
          </a:ln>
          <a:extLst>
            <a:ext uri="{53640926-AAD7-44D8-BBD7-CCE9431645EC}">
              <a14:shadowObscured xmlns:a14="http://schemas.microsoft.com/office/drawing/2010/main"/>
            </a:ext>
          </a:extLst>
        </p:spPr>
      </p:pic>
      <p:pic>
        <p:nvPicPr>
          <p:cNvPr id="20" name="Picture 19" descr="Table&#10;&#10;Description automatically generated">
            <a:extLst>
              <a:ext uri="{FF2B5EF4-FFF2-40B4-BE49-F238E27FC236}">
                <a16:creationId xmlns:a16="http://schemas.microsoft.com/office/drawing/2014/main" id="{9C356643-0124-443E-ADE7-BD603A54E1CD}"/>
              </a:ext>
            </a:extLst>
          </p:cNvPr>
          <p:cNvPicPr>
            <a:picLocks noChangeAspect="1"/>
          </p:cNvPicPr>
          <p:nvPr/>
        </p:nvPicPr>
        <p:blipFill rotWithShape="1">
          <a:blip r:embed="rId8">
            <a:extLst>
              <a:ext uri="{28A0092B-C50C-407E-A947-70E740481C1C}">
                <a14:useLocalDpi xmlns:a14="http://schemas.microsoft.com/office/drawing/2010/main" val="0"/>
              </a:ext>
            </a:extLst>
          </a:blip>
          <a:srcRect t="68320" b="23092"/>
          <a:stretch/>
        </p:blipFill>
        <p:spPr bwMode="auto">
          <a:xfrm>
            <a:off x="3838217" y="4790946"/>
            <a:ext cx="3200400" cy="311357"/>
          </a:xfrm>
          <a:prstGeom prst="rect">
            <a:avLst/>
          </a:prstGeom>
          <a:ln>
            <a:noFill/>
          </a:ln>
          <a:extLst>
            <a:ext uri="{53640926-AAD7-44D8-BBD7-CCE9431645EC}">
              <a14:shadowObscured xmlns:a14="http://schemas.microsoft.com/office/drawing/2010/main"/>
            </a:ext>
          </a:extLst>
        </p:spPr>
      </p:pic>
      <p:pic>
        <p:nvPicPr>
          <p:cNvPr id="23" name="Picture 22" descr="Table&#10;&#10;Description automatically generated">
            <a:extLst>
              <a:ext uri="{FF2B5EF4-FFF2-40B4-BE49-F238E27FC236}">
                <a16:creationId xmlns:a16="http://schemas.microsoft.com/office/drawing/2014/main" id="{499CF00A-AE37-400F-ABAC-D4474AC41B17}"/>
              </a:ext>
            </a:extLst>
          </p:cNvPr>
          <p:cNvPicPr>
            <a:picLocks noChangeAspect="1"/>
          </p:cNvPicPr>
          <p:nvPr/>
        </p:nvPicPr>
        <p:blipFill rotWithShape="1">
          <a:blip r:embed="rId8">
            <a:extLst>
              <a:ext uri="{28A0092B-C50C-407E-A947-70E740481C1C}">
                <a14:useLocalDpi xmlns:a14="http://schemas.microsoft.com/office/drawing/2010/main" val="0"/>
              </a:ext>
            </a:extLst>
          </a:blip>
          <a:srcRect t="57252" b="33587"/>
          <a:stretch/>
        </p:blipFill>
        <p:spPr bwMode="auto">
          <a:xfrm>
            <a:off x="3838217" y="4379830"/>
            <a:ext cx="3200400" cy="332505"/>
          </a:xfrm>
          <a:prstGeom prst="rect">
            <a:avLst/>
          </a:prstGeom>
          <a:ln>
            <a:noFill/>
          </a:ln>
          <a:extLst>
            <a:ext uri="{53640926-AAD7-44D8-BBD7-CCE9431645EC}">
              <a14:shadowObscured xmlns:a14="http://schemas.microsoft.com/office/drawing/2010/main"/>
            </a:ext>
          </a:extLst>
        </p:spPr>
      </p:pic>
      <p:pic>
        <p:nvPicPr>
          <p:cNvPr id="24" name="Picture 23" descr="Table&#10;&#10;Description automatically generated">
            <a:extLst>
              <a:ext uri="{FF2B5EF4-FFF2-40B4-BE49-F238E27FC236}">
                <a16:creationId xmlns:a16="http://schemas.microsoft.com/office/drawing/2014/main" id="{37156F7E-66C6-4519-A417-A32B1933E854}"/>
              </a:ext>
            </a:extLst>
          </p:cNvPr>
          <p:cNvPicPr>
            <a:picLocks noChangeAspect="1"/>
          </p:cNvPicPr>
          <p:nvPr/>
        </p:nvPicPr>
        <p:blipFill rotWithShape="1">
          <a:blip r:embed="rId8">
            <a:extLst>
              <a:ext uri="{28A0092B-C50C-407E-A947-70E740481C1C}">
                <a14:useLocalDpi xmlns:a14="http://schemas.microsoft.com/office/drawing/2010/main" val="0"/>
              </a:ext>
            </a:extLst>
          </a:blip>
          <a:srcRect t="34160" b="56487"/>
          <a:stretch/>
        </p:blipFill>
        <p:spPr bwMode="auto">
          <a:xfrm>
            <a:off x="3838217" y="3564884"/>
            <a:ext cx="3200400" cy="339076"/>
          </a:xfrm>
          <a:prstGeom prst="rect">
            <a:avLst/>
          </a:prstGeom>
          <a:ln>
            <a:noFill/>
          </a:ln>
          <a:extLst>
            <a:ext uri="{53640926-AAD7-44D8-BBD7-CCE9431645EC}">
              <a14:shadowObscured xmlns:a14="http://schemas.microsoft.com/office/drawing/2010/main"/>
            </a:ext>
          </a:extLst>
        </p:spPr>
      </p:pic>
      <p:pic>
        <p:nvPicPr>
          <p:cNvPr id="26" name="Picture 25" descr="Table&#10;&#10;Description automatically generated">
            <a:extLst>
              <a:ext uri="{FF2B5EF4-FFF2-40B4-BE49-F238E27FC236}">
                <a16:creationId xmlns:a16="http://schemas.microsoft.com/office/drawing/2014/main" id="{1187B127-F5BD-45E5-ABF1-FA61F2DD95E5}"/>
              </a:ext>
            </a:extLst>
          </p:cNvPr>
          <p:cNvPicPr>
            <a:picLocks noChangeAspect="1"/>
          </p:cNvPicPr>
          <p:nvPr/>
        </p:nvPicPr>
        <p:blipFill rotWithShape="1">
          <a:blip r:embed="rId8">
            <a:extLst>
              <a:ext uri="{28A0092B-C50C-407E-A947-70E740481C1C}">
                <a14:useLocalDpi xmlns:a14="http://schemas.microsoft.com/office/drawing/2010/main" val="0"/>
              </a:ext>
            </a:extLst>
          </a:blip>
          <a:srcRect t="79962" b="11444"/>
          <a:stretch/>
        </p:blipFill>
        <p:spPr bwMode="auto">
          <a:xfrm>
            <a:off x="3838217" y="5180914"/>
            <a:ext cx="3200400" cy="311988"/>
          </a:xfrm>
          <a:prstGeom prst="rect">
            <a:avLst/>
          </a:prstGeom>
          <a:ln>
            <a:noFill/>
          </a:ln>
          <a:extLst>
            <a:ext uri="{53640926-AAD7-44D8-BBD7-CCE9431645EC}">
              <a14:shadowObscured xmlns:a14="http://schemas.microsoft.com/office/drawing/2010/main"/>
            </a:ext>
          </a:extLst>
        </p:spPr>
      </p:pic>
      <p:pic>
        <p:nvPicPr>
          <p:cNvPr id="21" name="Picture 20" descr="Table&#10;&#10;Description automatically generated">
            <a:extLst>
              <a:ext uri="{FF2B5EF4-FFF2-40B4-BE49-F238E27FC236}">
                <a16:creationId xmlns:a16="http://schemas.microsoft.com/office/drawing/2014/main" id="{13F376E7-EDD6-46E6-BAD7-950228AF5E21}"/>
              </a:ext>
            </a:extLst>
          </p:cNvPr>
          <p:cNvPicPr>
            <a:picLocks noChangeAspect="1"/>
          </p:cNvPicPr>
          <p:nvPr/>
        </p:nvPicPr>
        <p:blipFill rotWithShape="1">
          <a:blip r:embed="rId8">
            <a:extLst>
              <a:ext uri="{28A0092B-C50C-407E-A947-70E740481C1C}">
                <a14:useLocalDpi xmlns:a14="http://schemas.microsoft.com/office/drawing/2010/main" val="0"/>
              </a:ext>
            </a:extLst>
          </a:blip>
          <a:srcRect t="12405" b="78624"/>
          <a:stretch/>
        </p:blipFill>
        <p:spPr bwMode="auto">
          <a:xfrm>
            <a:off x="3859581" y="2762149"/>
            <a:ext cx="3200400" cy="325215"/>
          </a:xfrm>
          <a:prstGeom prst="rect">
            <a:avLst/>
          </a:prstGeom>
          <a:ln>
            <a:noFill/>
          </a:ln>
          <a:extLst>
            <a:ext uri="{53640926-AAD7-44D8-BBD7-CCE9431645EC}">
              <a14:shadowObscured xmlns:a14="http://schemas.microsoft.com/office/drawing/2010/main"/>
            </a:ext>
          </a:extLst>
        </p:spPr>
      </p:pic>
      <p:pic>
        <p:nvPicPr>
          <p:cNvPr id="22" name="Picture 21" descr="Table&#10;&#10;Description automatically generated">
            <a:extLst>
              <a:ext uri="{FF2B5EF4-FFF2-40B4-BE49-F238E27FC236}">
                <a16:creationId xmlns:a16="http://schemas.microsoft.com/office/drawing/2014/main" id="{4108CE9A-035C-4408-8266-323ADF5ECD32}"/>
              </a:ext>
            </a:extLst>
          </p:cNvPr>
          <p:cNvPicPr>
            <a:picLocks noChangeAspect="1"/>
          </p:cNvPicPr>
          <p:nvPr/>
        </p:nvPicPr>
        <p:blipFill rotWithShape="1">
          <a:blip r:embed="rId8">
            <a:extLst>
              <a:ext uri="{28A0092B-C50C-407E-A947-70E740481C1C}">
                <a14:useLocalDpi xmlns:a14="http://schemas.microsoft.com/office/drawing/2010/main" val="0"/>
              </a:ext>
            </a:extLst>
          </a:blip>
          <a:srcRect t="23282" b="67748"/>
          <a:stretch/>
        </p:blipFill>
        <p:spPr bwMode="auto">
          <a:xfrm>
            <a:off x="3838216" y="3156154"/>
            <a:ext cx="3200400" cy="325119"/>
          </a:xfrm>
          <a:prstGeom prst="rect">
            <a:avLst/>
          </a:prstGeom>
          <a:ln>
            <a:noFill/>
          </a:ln>
          <a:extLst>
            <a:ext uri="{53640926-AAD7-44D8-BBD7-CCE9431645EC}">
              <a14:shadowObscured xmlns:a14="http://schemas.microsoft.com/office/drawing/2010/main"/>
            </a:ext>
          </a:extLst>
        </p:spPr>
      </p:pic>
      <p:pic>
        <p:nvPicPr>
          <p:cNvPr id="25" name="Picture 24" descr="Table&#10;&#10;Description automatically generated">
            <a:extLst>
              <a:ext uri="{FF2B5EF4-FFF2-40B4-BE49-F238E27FC236}">
                <a16:creationId xmlns:a16="http://schemas.microsoft.com/office/drawing/2014/main" id="{625FC4FC-31B6-4127-A793-0E2C609AA0F9}"/>
              </a:ext>
            </a:extLst>
          </p:cNvPr>
          <p:cNvPicPr>
            <a:picLocks noChangeAspect="1"/>
          </p:cNvPicPr>
          <p:nvPr/>
        </p:nvPicPr>
        <p:blipFill rotWithShape="1">
          <a:blip r:embed="rId8">
            <a:extLst>
              <a:ext uri="{28A0092B-C50C-407E-A947-70E740481C1C}">
                <a14:useLocalDpi xmlns:a14="http://schemas.microsoft.com/office/drawing/2010/main" val="0"/>
              </a:ext>
            </a:extLst>
          </a:blip>
          <a:srcRect t="955" b="90458"/>
          <a:stretch/>
        </p:blipFill>
        <p:spPr bwMode="auto">
          <a:xfrm>
            <a:off x="3858945" y="2371134"/>
            <a:ext cx="3200400" cy="311264"/>
          </a:xfrm>
          <a:prstGeom prst="rect">
            <a:avLst/>
          </a:prstGeom>
          <a:ln>
            <a:noFill/>
          </a:ln>
          <a:extLst>
            <a:ext uri="{53640926-AAD7-44D8-BBD7-CCE9431645EC}">
              <a14:shadowObscured xmlns:a14="http://schemas.microsoft.com/office/drawing/2010/main"/>
            </a:ext>
          </a:extLst>
        </p:spPr>
      </p:pic>
      <p:pic>
        <p:nvPicPr>
          <p:cNvPr id="11" name="Picture 10" descr="Text&#10;&#10;Description automatically generated">
            <a:extLst>
              <a:ext uri="{FF2B5EF4-FFF2-40B4-BE49-F238E27FC236}">
                <a16:creationId xmlns:a16="http://schemas.microsoft.com/office/drawing/2014/main" id="{888286A1-CFFA-438C-B29C-CEA8DB2483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2720" y="385553"/>
            <a:ext cx="2011680" cy="741143"/>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FE0EE140-880D-4CC6-B0BC-B176248A604C}"/>
              </a:ext>
            </a:extLst>
          </p:cNvPr>
          <p:cNvPicPr>
            <a:picLocks noChangeAspect="1"/>
          </p:cNvPicPr>
          <p:nvPr/>
        </p:nvPicPr>
        <p:blipFill rotWithShape="1">
          <a:blip r:embed="rId10">
            <a:extLst>
              <a:ext uri="{28A0092B-C50C-407E-A947-70E740481C1C}">
                <a14:useLocalDpi xmlns:a14="http://schemas.microsoft.com/office/drawing/2010/main" val="0"/>
              </a:ext>
            </a:extLst>
          </a:blip>
          <a:srcRect r="5000"/>
          <a:stretch/>
        </p:blipFill>
        <p:spPr bwMode="auto">
          <a:xfrm>
            <a:off x="3717267" y="1409702"/>
            <a:ext cx="2011680" cy="767617"/>
          </a:xfrm>
          <a:prstGeom prst="rect">
            <a:avLst/>
          </a:prstGeom>
          <a:ln>
            <a:noFill/>
          </a:ln>
          <a:extLst>
            <a:ext uri="{53640926-AAD7-44D8-BBD7-CCE9431645EC}">
              <a14:shadowObscured xmlns:a14="http://schemas.microsoft.com/office/drawing/2010/main"/>
            </a:ext>
          </a:extLst>
        </p:spPr>
      </p:pic>
      <p:pic>
        <p:nvPicPr>
          <p:cNvPr id="27" name="Picture 26" descr="Table&#10;&#10;Description automatically generated">
            <a:extLst>
              <a:ext uri="{FF2B5EF4-FFF2-40B4-BE49-F238E27FC236}">
                <a16:creationId xmlns:a16="http://schemas.microsoft.com/office/drawing/2014/main" id="{F361F1FF-3513-439F-8A3A-8F5FF54E1794}"/>
              </a:ext>
            </a:extLst>
          </p:cNvPr>
          <p:cNvPicPr>
            <a:picLocks noChangeAspect="1"/>
          </p:cNvPicPr>
          <p:nvPr/>
        </p:nvPicPr>
        <p:blipFill rotWithShape="1">
          <a:blip r:embed="rId11">
            <a:extLst>
              <a:ext uri="{28A0092B-C50C-407E-A947-70E740481C1C}">
                <a14:useLocalDpi xmlns:a14="http://schemas.microsoft.com/office/drawing/2010/main" val="0"/>
              </a:ext>
            </a:extLst>
          </a:blip>
          <a:srcRect t="53165" b="24683"/>
          <a:stretch/>
        </p:blipFill>
        <p:spPr bwMode="auto">
          <a:xfrm>
            <a:off x="5875175" y="1350233"/>
            <a:ext cx="1737360" cy="380057"/>
          </a:xfrm>
          <a:prstGeom prst="rect">
            <a:avLst/>
          </a:prstGeom>
          <a:ln>
            <a:noFill/>
          </a:ln>
          <a:extLst>
            <a:ext uri="{53640926-AAD7-44D8-BBD7-CCE9431645EC}">
              <a14:shadowObscured xmlns:a14="http://schemas.microsoft.com/office/drawing/2010/main"/>
            </a:ext>
          </a:extLst>
        </p:spPr>
      </p:pic>
      <p:pic>
        <p:nvPicPr>
          <p:cNvPr id="28" name="Picture 27" descr="Table&#10;&#10;Description automatically generated">
            <a:extLst>
              <a:ext uri="{FF2B5EF4-FFF2-40B4-BE49-F238E27FC236}">
                <a16:creationId xmlns:a16="http://schemas.microsoft.com/office/drawing/2014/main" id="{E6146EBD-D740-442D-AF1B-0EBCF949AE9B}"/>
              </a:ext>
            </a:extLst>
          </p:cNvPr>
          <p:cNvPicPr>
            <a:picLocks noChangeAspect="1"/>
          </p:cNvPicPr>
          <p:nvPr/>
        </p:nvPicPr>
        <p:blipFill rotWithShape="1">
          <a:blip r:embed="rId11">
            <a:extLst>
              <a:ext uri="{28A0092B-C50C-407E-A947-70E740481C1C}">
                <a14:useLocalDpi xmlns:a14="http://schemas.microsoft.com/office/drawing/2010/main" val="0"/>
              </a:ext>
            </a:extLst>
          </a:blip>
          <a:srcRect t="28165" b="50626"/>
          <a:stretch/>
        </p:blipFill>
        <p:spPr bwMode="auto">
          <a:xfrm>
            <a:off x="5875175" y="805130"/>
            <a:ext cx="1737360" cy="369075"/>
          </a:xfrm>
          <a:prstGeom prst="rect">
            <a:avLst/>
          </a:prstGeom>
          <a:ln>
            <a:noFill/>
          </a:ln>
          <a:extLst>
            <a:ext uri="{53640926-AAD7-44D8-BBD7-CCE9431645EC}">
              <a14:shadowObscured xmlns:a14="http://schemas.microsoft.com/office/drawing/2010/main"/>
            </a:ext>
          </a:extLst>
        </p:spPr>
      </p:pic>
      <p:pic>
        <p:nvPicPr>
          <p:cNvPr id="29" name="Picture 28" descr="Table&#10;&#10;Description automatically generated">
            <a:extLst>
              <a:ext uri="{FF2B5EF4-FFF2-40B4-BE49-F238E27FC236}">
                <a16:creationId xmlns:a16="http://schemas.microsoft.com/office/drawing/2014/main" id="{F86F7A0C-22DF-411A-9B26-A3E94863363F}"/>
              </a:ext>
            </a:extLst>
          </p:cNvPr>
          <p:cNvPicPr>
            <a:picLocks noChangeAspect="1"/>
          </p:cNvPicPr>
          <p:nvPr/>
        </p:nvPicPr>
        <p:blipFill rotWithShape="1">
          <a:blip r:embed="rId11">
            <a:extLst>
              <a:ext uri="{28A0092B-C50C-407E-A947-70E740481C1C}">
                <a14:useLocalDpi xmlns:a14="http://schemas.microsoft.com/office/drawing/2010/main" val="0"/>
              </a:ext>
            </a:extLst>
          </a:blip>
          <a:srcRect t="3165" b="75316"/>
          <a:stretch/>
        </p:blipFill>
        <p:spPr bwMode="auto">
          <a:xfrm>
            <a:off x="5875175" y="320821"/>
            <a:ext cx="1737360" cy="369341"/>
          </a:xfrm>
          <a:prstGeom prst="rect">
            <a:avLst/>
          </a:prstGeom>
          <a:ln>
            <a:noFill/>
          </a:ln>
          <a:extLst>
            <a:ext uri="{53640926-AAD7-44D8-BBD7-CCE9431645EC}">
              <a14:shadowObscured xmlns:a14="http://schemas.microsoft.com/office/drawing/2010/main"/>
            </a:ext>
          </a:extLst>
        </p:spPr>
      </p:pic>
      <p:pic>
        <p:nvPicPr>
          <p:cNvPr id="30" name="Picture 29" descr="Table&#10;&#10;Description automatically generated">
            <a:extLst>
              <a:ext uri="{FF2B5EF4-FFF2-40B4-BE49-F238E27FC236}">
                <a16:creationId xmlns:a16="http://schemas.microsoft.com/office/drawing/2014/main" id="{16150F3E-422D-44CF-A2C4-FD0F3C11CBDF}"/>
              </a:ext>
            </a:extLst>
          </p:cNvPr>
          <p:cNvPicPr>
            <a:picLocks noChangeAspect="1"/>
          </p:cNvPicPr>
          <p:nvPr/>
        </p:nvPicPr>
        <p:blipFill rotWithShape="1">
          <a:blip r:embed="rId11">
            <a:extLst>
              <a:ext uri="{28A0092B-C50C-407E-A947-70E740481C1C}">
                <a14:useLocalDpi xmlns:a14="http://schemas.microsoft.com/office/drawing/2010/main" val="0"/>
              </a:ext>
            </a:extLst>
          </a:blip>
          <a:srcRect t="77848"/>
          <a:stretch/>
        </p:blipFill>
        <p:spPr bwMode="auto">
          <a:xfrm>
            <a:off x="5875175" y="1887102"/>
            <a:ext cx="1737360" cy="3800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6558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3823543" y="1511853"/>
            <a:ext cx="5817510" cy="5630602"/>
          </a:xfrm>
          <a:prstGeom prst="rect">
            <a:avLst/>
          </a:prstGeom>
          <a:ln>
            <a:noFill/>
          </a:ln>
          <a:effectLst/>
        </p:spPr>
      </p:pic>
      <p:pic>
        <p:nvPicPr>
          <p:cNvPr id="1026" name="Picture 2"/>
          <p:cNvPicPr>
            <a:picLocks noChangeAspect="1" noChangeArrowheads="1"/>
          </p:cNvPicPr>
          <p:nvPr/>
        </p:nvPicPr>
        <p:blipFill>
          <a:blip r:embed="rId3" cstate="print"/>
          <a:srcRect/>
          <a:stretch>
            <a:fillRect/>
          </a:stretch>
        </p:blipFill>
        <p:spPr bwMode="auto">
          <a:xfrm>
            <a:off x="3730494" y="1414408"/>
            <a:ext cx="6003608" cy="582549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3751449" y="1430125"/>
            <a:ext cx="5961698" cy="5794058"/>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a:stretch>
            <a:fillRect/>
          </a:stretch>
        </p:blipFill>
        <p:spPr bwMode="auto">
          <a:xfrm>
            <a:off x="3735732" y="1424886"/>
            <a:ext cx="5993130" cy="5804535"/>
          </a:xfrm>
          <a:prstGeom prst="rect">
            <a:avLst/>
          </a:prstGeom>
          <a:noFill/>
          <a:ln w="9525">
            <a:noFill/>
            <a:miter lim="800000"/>
            <a:headEnd/>
            <a:tailEnd/>
          </a:ln>
        </p:spPr>
      </p:pic>
      <p:pic>
        <p:nvPicPr>
          <p:cNvPr id="15" name="Picture 2"/>
          <p:cNvPicPr>
            <a:picLocks noChangeAspect="1" noChangeArrowheads="1"/>
          </p:cNvPicPr>
          <p:nvPr/>
        </p:nvPicPr>
        <p:blipFill>
          <a:blip r:embed="rId6" cstate="print"/>
          <a:srcRect/>
          <a:stretch>
            <a:fillRect/>
          </a:stretch>
        </p:blipFill>
        <p:spPr bwMode="auto">
          <a:xfrm>
            <a:off x="3714778" y="1413976"/>
            <a:ext cx="5982653" cy="5752148"/>
          </a:xfrm>
          <a:prstGeom prst="rect">
            <a:avLst/>
          </a:prstGeom>
          <a:noFill/>
          <a:ln w="9525">
            <a:noFill/>
            <a:miter lim="800000"/>
            <a:headEnd/>
            <a:tailEnd/>
          </a:ln>
        </p:spPr>
      </p:pic>
      <p:sp>
        <p:nvSpPr>
          <p:cNvPr id="21" name="Title 1">
            <a:extLst>
              <a:ext uri="{FF2B5EF4-FFF2-40B4-BE49-F238E27FC236}">
                <a16:creationId xmlns:a16="http://schemas.microsoft.com/office/drawing/2014/main" id="{EECD0617-87F5-4289-9C83-EB99028F407D}"/>
              </a:ext>
            </a:extLst>
          </p:cNvPr>
          <p:cNvSpPr>
            <a:spLocks noGrp="1"/>
          </p:cNvSpPr>
          <p:nvPr>
            <p:ph type="title"/>
          </p:nvPr>
        </p:nvSpPr>
        <p:spPr>
          <a:xfrm>
            <a:off x="1" y="114301"/>
            <a:ext cx="5987142" cy="610688"/>
          </a:xfrm>
          <a:solidFill>
            <a:srgbClr val="99CCFF"/>
          </a:solidFill>
        </p:spPr>
        <p:txBody>
          <a:bodyPr>
            <a:normAutofit/>
          </a:bodyPr>
          <a:lstStyle/>
          <a:p>
            <a:pPr algn="ctr"/>
            <a:r>
              <a:rPr lang="en-US" sz="3520" b="1" dirty="0">
                <a:latin typeface="Times New Roman" pitchFamily="18" charset="0"/>
                <a:cs typeface="Times New Roman" pitchFamily="18" charset="0"/>
              </a:rPr>
              <a:t>Let’s add to our timescale …</a:t>
            </a:r>
          </a:p>
        </p:txBody>
      </p:sp>
      <p:sp>
        <p:nvSpPr>
          <p:cNvPr id="23" name="Rectangle 22"/>
          <p:cNvSpPr/>
          <p:nvPr/>
        </p:nvSpPr>
        <p:spPr>
          <a:xfrm>
            <a:off x="5748682" y="7148832"/>
            <a:ext cx="1630575" cy="643253"/>
          </a:xfrm>
          <a:prstGeom prst="rect">
            <a:avLst/>
          </a:prstGeom>
          <a:solidFill>
            <a:srgbClr val="FF0000"/>
          </a:solidFill>
        </p:spPr>
        <p:txBody>
          <a:bodyPr wrap="none" lIns="100584" tIns="50292" rIns="100584" bIns="50292">
            <a:spAutoFit/>
          </a:bodyPr>
          <a:lstStyle/>
          <a:p>
            <a:pPr algn="ctr"/>
            <a:r>
              <a:rPr lang="en-US" sz="3520" b="1" dirty="0">
                <a:ln w="17780" cmpd="sng">
                  <a:solidFill>
                    <a:sysClr val="windowText" lastClr="000000"/>
                  </a:solidFill>
                  <a:prstDash val="solid"/>
                  <a:miter lim="800000"/>
                </a:ln>
                <a:solidFill>
                  <a:srgbClr val="FFFF00"/>
                </a:solidFill>
                <a:effectLst>
                  <a:outerShdw blurRad="50800" algn="tl" rotWithShape="0">
                    <a:srgbClr val="000000"/>
                  </a:outerShdw>
                </a:effectLst>
              </a:rPr>
              <a:t>OLDEST</a:t>
            </a:r>
            <a:endParaRPr lang="en-US" sz="3960" b="1" dirty="0">
              <a:ln w="17780" cmpd="sng">
                <a:solidFill>
                  <a:sysClr val="windowText" lastClr="000000"/>
                </a:solidFill>
                <a:prstDash val="solid"/>
                <a:miter lim="800000"/>
              </a:ln>
              <a:solidFill>
                <a:srgbClr val="FFFF00"/>
              </a:solidFill>
              <a:effectLst>
                <a:outerShdw blurRad="50800" algn="tl" rotWithShape="0">
                  <a:srgbClr val="000000"/>
                </a:outerShdw>
              </a:effectLst>
            </a:endParaRPr>
          </a:p>
        </p:txBody>
      </p:sp>
      <p:sp>
        <p:nvSpPr>
          <p:cNvPr id="24" name="Rectangle 23"/>
          <p:cNvSpPr/>
          <p:nvPr/>
        </p:nvSpPr>
        <p:spPr>
          <a:xfrm>
            <a:off x="6951107" y="201833"/>
            <a:ext cx="2880360" cy="575542"/>
          </a:xfrm>
          <a:prstGeom prst="rect">
            <a:avLst/>
          </a:prstGeom>
          <a:solidFill>
            <a:srgbClr val="FF0000"/>
          </a:solidFill>
        </p:spPr>
        <p:txBody>
          <a:bodyPr wrap="square" lIns="100584" tIns="50292" rIns="100584" bIns="50292">
            <a:spAutoFit/>
          </a:bodyPr>
          <a:lstStyle/>
          <a:p>
            <a:pPr algn="ctr"/>
            <a:r>
              <a:rPr lang="en-US" sz="3080" b="1" dirty="0">
                <a:ln w="17780" cmpd="sng">
                  <a:solidFill>
                    <a:sysClr val="windowText" lastClr="000000"/>
                  </a:solidFill>
                  <a:prstDash val="solid"/>
                  <a:miter lim="800000"/>
                </a:ln>
                <a:solidFill>
                  <a:srgbClr val="FFFF00"/>
                </a:solidFill>
                <a:effectLst>
                  <a:outerShdw blurRad="50800" algn="tl" rotWithShape="0">
                    <a:srgbClr val="000000"/>
                  </a:outerShdw>
                </a:effectLst>
              </a:rPr>
              <a:t>MOST RECENT</a:t>
            </a:r>
          </a:p>
        </p:txBody>
      </p:sp>
      <p:graphicFrame>
        <p:nvGraphicFramePr>
          <p:cNvPr id="4" name="Table 3">
            <a:extLst>
              <a:ext uri="{FF2B5EF4-FFF2-40B4-BE49-F238E27FC236}">
                <a16:creationId xmlns:a16="http://schemas.microsoft.com/office/drawing/2014/main" id="{2DB8DB8A-0534-41D3-B224-9C4C288C4118}"/>
              </a:ext>
            </a:extLst>
          </p:cNvPr>
          <p:cNvGraphicFramePr>
            <a:graphicFrameLocks noGrp="1"/>
          </p:cNvGraphicFramePr>
          <p:nvPr/>
        </p:nvGraphicFramePr>
        <p:xfrm>
          <a:off x="594792" y="1204632"/>
          <a:ext cx="2506734" cy="2038688"/>
        </p:xfrm>
        <a:graphic>
          <a:graphicData uri="http://schemas.openxmlformats.org/drawingml/2006/table">
            <a:tbl>
              <a:tblPr/>
              <a:tblGrid>
                <a:gridCol w="1564352">
                  <a:extLst>
                    <a:ext uri="{9D8B030D-6E8A-4147-A177-3AD203B41FA5}">
                      <a16:colId xmlns:a16="http://schemas.microsoft.com/office/drawing/2014/main" val="4215810121"/>
                    </a:ext>
                  </a:extLst>
                </a:gridCol>
                <a:gridCol w="942382">
                  <a:extLst>
                    <a:ext uri="{9D8B030D-6E8A-4147-A177-3AD203B41FA5}">
                      <a16:colId xmlns:a16="http://schemas.microsoft.com/office/drawing/2014/main" val="1076676394"/>
                    </a:ext>
                  </a:extLst>
                </a:gridCol>
              </a:tblGrid>
              <a:tr h="509672">
                <a:tc>
                  <a:txBody>
                    <a:bodyPr/>
                    <a:lstStyle/>
                    <a:p>
                      <a:pPr algn="ctr" rtl="0" fontAlgn="t">
                        <a:spcBef>
                          <a:spcPts val="0"/>
                        </a:spcBef>
                        <a:spcAft>
                          <a:spcPts val="0"/>
                        </a:spcAft>
                      </a:pPr>
                      <a:r>
                        <a:rPr lang="en-US" sz="2400" b="0" i="0" u="none" strike="noStrike">
                          <a:solidFill>
                            <a:srgbClr val="000000"/>
                          </a:solidFill>
                          <a:effectLst/>
                          <a:latin typeface="Arial" panose="020B0604020202020204" pitchFamily="34" charset="0"/>
                        </a:rPr>
                        <a:t>Eons</a:t>
                      </a:r>
                      <a:endParaRPr lang="en-US" sz="3200">
                        <a:effectLst/>
                      </a:endParaRPr>
                    </a:p>
                  </a:txBody>
                  <a:tcPr marL="47625" marR="47625" marT="47625" marB="476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US" sz="2400" b="0" i="0" u="none" strike="noStrike">
                          <a:solidFill>
                            <a:srgbClr val="000000"/>
                          </a:solidFill>
                          <a:effectLst/>
                          <a:latin typeface="Arial" panose="020B0604020202020204" pitchFamily="34" charset="0"/>
                        </a:rPr>
                        <a:t>?</a:t>
                      </a:r>
                      <a:endParaRPr lang="en-US" sz="3200">
                        <a:effectLst/>
                      </a:endParaRPr>
                    </a:p>
                  </a:txBody>
                  <a:tcPr marL="47625" marR="47625" marT="47625" marB="476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6766549"/>
                  </a:ext>
                </a:extLst>
              </a:tr>
              <a:tr h="509672">
                <a:tc>
                  <a:txBody>
                    <a:bodyPr/>
                    <a:lstStyle/>
                    <a:p>
                      <a:pPr algn="ctr" rtl="0" fontAlgn="t">
                        <a:spcBef>
                          <a:spcPts val="0"/>
                        </a:spcBef>
                        <a:spcAft>
                          <a:spcPts val="0"/>
                        </a:spcAft>
                      </a:pPr>
                      <a:r>
                        <a:rPr lang="en-US" sz="2400" b="0" i="0" u="none" strike="noStrike" dirty="0">
                          <a:solidFill>
                            <a:srgbClr val="000000"/>
                          </a:solidFill>
                          <a:effectLst/>
                          <a:latin typeface="Arial" panose="020B0604020202020204" pitchFamily="34" charset="0"/>
                        </a:rPr>
                        <a:t>Eras</a:t>
                      </a:r>
                      <a:endParaRPr lang="en-US" sz="3200" dirty="0">
                        <a:effectLst/>
                      </a:endParaRPr>
                    </a:p>
                  </a:txBody>
                  <a:tcPr marL="47625" marR="47625" marT="47625" marB="476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US" sz="2400" b="0" i="0" u="none" strike="noStrike">
                          <a:solidFill>
                            <a:srgbClr val="000000"/>
                          </a:solidFill>
                          <a:effectLst/>
                          <a:latin typeface="Arial" panose="020B0604020202020204" pitchFamily="34" charset="0"/>
                        </a:rPr>
                        <a:t>?</a:t>
                      </a:r>
                      <a:endParaRPr lang="en-US" sz="3200">
                        <a:effectLst/>
                      </a:endParaRPr>
                    </a:p>
                  </a:txBody>
                  <a:tcPr marL="47625" marR="47625" marT="47625" marB="476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432551"/>
                  </a:ext>
                </a:extLst>
              </a:tr>
              <a:tr h="509672">
                <a:tc>
                  <a:txBody>
                    <a:bodyPr/>
                    <a:lstStyle/>
                    <a:p>
                      <a:pPr algn="ctr" rtl="0" fontAlgn="t">
                        <a:spcBef>
                          <a:spcPts val="0"/>
                        </a:spcBef>
                        <a:spcAft>
                          <a:spcPts val="0"/>
                        </a:spcAft>
                      </a:pPr>
                      <a:r>
                        <a:rPr lang="en-US" sz="2400" b="0" i="0" u="none" strike="noStrike">
                          <a:solidFill>
                            <a:srgbClr val="000000"/>
                          </a:solidFill>
                          <a:effectLst/>
                          <a:latin typeface="Arial" panose="020B0604020202020204" pitchFamily="34" charset="0"/>
                        </a:rPr>
                        <a:t>Periods</a:t>
                      </a:r>
                      <a:endParaRPr lang="en-US" sz="3200">
                        <a:effectLst/>
                      </a:endParaRPr>
                    </a:p>
                  </a:txBody>
                  <a:tcPr marL="47625" marR="47625" marT="47625" marB="476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US" sz="2400" b="0" i="0" u="none" strike="noStrike" dirty="0">
                          <a:solidFill>
                            <a:srgbClr val="000000"/>
                          </a:solidFill>
                          <a:effectLst/>
                          <a:latin typeface="Arial" panose="020B0604020202020204" pitchFamily="34" charset="0"/>
                        </a:rPr>
                        <a:t>?</a:t>
                      </a:r>
                      <a:endParaRPr lang="en-US" sz="3200" dirty="0">
                        <a:effectLst/>
                      </a:endParaRPr>
                    </a:p>
                  </a:txBody>
                  <a:tcPr marL="47625" marR="47625" marT="47625" marB="476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4620620"/>
                  </a:ext>
                </a:extLst>
              </a:tr>
              <a:tr h="509672">
                <a:tc>
                  <a:txBody>
                    <a:bodyPr/>
                    <a:lstStyle/>
                    <a:p>
                      <a:pPr algn="ctr" rtl="0" fontAlgn="t">
                        <a:spcBef>
                          <a:spcPts val="0"/>
                        </a:spcBef>
                        <a:spcAft>
                          <a:spcPts val="0"/>
                        </a:spcAft>
                      </a:pPr>
                      <a:r>
                        <a:rPr lang="en-US" sz="2400" b="0" i="0" u="none" strike="noStrike">
                          <a:solidFill>
                            <a:srgbClr val="000000"/>
                          </a:solidFill>
                          <a:effectLst/>
                          <a:latin typeface="Arial" panose="020B0604020202020204" pitchFamily="34" charset="0"/>
                        </a:rPr>
                        <a:t>Epochs</a:t>
                      </a:r>
                      <a:endParaRPr lang="en-US" sz="3200">
                        <a:effectLst/>
                      </a:endParaRPr>
                    </a:p>
                  </a:txBody>
                  <a:tcPr marL="47625" marR="47625" marT="47625" marB="476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US" sz="2400" b="0" i="0" u="none" strike="noStrike" dirty="0">
                          <a:solidFill>
                            <a:srgbClr val="000000"/>
                          </a:solidFill>
                          <a:effectLst/>
                          <a:latin typeface="Arial" panose="020B0604020202020204" pitchFamily="34" charset="0"/>
                        </a:rPr>
                        <a:t>?</a:t>
                      </a:r>
                      <a:endParaRPr lang="en-US" sz="3200" dirty="0">
                        <a:effectLst/>
                      </a:endParaRPr>
                    </a:p>
                  </a:txBody>
                  <a:tcPr marL="47625" marR="47625" marT="47625" marB="47625">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9622535"/>
                  </a:ext>
                </a:extLst>
              </a:tr>
            </a:tbl>
          </a:graphicData>
        </a:graphic>
      </p:graphicFrame>
      <p:grpSp>
        <p:nvGrpSpPr>
          <p:cNvPr id="8" name="Group 7">
            <a:extLst>
              <a:ext uri="{FF2B5EF4-FFF2-40B4-BE49-F238E27FC236}">
                <a16:creationId xmlns:a16="http://schemas.microsoft.com/office/drawing/2014/main" id="{FA192862-66EA-477D-84EF-2EEA2173F238}"/>
              </a:ext>
            </a:extLst>
          </p:cNvPr>
          <p:cNvGrpSpPr/>
          <p:nvPr/>
        </p:nvGrpSpPr>
        <p:grpSpPr>
          <a:xfrm>
            <a:off x="89550" y="1034173"/>
            <a:ext cx="4493508" cy="3276406"/>
            <a:chOff x="89550" y="866845"/>
            <a:chExt cx="4493508" cy="3276406"/>
          </a:xfrm>
        </p:grpSpPr>
        <p:sp>
          <p:nvSpPr>
            <p:cNvPr id="6" name="Title 1">
              <a:extLst>
                <a:ext uri="{FF2B5EF4-FFF2-40B4-BE49-F238E27FC236}">
                  <a16:creationId xmlns:a16="http://schemas.microsoft.com/office/drawing/2014/main" id="{EECD0617-87F5-4289-9C83-EB99028F407D}"/>
                </a:ext>
              </a:extLst>
            </p:cNvPr>
            <p:cNvSpPr txBox="1">
              <a:spLocks/>
            </p:cNvSpPr>
            <p:nvPr/>
          </p:nvSpPr>
          <p:spPr>
            <a:xfrm>
              <a:off x="89550" y="3566022"/>
              <a:ext cx="3535679" cy="577229"/>
            </a:xfrm>
            <a:prstGeom prst="rect">
              <a:avLst/>
            </a:prstGeom>
          </p:spPr>
          <p:txBody>
            <a:bodyPr vert="horz" lIns="100584" tIns="50292" rIns="100584" bIns="50292" rtlCol="0" anchor="t" anchorCtr="0">
              <a:noAutofit/>
            </a:bodyPr>
            <a:lstStyle/>
            <a:p>
              <a:pPr algn="ctr">
                <a:lnSpc>
                  <a:spcPct val="90000"/>
                </a:lnSpc>
                <a:spcBef>
                  <a:spcPct val="0"/>
                </a:spcBef>
                <a:defRPr/>
              </a:pPr>
              <a:r>
                <a:rPr lang="en-US" sz="2640" b="1" dirty="0">
                  <a:latin typeface="Times New Roman" pitchFamily="18" charset="0"/>
                  <a:ea typeface="+mj-ea"/>
                  <a:cs typeface="Times New Roman" pitchFamily="18" charset="0"/>
                </a:rPr>
                <a:t>GREEN = EON</a:t>
              </a:r>
            </a:p>
          </p:txBody>
        </p:sp>
        <p:sp>
          <p:nvSpPr>
            <p:cNvPr id="2" name="Rectangle 1"/>
            <p:cNvSpPr/>
            <p:nvPr/>
          </p:nvSpPr>
          <p:spPr>
            <a:xfrm>
              <a:off x="3848562" y="866845"/>
              <a:ext cx="734496" cy="397032"/>
            </a:xfrm>
            <a:prstGeom prst="rect">
              <a:avLst/>
            </a:prstGeom>
            <a:solidFill>
              <a:schemeClr val="tx1"/>
            </a:solidFill>
          </p:spPr>
          <p:txBody>
            <a:bodyPr wrap="none">
              <a:spAutoFit/>
            </a:bodyPr>
            <a:lstStyle/>
            <a:p>
              <a:r>
                <a:rPr lang="en-US" sz="1980" b="1" dirty="0">
                  <a:solidFill>
                    <a:schemeClr val="bg1"/>
                  </a:solidFill>
                  <a:latin typeface="Times New Roman" pitchFamily="18" charset="0"/>
                  <a:cs typeface="Times New Roman" pitchFamily="18" charset="0"/>
                </a:rPr>
                <a:t>EON</a:t>
              </a:r>
              <a:endParaRPr lang="en-US" sz="1980" dirty="0">
                <a:solidFill>
                  <a:schemeClr val="bg1"/>
                </a:solidFill>
              </a:endParaRPr>
            </a:p>
          </p:txBody>
        </p:sp>
        <p:sp>
          <p:nvSpPr>
            <p:cNvPr id="7" name="Rectangle 6">
              <a:extLst>
                <a:ext uri="{FF2B5EF4-FFF2-40B4-BE49-F238E27FC236}">
                  <a16:creationId xmlns:a16="http://schemas.microsoft.com/office/drawing/2014/main" id="{66EAF1E5-128B-4BC8-BE0D-1792121FFA5B}"/>
                </a:ext>
              </a:extLst>
            </p:cNvPr>
            <p:cNvSpPr/>
            <p:nvPr/>
          </p:nvSpPr>
          <p:spPr>
            <a:xfrm>
              <a:off x="2180548" y="1068746"/>
              <a:ext cx="911424" cy="483478"/>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B5814B0F-D8D1-46B5-91BA-77F90D3E6B51}"/>
              </a:ext>
            </a:extLst>
          </p:cNvPr>
          <p:cNvGrpSpPr/>
          <p:nvPr/>
        </p:nvGrpSpPr>
        <p:grpSpPr>
          <a:xfrm>
            <a:off x="209549" y="1034174"/>
            <a:ext cx="5611075" cy="3744611"/>
            <a:chOff x="209549" y="866846"/>
            <a:chExt cx="5611075" cy="3744611"/>
          </a:xfrm>
        </p:grpSpPr>
        <p:sp>
          <p:nvSpPr>
            <p:cNvPr id="9" name="Title 1">
              <a:extLst>
                <a:ext uri="{FF2B5EF4-FFF2-40B4-BE49-F238E27FC236}">
                  <a16:creationId xmlns:a16="http://schemas.microsoft.com/office/drawing/2014/main" id="{EECD0617-87F5-4289-9C83-EB99028F407D}"/>
                </a:ext>
              </a:extLst>
            </p:cNvPr>
            <p:cNvSpPr txBox="1">
              <a:spLocks/>
            </p:cNvSpPr>
            <p:nvPr/>
          </p:nvSpPr>
          <p:spPr>
            <a:xfrm>
              <a:off x="209549" y="4024531"/>
              <a:ext cx="3352800" cy="586926"/>
            </a:xfrm>
            <a:prstGeom prst="rect">
              <a:avLst/>
            </a:prstGeom>
          </p:spPr>
          <p:txBody>
            <a:bodyPr vert="horz" lIns="100584" tIns="50292" rIns="100584" bIns="50292" rtlCol="0" anchor="t" anchorCtr="0">
              <a:noAutofit/>
            </a:bodyPr>
            <a:lstStyle/>
            <a:p>
              <a:pPr algn="ctr">
                <a:lnSpc>
                  <a:spcPct val="90000"/>
                </a:lnSpc>
                <a:spcBef>
                  <a:spcPct val="0"/>
                </a:spcBef>
                <a:defRPr/>
              </a:pPr>
              <a:r>
                <a:rPr lang="en-US" sz="2640" b="1" dirty="0">
                  <a:latin typeface="Times New Roman" pitchFamily="18" charset="0"/>
                  <a:ea typeface="+mj-ea"/>
                  <a:cs typeface="Times New Roman" pitchFamily="18" charset="0"/>
                </a:rPr>
                <a:t>YELLOW = ERA</a:t>
              </a:r>
            </a:p>
          </p:txBody>
        </p:sp>
        <p:grpSp>
          <p:nvGrpSpPr>
            <p:cNvPr id="35" name="Group 34"/>
            <p:cNvGrpSpPr/>
            <p:nvPr/>
          </p:nvGrpSpPr>
          <p:grpSpPr>
            <a:xfrm>
              <a:off x="4583058" y="866846"/>
              <a:ext cx="1237566" cy="397032"/>
              <a:chOff x="4166417" y="744292"/>
              <a:chExt cx="1125060" cy="360938"/>
            </a:xfrm>
          </p:grpSpPr>
          <p:sp>
            <p:nvSpPr>
              <p:cNvPr id="3" name="Rectangle 2"/>
              <p:cNvSpPr/>
              <p:nvPr/>
            </p:nvSpPr>
            <p:spPr>
              <a:xfrm>
                <a:off x="4636869" y="744292"/>
                <a:ext cx="654608" cy="360938"/>
              </a:xfrm>
              <a:prstGeom prst="rect">
                <a:avLst/>
              </a:prstGeom>
              <a:solidFill>
                <a:schemeClr val="tx1"/>
              </a:solidFill>
            </p:spPr>
            <p:txBody>
              <a:bodyPr wrap="none">
                <a:spAutoFit/>
              </a:bodyPr>
              <a:lstStyle/>
              <a:p>
                <a:r>
                  <a:rPr lang="en-US" sz="1980" b="1" dirty="0">
                    <a:solidFill>
                      <a:schemeClr val="bg1"/>
                    </a:solidFill>
                    <a:latin typeface="Times New Roman" pitchFamily="18" charset="0"/>
                    <a:cs typeface="Times New Roman" pitchFamily="18" charset="0"/>
                  </a:rPr>
                  <a:t>ERA</a:t>
                </a:r>
                <a:endParaRPr lang="en-US" sz="1980" dirty="0">
                  <a:solidFill>
                    <a:schemeClr val="bg1"/>
                  </a:solidFill>
                </a:endParaRPr>
              </a:p>
            </p:txBody>
          </p:sp>
          <p:cxnSp>
            <p:nvCxnSpPr>
              <p:cNvPr id="28" name="Straight Arrow Connector 27"/>
              <p:cNvCxnSpPr>
                <a:stCxn id="2" idx="3"/>
                <a:endCxn id="3" idx="1"/>
              </p:cNvCxnSpPr>
              <p:nvPr/>
            </p:nvCxnSpPr>
            <p:spPr>
              <a:xfrm flipV="1">
                <a:off x="4166417" y="924761"/>
                <a:ext cx="470452" cy="54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0C1EA487-DEA5-41D5-991A-7EFAD6763EF8}"/>
                </a:ext>
              </a:extLst>
            </p:cNvPr>
            <p:cNvSpPr/>
            <p:nvPr/>
          </p:nvSpPr>
          <p:spPr>
            <a:xfrm>
              <a:off x="2188694" y="1581447"/>
              <a:ext cx="911424" cy="4834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0F538F8-4D03-4840-8701-EEB4DF5C072D}"/>
              </a:ext>
            </a:extLst>
          </p:cNvPr>
          <p:cNvGrpSpPr/>
          <p:nvPr/>
        </p:nvGrpSpPr>
        <p:grpSpPr>
          <a:xfrm>
            <a:off x="280953" y="1034174"/>
            <a:ext cx="7135217" cy="4258476"/>
            <a:chOff x="261193" y="866846"/>
            <a:chExt cx="7135217" cy="4258476"/>
          </a:xfrm>
        </p:grpSpPr>
        <p:sp>
          <p:nvSpPr>
            <p:cNvPr id="12" name="Title 1">
              <a:extLst>
                <a:ext uri="{FF2B5EF4-FFF2-40B4-BE49-F238E27FC236}">
                  <a16:creationId xmlns:a16="http://schemas.microsoft.com/office/drawing/2014/main" id="{EECD0617-87F5-4289-9C83-EB99028F407D}"/>
                </a:ext>
              </a:extLst>
            </p:cNvPr>
            <p:cNvSpPr txBox="1">
              <a:spLocks/>
            </p:cNvSpPr>
            <p:nvPr/>
          </p:nvSpPr>
          <p:spPr>
            <a:xfrm>
              <a:off x="261193" y="4546404"/>
              <a:ext cx="3352800" cy="578918"/>
            </a:xfrm>
            <a:prstGeom prst="rect">
              <a:avLst/>
            </a:prstGeom>
          </p:spPr>
          <p:txBody>
            <a:bodyPr vert="horz" lIns="100584" tIns="50292" rIns="100584" bIns="50292" rtlCol="0" anchor="t" anchorCtr="0">
              <a:noAutofit/>
            </a:bodyPr>
            <a:lstStyle/>
            <a:p>
              <a:pPr algn="ctr">
                <a:lnSpc>
                  <a:spcPct val="90000"/>
                </a:lnSpc>
                <a:spcBef>
                  <a:spcPct val="0"/>
                </a:spcBef>
                <a:defRPr/>
              </a:pPr>
              <a:r>
                <a:rPr lang="en-US" sz="2640" b="1" dirty="0">
                  <a:latin typeface="Times New Roman" pitchFamily="18" charset="0"/>
                  <a:ea typeface="+mj-ea"/>
                  <a:cs typeface="Times New Roman" pitchFamily="18" charset="0"/>
                </a:rPr>
                <a:t>BLUE = PERIOD</a:t>
              </a:r>
            </a:p>
          </p:txBody>
        </p:sp>
        <p:grpSp>
          <p:nvGrpSpPr>
            <p:cNvPr id="36" name="Group 35"/>
            <p:cNvGrpSpPr/>
            <p:nvPr/>
          </p:nvGrpSpPr>
          <p:grpSpPr>
            <a:xfrm>
              <a:off x="5820624" y="866846"/>
              <a:ext cx="1575786" cy="397032"/>
              <a:chOff x="5291478" y="744292"/>
              <a:chExt cx="1432533" cy="360938"/>
            </a:xfrm>
          </p:grpSpPr>
          <p:sp>
            <p:nvSpPr>
              <p:cNvPr id="25" name="Rectangle 24"/>
              <p:cNvSpPr/>
              <p:nvPr/>
            </p:nvSpPr>
            <p:spPr>
              <a:xfrm>
                <a:off x="5658451" y="744292"/>
                <a:ext cx="1065560" cy="360938"/>
              </a:xfrm>
              <a:prstGeom prst="rect">
                <a:avLst/>
              </a:prstGeom>
              <a:solidFill>
                <a:schemeClr val="tx1"/>
              </a:solidFill>
            </p:spPr>
            <p:txBody>
              <a:bodyPr wrap="none">
                <a:spAutoFit/>
              </a:bodyPr>
              <a:lstStyle/>
              <a:p>
                <a:r>
                  <a:rPr lang="en-US" sz="1980" b="1" dirty="0">
                    <a:solidFill>
                      <a:schemeClr val="bg1"/>
                    </a:solidFill>
                    <a:latin typeface="Times New Roman" pitchFamily="18" charset="0"/>
                    <a:cs typeface="Times New Roman" pitchFamily="18" charset="0"/>
                  </a:rPr>
                  <a:t>PERIOD</a:t>
                </a:r>
                <a:endParaRPr lang="en-US" sz="1980" dirty="0">
                  <a:solidFill>
                    <a:schemeClr val="bg1"/>
                  </a:solidFill>
                </a:endParaRPr>
              </a:p>
            </p:txBody>
          </p:sp>
          <p:cxnSp>
            <p:nvCxnSpPr>
              <p:cNvPr id="29" name="Straight Arrow Connector 28"/>
              <p:cNvCxnSpPr>
                <a:stCxn id="3" idx="3"/>
                <a:endCxn id="25" idx="1"/>
              </p:cNvCxnSpPr>
              <p:nvPr/>
            </p:nvCxnSpPr>
            <p:spPr>
              <a:xfrm flipV="1">
                <a:off x="5291478" y="924761"/>
                <a:ext cx="366973" cy="54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A5928529-7C83-4DC9-BCCD-5529C2E0C4AC}"/>
                </a:ext>
              </a:extLst>
            </p:cNvPr>
            <p:cNvSpPr/>
            <p:nvPr/>
          </p:nvSpPr>
          <p:spPr>
            <a:xfrm>
              <a:off x="2174122" y="2081292"/>
              <a:ext cx="911424" cy="483478"/>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A16F48DF-09B5-4B5B-9330-0BCA8118CF18}"/>
              </a:ext>
            </a:extLst>
          </p:cNvPr>
          <p:cNvGrpSpPr/>
          <p:nvPr/>
        </p:nvGrpSpPr>
        <p:grpSpPr>
          <a:xfrm>
            <a:off x="19760" y="1033498"/>
            <a:ext cx="9006692" cy="4660659"/>
            <a:chOff x="15597" y="884099"/>
            <a:chExt cx="9006692" cy="4660659"/>
          </a:xfrm>
        </p:grpSpPr>
        <p:sp>
          <p:nvSpPr>
            <p:cNvPr id="13" name="Title 1">
              <a:extLst>
                <a:ext uri="{FF2B5EF4-FFF2-40B4-BE49-F238E27FC236}">
                  <a16:creationId xmlns:a16="http://schemas.microsoft.com/office/drawing/2014/main" id="{EECD0617-87F5-4289-9C83-EB99028F407D}"/>
                </a:ext>
              </a:extLst>
            </p:cNvPr>
            <p:cNvSpPr txBox="1">
              <a:spLocks/>
            </p:cNvSpPr>
            <p:nvPr/>
          </p:nvSpPr>
          <p:spPr>
            <a:xfrm>
              <a:off x="15597" y="5031698"/>
              <a:ext cx="3771899" cy="513060"/>
            </a:xfrm>
            <a:prstGeom prst="rect">
              <a:avLst/>
            </a:prstGeom>
          </p:spPr>
          <p:txBody>
            <a:bodyPr vert="horz" lIns="100584" tIns="50292" rIns="100584" bIns="50292" rtlCol="0" anchor="t" anchorCtr="0">
              <a:noAutofit/>
            </a:bodyPr>
            <a:lstStyle/>
            <a:p>
              <a:pPr algn="ctr">
                <a:lnSpc>
                  <a:spcPct val="90000"/>
                </a:lnSpc>
                <a:spcBef>
                  <a:spcPct val="0"/>
                </a:spcBef>
                <a:defRPr/>
              </a:pPr>
              <a:r>
                <a:rPr lang="en-US" sz="2640" b="1" dirty="0">
                  <a:latin typeface="Times New Roman" pitchFamily="18" charset="0"/>
                  <a:ea typeface="+mj-ea"/>
                  <a:cs typeface="Times New Roman" pitchFamily="18" charset="0"/>
                </a:rPr>
                <a:t>ORANGE = EPOCH</a:t>
              </a:r>
            </a:p>
          </p:txBody>
        </p:sp>
        <p:grpSp>
          <p:nvGrpSpPr>
            <p:cNvPr id="37" name="Group 36"/>
            <p:cNvGrpSpPr/>
            <p:nvPr/>
          </p:nvGrpSpPr>
          <p:grpSpPr>
            <a:xfrm>
              <a:off x="7412007" y="884099"/>
              <a:ext cx="1610282" cy="397032"/>
              <a:chOff x="6738187" y="759976"/>
              <a:chExt cx="1463892" cy="360938"/>
            </a:xfrm>
          </p:grpSpPr>
          <p:sp>
            <p:nvSpPr>
              <p:cNvPr id="26" name="Rectangle 25"/>
              <p:cNvSpPr/>
              <p:nvPr/>
            </p:nvSpPr>
            <p:spPr>
              <a:xfrm>
                <a:off x="7213755" y="759976"/>
                <a:ext cx="988324" cy="360938"/>
              </a:xfrm>
              <a:prstGeom prst="rect">
                <a:avLst/>
              </a:prstGeom>
              <a:solidFill>
                <a:schemeClr val="tx1"/>
              </a:solidFill>
            </p:spPr>
            <p:txBody>
              <a:bodyPr wrap="none">
                <a:spAutoFit/>
              </a:bodyPr>
              <a:lstStyle/>
              <a:p>
                <a:r>
                  <a:rPr lang="en-US" sz="1980" b="1" dirty="0">
                    <a:solidFill>
                      <a:schemeClr val="bg1"/>
                    </a:solidFill>
                    <a:latin typeface="Times New Roman" pitchFamily="18" charset="0"/>
                    <a:cs typeface="Times New Roman" pitchFamily="18" charset="0"/>
                  </a:rPr>
                  <a:t>EPOCH</a:t>
                </a:r>
                <a:endParaRPr lang="en-US" sz="1980" dirty="0">
                  <a:solidFill>
                    <a:schemeClr val="bg1"/>
                  </a:solidFill>
                </a:endParaRPr>
              </a:p>
            </p:txBody>
          </p:sp>
          <p:cxnSp>
            <p:nvCxnSpPr>
              <p:cNvPr id="32" name="Straight Arrow Connector 31"/>
              <p:cNvCxnSpPr>
                <a:stCxn id="25" idx="3"/>
                <a:endCxn id="26" idx="1"/>
              </p:cNvCxnSpPr>
              <p:nvPr/>
            </p:nvCxnSpPr>
            <p:spPr>
              <a:xfrm flipV="1">
                <a:off x="6738187" y="940445"/>
                <a:ext cx="475568" cy="6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D24535BC-CF34-49D5-AAB3-95109991A740}"/>
                </a:ext>
              </a:extLst>
            </p:cNvPr>
            <p:cNvSpPr/>
            <p:nvPr/>
          </p:nvSpPr>
          <p:spPr>
            <a:xfrm>
              <a:off x="2177108" y="2616176"/>
              <a:ext cx="911424" cy="48347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145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17-87F5-4289-9C83-EB99028F407D}"/>
              </a:ext>
            </a:extLst>
          </p:cNvPr>
          <p:cNvSpPr>
            <a:spLocks noGrp="1"/>
          </p:cNvSpPr>
          <p:nvPr>
            <p:ph type="title"/>
          </p:nvPr>
        </p:nvSpPr>
        <p:spPr>
          <a:xfrm>
            <a:off x="0" y="174175"/>
            <a:ext cx="10058400" cy="526868"/>
          </a:xfrm>
          <a:solidFill>
            <a:srgbClr val="FFFF00"/>
          </a:solidFill>
        </p:spPr>
        <p:txBody>
          <a:bodyPr>
            <a:normAutofit fontScale="90000"/>
          </a:bodyPr>
          <a:lstStyle/>
          <a:p>
            <a:r>
              <a:rPr lang="en-US" sz="3960" b="1" dirty="0">
                <a:latin typeface="Arial Black" panose="020B0A04020102020204" pitchFamily="34" charset="0"/>
              </a:rPr>
              <a:t>Piecing Together the Puzzle</a:t>
            </a:r>
          </a:p>
        </p:txBody>
      </p:sp>
      <p:sp>
        <p:nvSpPr>
          <p:cNvPr id="7" name="Title 1">
            <a:extLst>
              <a:ext uri="{FF2B5EF4-FFF2-40B4-BE49-F238E27FC236}">
                <a16:creationId xmlns:a16="http://schemas.microsoft.com/office/drawing/2014/main" id="{EECD0617-87F5-4289-9C83-EB99028F407D}"/>
              </a:ext>
            </a:extLst>
          </p:cNvPr>
          <p:cNvSpPr txBox="1">
            <a:spLocks/>
          </p:cNvSpPr>
          <p:nvPr/>
        </p:nvSpPr>
        <p:spPr>
          <a:xfrm>
            <a:off x="2727600" y="4959886"/>
            <a:ext cx="6279599" cy="1424940"/>
          </a:xfrm>
          <a:prstGeom prst="rect">
            <a:avLst/>
          </a:prstGeom>
        </p:spPr>
        <p:txBody>
          <a:bodyPr vert="horz" lIns="100584" tIns="50292" rIns="100584" bIns="50292" rtlCol="0" anchor="ctr">
            <a:noAutofit/>
          </a:bodyPr>
          <a:lstStyle/>
          <a:p>
            <a:pPr algn="ctr">
              <a:lnSpc>
                <a:spcPct val="90000"/>
              </a:lnSpc>
              <a:spcBef>
                <a:spcPct val="0"/>
              </a:spcBef>
              <a:defRPr/>
            </a:pPr>
            <a:r>
              <a:rPr lang="en-US" sz="2640" b="1" dirty="0">
                <a:latin typeface="Times New Roman" panose="02020603050405020304" pitchFamily="18" charset="0"/>
                <a:ea typeface="+mj-ea"/>
                <a:cs typeface="Times New Roman" panose="02020603050405020304" pitchFamily="18" charset="0"/>
              </a:rPr>
              <a:t>Today we have reviewed the “blocks” or pieces of the Geologic Time Scale.</a:t>
            </a:r>
          </a:p>
          <a:p>
            <a:pPr algn="ctr">
              <a:lnSpc>
                <a:spcPct val="90000"/>
              </a:lnSpc>
              <a:spcBef>
                <a:spcPct val="0"/>
              </a:spcBef>
              <a:defRPr/>
            </a:pPr>
            <a:endParaRPr lang="en-US" sz="2640" b="1" dirty="0">
              <a:latin typeface="Times New Roman" panose="02020603050405020304" pitchFamily="18" charset="0"/>
              <a:ea typeface="+mj-ea"/>
              <a:cs typeface="Times New Roman" panose="02020603050405020304" pitchFamily="18" charset="0"/>
            </a:endParaRPr>
          </a:p>
          <a:p>
            <a:pPr algn="ctr">
              <a:lnSpc>
                <a:spcPct val="90000"/>
              </a:lnSpc>
              <a:spcBef>
                <a:spcPct val="0"/>
              </a:spcBef>
              <a:defRPr/>
            </a:pPr>
            <a:r>
              <a:rPr lang="en-US" sz="2640" b="1" dirty="0">
                <a:latin typeface="Times New Roman" panose="02020603050405020304" pitchFamily="18" charset="0"/>
                <a:ea typeface="+mj-ea"/>
                <a:cs typeface="Times New Roman" panose="02020603050405020304" pitchFamily="18" charset="0"/>
              </a:rPr>
              <a:t>Now it’s time to add more details …</a:t>
            </a:r>
          </a:p>
        </p:txBody>
      </p:sp>
      <p:sp>
        <p:nvSpPr>
          <p:cNvPr id="8" name="Title 1">
            <a:extLst>
              <a:ext uri="{FF2B5EF4-FFF2-40B4-BE49-F238E27FC236}">
                <a16:creationId xmlns:a16="http://schemas.microsoft.com/office/drawing/2014/main" id="{EECD0617-87F5-4289-9C83-EB99028F407D}"/>
              </a:ext>
            </a:extLst>
          </p:cNvPr>
          <p:cNvSpPr txBox="1">
            <a:spLocks/>
          </p:cNvSpPr>
          <p:nvPr/>
        </p:nvSpPr>
        <p:spPr>
          <a:xfrm>
            <a:off x="3411172" y="1970313"/>
            <a:ext cx="6118860" cy="1341120"/>
          </a:xfrm>
          <a:prstGeom prst="rect">
            <a:avLst/>
          </a:prstGeom>
        </p:spPr>
        <p:txBody>
          <a:bodyPr vert="horz" lIns="100584" tIns="50292" rIns="100584" bIns="50292" rtlCol="0" anchor="t" anchorCtr="0">
            <a:noAutofit/>
          </a:bodyPr>
          <a:lstStyle/>
          <a:p>
            <a:pPr algn="just">
              <a:lnSpc>
                <a:spcPct val="90000"/>
              </a:lnSpc>
              <a:spcBef>
                <a:spcPct val="0"/>
              </a:spcBef>
              <a:defRPr/>
            </a:pPr>
            <a:r>
              <a:rPr lang="en-US" sz="2640" b="1" dirty="0">
                <a:latin typeface="Times New Roman" pitchFamily="18" charset="0"/>
                <a:ea typeface="+mj-ea"/>
                <a:cs typeface="Times New Roman" pitchFamily="18" charset="0"/>
              </a:rPr>
              <a:t>Yesterday we talked about how scientists used rock strata and index fossils to give us “pieces” of the past. </a:t>
            </a:r>
          </a:p>
        </p:txBody>
      </p:sp>
      <p:pic>
        <p:nvPicPr>
          <p:cNvPr id="10" name="Picture 9" descr="Figure 2B">
            <a:extLst>
              <a:ext uri="{FF2B5EF4-FFF2-40B4-BE49-F238E27FC236}">
                <a16:creationId xmlns:a16="http://schemas.microsoft.com/office/drawing/2014/main" id="{FBEB68BD-F7CD-4316-AE30-A7FBDBEF261D}"/>
              </a:ext>
            </a:extLst>
          </p:cNvPr>
          <p:cNvPicPr/>
          <p:nvPr/>
        </p:nvPicPr>
        <p:blipFill rotWithShape="1">
          <a:blip r:embed="rId2" cstate="print">
            <a:extLst>
              <a:ext uri="{28A0092B-C50C-407E-A947-70E740481C1C}">
                <a14:useLocalDpi xmlns:a14="http://schemas.microsoft.com/office/drawing/2010/main" val="0"/>
              </a:ext>
            </a:extLst>
          </a:blip>
          <a:srcRect l="10689" r="42206"/>
          <a:stretch/>
        </p:blipFill>
        <p:spPr bwMode="auto">
          <a:xfrm>
            <a:off x="1811259" y="794840"/>
            <a:ext cx="1811835" cy="3608246"/>
          </a:xfrm>
          <a:prstGeom prst="rect">
            <a:avLst/>
          </a:prstGeom>
          <a:noFill/>
          <a:ln>
            <a:noFill/>
          </a:ln>
        </p:spPr>
      </p:pic>
      <p:pic>
        <p:nvPicPr>
          <p:cNvPr id="9218" name="Picture 2" descr="Image result for earth puzzle"/>
          <p:cNvPicPr>
            <a:picLocks noChangeAspect="1" noChangeArrowheads="1"/>
          </p:cNvPicPr>
          <p:nvPr/>
        </p:nvPicPr>
        <p:blipFill>
          <a:blip r:embed="rId3" cstate="print">
            <a:duotone>
              <a:prstClr val="black"/>
              <a:srgbClr val="FFCC00">
                <a:tint val="45000"/>
                <a:satMod val="400000"/>
              </a:srgbClr>
            </a:duotone>
          </a:blip>
          <a:srcRect l="46465" r="34343"/>
          <a:stretch>
            <a:fillRect/>
          </a:stretch>
        </p:blipFill>
        <p:spPr bwMode="auto">
          <a:xfrm>
            <a:off x="-83820" y="533400"/>
            <a:ext cx="1760220" cy="7040880"/>
          </a:xfrm>
          <a:prstGeom prst="rect">
            <a:avLst/>
          </a:prstGeom>
          <a:ln>
            <a:noFill/>
          </a:ln>
          <a:effectLst>
            <a:softEdge rad="112500"/>
          </a:effectLst>
        </p:spPr>
      </p:pic>
    </p:spTree>
    <p:extLst>
      <p:ext uri="{BB962C8B-B14F-4D97-AF65-F5344CB8AC3E}">
        <p14:creationId xmlns:p14="http://schemas.microsoft.com/office/powerpoint/2010/main" val="3144067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15E87-CDE3-4CD1-8667-FFE55118D555}"/>
              </a:ext>
            </a:extLst>
          </p:cNvPr>
          <p:cNvSpPr txBox="1">
            <a:spLocks/>
          </p:cNvSpPr>
          <p:nvPr/>
        </p:nvSpPr>
        <p:spPr>
          <a:xfrm>
            <a:off x="519126" y="355474"/>
            <a:ext cx="9539274" cy="1404746"/>
          </a:xfrm>
          <a:prstGeom prst="rect">
            <a:avLst/>
          </a:prstGeom>
        </p:spPr>
        <p:txBody>
          <a:bodyP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sz="4400" i="1" dirty="0">
                <a:solidFill>
                  <a:srgbClr val="FFC000"/>
                </a:solidFill>
                <a:latin typeface="Cooper Black" panose="0208090404030B020404" pitchFamily="18" charset="0"/>
              </a:rPr>
              <a:t>Lesson 1-2:  </a:t>
            </a:r>
            <a:br>
              <a:rPr lang="en-US" sz="4400" i="1" dirty="0">
                <a:solidFill>
                  <a:srgbClr val="FFC000"/>
                </a:solidFill>
                <a:latin typeface="Cooper Black" panose="0208090404030B020404" pitchFamily="18" charset="0"/>
              </a:rPr>
            </a:br>
            <a:r>
              <a:rPr lang="en-US" sz="4400" i="1" dirty="0">
                <a:solidFill>
                  <a:srgbClr val="FFC000"/>
                </a:solidFill>
                <a:latin typeface="Cooper Black" panose="0208090404030B020404" pitchFamily="18" charset="0"/>
              </a:rPr>
              <a:t>EDPuzzle - Earth Science Intro</a:t>
            </a:r>
            <a:endParaRPr lang="en-US" sz="4400" dirty="0">
              <a:solidFill>
                <a:srgbClr val="FFC000"/>
              </a:solidFill>
              <a:latin typeface="Cooper Black" panose="0208090404030B020404" pitchFamily="18" charset="0"/>
            </a:endParaRPr>
          </a:p>
        </p:txBody>
      </p:sp>
      <p:sp>
        <p:nvSpPr>
          <p:cNvPr id="3" name="TextBox 2">
            <a:extLst>
              <a:ext uri="{FF2B5EF4-FFF2-40B4-BE49-F238E27FC236}">
                <a16:creationId xmlns:a16="http://schemas.microsoft.com/office/drawing/2014/main" id="{29DF8420-98CA-4121-85BE-C8F7E8FA4E74}"/>
              </a:ext>
            </a:extLst>
          </p:cNvPr>
          <p:cNvSpPr txBox="1"/>
          <p:nvPr/>
        </p:nvSpPr>
        <p:spPr>
          <a:xfrm>
            <a:off x="622935" y="4432042"/>
            <a:ext cx="8812530" cy="2554545"/>
          </a:xfrm>
          <a:prstGeom prst="rect">
            <a:avLst/>
          </a:prstGeom>
          <a:noFill/>
        </p:spPr>
        <p:txBody>
          <a:bodyPr wrap="square" rtlCol="0">
            <a:spAutoFit/>
          </a:bodyPr>
          <a:lstStyle/>
          <a:p>
            <a:r>
              <a:rPr lang="en-US" sz="3200" b="1" i="1" dirty="0">
                <a:solidFill>
                  <a:schemeClr val="bg1"/>
                </a:solidFill>
              </a:rPr>
              <a:t>Did you finish Slide 2 by writing notes for each term in each set 1-5? </a:t>
            </a:r>
          </a:p>
          <a:p>
            <a:r>
              <a:rPr lang="en-US" sz="3200" i="1" dirty="0">
                <a:solidFill>
                  <a:schemeClr val="bg1"/>
                </a:solidFill>
              </a:rPr>
              <a:t>Yes – You may make additions and corrections</a:t>
            </a:r>
          </a:p>
          <a:p>
            <a:r>
              <a:rPr lang="en-US" sz="3200" i="1" dirty="0">
                <a:solidFill>
                  <a:schemeClr val="bg1"/>
                </a:solidFill>
              </a:rPr>
              <a:t>No – You need to close your laptop and finish </a:t>
            </a:r>
            <a:r>
              <a:rPr lang="en-US" sz="3200" i="1" dirty="0" err="1">
                <a:solidFill>
                  <a:schemeClr val="bg1"/>
                </a:solidFill>
              </a:rPr>
              <a:t>iton</a:t>
            </a:r>
            <a:r>
              <a:rPr lang="en-US" sz="3200" i="1" dirty="0">
                <a:solidFill>
                  <a:schemeClr val="bg1"/>
                </a:solidFill>
              </a:rPr>
              <a:t> your own time before class tomorrow</a:t>
            </a:r>
          </a:p>
        </p:txBody>
      </p:sp>
    </p:spTree>
    <p:extLst>
      <p:ext uri="{BB962C8B-B14F-4D97-AF65-F5344CB8AC3E}">
        <p14:creationId xmlns:p14="http://schemas.microsoft.com/office/powerpoint/2010/main" val="2024980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17-87F5-4289-9C83-EB99028F407D}"/>
              </a:ext>
            </a:extLst>
          </p:cNvPr>
          <p:cNvSpPr>
            <a:spLocks noGrp="1"/>
          </p:cNvSpPr>
          <p:nvPr>
            <p:ph type="title"/>
          </p:nvPr>
        </p:nvSpPr>
        <p:spPr>
          <a:xfrm>
            <a:off x="1580605" y="373963"/>
            <a:ext cx="8477795" cy="789900"/>
          </a:xfrm>
          <a:solidFill>
            <a:srgbClr val="99CCFF"/>
          </a:solidFill>
        </p:spPr>
        <p:txBody>
          <a:bodyPr>
            <a:normAutofit/>
          </a:bodyPr>
          <a:lstStyle/>
          <a:p>
            <a:r>
              <a:rPr lang="en-US" sz="3960" b="1" dirty="0">
                <a:latin typeface="Times New Roman" pitchFamily="18" charset="0"/>
                <a:cs typeface="Times New Roman" pitchFamily="18" charset="0"/>
              </a:rPr>
              <a:t>Let’s piece together Earth’s history …</a:t>
            </a:r>
          </a:p>
        </p:txBody>
      </p:sp>
      <p:sp>
        <p:nvSpPr>
          <p:cNvPr id="6" name="Title 1">
            <a:extLst>
              <a:ext uri="{FF2B5EF4-FFF2-40B4-BE49-F238E27FC236}">
                <a16:creationId xmlns:a16="http://schemas.microsoft.com/office/drawing/2014/main" id="{EECD0617-87F5-4289-9C83-EB99028F407D}"/>
              </a:ext>
            </a:extLst>
          </p:cNvPr>
          <p:cNvSpPr txBox="1">
            <a:spLocks/>
          </p:cNvSpPr>
          <p:nvPr/>
        </p:nvSpPr>
        <p:spPr>
          <a:xfrm>
            <a:off x="185600" y="1610874"/>
            <a:ext cx="9872800" cy="4901257"/>
          </a:xfrm>
          <a:prstGeom prst="rect">
            <a:avLst/>
          </a:prstGeom>
        </p:spPr>
        <p:txBody>
          <a:bodyPr vert="horz" lIns="100584" tIns="50292" rIns="100584" bIns="50292" rtlCol="0" anchor="ctr">
            <a:noAutofit/>
          </a:bodyPr>
          <a:lstStyle/>
          <a:p>
            <a:pPr>
              <a:lnSpc>
                <a:spcPct val="90000"/>
              </a:lnSpc>
              <a:spcBef>
                <a:spcPct val="0"/>
              </a:spcBef>
              <a:defRPr/>
            </a:pPr>
            <a:r>
              <a:rPr lang="en-US" sz="3080" b="1" dirty="0">
                <a:latin typeface="Times New Roman" pitchFamily="18" charset="0"/>
                <a:ea typeface="+mj-ea"/>
                <a:cs typeface="Times New Roman" pitchFamily="18" charset="0"/>
              </a:rPr>
              <a:t>We will go to the hallway to the timeline rope – the long rope you saw me putting up on Tuesday.</a:t>
            </a:r>
          </a:p>
          <a:p>
            <a:pPr>
              <a:lnSpc>
                <a:spcPct val="90000"/>
              </a:lnSpc>
              <a:spcBef>
                <a:spcPct val="0"/>
              </a:spcBef>
              <a:defRPr/>
            </a:pPr>
            <a:endParaRPr lang="en-US" sz="3080" b="1" dirty="0">
              <a:latin typeface="Times New Roman" pitchFamily="18" charset="0"/>
              <a:ea typeface="+mj-ea"/>
              <a:cs typeface="Times New Roman" pitchFamily="18" charset="0"/>
            </a:endParaRPr>
          </a:p>
          <a:p>
            <a:pPr>
              <a:lnSpc>
                <a:spcPct val="90000"/>
              </a:lnSpc>
              <a:spcBef>
                <a:spcPct val="0"/>
              </a:spcBef>
              <a:defRPr/>
            </a:pPr>
            <a:r>
              <a:rPr lang="en-US" sz="3080" b="1" dirty="0">
                <a:latin typeface="Times New Roman" pitchFamily="18" charset="0"/>
                <a:ea typeface="+mj-ea"/>
                <a:cs typeface="Times New Roman" pitchFamily="18" charset="0"/>
              </a:rPr>
              <a:t>Each table group will have 2 events to add to the rope.</a:t>
            </a:r>
          </a:p>
          <a:p>
            <a:pPr>
              <a:lnSpc>
                <a:spcPct val="90000"/>
              </a:lnSpc>
              <a:spcBef>
                <a:spcPct val="0"/>
              </a:spcBef>
              <a:defRPr/>
            </a:pPr>
            <a:endParaRPr lang="en-US" sz="3080" b="1" dirty="0">
              <a:latin typeface="Times New Roman" pitchFamily="18" charset="0"/>
              <a:ea typeface="+mj-ea"/>
              <a:cs typeface="Times New Roman" pitchFamily="18" charset="0"/>
            </a:endParaRPr>
          </a:p>
          <a:p>
            <a:pPr>
              <a:lnSpc>
                <a:spcPct val="90000"/>
              </a:lnSpc>
              <a:spcBef>
                <a:spcPct val="0"/>
              </a:spcBef>
              <a:defRPr/>
            </a:pPr>
            <a:r>
              <a:rPr lang="en-US" sz="3080" b="1" dirty="0">
                <a:latin typeface="Times New Roman" pitchFamily="18" charset="0"/>
                <a:ea typeface="+mj-ea"/>
                <a:cs typeface="Times New Roman" pitchFamily="18" charset="0"/>
              </a:rPr>
              <a:t>Your groups will help me place the events on the timeline in the correct place.  </a:t>
            </a:r>
          </a:p>
          <a:p>
            <a:pPr>
              <a:lnSpc>
                <a:spcPct val="90000"/>
              </a:lnSpc>
              <a:spcBef>
                <a:spcPct val="0"/>
              </a:spcBef>
              <a:defRPr/>
            </a:pPr>
            <a:endParaRPr lang="en-US" sz="3080" b="1" dirty="0">
              <a:latin typeface="Times New Roman" pitchFamily="18" charset="0"/>
              <a:ea typeface="+mj-ea"/>
              <a:cs typeface="Times New Roman" pitchFamily="18" charset="0"/>
            </a:endParaRPr>
          </a:p>
          <a:p>
            <a:pPr>
              <a:lnSpc>
                <a:spcPct val="90000"/>
              </a:lnSpc>
              <a:spcBef>
                <a:spcPct val="0"/>
              </a:spcBef>
              <a:defRPr/>
            </a:pPr>
            <a:r>
              <a:rPr lang="en-US" sz="3080" b="1" dirty="0">
                <a:latin typeface="Times New Roman" pitchFamily="18" charset="0"/>
                <a:ea typeface="+mj-ea"/>
                <a:cs typeface="Times New Roman" pitchFamily="18" charset="0"/>
              </a:rPr>
              <a:t>Pay attention because you will need to remember what you learned for our next activity.</a:t>
            </a:r>
          </a:p>
        </p:txBody>
      </p:sp>
      <p:sp>
        <p:nvSpPr>
          <p:cNvPr id="5" name="Title 1">
            <a:extLst>
              <a:ext uri="{FF2B5EF4-FFF2-40B4-BE49-F238E27FC236}">
                <a16:creationId xmlns:a16="http://schemas.microsoft.com/office/drawing/2014/main" id="{EECD0617-87F5-4289-9C83-EB99028F407D}"/>
              </a:ext>
            </a:extLst>
          </p:cNvPr>
          <p:cNvSpPr txBox="1">
            <a:spLocks/>
          </p:cNvSpPr>
          <p:nvPr/>
        </p:nvSpPr>
        <p:spPr>
          <a:xfrm>
            <a:off x="0" y="6959142"/>
            <a:ext cx="10058400" cy="526868"/>
          </a:xfrm>
          <a:prstGeom prst="rect">
            <a:avLst/>
          </a:prstGeom>
          <a:solidFill>
            <a:srgbClr val="FFFF00"/>
          </a:solidFill>
        </p:spPr>
        <p:txBody>
          <a:bodyPr vert="horz" lIns="100584" tIns="50292" rIns="100584" bIns="50292" rtlCol="0" anchor="ctr">
            <a:normAutofit fontScale="82500" lnSpcReduction="10000"/>
          </a:bodyPr>
          <a:lstStyle/>
          <a:p>
            <a:pPr>
              <a:lnSpc>
                <a:spcPct val="90000"/>
              </a:lnSpc>
              <a:spcBef>
                <a:spcPct val="0"/>
              </a:spcBef>
              <a:defRPr/>
            </a:pPr>
            <a:r>
              <a:rPr lang="en-US" sz="3960" b="1" dirty="0">
                <a:latin typeface="Arial Black" panose="020B0A04020102020204" pitchFamily="34" charset="0"/>
                <a:ea typeface="+mj-ea"/>
                <a:cs typeface="+mj-cs"/>
              </a:rPr>
              <a:t>Quick Question: What does “mya” mean?</a:t>
            </a:r>
          </a:p>
        </p:txBody>
      </p:sp>
      <p:pic>
        <p:nvPicPr>
          <p:cNvPr id="7" name="Picture 2" descr="Image result for earth puzzle"/>
          <p:cNvPicPr>
            <a:picLocks noChangeAspect="1" noChangeArrowheads="1"/>
          </p:cNvPicPr>
          <p:nvPr/>
        </p:nvPicPr>
        <p:blipFill>
          <a:blip r:embed="rId2" cstate="print"/>
          <a:srcRect l="18213" r="18393"/>
          <a:stretch>
            <a:fillRect/>
          </a:stretch>
        </p:blipFill>
        <p:spPr bwMode="auto">
          <a:xfrm>
            <a:off x="83820" y="114300"/>
            <a:ext cx="1424940" cy="1496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491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17-87F5-4289-9C83-EB99028F407D}"/>
              </a:ext>
            </a:extLst>
          </p:cNvPr>
          <p:cNvSpPr>
            <a:spLocks noGrp="1"/>
          </p:cNvSpPr>
          <p:nvPr>
            <p:ph type="title"/>
          </p:nvPr>
        </p:nvSpPr>
        <p:spPr>
          <a:xfrm>
            <a:off x="1197428" y="373963"/>
            <a:ext cx="8860972" cy="789900"/>
          </a:xfrm>
          <a:solidFill>
            <a:srgbClr val="99CCFF"/>
          </a:solidFill>
        </p:spPr>
        <p:txBody>
          <a:bodyPr>
            <a:normAutofit/>
          </a:bodyPr>
          <a:lstStyle/>
          <a:p>
            <a:pPr algn="ctr"/>
            <a:r>
              <a:rPr lang="en-US" sz="3960" b="1" dirty="0">
                <a:latin typeface="Times New Roman" pitchFamily="18" charset="0"/>
                <a:cs typeface="Times New Roman" pitchFamily="18" charset="0"/>
              </a:rPr>
              <a:t>Let’s fill in the gaps …</a:t>
            </a:r>
          </a:p>
        </p:txBody>
      </p:sp>
      <p:pic>
        <p:nvPicPr>
          <p:cNvPr id="7" name="Picture 2" descr="Image result for earth puzzle"/>
          <p:cNvPicPr>
            <a:picLocks noChangeAspect="1" noChangeArrowheads="1"/>
          </p:cNvPicPr>
          <p:nvPr/>
        </p:nvPicPr>
        <p:blipFill>
          <a:blip r:embed="rId2" cstate="print"/>
          <a:srcRect l="18213" r="18393"/>
          <a:stretch>
            <a:fillRect/>
          </a:stretch>
        </p:blipFill>
        <p:spPr bwMode="auto">
          <a:xfrm>
            <a:off x="83820" y="114300"/>
            <a:ext cx="1197119" cy="1257300"/>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EECD0617-87F5-4289-9C83-EB99028F407D}"/>
              </a:ext>
            </a:extLst>
          </p:cNvPr>
          <p:cNvSpPr txBox="1">
            <a:spLocks/>
          </p:cNvSpPr>
          <p:nvPr/>
        </p:nvSpPr>
        <p:spPr>
          <a:xfrm>
            <a:off x="101861" y="1459378"/>
            <a:ext cx="9872798" cy="5706943"/>
          </a:xfrm>
          <a:prstGeom prst="rect">
            <a:avLst/>
          </a:prstGeom>
        </p:spPr>
        <p:txBody>
          <a:bodyPr vert="horz" lIns="100584" tIns="50292" rIns="100584" bIns="50292" rtlCol="0" anchor="t" anchorCtr="0">
            <a:noAutofit/>
          </a:bodyPr>
          <a:lstStyle/>
          <a:p>
            <a:pPr>
              <a:lnSpc>
                <a:spcPct val="90000"/>
              </a:lnSpc>
              <a:spcBef>
                <a:spcPct val="0"/>
              </a:spcBef>
              <a:buFontTx/>
              <a:buChar char="-"/>
              <a:defRPr/>
            </a:pPr>
            <a:r>
              <a:rPr lang="en-US" sz="2200" b="1" dirty="0">
                <a:latin typeface="Times New Roman" pitchFamily="18" charset="0"/>
                <a:ea typeface="+mj-ea"/>
                <a:cs typeface="Times New Roman" pitchFamily="18" charset="0"/>
              </a:rPr>
              <a:t> Each class will be assigned a specific time period.  </a:t>
            </a:r>
          </a:p>
          <a:p>
            <a:pPr>
              <a:lnSpc>
                <a:spcPct val="90000"/>
              </a:lnSpc>
              <a:spcBef>
                <a:spcPct val="0"/>
              </a:spcBef>
              <a:buFontTx/>
              <a:buChar char="-"/>
              <a:defRPr/>
            </a:pPr>
            <a:endParaRPr lang="en-US" sz="2200" b="1" dirty="0">
              <a:latin typeface="Times New Roman" pitchFamily="18" charset="0"/>
              <a:ea typeface="+mj-ea"/>
              <a:cs typeface="Times New Roman" pitchFamily="18" charset="0"/>
            </a:endParaRPr>
          </a:p>
          <a:p>
            <a:pPr>
              <a:lnSpc>
                <a:spcPct val="90000"/>
              </a:lnSpc>
              <a:spcBef>
                <a:spcPct val="0"/>
              </a:spcBef>
              <a:buFontTx/>
              <a:buChar char="-"/>
              <a:defRPr/>
            </a:pPr>
            <a:r>
              <a:rPr lang="en-US" sz="2200" b="1" dirty="0">
                <a:latin typeface="Times New Roman" pitchFamily="18" charset="0"/>
                <a:ea typeface="+mj-ea"/>
                <a:cs typeface="Times New Roman" pitchFamily="18" charset="0"/>
              </a:rPr>
              <a:t> You need to find ONE event in that time period to add to the “rope” timeline.   </a:t>
            </a:r>
            <a:r>
              <a:rPr lang="en-US" sz="2200" i="1" dirty="0">
                <a:solidFill>
                  <a:srgbClr val="FF0000"/>
                </a:solidFill>
                <a:latin typeface="Times New Roman" pitchFamily="18" charset="0"/>
                <a:ea typeface="+mj-ea"/>
                <a:cs typeface="Times New Roman" pitchFamily="18" charset="0"/>
              </a:rPr>
              <a:t> </a:t>
            </a:r>
          </a:p>
          <a:p>
            <a:pPr>
              <a:lnSpc>
                <a:spcPct val="90000"/>
              </a:lnSpc>
              <a:spcBef>
                <a:spcPct val="0"/>
              </a:spcBef>
              <a:buFontTx/>
              <a:buChar char="-"/>
              <a:defRPr/>
            </a:pPr>
            <a:endParaRPr lang="en-US" sz="2200" b="1" dirty="0">
              <a:latin typeface="Times New Roman" pitchFamily="18" charset="0"/>
              <a:ea typeface="+mj-ea"/>
              <a:cs typeface="Times New Roman" pitchFamily="18" charset="0"/>
            </a:endParaRPr>
          </a:p>
          <a:p>
            <a:pPr>
              <a:lnSpc>
                <a:spcPct val="90000"/>
              </a:lnSpc>
              <a:spcBef>
                <a:spcPct val="0"/>
              </a:spcBef>
              <a:buFontTx/>
              <a:buChar char="-"/>
              <a:defRPr/>
            </a:pPr>
            <a:r>
              <a:rPr lang="en-US" sz="2200" b="1" dirty="0">
                <a:latin typeface="Times New Roman" pitchFamily="18" charset="0"/>
                <a:ea typeface="+mj-ea"/>
                <a:cs typeface="Times New Roman" pitchFamily="18" charset="0"/>
              </a:rPr>
              <a:t> Get a card from the front table &amp; colored pencils/gel pens/markers to make it pretty.</a:t>
            </a:r>
          </a:p>
          <a:p>
            <a:pPr>
              <a:lnSpc>
                <a:spcPct val="90000"/>
              </a:lnSpc>
              <a:spcBef>
                <a:spcPct val="0"/>
              </a:spcBef>
              <a:buFontTx/>
              <a:buChar char="-"/>
              <a:defRPr/>
            </a:pPr>
            <a:endParaRPr lang="en-US" sz="1200" b="1" dirty="0">
              <a:solidFill>
                <a:srgbClr val="FF0000"/>
              </a:solidFill>
              <a:latin typeface="Times New Roman" pitchFamily="18" charset="0"/>
              <a:ea typeface="+mj-ea"/>
              <a:cs typeface="Times New Roman" pitchFamily="18" charset="0"/>
            </a:endParaRPr>
          </a:p>
          <a:p>
            <a:pPr>
              <a:lnSpc>
                <a:spcPct val="90000"/>
              </a:lnSpc>
              <a:spcBef>
                <a:spcPct val="0"/>
              </a:spcBef>
              <a:buFontTx/>
              <a:buChar char="-"/>
              <a:defRPr/>
            </a:pPr>
            <a:r>
              <a:rPr lang="en-US" sz="2200" b="1" dirty="0">
                <a:latin typeface="Times New Roman" pitchFamily="18" charset="0"/>
                <a:ea typeface="+mj-ea"/>
                <a:cs typeface="Times New Roman" pitchFamily="18" charset="0"/>
              </a:rPr>
              <a:t>On the BLANK SIDE, write the event on the along with the “date” in terms of mya.  Draw a picture (or two) that goes with the event.</a:t>
            </a:r>
          </a:p>
          <a:p>
            <a:pPr>
              <a:lnSpc>
                <a:spcPct val="90000"/>
              </a:lnSpc>
              <a:spcBef>
                <a:spcPct val="0"/>
              </a:spcBef>
              <a:buFontTx/>
              <a:buChar char="-"/>
              <a:defRPr/>
            </a:pPr>
            <a:endParaRPr lang="en-US" sz="1400" b="1" dirty="0">
              <a:latin typeface="Times New Roman" pitchFamily="18" charset="0"/>
              <a:ea typeface="+mj-ea"/>
              <a:cs typeface="Times New Roman" pitchFamily="18" charset="0"/>
            </a:endParaRPr>
          </a:p>
          <a:p>
            <a:pPr>
              <a:lnSpc>
                <a:spcPct val="90000"/>
              </a:lnSpc>
              <a:spcBef>
                <a:spcPct val="0"/>
              </a:spcBef>
              <a:buFontTx/>
              <a:buChar char="-"/>
              <a:defRPr/>
            </a:pPr>
            <a:r>
              <a:rPr lang="en-US" sz="2200" b="1" dirty="0">
                <a:latin typeface="Times New Roman" pitchFamily="18" charset="0"/>
                <a:ea typeface="+mj-ea"/>
                <a:cs typeface="Times New Roman" pitchFamily="18" charset="0"/>
              </a:rPr>
              <a:t> Put your name on the back.</a:t>
            </a:r>
          </a:p>
          <a:p>
            <a:pPr>
              <a:lnSpc>
                <a:spcPct val="90000"/>
              </a:lnSpc>
              <a:spcBef>
                <a:spcPct val="0"/>
              </a:spcBef>
              <a:buFontTx/>
              <a:buChar char="-"/>
              <a:defRPr/>
            </a:pPr>
            <a:endParaRPr lang="en-US" sz="1400" b="1" dirty="0">
              <a:latin typeface="Times New Roman" pitchFamily="18" charset="0"/>
              <a:ea typeface="+mj-ea"/>
              <a:cs typeface="Times New Roman" pitchFamily="18" charset="0"/>
            </a:endParaRPr>
          </a:p>
          <a:p>
            <a:pPr>
              <a:lnSpc>
                <a:spcPct val="90000"/>
              </a:lnSpc>
              <a:spcBef>
                <a:spcPct val="0"/>
              </a:spcBef>
              <a:buFontTx/>
              <a:buChar char="-"/>
              <a:defRPr/>
            </a:pPr>
            <a:r>
              <a:rPr lang="en-US" sz="2200" b="1" dirty="0">
                <a:latin typeface="Times New Roman" pitchFamily="18" charset="0"/>
                <a:ea typeface="+mj-ea"/>
                <a:cs typeface="Times New Roman" pitchFamily="18" charset="0"/>
              </a:rPr>
              <a:t> Show the teacher for a grade </a:t>
            </a:r>
            <a:br>
              <a:rPr lang="en-US" sz="2200" b="1" dirty="0">
                <a:latin typeface="Times New Roman" pitchFamily="18" charset="0"/>
                <a:ea typeface="+mj-ea"/>
                <a:cs typeface="Times New Roman" pitchFamily="18" charset="0"/>
              </a:rPr>
            </a:br>
            <a:r>
              <a:rPr lang="en-US" sz="2200" b="1" dirty="0">
                <a:latin typeface="Times New Roman" pitchFamily="18" charset="0"/>
                <a:ea typeface="+mj-ea"/>
                <a:cs typeface="Times New Roman" pitchFamily="18" charset="0"/>
              </a:rPr>
              <a:t>and then hang in the hallway in the </a:t>
            </a:r>
            <a:br>
              <a:rPr lang="en-US" sz="2200" b="1" dirty="0">
                <a:latin typeface="Times New Roman" pitchFamily="18" charset="0"/>
                <a:ea typeface="+mj-ea"/>
                <a:cs typeface="Times New Roman" pitchFamily="18" charset="0"/>
              </a:rPr>
            </a:br>
            <a:r>
              <a:rPr lang="en-US" sz="2200" b="1" dirty="0">
                <a:latin typeface="Times New Roman" pitchFamily="18" charset="0"/>
                <a:ea typeface="+mj-ea"/>
                <a:cs typeface="Times New Roman" pitchFamily="18" charset="0"/>
              </a:rPr>
              <a:t>correct location.</a:t>
            </a:r>
          </a:p>
        </p:txBody>
      </p:sp>
      <p:sp>
        <p:nvSpPr>
          <p:cNvPr id="11" name="TextBox 10">
            <a:extLst>
              <a:ext uri="{FF2B5EF4-FFF2-40B4-BE49-F238E27FC236}">
                <a16:creationId xmlns:a16="http://schemas.microsoft.com/office/drawing/2014/main" id="{B5803C8E-33CD-4B29-9862-97B99AE3E6C3}"/>
              </a:ext>
            </a:extLst>
          </p:cNvPr>
          <p:cNvSpPr txBox="1"/>
          <p:nvPr/>
        </p:nvSpPr>
        <p:spPr>
          <a:xfrm rot="10800000" flipV="1">
            <a:off x="7506089" y="7123121"/>
            <a:ext cx="1801037" cy="369332"/>
          </a:xfrm>
          <a:prstGeom prst="rect">
            <a:avLst/>
          </a:prstGeom>
          <a:noFill/>
        </p:spPr>
        <p:txBody>
          <a:bodyPr wrap="square" rtlCol="0">
            <a:spAutoFit/>
          </a:bodyPr>
          <a:lstStyle/>
          <a:p>
            <a:r>
              <a:rPr lang="en-US" sz="900" dirty="0">
                <a:hlinkClick r:id="rId3" tooltip="https://www.dailyclipart.net/clipart/full-moon-clip-art/"/>
              </a:rPr>
              <a:t>This Photo</a:t>
            </a:r>
            <a:r>
              <a:rPr lang="en-US" sz="900" dirty="0"/>
              <a:t> by Unknown Author is licensed under </a:t>
            </a:r>
            <a:r>
              <a:rPr lang="en-US" sz="900" dirty="0">
                <a:hlinkClick r:id="rId4" tooltip="https://creativecommons.org/licenses/by-nd/3.0/"/>
              </a:rPr>
              <a:t>CC BY-ND</a:t>
            </a:r>
            <a:endParaRPr lang="en-US" sz="900" dirty="0"/>
          </a:p>
        </p:txBody>
      </p:sp>
      <p:grpSp>
        <p:nvGrpSpPr>
          <p:cNvPr id="13" name="Group 12">
            <a:extLst>
              <a:ext uri="{FF2B5EF4-FFF2-40B4-BE49-F238E27FC236}">
                <a16:creationId xmlns:a16="http://schemas.microsoft.com/office/drawing/2014/main" id="{A028690D-F58F-4424-B2C9-427F8AA826F7}"/>
              </a:ext>
            </a:extLst>
          </p:cNvPr>
          <p:cNvGrpSpPr/>
          <p:nvPr/>
        </p:nvGrpSpPr>
        <p:grpSpPr>
          <a:xfrm>
            <a:off x="4590642" y="4474287"/>
            <a:ext cx="5365897" cy="2232837"/>
            <a:chOff x="4160874" y="5539563"/>
            <a:chExt cx="5365897" cy="2232837"/>
          </a:xfrm>
        </p:grpSpPr>
        <p:sp>
          <p:nvSpPr>
            <p:cNvPr id="3" name="Rectangle 2">
              <a:extLst>
                <a:ext uri="{FF2B5EF4-FFF2-40B4-BE49-F238E27FC236}">
                  <a16:creationId xmlns:a16="http://schemas.microsoft.com/office/drawing/2014/main" id="{33EC50DC-5EA2-4346-A87D-57ED1905B1FC}"/>
                </a:ext>
              </a:extLst>
            </p:cNvPr>
            <p:cNvSpPr/>
            <p:nvPr/>
          </p:nvSpPr>
          <p:spPr>
            <a:xfrm>
              <a:off x="4160874" y="5539563"/>
              <a:ext cx="5365897" cy="2232837"/>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A5E9FC65-1A42-4ECD-8FDA-704136B4B13C}"/>
                </a:ext>
              </a:extLst>
            </p:cNvPr>
            <p:cNvSpPr txBox="1"/>
            <p:nvPr/>
          </p:nvSpPr>
          <p:spPr>
            <a:xfrm>
              <a:off x="4387701" y="5643611"/>
              <a:ext cx="4912242" cy="646331"/>
            </a:xfrm>
            <a:prstGeom prst="rect">
              <a:avLst/>
            </a:prstGeom>
            <a:noFill/>
          </p:spPr>
          <p:txBody>
            <a:bodyPr wrap="square" rtlCol="0">
              <a:spAutoFit/>
            </a:bodyPr>
            <a:lstStyle/>
            <a:p>
              <a:pPr algn="ctr"/>
              <a:r>
                <a:rPr lang="en-US" sz="3600" dirty="0"/>
                <a:t>Earth’s moon formed </a:t>
              </a:r>
            </a:p>
          </p:txBody>
        </p:sp>
        <p:sp>
          <p:nvSpPr>
            <p:cNvPr id="8" name="TextBox 7">
              <a:extLst>
                <a:ext uri="{FF2B5EF4-FFF2-40B4-BE49-F238E27FC236}">
                  <a16:creationId xmlns:a16="http://schemas.microsoft.com/office/drawing/2014/main" id="{8F7B6825-6C59-4A64-9977-F477E7546C8F}"/>
                </a:ext>
              </a:extLst>
            </p:cNvPr>
            <p:cNvSpPr txBox="1"/>
            <p:nvPr/>
          </p:nvSpPr>
          <p:spPr>
            <a:xfrm>
              <a:off x="6080760" y="7075271"/>
              <a:ext cx="3219184" cy="646331"/>
            </a:xfrm>
            <a:prstGeom prst="rect">
              <a:avLst/>
            </a:prstGeom>
            <a:noFill/>
          </p:spPr>
          <p:txBody>
            <a:bodyPr wrap="square" rtlCol="0">
              <a:spAutoFit/>
            </a:bodyPr>
            <a:lstStyle/>
            <a:p>
              <a:pPr algn="ctr"/>
              <a:r>
                <a:rPr lang="en-US" sz="3600" dirty="0"/>
                <a:t>4500 </a:t>
              </a:r>
              <a:r>
                <a:rPr lang="en-US" sz="3600" dirty="0" err="1"/>
                <a:t>mya</a:t>
              </a:r>
              <a:endParaRPr lang="en-US" sz="3600" dirty="0"/>
            </a:p>
          </p:txBody>
        </p:sp>
        <p:pic>
          <p:nvPicPr>
            <p:cNvPr id="12" name="Picture 11">
              <a:extLst>
                <a:ext uri="{FF2B5EF4-FFF2-40B4-BE49-F238E27FC236}">
                  <a16:creationId xmlns:a16="http://schemas.microsoft.com/office/drawing/2014/main" id="{C84423F0-2F95-4A5B-8C36-0B656B83197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0259472" flipV="1">
              <a:off x="5129765" y="6258478"/>
              <a:ext cx="1469357" cy="1400212"/>
            </a:xfrm>
            <a:prstGeom prst="rect">
              <a:avLst/>
            </a:prstGeom>
          </p:spPr>
        </p:pic>
      </p:grpSp>
    </p:spTree>
    <p:extLst>
      <p:ext uri="{BB962C8B-B14F-4D97-AF65-F5344CB8AC3E}">
        <p14:creationId xmlns:p14="http://schemas.microsoft.com/office/powerpoint/2010/main" val="19124974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2EFF9F-F527-4A5C-B0AB-06423E1AAF18}"/>
              </a:ext>
            </a:extLst>
          </p:cNvPr>
          <p:cNvPicPr>
            <a:picLocks noChangeAspect="1"/>
          </p:cNvPicPr>
          <p:nvPr/>
        </p:nvPicPr>
        <p:blipFill>
          <a:blip r:embed="rId2"/>
          <a:stretch>
            <a:fillRect/>
          </a:stretch>
        </p:blipFill>
        <p:spPr>
          <a:xfrm>
            <a:off x="116576" y="829574"/>
            <a:ext cx="9925711" cy="4699291"/>
          </a:xfrm>
          <a:prstGeom prst="rect">
            <a:avLst/>
          </a:prstGeom>
        </p:spPr>
      </p:pic>
      <p:sp>
        <p:nvSpPr>
          <p:cNvPr id="11" name="Right Arrow 10"/>
          <p:cNvSpPr/>
          <p:nvPr/>
        </p:nvSpPr>
        <p:spPr>
          <a:xfrm flipH="1">
            <a:off x="5231840" y="2540870"/>
            <a:ext cx="954940" cy="9459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0" name="Rectangle 9"/>
          <p:cNvSpPr/>
          <p:nvPr/>
        </p:nvSpPr>
        <p:spPr>
          <a:xfrm>
            <a:off x="93364" y="31662"/>
            <a:ext cx="9972136" cy="881780"/>
          </a:xfrm>
          <a:prstGeom prst="rect">
            <a:avLst/>
          </a:prstGeom>
        </p:spPr>
        <p:txBody>
          <a:bodyPr wrap="square">
            <a:spAutoFit/>
          </a:bodyPr>
          <a:lstStyle/>
          <a:p>
            <a:pPr>
              <a:lnSpc>
                <a:spcPct val="90000"/>
              </a:lnSpc>
              <a:spcBef>
                <a:spcPct val="0"/>
              </a:spcBef>
              <a:defRPr/>
            </a:pPr>
            <a:r>
              <a:rPr lang="en-US" sz="2400" b="1" dirty="0">
                <a:highlight>
                  <a:srgbClr val="FFFF00"/>
                </a:highlight>
                <a:latin typeface="Times New Roman" pitchFamily="18" charset="0"/>
                <a:cs typeface="Times New Roman" pitchFamily="18" charset="0"/>
              </a:rPr>
              <a:t>Your Assignment</a:t>
            </a:r>
            <a:r>
              <a:rPr lang="en-US" sz="2400" b="1" dirty="0">
                <a:latin typeface="Times New Roman" pitchFamily="18" charset="0"/>
                <a:cs typeface="Times New Roman" pitchFamily="18" charset="0"/>
              </a:rPr>
              <a:t>:  Organize the events listed on your slide from oldest to the most recent.   Use arrows to show where they would go in the GTS.</a:t>
            </a:r>
          </a:p>
          <a:p>
            <a:pPr>
              <a:lnSpc>
                <a:spcPct val="90000"/>
              </a:lnSpc>
              <a:spcBef>
                <a:spcPct val="0"/>
              </a:spcBef>
              <a:defRPr/>
            </a:pPr>
            <a:endParaRPr lang="en-US" sz="900" b="1" dirty="0">
              <a:latin typeface="Times New Roman" pitchFamily="18" charset="0"/>
              <a:cs typeface="Times New Roman" pitchFamily="18" charset="0"/>
            </a:endParaRPr>
          </a:p>
        </p:txBody>
      </p:sp>
      <p:sp>
        <p:nvSpPr>
          <p:cNvPr id="12" name="Rectangle 11"/>
          <p:cNvSpPr/>
          <p:nvPr/>
        </p:nvSpPr>
        <p:spPr>
          <a:xfrm rot="1138899">
            <a:off x="8738123" y="1338969"/>
            <a:ext cx="954941" cy="2048253"/>
          </a:xfrm>
          <a:prstGeom prst="rect">
            <a:avLst/>
          </a:prstGeom>
          <a:noFill/>
        </p:spPr>
        <p:txBody>
          <a:bodyPr wrap="none" lIns="100584" tIns="50292" rIns="100584" bIns="50292">
            <a:spAutoFit/>
          </a:bodyPr>
          <a:lstStyle/>
          <a:p>
            <a:pPr algn="ctr"/>
            <a:r>
              <a:rPr lang="en-US" sz="12650" b="1" dirty="0">
                <a:ln w="17780" cmpd="sng">
                  <a:solidFill>
                    <a:sysClr val="windowText" lastClr="000000"/>
                  </a:solidFill>
                  <a:prstDash val="solid"/>
                  <a:miter lim="800000"/>
                </a:ln>
                <a:solidFill>
                  <a:srgbClr val="FF0000"/>
                </a:solidFill>
                <a:effectLst>
                  <a:outerShdw blurRad="50800" algn="tl" rotWithShape="0">
                    <a:srgbClr val="000000"/>
                  </a:outerShdw>
                </a:effectLst>
              </a:rPr>
              <a:t>?</a:t>
            </a:r>
          </a:p>
        </p:txBody>
      </p:sp>
      <p:pic>
        <p:nvPicPr>
          <p:cNvPr id="17" name="Picture 2">
            <a:extLst>
              <a:ext uri="{FF2B5EF4-FFF2-40B4-BE49-F238E27FC236}">
                <a16:creationId xmlns:a16="http://schemas.microsoft.com/office/drawing/2014/main" id="{A1F6BCD5-7603-4910-8E90-311C6D890507}"/>
              </a:ext>
            </a:extLst>
          </p:cNvPr>
          <p:cNvPicPr>
            <a:picLocks noChangeAspect="1" noChangeArrowheads="1"/>
          </p:cNvPicPr>
          <p:nvPr/>
        </p:nvPicPr>
        <p:blipFill>
          <a:blip r:embed="rId3" cstate="print"/>
          <a:srcRect l="3484" t="86830" r="3040" b="7379"/>
          <a:stretch>
            <a:fillRect/>
          </a:stretch>
        </p:blipFill>
        <p:spPr bwMode="auto">
          <a:xfrm>
            <a:off x="2696880" y="6351609"/>
            <a:ext cx="3103604" cy="568275"/>
          </a:xfrm>
          <a:prstGeom prst="rect">
            <a:avLst/>
          </a:prstGeom>
          <a:ln>
            <a:noFill/>
          </a:ln>
          <a:effectLst>
            <a:outerShdw blurRad="292100" dist="139700" dir="2700000" algn="tl" rotWithShape="0">
              <a:srgbClr val="333333">
                <a:alpha val="65000"/>
              </a:srgbClr>
            </a:outerShdw>
          </a:effectLst>
        </p:spPr>
      </p:pic>
      <p:pic>
        <p:nvPicPr>
          <p:cNvPr id="23" name="Picture 2">
            <a:extLst>
              <a:ext uri="{FF2B5EF4-FFF2-40B4-BE49-F238E27FC236}">
                <a16:creationId xmlns:a16="http://schemas.microsoft.com/office/drawing/2014/main" id="{76924955-7C9B-430C-A174-D65EA5BEB14F}"/>
              </a:ext>
            </a:extLst>
          </p:cNvPr>
          <p:cNvPicPr>
            <a:picLocks noChangeAspect="1" noChangeArrowheads="1"/>
          </p:cNvPicPr>
          <p:nvPr/>
        </p:nvPicPr>
        <p:blipFill rotWithShape="1">
          <a:blip r:embed="rId3" cstate="print"/>
          <a:srcRect l="3294" t="7674" r="3098" b="86802"/>
          <a:stretch/>
        </p:blipFill>
        <p:spPr bwMode="auto">
          <a:xfrm>
            <a:off x="2976484" y="5785059"/>
            <a:ext cx="3082506" cy="541023"/>
          </a:xfrm>
          <a:prstGeom prst="rect">
            <a:avLst/>
          </a:prstGeom>
          <a:noFill/>
          <a:ln w="9525">
            <a:noFill/>
            <a:miter lim="800000"/>
            <a:headEnd/>
            <a:tailEnd/>
          </a:ln>
        </p:spPr>
      </p:pic>
      <p:pic>
        <p:nvPicPr>
          <p:cNvPr id="26" name="Picture 2">
            <a:extLst>
              <a:ext uri="{FF2B5EF4-FFF2-40B4-BE49-F238E27FC236}">
                <a16:creationId xmlns:a16="http://schemas.microsoft.com/office/drawing/2014/main" id="{DC90CE69-1E10-488E-A3E3-76500529CB11}"/>
              </a:ext>
            </a:extLst>
          </p:cNvPr>
          <p:cNvPicPr>
            <a:picLocks noChangeAspect="1" noChangeArrowheads="1"/>
          </p:cNvPicPr>
          <p:nvPr/>
        </p:nvPicPr>
        <p:blipFill rotWithShape="1">
          <a:blip r:embed="rId3" cstate="print"/>
          <a:srcRect l="3505" t="60170" b="33776"/>
          <a:stretch/>
        </p:blipFill>
        <p:spPr bwMode="auto">
          <a:xfrm>
            <a:off x="3327816" y="5160412"/>
            <a:ext cx="3211726" cy="655806"/>
          </a:xfrm>
          <a:prstGeom prst="rect">
            <a:avLst/>
          </a:prstGeom>
          <a:noFill/>
          <a:ln w="9525">
            <a:noFill/>
            <a:miter lim="800000"/>
            <a:headEnd/>
            <a:tailEnd/>
          </a:ln>
        </p:spPr>
      </p:pic>
      <p:pic>
        <p:nvPicPr>
          <p:cNvPr id="31" name="Picture 2">
            <a:extLst>
              <a:ext uri="{FF2B5EF4-FFF2-40B4-BE49-F238E27FC236}">
                <a16:creationId xmlns:a16="http://schemas.microsoft.com/office/drawing/2014/main" id="{7CC32A76-C9E7-401F-9B21-AE63F8E076A9}"/>
              </a:ext>
            </a:extLst>
          </p:cNvPr>
          <p:cNvPicPr>
            <a:picLocks noChangeAspect="1" noChangeArrowheads="1"/>
          </p:cNvPicPr>
          <p:nvPr/>
        </p:nvPicPr>
        <p:blipFill rotWithShape="1">
          <a:blip r:embed="rId3" cstate="print"/>
          <a:srcRect l="2466" t="27617" b="66716"/>
          <a:stretch/>
        </p:blipFill>
        <p:spPr bwMode="auto">
          <a:xfrm>
            <a:off x="4077442" y="4653790"/>
            <a:ext cx="3263735" cy="621405"/>
          </a:xfrm>
          <a:prstGeom prst="rect">
            <a:avLst/>
          </a:prstGeom>
          <a:noFill/>
          <a:ln w="9525">
            <a:noFill/>
            <a:miter lim="800000"/>
            <a:headEnd/>
            <a:tailEnd/>
          </a:ln>
        </p:spPr>
      </p:pic>
      <p:sp>
        <p:nvSpPr>
          <p:cNvPr id="21" name="Rectangle 20">
            <a:extLst>
              <a:ext uri="{FF2B5EF4-FFF2-40B4-BE49-F238E27FC236}">
                <a16:creationId xmlns:a16="http://schemas.microsoft.com/office/drawing/2014/main" id="{DE4A56AE-B133-4C79-AE16-C8C3D22F954F}"/>
              </a:ext>
            </a:extLst>
          </p:cNvPr>
          <p:cNvSpPr/>
          <p:nvPr/>
        </p:nvSpPr>
        <p:spPr>
          <a:xfrm>
            <a:off x="225376" y="6577627"/>
            <a:ext cx="2308693" cy="424732"/>
          </a:xfrm>
          <a:prstGeom prst="rect">
            <a:avLst/>
          </a:prstGeom>
          <a:solidFill>
            <a:schemeClr val="tx1"/>
          </a:solidFill>
        </p:spPr>
        <p:txBody>
          <a:bodyPr wrap="square">
            <a:spAutoFit/>
          </a:bodyPr>
          <a:lstStyle/>
          <a:p>
            <a:pPr algn="ctr">
              <a:lnSpc>
                <a:spcPct val="90000"/>
              </a:lnSpc>
              <a:spcBef>
                <a:spcPct val="0"/>
              </a:spcBef>
              <a:defRPr/>
            </a:pPr>
            <a:r>
              <a:rPr lang="en-US" sz="2400" b="1" dirty="0">
                <a:solidFill>
                  <a:schemeClr val="bg1"/>
                </a:solidFill>
                <a:latin typeface="Times New Roman" pitchFamily="18" charset="0"/>
                <a:cs typeface="Times New Roman" pitchFamily="18" charset="0"/>
              </a:rPr>
              <a:t>OLDEST </a:t>
            </a:r>
            <a:r>
              <a:rPr lang="en-US" sz="2400" b="1" dirty="0">
                <a:solidFill>
                  <a:schemeClr val="bg1"/>
                </a:solidFill>
                <a:latin typeface="Times New Roman" pitchFamily="18" charset="0"/>
                <a:cs typeface="Times New Roman" pitchFamily="18" charset="0"/>
                <a:sym typeface="Wingdings" panose="05000000000000000000" pitchFamily="2" charset="2"/>
              </a:rPr>
              <a:t></a:t>
            </a:r>
            <a:endParaRPr lang="en-US" sz="900" b="1" dirty="0">
              <a:solidFill>
                <a:schemeClr val="bg1"/>
              </a:solidFill>
              <a:latin typeface="Times New Roman" pitchFamily="18" charset="0"/>
              <a:cs typeface="Times New Roman" pitchFamily="18" charset="0"/>
            </a:endParaRPr>
          </a:p>
        </p:txBody>
      </p:sp>
      <p:cxnSp>
        <p:nvCxnSpPr>
          <p:cNvPr id="3" name="Straight Arrow Connector 2">
            <a:extLst>
              <a:ext uri="{FF2B5EF4-FFF2-40B4-BE49-F238E27FC236}">
                <a16:creationId xmlns:a16="http://schemas.microsoft.com/office/drawing/2014/main" id="{9B9B31E8-41D4-48D3-ACE5-3B51BBB75CEA}"/>
              </a:ext>
            </a:extLst>
          </p:cNvPr>
          <p:cNvCxnSpPr>
            <a:cxnSpLocks/>
          </p:cNvCxnSpPr>
          <p:nvPr/>
        </p:nvCxnSpPr>
        <p:spPr>
          <a:xfrm flipH="1" flipV="1">
            <a:off x="2089150" y="5356969"/>
            <a:ext cx="697518" cy="11099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900827-35D1-4BE0-8D23-DBC0BE3975CE}"/>
              </a:ext>
            </a:extLst>
          </p:cNvPr>
          <p:cNvCxnSpPr>
            <a:cxnSpLocks/>
          </p:cNvCxnSpPr>
          <p:nvPr/>
        </p:nvCxnSpPr>
        <p:spPr>
          <a:xfrm flipH="1" flipV="1">
            <a:off x="2437909" y="5026760"/>
            <a:ext cx="714241" cy="10225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410811-433B-4307-94A6-3D42B4755914}"/>
              </a:ext>
            </a:extLst>
          </p:cNvPr>
          <p:cNvCxnSpPr>
            <a:cxnSpLocks/>
          </p:cNvCxnSpPr>
          <p:nvPr/>
        </p:nvCxnSpPr>
        <p:spPr>
          <a:xfrm flipH="1" flipV="1">
            <a:off x="2262243" y="4749942"/>
            <a:ext cx="1065573" cy="8769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F993040-807C-4C71-A50C-F0554D757532}"/>
              </a:ext>
            </a:extLst>
          </p:cNvPr>
          <p:cNvCxnSpPr>
            <a:cxnSpLocks/>
          </p:cNvCxnSpPr>
          <p:nvPr/>
        </p:nvCxnSpPr>
        <p:spPr>
          <a:xfrm flipH="1" flipV="1">
            <a:off x="2559050" y="4701716"/>
            <a:ext cx="1513360" cy="3784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ADCE00B-311C-4D97-BEB6-A0C3FC17F252}"/>
              </a:ext>
            </a:extLst>
          </p:cNvPr>
          <p:cNvSpPr/>
          <p:nvPr/>
        </p:nvSpPr>
        <p:spPr>
          <a:xfrm>
            <a:off x="6724020" y="6245228"/>
            <a:ext cx="2926124" cy="1089529"/>
          </a:xfrm>
          <a:prstGeom prst="rect">
            <a:avLst/>
          </a:prstGeom>
          <a:solidFill>
            <a:schemeClr val="tx1"/>
          </a:solidFill>
        </p:spPr>
        <p:txBody>
          <a:bodyPr wrap="square">
            <a:spAutoFit/>
          </a:bodyPr>
          <a:lstStyle/>
          <a:p>
            <a:pPr algn="ctr">
              <a:lnSpc>
                <a:spcPct val="90000"/>
              </a:lnSpc>
              <a:spcBef>
                <a:spcPct val="0"/>
              </a:spcBef>
              <a:defRPr/>
            </a:pPr>
            <a:r>
              <a:rPr lang="en-US" sz="2400" b="1" dirty="0">
                <a:solidFill>
                  <a:schemeClr val="bg1"/>
                </a:solidFill>
                <a:latin typeface="Times New Roman" pitchFamily="18" charset="0"/>
                <a:cs typeface="Times New Roman" pitchFamily="18" charset="0"/>
              </a:rPr>
              <a:t>Continue organizing the events and adding arrows.</a:t>
            </a:r>
            <a:endParaRPr lang="en-US" sz="9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366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17-87F5-4289-9C83-EB99028F407D}"/>
              </a:ext>
            </a:extLst>
          </p:cNvPr>
          <p:cNvSpPr>
            <a:spLocks noGrp="1"/>
          </p:cNvSpPr>
          <p:nvPr>
            <p:ph type="title"/>
          </p:nvPr>
        </p:nvSpPr>
        <p:spPr>
          <a:xfrm>
            <a:off x="335280" y="373963"/>
            <a:ext cx="9723120" cy="789900"/>
          </a:xfrm>
          <a:solidFill>
            <a:srgbClr val="99CCFF"/>
          </a:solidFill>
        </p:spPr>
        <p:txBody>
          <a:bodyPr>
            <a:normAutofit/>
          </a:bodyPr>
          <a:lstStyle/>
          <a:p>
            <a:pPr algn="ctr"/>
            <a:r>
              <a:rPr lang="en-US" sz="3960" b="1" dirty="0">
                <a:latin typeface="Times New Roman" pitchFamily="18" charset="0"/>
                <a:cs typeface="Times New Roman" pitchFamily="18" charset="0"/>
              </a:rPr>
              <a:t>Think About It</a:t>
            </a:r>
          </a:p>
        </p:txBody>
      </p:sp>
      <p:sp>
        <p:nvSpPr>
          <p:cNvPr id="6" name="Title 1">
            <a:extLst>
              <a:ext uri="{FF2B5EF4-FFF2-40B4-BE49-F238E27FC236}">
                <a16:creationId xmlns:a16="http://schemas.microsoft.com/office/drawing/2014/main" id="{EECD0617-87F5-4289-9C83-EB99028F407D}"/>
              </a:ext>
            </a:extLst>
          </p:cNvPr>
          <p:cNvSpPr txBox="1">
            <a:spLocks/>
          </p:cNvSpPr>
          <p:nvPr/>
        </p:nvSpPr>
        <p:spPr>
          <a:xfrm>
            <a:off x="185600" y="1785257"/>
            <a:ext cx="9872800" cy="5369923"/>
          </a:xfrm>
          <a:prstGeom prst="rect">
            <a:avLst/>
          </a:prstGeom>
        </p:spPr>
        <p:txBody>
          <a:bodyPr vert="horz" lIns="100584" tIns="50292" rIns="100584" bIns="50292" rtlCol="0" anchor="ctr">
            <a:noAutofit/>
          </a:bodyPr>
          <a:lstStyle/>
          <a:p>
            <a:pPr>
              <a:lnSpc>
                <a:spcPct val="90000"/>
              </a:lnSpc>
              <a:spcBef>
                <a:spcPct val="0"/>
              </a:spcBef>
              <a:defRPr/>
            </a:pPr>
            <a:r>
              <a:rPr lang="en-US" sz="2640" b="1" dirty="0">
                <a:latin typeface="Times New Roman" pitchFamily="18" charset="0"/>
                <a:ea typeface="+mj-ea"/>
                <a:cs typeface="Times New Roman" pitchFamily="18" charset="0"/>
              </a:rPr>
              <a:t>Work with a partner to answer all these questions.  Be prepared to share with the class.</a:t>
            </a:r>
          </a:p>
          <a:p>
            <a:pPr>
              <a:lnSpc>
                <a:spcPct val="90000"/>
              </a:lnSpc>
              <a:spcBef>
                <a:spcPct val="0"/>
              </a:spcBef>
              <a:defRPr/>
            </a:pPr>
            <a:endParaRPr lang="en-US" sz="2640" b="1" dirty="0">
              <a:latin typeface="Times New Roman" pitchFamily="18" charset="0"/>
              <a:ea typeface="+mj-ea"/>
              <a:cs typeface="Times New Roman" pitchFamily="18" charset="0"/>
            </a:endParaRPr>
          </a:p>
          <a:p>
            <a:pPr>
              <a:lnSpc>
                <a:spcPct val="90000"/>
              </a:lnSpc>
              <a:spcBef>
                <a:spcPct val="0"/>
              </a:spcBef>
              <a:defRPr/>
            </a:pPr>
            <a:r>
              <a:rPr lang="en-US" sz="2640" dirty="0">
                <a:latin typeface="Times New Roman" pitchFamily="18" charset="0"/>
                <a:ea typeface="+mj-ea"/>
                <a:cs typeface="Times New Roman" pitchFamily="18" charset="0"/>
              </a:rPr>
              <a:t>Which EON is the longest?  Shortest?</a:t>
            </a:r>
          </a:p>
          <a:p>
            <a:pPr>
              <a:lnSpc>
                <a:spcPct val="90000"/>
              </a:lnSpc>
              <a:spcBef>
                <a:spcPct val="0"/>
              </a:spcBef>
              <a:defRPr/>
            </a:pPr>
            <a:endParaRPr lang="en-US" sz="2640" dirty="0">
              <a:latin typeface="Times New Roman" pitchFamily="18" charset="0"/>
              <a:ea typeface="+mj-ea"/>
              <a:cs typeface="Times New Roman" pitchFamily="18" charset="0"/>
            </a:endParaRPr>
          </a:p>
          <a:p>
            <a:pPr>
              <a:lnSpc>
                <a:spcPct val="90000"/>
              </a:lnSpc>
              <a:spcBef>
                <a:spcPct val="0"/>
              </a:spcBef>
              <a:defRPr/>
            </a:pPr>
            <a:r>
              <a:rPr lang="en-US" sz="2640" dirty="0">
                <a:latin typeface="Times New Roman" pitchFamily="18" charset="0"/>
                <a:ea typeface="+mj-ea"/>
                <a:cs typeface="Times New Roman" pitchFamily="18" charset="0"/>
              </a:rPr>
              <a:t>How long ago did life begin on Earth?</a:t>
            </a:r>
          </a:p>
          <a:p>
            <a:pPr>
              <a:lnSpc>
                <a:spcPct val="90000"/>
              </a:lnSpc>
              <a:defRPr/>
            </a:pPr>
            <a:endParaRPr lang="en-US" sz="2640" dirty="0">
              <a:latin typeface="Times New Roman" pitchFamily="18" charset="0"/>
              <a:cs typeface="Times New Roman" pitchFamily="18" charset="0"/>
            </a:endParaRPr>
          </a:p>
          <a:p>
            <a:pPr>
              <a:lnSpc>
                <a:spcPct val="90000"/>
              </a:lnSpc>
              <a:defRPr/>
            </a:pPr>
            <a:r>
              <a:rPr lang="en-US" sz="2640" dirty="0">
                <a:latin typeface="Times New Roman" pitchFamily="18" charset="0"/>
                <a:cs typeface="Times New Roman" pitchFamily="18" charset="0"/>
              </a:rPr>
              <a:t>How did living things change from the time life began to present day?</a:t>
            </a:r>
          </a:p>
          <a:p>
            <a:pPr>
              <a:lnSpc>
                <a:spcPct val="90000"/>
              </a:lnSpc>
              <a:defRPr/>
            </a:pPr>
            <a:endParaRPr lang="en-US" sz="2640" dirty="0">
              <a:latin typeface="Times New Roman" pitchFamily="18" charset="0"/>
              <a:cs typeface="Times New Roman" pitchFamily="18" charset="0"/>
            </a:endParaRPr>
          </a:p>
          <a:p>
            <a:pPr>
              <a:lnSpc>
                <a:spcPct val="90000"/>
              </a:lnSpc>
              <a:spcBef>
                <a:spcPct val="0"/>
              </a:spcBef>
              <a:defRPr/>
            </a:pPr>
            <a:r>
              <a:rPr lang="en-US" sz="2640" dirty="0">
                <a:latin typeface="Times New Roman" pitchFamily="18" charset="0"/>
                <a:ea typeface="+mj-ea"/>
                <a:cs typeface="Times New Roman" pitchFamily="18" charset="0"/>
              </a:rPr>
              <a:t>In which ERA did modern humans appear?</a:t>
            </a:r>
          </a:p>
          <a:p>
            <a:pPr>
              <a:lnSpc>
                <a:spcPct val="90000"/>
              </a:lnSpc>
              <a:spcBef>
                <a:spcPct val="0"/>
              </a:spcBef>
              <a:defRPr/>
            </a:pPr>
            <a:endParaRPr lang="en-US" sz="2640" dirty="0">
              <a:latin typeface="Times New Roman" pitchFamily="18" charset="0"/>
              <a:ea typeface="+mj-ea"/>
              <a:cs typeface="Times New Roman" pitchFamily="18" charset="0"/>
            </a:endParaRPr>
          </a:p>
          <a:p>
            <a:pPr>
              <a:lnSpc>
                <a:spcPct val="90000"/>
              </a:lnSpc>
              <a:spcBef>
                <a:spcPct val="0"/>
              </a:spcBef>
              <a:defRPr/>
            </a:pPr>
            <a:r>
              <a:rPr lang="en-US" sz="2640" dirty="0">
                <a:latin typeface="Times New Roman" pitchFamily="18" charset="0"/>
                <a:ea typeface="+mj-ea"/>
                <a:cs typeface="Times New Roman" pitchFamily="18" charset="0"/>
              </a:rPr>
              <a:t>Which came first:  marine or terrestrial organisms?</a:t>
            </a:r>
          </a:p>
          <a:p>
            <a:pPr>
              <a:lnSpc>
                <a:spcPct val="90000"/>
              </a:lnSpc>
              <a:spcBef>
                <a:spcPct val="0"/>
              </a:spcBef>
              <a:defRPr/>
            </a:pPr>
            <a:endParaRPr lang="en-US" sz="2640" dirty="0">
              <a:latin typeface="Times New Roman" pitchFamily="18" charset="0"/>
              <a:ea typeface="+mj-ea"/>
              <a:cs typeface="Times New Roman" pitchFamily="18" charset="0"/>
            </a:endParaRPr>
          </a:p>
          <a:p>
            <a:pPr>
              <a:lnSpc>
                <a:spcPct val="90000"/>
              </a:lnSpc>
              <a:spcBef>
                <a:spcPct val="0"/>
              </a:spcBef>
              <a:defRPr/>
            </a:pPr>
            <a:r>
              <a:rPr lang="en-US" sz="2640" dirty="0">
                <a:latin typeface="Times New Roman" pitchFamily="18" charset="0"/>
                <a:ea typeface="+mj-ea"/>
                <a:cs typeface="Times New Roman" pitchFamily="18" charset="0"/>
              </a:rPr>
              <a:t>Which came first:  prokaryotic or eukaryotic organisms?</a:t>
            </a:r>
          </a:p>
        </p:txBody>
      </p:sp>
      <p:pic>
        <p:nvPicPr>
          <p:cNvPr id="7" name="Picture 2" descr="Image result for earth puzzle"/>
          <p:cNvPicPr>
            <a:picLocks noChangeAspect="1" noChangeArrowheads="1"/>
          </p:cNvPicPr>
          <p:nvPr/>
        </p:nvPicPr>
        <p:blipFill>
          <a:blip r:embed="rId2" cstate="print"/>
          <a:srcRect l="18213" r="18393"/>
          <a:stretch>
            <a:fillRect/>
          </a:stretch>
        </p:blipFill>
        <p:spPr bwMode="auto">
          <a:xfrm>
            <a:off x="83820" y="114300"/>
            <a:ext cx="1424940" cy="1496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7335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17-87F5-4289-9C83-EB99028F407D}"/>
              </a:ext>
            </a:extLst>
          </p:cNvPr>
          <p:cNvSpPr>
            <a:spLocks noGrp="1"/>
          </p:cNvSpPr>
          <p:nvPr>
            <p:ph type="title"/>
          </p:nvPr>
        </p:nvSpPr>
        <p:spPr>
          <a:xfrm>
            <a:off x="335280" y="373963"/>
            <a:ext cx="9723120" cy="789900"/>
          </a:xfrm>
          <a:solidFill>
            <a:srgbClr val="99CCFF"/>
          </a:solidFill>
        </p:spPr>
        <p:txBody>
          <a:bodyPr>
            <a:normAutofit/>
          </a:bodyPr>
          <a:lstStyle/>
          <a:p>
            <a:pPr algn="ctr"/>
            <a:r>
              <a:rPr lang="en-US" sz="3960" b="1" dirty="0">
                <a:latin typeface="Times New Roman" pitchFamily="18" charset="0"/>
                <a:cs typeface="Times New Roman" pitchFamily="18" charset="0"/>
              </a:rPr>
              <a:t>Things to do …</a:t>
            </a:r>
          </a:p>
        </p:txBody>
      </p:sp>
      <p:sp>
        <p:nvSpPr>
          <p:cNvPr id="6" name="Title 1">
            <a:extLst>
              <a:ext uri="{FF2B5EF4-FFF2-40B4-BE49-F238E27FC236}">
                <a16:creationId xmlns:a16="http://schemas.microsoft.com/office/drawing/2014/main" id="{EECD0617-87F5-4289-9C83-EB99028F407D}"/>
              </a:ext>
            </a:extLst>
          </p:cNvPr>
          <p:cNvSpPr txBox="1">
            <a:spLocks/>
          </p:cNvSpPr>
          <p:nvPr/>
        </p:nvSpPr>
        <p:spPr>
          <a:xfrm>
            <a:off x="185603" y="1951156"/>
            <a:ext cx="9872800" cy="4777740"/>
          </a:xfrm>
          <a:prstGeom prst="rect">
            <a:avLst/>
          </a:prstGeom>
        </p:spPr>
        <p:txBody>
          <a:bodyPr vert="horz" lIns="100584" tIns="50292" rIns="100584" bIns="50292" rtlCol="0" anchor="t" anchorCtr="0">
            <a:noAutofit/>
          </a:bodyPr>
          <a:lstStyle/>
          <a:p>
            <a:pPr>
              <a:lnSpc>
                <a:spcPct val="90000"/>
              </a:lnSpc>
              <a:spcBef>
                <a:spcPct val="0"/>
              </a:spcBef>
              <a:defRPr/>
            </a:pPr>
            <a:r>
              <a:rPr lang="en-US" sz="3520" b="1" dirty="0">
                <a:latin typeface="Times New Roman" pitchFamily="18" charset="0"/>
                <a:ea typeface="+mj-ea"/>
                <a:cs typeface="Times New Roman" pitchFamily="18" charset="0"/>
              </a:rPr>
              <a:t>Finish organizing all the events to your geologic time scale.</a:t>
            </a:r>
          </a:p>
          <a:p>
            <a:pPr>
              <a:lnSpc>
                <a:spcPct val="90000"/>
              </a:lnSpc>
              <a:spcBef>
                <a:spcPct val="0"/>
              </a:spcBef>
              <a:defRPr/>
            </a:pPr>
            <a:endParaRPr lang="en-US" sz="3520" b="1" dirty="0">
              <a:latin typeface="Times New Roman" pitchFamily="18" charset="0"/>
              <a:ea typeface="+mj-ea"/>
              <a:cs typeface="Times New Roman" pitchFamily="18" charset="0"/>
            </a:endParaRPr>
          </a:p>
          <a:p>
            <a:pPr>
              <a:lnSpc>
                <a:spcPct val="90000"/>
              </a:lnSpc>
              <a:spcBef>
                <a:spcPct val="0"/>
              </a:spcBef>
              <a:defRPr/>
            </a:pPr>
            <a:r>
              <a:rPr lang="en-US" sz="3520" b="1" dirty="0">
                <a:latin typeface="Times New Roman" pitchFamily="18" charset="0"/>
                <a:ea typeface="+mj-ea"/>
                <a:cs typeface="Times New Roman" pitchFamily="18" charset="0"/>
              </a:rPr>
              <a:t>Work on the new playlist on Legends – Due Friday</a:t>
            </a:r>
          </a:p>
          <a:p>
            <a:pPr>
              <a:lnSpc>
                <a:spcPct val="90000"/>
              </a:lnSpc>
              <a:spcBef>
                <a:spcPct val="0"/>
              </a:spcBef>
              <a:defRPr/>
            </a:pPr>
            <a:endParaRPr lang="en-US" sz="3520" b="1" dirty="0">
              <a:latin typeface="Times New Roman" pitchFamily="18" charset="0"/>
              <a:ea typeface="+mj-ea"/>
              <a:cs typeface="Times New Roman" pitchFamily="18" charset="0"/>
            </a:endParaRPr>
          </a:p>
          <a:p>
            <a:pPr>
              <a:lnSpc>
                <a:spcPct val="90000"/>
              </a:lnSpc>
              <a:spcBef>
                <a:spcPct val="0"/>
              </a:spcBef>
              <a:defRPr/>
            </a:pPr>
            <a:r>
              <a:rPr lang="en-US" sz="3520" b="1" dirty="0">
                <a:latin typeface="Times New Roman" pitchFamily="18" charset="0"/>
                <a:ea typeface="+mj-ea"/>
                <a:cs typeface="Times New Roman" pitchFamily="18" charset="0"/>
              </a:rPr>
              <a:t>Find something else to do after you are done.</a:t>
            </a:r>
          </a:p>
        </p:txBody>
      </p:sp>
      <p:pic>
        <p:nvPicPr>
          <p:cNvPr id="7" name="Picture 2" descr="Image result for earth puzzle"/>
          <p:cNvPicPr>
            <a:picLocks noChangeAspect="1" noChangeArrowheads="1"/>
          </p:cNvPicPr>
          <p:nvPr/>
        </p:nvPicPr>
        <p:blipFill>
          <a:blip r:embed="rId2" cstate="print"/>
          <a:srcRect l="18213" r="18393"/>
          <a:stretch>
            <a:fillRect/>
          </a:stretch>
        </p:blipFill>
        <p:spPr bwMode="auto">
          <a:xfrm>
            <a:off x="83820" y="114300"/>
            <a:ext cx="1424940" cy="1496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48032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17-87F5-4289-9C83-EB99028F407D}"/>
              </a:ext>
            </a:extLst>
          </p:cNvPr>
          <p:cNvSpPr>
            <a:spLocks noGrp="1"/>
          </p:cNvSpPr>
          <p:nvPr>
            <p:ph type="title"/>
          </p:nvPr>
        </p:nvSpPr>
        <p:spPr>
          <a:xfrm>
            <a:off x="1108710" y="373963"/>
            <a:ext cx="8949690" cy="789900"/>
          </a:xfrm>
          <a:solidFill>
            <a:srgbClr val="99CCFF"/>
          </a:solidFill>
        </p:spPr>
        <p:txBody>
          <a:bodyPr>
            <a:normAutofit/>
          </a:bodyPr>
          <a:lstStyle/>
          <a:p>
            <a:pPr algn="ctr"/>
            <a:r>
              <a:rPr lang="en-US" sz="2800" b="1" dirty="0">
                <a:latin typeface="Times New Roman" pitchFamily="18" charset="0"/>
                <a:cs typeface="Times New Roman" pitchFamily="18" charset="0"/>
              </a:rPr>
              <a:t>Time to review … </a:t>
            </a:r>
            <a:r>
              <a:rPr lang="en-US" sz="2800" b="1" dirty="0">
                <a:latin typeface="Times New Roman" pitchFamily="18" charset="0"/>
                <a:ea typeface="+mj-ea"/>
                <a:cs typeface="Times New Roman" pitchFamily="18" charset="0"/>
              </a:rPr>
              <a:t>Geo Time Smillionaire</a:t>
            </a:r>
            <a:endParaRPr lang="en-US" sz="2800" b="1" dirty="0">
              <a:latin typeface="Times New Roman" pitchFamily="18" charset="0"/>
              <a:cs typeface="Times New Roman" pitchFamily="18" charset="0"/>
            </a:endParaRPr>
          </a:p>
        </p:txBody>
      </p:sp>
      <p:sp>
        <p:nvSpPr>
          <p:cNvPr id="6" name="Title 1">
            <a:extLst>
              <a:ext uri="{FF2B5EF4-FFF2-40B4-BE49-F238E27FC236}">
                <a16:creationId xmlns:a16="http://schemas.microsoft.com/office/drawing/2014/main" id="{EECD0617-87F5-4289-9C83-EB99028F407D}"/>
              </a:ext>
            </a:extLst>
          </p:cNvPr>
          <p:cNvSpPr txBox="1">
            <a:spLocks/>
          </p:cNvSpPr>
          <p:nvPr/>
        </p:nvSpPr>
        <p:spPr>
          <a:xfrm>
            <a:off x="185600" y="1985446"/>
            <a:ext cx="9872800" cy="5581214"/>
          </a:xfrm>
          <a:prstGeom prst="rect">
            <a:avLst/>
          </a:prstGeom>
        </p:spPr>
        <p:txBody>
          <a:bodyPr vert="horz" lIns="100584" tIns="50292" rIns="100584" bIns="50292" rtlCol="0" anchor="t" anchorCtr="0">
            <a:noAutofit/>
          </a:bodyPr>
          <a:lstStyle/>
          <a:p>
            <a:pPr>
              <a:lnSpc>
                <a:spcPct val="90000"/>
              </a:lnSpc>
              <a:spcBef>
                <a:spcPct val="0"/>
              </a:spcBef>
              <a:defRPr/>
            </a:pPr>
            <a:r>
              <a:rPr lang="en-US" sz="2400" dirty="0">
                <a:latin typeface="Times New Roman" pitchFamily="18" charset="0"/>
                <a:ea typeface="+mj-ea"/>
                <a:cs typeface="Times New Roman" pitchFamily="18" charset="0"/>
              </a:rPr>
              <a:t>If </a:t>
            </a:r>
            <a:r>
              <a:rPr lang="en-US" sz="2400" u="sng" dirty="0">
                <a:latin typeface="Times New Roman" pitchFamily="18" charset="0"/>
                <a:ea typeface="+mj-ea"/>
                <a:cs typeface="Times New Roman" pitchFamily="18" charset="0"/>
              </a:rPr>
              <a:t>all parts </a:t>
            </a:r>
            <a:r>
              <a:rPr lang="en-US" sz="2400" dirty="0">
                <a:latin typeface="Times New Roman" pitchFamily="18" charset="0"/>
                <a:ea typeface="+mj-ea"/>
                <a:cs typeface="Times New Roman" pitchFamily="18" charset="0"/>
              </a:rPr>
              <a:t>of </a:t>
            </a:r>
            <a:r>
              <a:rPr lang="en-US" sz="2400" u="sng" dirty="0">
                <a:latin typeface="Times New Roman" pitchFamily="18" charset="0"/>
                <a:ea typeface="+mj-ea"/>
                <a:cs typeface="Times New Roman" pitchFamily="18" charset="0"/>
              </a:rPr>
              <a:t>all slides </a:t>
            </a:r>
            <a:r>
              <a:rPr lang="en-US" sz="2400" dirty="0">
                <a:latin typeface="Times New Roman" pitchFamily="18" charset="0"/>
                <a:ea typeface="+mj-ea"/>
                <a:cs typeface="Times New Roman" pitchFamily="18" charset="0"/>
              </a:rPr>
              <a:t>in your Earth Science </a:t>
            </a:r>
            <a:r>
              <a:rPr lang="en-US" sz="2400" dirty="0" err="1">
                <a:latin typeface="Times New Roman" pitchFamily="18" charset="0"/>
                <a:ea typeface="+mj-ea"/>
                <a:cs typeface="Times New Roman" pitchFamily="18" charset="0"/>
              </a:rPr>
              <a:t>HDSN</a:t>
            </a:r>
            <a:r>
              <a:rPr lang="en-US" sz="2400" dirty="0">
                <a:latin typeface="Times New Roman" pitchFamily="18" charset="0"/>
                <a:ea typeface="+mj-ea"/>
                <a:cs typeface="Times New Roman" pitchFamily="18" charset="0"/>
              </a:rPr>
              <a:t> are done, you may use it to help you answer the questions in the Smillionaire challenge.  You have to complete any parts that are not done before you can play!</a:t>
            </a:r>
          </a:p>
          <a:p>
            <a:pPr>
              <a:lnSpc>
                <a:spcPct val="90000"/>
              </a:lnSpc>
              <a:spcBef>
                <a:spcPct val="0"/>
              </a:spcBef>
              <a:defRPr/>
            </a:pPr>
            <a:endParaRPr lang="en-US" sz="2400" dirty="0">
              <a:latin typeface="Times New Roman" pitchFamily="18" charset="0"/>
              <a:ea typeface="+mj-ea"/>
              <a:cs typeface="Times New Roman" pitchFamily="18" charset="0"/>
            </a:endParaRPr>
          </a:p>
          <a:p>
            <a:pPr>
              <a:lnSpc>
                <a:spcPct val="90000"/>
              </a:lnSpc>
              <a:spcBef>
                <a:spcPct val="0"/>
              </a:spcBef>
              <a:defRPr/>
            </a:pPr>
            <a:r>
              <a:rPr lang="en-US" sz="2400" dirty="0">
                <a:latin typeface="Times New Roman" pitchFamily="18" charset="0"/>
                <a:ea typeface="+mj-ea"/>
                <a:cs typeface="Times New Roman" pitchFamily="18" charset="0"/>
              </a:rPr>
              <a:t>You may NOT ASK CLASSMATES or USE ONLINE RESOURCES </a:t>
            </a:r>
            <a:r>
              <a:rPr lang="en-US" sz="2400" dirty="0">
                <a:latin typeface="Times New Roman" pitchFamily="18" charset="0"/>
                <a:ea typeface="+mj-ea"/>
                <a:cs typeface="Times New Roman" pitchFamily="18" charset="0"/>
                <a:sym typeface="Wingdings" panose="05000000000000000000" pitchFamily="2" charset="2"/>
              </a:rPr>
              <a:t> the answers are in your notebook or are some you should remember from Legends and the Science Starters. </a:t>
            </a:r>
          </a:p>
          <a:p>
            <a:pPr>
              <a:lnSpc>
                <a:spcPct val="90000"/>
              </a:lnSpc>
              <a:spcBef>
                <a:spcPct val="0"/>
              </a:spcBef>
              <a:defRPr/>
            </a:pPr>
            <a:endParaRPr lang="en-US" sz="2400" dirty="0">
              <a:latin typeface="Times New Roman" pitchFamily="18" charset="0"/>
              <a:ea typeface="+mj-ea"/>
              <a:cs typeface="Times New Roman" pitchFamily="18" charset="0"/>
              <a:sym typeface="Wingdings" panose="05000000000000000000" pitchFamily="2" charset="2"/>
            </a:endParaRPr>
          </a:p>
          <a:p>
            <a:pPr>
              <a:lnSpc>
                <a:spcPct val="90000"/>
              </a:lnSpc>
              <a:spcBef>
                <a:spcPct val="0"/>
              </a:spcBef>
              <a:defRPr/>
            </a:pPr>
            <a:r>
              <a:rPr lang="en-US" sz="2400" dirty="0">
                <a:latin typeface="Times New Roman" pitchFamily="18" charset="0"/>
                <a:ea typeface="+mj-ea"/>
                <a:cs typeface="Times New Roman" pitchFamily="18" charset="0"/>
                <a:sym typeface="Wingdings" panose="05000000000000000000" pitchFamily="2" charset="2"/>
              </a:rPr>
              <a:t>Show the teacher if you earn a Smillionaire during class time to earn a piece of candy and add a tally mark to the chalkboard.  Five tally marks = a super sticker or sucker!</a:t>
            </a:r>
          </a:p>
          <a:p>
            <a:pPr>
              <a:lnSpc>
                <a:spcPct val="90000"/>
              </a:lnSpc>
              <a:spcBef>
                <a:spcPct val="0"/>
              </a:spcBef>
              <a:defRPr/>
            </a:pPr>
            <a:endParaRPr lang="en-US" sz="2400" dirty="0">
              <a:latin typeface="Times New Roman" pitchFamily="18" charset="0"/>
              <a:ea typeface="+mj-ea"/>
              <a:cs typeface="Times New Roman" pitchFamily="18" charset="0"/>
              <a:sym typeface="Wingdings" panose="05000000000000000000" pitchFamily="2" charset="2"/>
            </a:endParaRPr>
          </a:p>
          <a:p>
            <a:pPr>
              <a:lnSpc>
                <a:spcPct val="90000"/>
              </a:lnSpc>
              <a:spcBef>
                <a:spcPct val="0"/>
              </a:spcBef>
              <a:defRPr/>
            </a:pPr>
            <a:r>
              <a:rPr lang="en-US" sz="2400" dirty="0">
                <a:latin typeface="Times New Roman" pitchFamily="18" charset="0"/>
                <a:ea typeface="+mj-ea"/>
                <a:cs typeface="Times New Roman" pitchFamily="18" charset="0"/>
                <a:sym typeface="Wingdings" panose="05000000000000000000" pitchFamily="2" charset="2"/>
              </a:rPr>
              <a:t>You can only earn Smillionaires in class, but are welcome to use the game to study for your note quiz.   You will have time after the quiz to earn more tally marks for rewards!</a:t>
            </a:r>
          </a:p>
          <a:p>
            <a:pPr>
              <a:lnSpc>
                <a:spcPct val="90000"/>
              </a:lnSpc>
              <a:spcBef>
                <a:spcPct val="0"/>
              </a:spcBef>
              <a:defRPr/>
            </a:pPr>
            <a:endParaRPr lang="en-US" sz="2400" dirty="0">
              <a:latin typeface="Times New Roman" pitchFamily="18" charset="0"/>
              <a:ea typeface="+mj-ea"/>
              <a:cs typeface="Times New Roman" pitchFamily="18" charset="0"/>
              <a:sym typeface="Wingdings" panose="05000000000000000000" pitchFamily="2" charset="2"/>
            </a:endParaRPr>
          </a:p>
          <a:p>
            <a:pPr>
              <a:lnSpc>
                <a:spcPct val="90000"/>
              </a:lnSpc>
              <a:spcBef>
                <a:spcPct val="0"/>
              </a:spcBef>
              <a:defRPr/>
            </a:pPr>
            <a:r>
              <a:rPr lang="en-US" sz="2400" i="1" dirty="0">
                <a:latin typeface="Times New Roman" pitchFamily="18" charset="0"/>
                <a:ea typeface="+mj-ea"/>
                <a:cs typeface="Times New Roman" pitchFamily="18" charset="0"/>
              </a:rPr>
              <a:t>NOTE:  A Smillionaire is equal to a million smileys!</a:t>
            </a:r>
          </a:p>
          <a:p>
            <a:pPr>
              <a:lnSpc>
                <a:spcPct val="90000"/>
              </a:lnSpc>
              <a:spcBef>
                <a:spcPct val="0"/>
              </a:spcBef>
              <a:defRPr/>
            </a:pPr>
            <a:endParaRPr lang="en-US" sz="4000" dirty="0">
              <a:latin typeface="Times New Roman" pitchFamily="18" charset="0"/>
              <a:ea typeface="+mj-ea"/>
              <a:cs typeface="Times New Roman" pitchFamily="18" charset="0"/>
            </a:endParaRPr>
          </a:p>
        </p:txBody>
      </p:sp>
      <p:pic>
        <p:nvPicPr>
          <p:cNvPr id="7" name="Picture 2" descr="Image result for earth puzzle"/>
          <p:cNvPicPr>
            <a:picLocks noChangeAspect="1" noChangeArrowheads="1"/>
          </p:cNvPicPr>
          <p:nvPr/>
        </p:nvPicPr>
        <p:blipFill>
          <a:blip r:embed="rId2" cstate="print"/>
          <a:srcRect l="18213" r="18393"/>
          <a:stretch>
            <a:fillRect/>
          </a:stretch>
        </p:blipFill>
        <p:spPr bwMode="auto">
          <a:xfrm>
            <a:off x="83820" y="114300"/>
            <a:ext cx="1424940" cy="149657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02D9D70-CB7C-3B1F-52B2-40BFAF5C9EB5}"/>
              </a:ext>
            </a:extLst>
          </p:cNvPr>
          <p:cNvSpPr txBox="1"/>
          <p:nvPr/>
        </p:nvSpPr>
        <p:spPr>
          <a:xfrm>
            <a:off x="2490311" y="1207330"/>
            <a:ext cx="6186487" cy="400110"/>
          </a:xfrm>
          <a:prstGeom prst="rect">
            <a:avLst/>
          </a:prstGeom>
          <a:noFill/>
        </p:spPr>
        <p:txBody>
          <a:bodyPr wrap="square">
            <a:spAutoFit/>
          </a:bodyPr>
          <a:lstStyle/>
          <a:p>
            <a:pPr algn="ctr"/>
            <a:r>
              <a:rPr lang="en-US" sz="2000" b="1" dirty="0"/>
              <a:t>Activity Link: </a:t>
            </a:r>
            <a:r>
              <a:rPr lang="en-US" sz="2000" b="1" dirty="0">
                <a:hlinkClick r:id="rId3"/>
              </a:rPr>
              <a:t>https://www.quia.com/rr/1268031.html</a:t>
            </a:r>
            <a:r>
              <a:rPr lang="en-US" sz="2000" b="1" dirty="0"/>
              <a:t> </a:t>
            </a:r>
          </a:p>
        </p:txBody>
      </p:sp>
    </p:spTree>
    <p:extLst>
      <p:ext uri="{BB962C8B-B14F-4D97-AF65-F5344CB8AC3E}">
        <p14:creationId xmlns:p14="http://schemas.microsoft.com/office/powerpoint/2010/main" val="12091881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03FF160-2EC4-46D9-BA78-490467E39711}"/>
              </a:ext>
            </a:extLst>
          </p:cNvPr>
          <p:cNvSpPr txBox="1">
            <a:spLocks/>
          </p:cNvSpPr>
          <p:nvPr/>
        </p:nvSpPr>
        <p:spPr>
          <a:xfrm>
            <a:off x="63260" y="57509"/>
            <a:ext cx="9931879" cy="488831"/>
          </a:xfrm>
          <a:prstGeom prst="rect">
            <a:avLst/>
          </a:prstGeom>
        </p:spPr>
        <p:txBody>
          <a:bodyPr vert="horz" lIns="100584" tIns="50292" rIns="100584" bIns="50292" rtlCol="0" anchor="ctr">
            <a:noAutofit/>
          </a:bodyPr>
          <a:lstStyle/>
          <a:p>
            <a:pPr>
              <a:lnSpc>
                <a:spcPct val="90000"/>
              </a:lnSpc>
              <a:spcBef>
                <a:spcPct val="0"/>
              </a:spcBef>
              <a:defRPr/>
            </a:pPr>
            <a:r>
              <a:rPr lang="en-US" sz="2400" b="1" dirty="0">
                <a:latin typeface="Times New Roman" panose="02020603050405020304" pitchFamily="18" charset="0"/>
                <a:ea typeface="+mj-ea"/>
                <a:cs typeface="Times New Roman" panose="02020603050405020304" pitchFamily="18" charset="0"/>
              </a:rPr>
              <a:t>How did you do?  Check your answers and make corrections if needed.</a:t>
            </a:r>
          </a:p>
        </p:txBody>
      </p:sp>
      <p:pic>
        <p:nvPicPr>
          <p:cNvPr id="10" name="Picture 9">
            <a:extLst>
              <a:ext uri="{FF2B5EF4-FFF2-40B4-BE49-F238E27FC236}">
                <a16:creationId xmlns:a16="http://schemas.microsoft.com/office/drawing/2014/main" id="{60B57272-69C3-4F1F-9C84-7F8FB1E63538}"/>
              </a:ext>
            </a:extLst>
          </p:cNvPr>
          <p:cNvPicPr>
            <a:picLocks noChangeAspect="1"/>
          </p:cNvPicPr>
          <p:nvPr/>
        </p:nvPicPr>
        <p:blipFill rotWithShape="1">
          <a:blip r:embed="rId2"/>
          <a:srcRect t="628"/>
          <a:stretch/>
        </p:blipFill>
        <p:spPr>
          <a:xfrm>
            <a:off x="63260" y="667110"/>
            <a:ext cx="9921265" cy="6958641"/>
          </a:xfrm>
          <a:prstGeom prst="rect">
            <a:avLst/>
          </a:prstGeom>
        </p:spPr>
      </p:pic>
    </p:spTree>
    <p:extLst>
      <p:ext uri="{BB962C8B-B14F-4D97-AF65-F5344CB8AC3E}">
        <p14:creationId xmlns:p14="http://schemas.microsoft.com/office/powerpoint/2010/main" val="291670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0933F9-AA73-4D91-9159-33D47F68FE2A}"/>
              </a:ext>
            </a:extLst>
          </p:cNvPr>
          <p:cNvSpPr txBox="1"/>
          <p:nvPr/>
        </p:nvSpPr>
        <p:spPr>
          <a:xfrm>
            <a:off x="0" y="0"/>
            <a:ext cx="10058400" cy="461665"/>
          </a:xfrm>
          <a:prstGeom prst="rect">
            <a:avLst/>
          </a:prstGeom>
          <a:solidFill>
            <a:srgbClr val="FFFF00"/>
          </a:solid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Intro to Earth Science - </a:t>
            </a:r>
            <a:r>
              <a:rPr lang="en-US" sz="2400" b="1" i="1" dirty="0"/>
              <a:t>What notes did you add as you watched the video?</a:t>
            </a:r>
          </a:p>
        </p:txBody>
      </p:sp>
      <p:sp>
        <p:nvSpPr>
          <p:cNvPr id="7" name="TextBox 6">
            <a:extLst>
              <a:ext uri="{FF2B5EF4-FFF2-40B4-BE49-F238E27FC236}">
                <a16:creationId xmlns:a16="http://schemas.microsoft.com/office/drawing/2014/main" id="{C4065809-904C-45EF-9171-07EF4C2223AE}"/>
              </a:ext>
            </a:extLst>
          </p:cNvPr>
          <p:cNvSpPr txBox="1"/>
          <p:nvPr/>
        </p:nvSpPr>
        <p:spPr>
          <a:xfrm>
            <a:off x="141427" y="499924"/>
            <a:ext cx="9704702" cy="2634952"/>
          </a:xfrm>
          <a:prstGeom prst="rect">
            <a:avLst/>
          </a:prstGeom>
          <a:noFill/>
        </p:spPr>
        <p:txBody>
          <a:bodyPr wrap="square">
            <a:spAutoFit/>
          </a:bodyPr>
          <a:lstStyle/>
          <a:p>
            <a:pPr algn="just" rtl="0">
              <a:lnSpc>
                <a:spcPct val="150000"/>
              </a:lnSpc>
              <a:spcBef>
                <a:spcPts val="0"/>
              </a:spcBef>
              <a:spcAft>
                <a:spcPts val="1000"/>
              </a:spcAft>
            </a:pPr>
            <a:r>
              <a:rPr lang="en-US" sz="2400" b="1" i="0" u="none" strike="noStrike" dirty="0">
                <a:effectLst/>
                <a:highlight>
                  <a:srgbClr val="00FF00"/>
                </a:highlight>
                <a:latin typeface="Comic Sans MS" panose="030F0702030302020204" pitchFamily="66" charset="0"/>
              </a:rPr>
              <a:t>Set #1</a:t>
            </a:r>
          </a:p>
          <a:p>
            <a:pPr algn="just" rtl="0">
              <a:lnSpc>
                <a:spcPct val="150000"/>
              </a:lnSpc>
              <a:spcBef>
                <a:spcPts val="0"/>
              </a:spcBef>
              <a:spcAft>
                <a:spcPts val="1000"/>
              </a:spcAft>
            </a:pPr>
            <a:r>
              <a:rPr lang="en-US" sz="2400" b="1" i="0" u="none" strike="noStrike" dirty="0">
                <a:effectLst/>
                <a:latin typeface="Comic Sans MS" panose="030F0702030302020204" pitchFamily="66" charset="0"/>
              </a:rPr>
              <a:t>Galaxy – </a:t>
            </a:r>
            <a:r>
              <a:rPr lang="en-US" sz="2400" b="1" i="0" u="none" strike="noStrike" dirty="0">
                <a:solidFill>
                  <a:srgbClr val="FF0000"/>
                </a:solidFill>
                <a:effectLst/>
                <a:latin typeface="Comic Sans MS" panose="030F0702030302020204" pitchFamily="66" charset="0"/>
              </a:rPr>
              <a:t>Milky Way </a:t>
            </a:r>
            <a:r>
              <a:rPr lang="en-US" sz="2400" b="1" i="0" u="none" strike="noStrike" dirty="0">
                <a:solidFill>
                  <a:srgbClr val="FF0000"/>
                </a:solidFill>
                <a:effectLst/>
                <a:latin typeface="Comic Sans MS" panose="030F0702030302020204" pitchFamily="66" charset="0"/>
                <a:sym typeface="Wingdings" panose="05000000000000000000" pitchFamily="2" charset="2"/>
              </a:rPr>
              <a:t> Barred spiral</a:t>
            </a:r>
            <a:endParaRPr lang="en-US" sz="2400" b="0" dirty="0">
              <a:solidFill>
                <a:srgbClr val="FF0000"/>
              </a:solidFill>
              <a:effectLst/>
            </a:endParaRPr>
          </a:p>
          <a:p>
            <a:pPr algn="just" rtl="0">
              <a:lnSpc>
                <a:spcPct val="150000"/>
              </a:lnSpc>
              <a:spcBef>
                <a:spcPts val="0"/>
              </a:spcBef>
              <a:spcAft>
                <a:spcPts val="1000"/>
              </a:spcAft>
            </a:pPr>
            <a:r>
              <a:rPr lang="en-US" sz="2400" b="1" i="0" u="none" strike="noStrike" dirty="0">
                <a:effectLst/>
                <a:latin typeface="Comic Sans MS" panose="030F0702030302020204" pitchFamily="66" charset="0"/>
              </a:rPr>
              <a:t>Stars – </a:t>
            </a:r>
            <a:r>
              <a:rPr lang="en-US" sz="2400" b="1" i="0" u="none" strike="noStrike" dirty="0">
                <a:solidFill>
                  <a:srgbClr val="FF0000"/>
                </a:solidFill>
                <a:effectLst/>
                <a:latin typeface="Comic Sans MS" panose="030F0702030302020204" pitchFamily="66" charset="0"/>
              </a:rPr>
              <a:t>200 billion (or more) in our galaxy</a:t>
            </a:r>
            <a:endParaRPr lang="en-US" sz="2400" b="0" dirty="0">
              <a:solidFill>
                <a:srgbClr val="FF0000"/>
              </a:solidFill>
              <a:effectLst/>
            </a:endParaRPr>
          </a:p>
          <a:p>
            <a:pPr algn="just" rtl="0">
              <a:lnSpc>
                <a:spcPct val="150000"/>
              </a:lnSpc>
              <a:spcBef>
                <a:spcPts val="0"/>
              </a:spcBef>
              <a:spcAft>
                <a:spcPts val="1000"/>
              </a:spcAft>
            </a:pPr>
            <a:r>
              <a:rPr lang="en-US" sz="2400" b="1" i="0" u="none" strike="noStrike" dirty="0">
                <a:effectLst/>
                <a:latin typeface="Comic Sans MS" panose="030F0702030302020204" pitchFamily="66" charset="0"/>
              </a:rPr>
              <a:t>Light-years – </a:t>
            </a:r>
            <a:r>
              <a:rPr lang="en-US" sz="2400" b="1" i="0" u="none" strike="noStrike" dirty="0">
                <a:solidFill>
                  <a:srgbClr val="FF0000"/>
                </a:solidFill>
                <a:effectLst/>
                <a:latin typeface="Comic Sans MS" panose="030F0702030302020204" pitchFamily="66" charset="0"/>
              </a:rPr>
              <a:t>100,000 light years wide</a:t>
            </a:r>
            <a:endParaRPr lang="en-US" sz="2400" b="0" dirty="0">
              <a:solidFill>
                <a:srgbClr val="FF0000"/>
              </a:solidFill>
              <a:effectLst/>
            </a:endParaRPr>
          </a:p>
        </p:txBody>
      </p:sp>
      <p:pic>
        <p:nvPicPr>
          <p:cNvPr id="10" name="Picture 9">
            <a:hlinkClick r:id="rId2"/>
            <a:extLst>
              <a:ext uri="{FF2B5EF4-FFF2-40B4-BE49-F238E27FC236}">
                <a16:creationId xmlns:a16="http://schemas.microsoft.com/office/drawing/2014/main" id="{020D1613-7B11-4EB4-890D-FB5CAAF388DC}"/>
              </a:ext>
            </a:extLst>
          </p:cNvPr>
          <p:cNvPicPr>
            <a:picLocks noChangeAspect="1"/>
          </p:cNvPicPr>
          <p:nvPr/>
        </p:nvPicPr>
        <p:blipFill>
          <a:blip r:embed="rId3"/>
          <a:stretch>
            <a:fillRect/>
          </a:stretch>
        </p:blipFill>
        <p:spPr>
          <a:xfrm>
            <a:off x="2480441" y="3288517"/>
            <a:ext cx="5607826" cy="4390014"/>
          </a:xfrm>
          <a:prstGeom prst="rect">
            <a:avLst/>
          </a:prstGeom>
        </p:spPr>
      </p:pic>
    </p:spTree>
    <p:extLst>
      <p:ext uri="{BB962C8B-B14F-4D97-AF65-F5344CB8AC3E}">
        <p14:creationId xmlns:p14="http://schemas.microsoft.com/office/powerpoint/2010/main" val="176606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9D9E2D-0755-4046-A27F-39B6939BF150}"/>
              </a:ext>
            </a:extLst>
          </p:cNvPr>
          <p:cNvSpPr txBox="1"/>
          <p:nvPr/>
        </p:nvSpPr>
        <p:spPr>
          <a:xfrm>
            <a:off x="250328" y="55723"/>
            <a:ext cx="9557744" cy="4714111"/>
          </a:xfrm>
          <a:prstGeom prst="rect">
            <a:avLst/>
          </a:prstGeom>
          <a:noFill/>
        </p:spPr>
        <p:txBody>
          <a:bodyPr wrap="square">
            <a:spAutoFit/>
          </a:bodyPr>
          <a:lstStyle/>
          <a:p>
            <a:pPr algn="just" rtl="0">
              <a:lnSpc>
                <a:spcPct val="150000"/>
              </a:lnSpc>
              <a:spcBef>
                <a:spcPts val="0"/>
              </a:spcBef>
              <a:spcAft>
                <a:spcPts val="1000"/>
              </a:spcAft>
            </a:pPr>
            <a:r>
              <a:rPr lang="en-US" sz="2400" b="1" i="0" u="none" strike="noStrike" dirty="0">
                <a:solidFill>
                  <a:srgbClr val="000000"/>
                </a:solidFill>
                <a:effectLst/>
                <a:highlight>
                  <a:srgbClr val="00FFFF"/>
                </a:highlight>
                <a:latin typeface="Comic Sans MS" panose="030F0702030302020204" pitchFamily="66" charset="0"/>
              </a:rPr>
              <a:t>Set #2</a:t>
            </a:r>
          </a:p>
          <a:p>
            <a:pPr algn="just" rtl="0">
              <a:spcBef>
                <a:spcPts val="600"/>
              </a:spcBef>
              <a:spcAft>
                <a:spcPts val="600"/>
              </a:spcAft>
            </a:pPr>
            <a:r>
              <a:rPr lang="en-US" sz="2400" b="1" i="0" u="none" strike="noStrike" dirty="0">
                <a:solidFill>
                  <a:srgbClr val="000000"/>
                </a:solidFill>
                <a:effectLst/>
                <a:latin typeface="Comic Sans MS" panose="030F0702030302020204" pitchFamily="66" charset="0"/>
              </a:rPr>
              <a:t>8000 </a:t>
            </a:r>
            <a:r>
              <a:rPr lang="en-US" sz="2400" b="1" i="0" u="none" strike="noStrike" dirty="0">
                <a:solidFill>
                  <a:srgbClr val="FF0000"/>
                </a:solidFill>
                <a:effectLst/>
                <a:latin typeface="Comic Sans MS" panose="030F0702030302020204" pitchFamily="66" charset="0"/>
              </a:rPr>
              <a:t>miles = Earth’s diameter</a:t>
            </a:r>
          </a:p>
          <a:p>
            <a:pPr algn="just" rtl="0">
              <a:spcBef>
                <a:spcPts val="600"/>
              </a:spcBef>
              <a:spcAft>
                <a:spcPts val="600"/>
              </a:spcAft>
            </a:pPr>
            <a:endParaRPr lang="en-US" sz="600" b="0" dirty="0">
              <a:solidFill>
                <a:srgbClr val="FF0000"/>
              </a:solidFill>
              <a:effectLst/>
            </a:endParaRPr>
          </a:p>
          <a:p>
            <a:pPr algn="just" rtl="0">
              <a:spcBef>
                <a:spcPts val="600"/>
              </a:spcBef>
              <a:spcAft>
                <a:spcPts val="600"/>
              </a:spcAft>
            </a:pPr>
            <a:r>
              <a:rPr lang="en-US" sz="2400" b="1" i="0" u="none" strike="noStrike" dirty="0">
                <a:solidFill>
                  <a:srgbClr val="FF0000"/>
                </a:solidFill>
                <a:effectLst/>
                <a:latin typeface="Comic Sans MS" panose="030F0702030302020204" pitchFamily="66" charset="0"/>
              </a:rPr>
              <a:t>EARTH</a:t>
            </a:r>
            <a:r>
              <a:rPr lang="en-US" sz="2400" b="1" i="0" u="none" strike="noStrike" dirty="0">
                <a:solidFill>
                  <a:srgbClr val="000000"/>
                </a:solidFill>
                <a:effectLst/>
                <a:latin typeface="Comic Sans MS" panose="030F0702030302020204" pitchFamily="66" charset="0"/>
              </a:rPr>
              <a:t> </a:t>
            </a:r>
            <a:r>
              <a:rPr lang="en-US" sz="2400" b="1" i="0" u="none" strike="noStrike" dirty="0">
                <a:solidFill>
                  <a:srgbClr val="000000"/>
                </a:solidFill>
                <a:effectLst/>
                <a:latin typeface="Comic Sans MS" panose="030F0702030302020204" pitchFamily="66" charset="0"/>
                <a:sym typeface="Wingdings" panose="05000000000000000000" pitchFamily="2" charset="2"/>
              </a:rPr>
              <a:t> </a:t>
            </a:r>
            <a:r>
              <a:rPr lang="en-US" sz="2400" b="1" i="0" u="none" strike="noStrike" dirty="0">
                <a:solidFill>
                  <a:srgbClr val="000000"/>
                </a:solidFill>
                <a:effectLst/>
                <a:latin typeface="Comic Sans MS" panose="030F0702030302020204" pitchFamily="66" charset="0"/>
              </a:rPr>
              <a:t>5</a:t>
            </a:r>
            <a:r>
              <a:rPr lang="en-US" sz="2400" b="1" i="0" u="none" strike="noStrike" baseline="30000" dirty="0">
                <a:solidFill>
                  <a:srgbClr val="000000"/>
                </a:solidFill>
                <a:effectLst/>
                <a:latin typeface="Comic Sans MS" panose="030F0702030302020204" pitchFamily="66" charset="0"/>
              </a:rPr>
              <a:t>th </a:t>
            </a:r>
            <a:r>
              <a:rPr lang="en-US" sz="2400" b="1" i="0" u="none" strike="noStrike" dirty="0">
                <a:solidFill>
                  <a:srgbClr val="FF0000"/>
                </a:solidFill>
                <a:effectLst/>
                <a:latin typeface="Comic Sans MS" panose="030F0702030302020204" pitchFamily="66" charset="0"/>
              </a:rPr>
              <a:t>largest planet, </a:t>
            </a:r>
            <a:r>
              <a:rPr lang="en-US" sz="2400" b="1" i="0" u="none" strike="noStrike" dirty="0">
                <a:solidFill>
                  <a:srgbClr val="000000"/>
                </a:solidFill>
                <a:effectLst/>
                <a:latin typeface="Comic Sans MS" panose="030F0702030302020204" pitchFamily="66" charset="0"/>
              </a:rPr>
              <a:t>3</a:t>
            </a:r>
            <a:r>
              <a:rPr lang="en-US" sz="2400" b="1" i="0" u="none" strike="noStrike" baseline="30000" dirty="0">
                <a:solidFill>
                  <a:srgbClr val="000000"/>
                </a:solidFill>
                <a:effectLst/>
                <a:latin typeface="Comic Sans MS" panose="030F0702030302020204" pitchFamily="66" charset="0"/>
              </a:rPr>
              <a:t>rd</a:t>
            </a:r>
            <a:r>
              <a:rPr lang="en-US" sz="2400" b="1" i="0" u="none" strike="noStrike" dirty="0">
                <a:solidFill>
                  <a:srgbClr val="000000"/>
                </a:solidFill>
                <a:effectLst/>
                <a:latin typeface="Comic Sans MS" panose="030F0702030302020204" pitchFamily="66" charset="0"/>
              </a:rPr>
              <a:t> </a:t>
            </a:r>
            <a:r>
              <a:rPr lang="en-US" sz="2400" b="1" i="0" u="none" strike="noStrike" dirty="0">
                <a:solidFill>
                  <a:srgbClr val="FF0000"/>
                </a:solidFill>
                <a:effectLst/>
                <a:latin typeface="Comic Sans MS" panose="030F0702030302020204" pitchFamily="66" charset="0"/>
              </a:rPr>
              <a:t>from the sun</a:t>
            </a:r>
            <a:endParaRPr lang="en-US" sz="2400" b="0" dirty="0">
              <a:effectLst/>
            </a:endParaRPr>
          </a:p>
          <a:p>
            <a:pPr algn="just" rtl="0">
              <a:spcBef>
                <a:spcPts val="600"/>
              </a:spcBef>
              <a:spcAft>
                <a:spcPts val="600"/>
              </a:spcAft>
            </a:pPr>
            <a:endParaRPr lang="en-US" sz="800" b="1" i="0" u="none" strike="noStrike" dirty="0">
              <a:solidFill>
                <a:srgbClr val="000000"/>
              </a:solidFill>
              <a:effectLst/>
              <a:latin typeface="Comic Sans MS" panose="030F0702030302020204" pitchFamily="66" charset="0"/>
            </a:endParaRPr>
          </a:p>
          <a:p>
            <a:pPr rtl="0">
              <a:spcBef>
                <a:spcPts val="600"/>
              </a:spcBef>
              <a:spcAft>
                <a:spcPts val="600"/>
              </a:spcAft>
            </a:pPr>
            <a:r>
              <a:rPr lang="en-US" sz="2400" b="1" i="0" u="none" strike="noStrike" dirty="0">
                <a:solidFill>
                  <a:srgbClr val="000000"/>
                </a:solidFill>
                <a:effectLst/>
                <a:latin typeface="Comic Sans MS" panose="030F0702030302020204" pitchFamily="66" charset="0"/>
              </a:rPr>
              <a:t>Oxygen – </a:t>
            </a:r>
            <a:r>
              <a:rPr lang="en-US" sz="2400" b="1" i="0" u="none" strike="noStrike" dirty="0">
                <a:solidFill>
                  <a:srgbClr val="FF0000"/>
                </a:solidFill>
                <a:effectLst/>
                <a:latin typeface="Comic Sans MS" panose="030F0702030302020204" pitchFamily="66" charset="0"/>
              </a:rPr>
              <a:t>Most common element in Earth’s crust making up 47% if all rocks on earth; 2</a:t>
            </a:r>
            <a:r>
              <a:rPr lang="en-US" sz="2400" b="1" i="0" u="none" strike="noStrike" baseline="30000" dirty="0">
                <a:solidFill>
                  <a:srgbClr val="FF0000"/>
                </a:solidFill>
                <a:effectLst/>
                <a:latin typeface="Comic Sans MS" panose="030F0702030302020204" pitchFamily="66" charset="0"/>
              </a:rPr>
              <a:t>nd</a:t>
            </a:r>
            <a:r>
              <a:rPr lang="en-US" sz="2400" b="1" i="0" u="none" strike="noStrike" dirty="0">
                <a:solidFill>
                  <a:srgbClr val="FF0000"/>
                </a:solidFill>
                <a:effectLst/>
                <a:latin typeface="Comic Sans MS" panose="030F0702030302020204" pitchFamily="66" charset="0"/>
              </a:rPr>
              <a:t> most common element in Earth’s atmosphere</a:t>
            </a:r>
            <a:endParaRPr lang="en-US" sz="2400" dirty="0">
              <a:solidFill>
                <a:srgbClr val="FF0000"/>
              </a:solidFill>
            </a:endParaRPr>
          </a:p>
          <a:p>
            <a:pPr rtl="0">
              <a:spcBef>
                <a:spcPts val="600"/>
              </a:spcBef>
              <a:spcAft>
                <a:spcPts val="600"/>
              </a:spcAft>
            </a:pPr>
            <a:endParaRPr lang="en-US" sz="900" b="1" i="0" u="none" strike="noStrike" dirty="0">
              <a:solidFill>
                <a:srgbClr val="000000"/>
              </a:solidFill>
              <a:effectLst/>
              <a:latin typeface="Comic Sans MS" panose="030F0702030302020204" pitchFamily="66" charset="0"/>
            </a:endParaRPr>
          </a:p>
          <a:p>
            <a:pPr rtl="0">
              <a:spcBef>
                <a:spcPts val="600"/>
              </a:spcBef>
              <a:spcAft>
                <a:spcPts val="600"/>
              </a:spcAft>
            </a:pPr>
            <a:r>
              <a:rPr lang="en-US" sz="2400" b="1" i="0" u="none" strike="noStrike" dirty="0">
                <a:solidFill>
                  <a:srgbClr val="000000"/>
                </a:solidFill>
                <a:effectLst/>
                <a:latin typeface="Comic Sans MS" panose="030F0702030302020204" pitchFamily="66" charset="0"/>
              </a:rPr>
              <a:t>Silicon – </a:t>
            </a:r>
            <a:r>
              <a:rPr lang="en-US" sz="2400" b="1" i="0" u="none" strike="noStrike" dirty="0">
                <a:solidFill>
                  <a:srgbClr val="FF0000"/>
                </a:solidFill>
                <a:effectLst/>
                <a:latin typeface="Comic Sans MS" panose="030F0702030302020204" pitchFamily="66" charset="0"/>
              </a:rPr>
              <a:t>2</a:t>
            </a:r>
            <a:r>
              <a:rPr lang="en-US" sz="2400" b="1" i="0" u="none" strike="noStrike" baseline="30000" dirty="0">
                <a:solidFill>
                  <a:srgbClr val="FF0000"/>
                </a:solidFill>
                <a:effectLst/>
                <a:latin typeface="Comic Sans MS" panose="030F0702030302020204" pitchFamily="66" charset="0"/>
              </a:rPr>
              <a:t>nd</a:t>
            </a:r>
            <a:r>
              <a:rPr lang="en-US" sz="2400" b="1" i="0" u="none" strike="noStrike" dirty="0">
                <a:solidFill>
                  <a:srgbClr val="FF0000"/>
                </a:solidFill>
                <a:effectLst/>
                <a:latin typeface="Comic Sans MS" panose="030F0702030302020204" pitchFamily="66" charset="0"/>
              </a:rPr>
              <a:t> most common element in Earth’s crust making up 27% of all rocks on Earth</a:t>
            </a:r>
            <a:endParaRPr lang="en-US" sz="2400" dirty="0">
              <a:solidFill>
                <a:srgbClr val="FF0000"/>
              </a:solidFill>
            </a:endParaRPr>
          </a:p>
        </p:txBody>
      </p:sp>
      <p:pic>
        <p:nvPicPr>
          <p:cNvPr id="12" name="Picture 11">
            <a:hlinkClick r:id="rId2"/>
            <a:extLst>
              <a:ext uri="{FF2B5EF4-FFF2-40B4-BE49-F238E27FC236}">
                <a16:creationId xmlns:a16="http://schemas.microsoft.com/office/drawing/2014/main" id="{7C516FB6-1E2F-4137-B2C4-D6C7ADC3B602}"/>
              </a:ext>
            </a:extLst>
          </p:cNvPr>
          <p:cNvPicPr>
            <a:picLocks noChangeAspect="1"/>
          </p:cNvPicPr>
          <p:nvPr/>
        </p:nvPicPr>
        <p:blipFill>
          <a:blip r:embed="rId3"/>
          <a:stretch>
            <a:fillRect/>
          </a:stretch>
        </p:blipFill>
        <p:spPr>
          <a:xfrm>
            <a:off x="4423410" y="4769834"/>
            <a:ext cx="5519982" cy="2808412"/>
          </a:xfrm>
          <a:prstGeom prst="rect">
            <a:avLst/>
          </a:prstGeom>
        </p:spPr>
      </p:pic>
      <p:sp>
        <p:nvSpPr>
          <p:cNvPr id="2" name="Arrow: Down 1">
            <a:extLst>
              <a:ext uri="{FF2B5EF4-FFF2-40B4-BE49-F238E27FC236}">
                <a16:creationId xmlns:a16="http://schemas.microsoft.com/office/drawing/2014/main" id="{17334813-29F4-4C82-B75C-83CB701149DA}"/>
              </a:ext>
            </a:extLst>
          </p:cNvPr>
          <p:cNvSpPr/>
          <p:nvPr/>
        </p:nvSpPr>
        <p:spPr>
          <a:xfrm>
            <a:off x="6746098" y="5182676"/>
            <a:ext cx="367862" cy="36786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25FAD89-B99C-480D-8479-89BB811AFB64}"/>
              </a:ext>
            </a:extLst>
          </p:cNvPr>
          <p:cNvSpPr/>
          <p:nvPr/>
        </p:nvSpPr>
        <p:spPr>
          <a:xfrm>
            <a:off x="6521264" y="4573056"/>
            <a:ext cx="258327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You are here</a:t>
            </a:r>
          </a:p>
        </p:txBody>
      </p:sp>
    </p:spTree>
    <p:extLst>
      <p:ext uri="{BB962C8B-B14F-4D97-AF65-F5344CB8AC3E}">
        <p14:creationId xmlns:p14="http://schemas.microsoft.com/office/powerpoint/2010/main" val="2034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5355</TotalTime>
  <Words>5809</Words>
  <Application>Microsoft Office PowerPoint</Application>
  <PresentationFormat>Custom</PresentationFormat>
  <Paragraphs>769</Paragraphs>
  <Slides>76</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Arial</vt:lpstr>
      <vt:lpstr>Arial Black</vt:lpstr>
      <vt:lpstr>Arial Narrow</vt:lpstr>
      <vt:lpstr>Calibri</vt:lpstr>
      <vt:lpstr>Calibri Light</vt:lpstr>
      <vt:lpstr>Comic Sans MS</vt:lpstr>
      <vt:lpstr>Cooper Black</vt:lpstr>
      <vt:lpstr>Times New Roman</vt:lpstr>
      <vt:lpstr>Office Theme</vt:lpstr>
      <vt:lpstr>Earth Science: Exploring Our Planet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2-2:  Fun with Stratigraphy</vt:lpstr>
      <vt:lpstr>PowerPoint Presentation</vt:lpstr>
      <vt:lpstr>PowerPoint Presentation</vt:lpstr>
      <vt:lpstr>PowerPoint Presentation</vt:lpstr>
      <vt:lpstr>PowerPoint Presentation</vt:lpstr>
      <vt:lpstr>PowerPoint Presentation</vt:lpstr>
      <vt:lpstr>Quiz Time</vt:lpstr>
      <vt:lpstr>Lesson 3:  Geologic Time 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Who’s on First?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Putting Together the Pieces</vt:lpstr>
      <vt:lpstr>PowerPoint Presentation</vt:lpstr>
      <vt:lpstr>PowerPoint Presentation</vt:lpstr>
      <vt:lpstr>PowerPoint Presentation</vt:lpstr>
      <vt:lpstr>PowerPoint Presentation</vt:lpstr>
      <vt:lpstr>PowerPoint Presentation</vt:lpstr>
      <vt:lpstr>Let’s add to our timescale …</vt:lpstr>
      <vt:lpstr>Piecing Together the Puzzle</vt:lpstr>
      <vt:lpstr>Let’s piece together Earth’s history …</vt:lpstr>
      <vt:lpstr>Let’s fill in the gaps …</vt:lpstr>
      <vt:lpstr>PowerPoint Presentation</vt:lpstr>
      <vt:lpstr>Think About It</vt:lpstr>
      <vt:lpstr>Things to do …</vt:lpstr>
      <vt:lpstr>Time to review … Geo Time Smillionaire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Tomm</dc:creator>
  <cp:lastModifiedBy>Tracy Tomm</cp:lastModifiedBy>
  <cp:revision>237</cp:revision>
  <dcterms:created xsi:type="dcterms:W3CDTF">2019-02-17T18:38:16Z</dcterms:created>
  <dcterms:modified xsi:type="dcterms:W3CDTF">2022-05-19T16:29:34Z</dcterms:modified>
</cp:coreProperties>
</file>