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9" r:id="rId4"/>
    <p:sldId id="258" r:id="rId5"/>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ED7C94-DEF1-43A9-BEAC-C39D010BF82C}">
  <a:tblStyle styleId="{0CED7C94-DEF1-43A9-BEAC-C39D010BF8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088" y="3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40d0234ff_0_1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40d0234f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56383d809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56383d8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5645cf5b2_0_9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5645cf5b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5645cf5b2_0_1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5645cf5b2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spot.net/Pages/classchem.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ocs.google.com/presentation/d/1GKeE-H1TyvuM5p_FOsC-bKIMIP7yhzunt91hDXoSz7w/copy" TargetMode="External"/><Relationship Id="rId4" Type="http://schemas.openxmlformats.org/officeDocument/2006/relationships/hyperlink" Target="https://sciencespot.ne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imbucket.com/density/"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18" Type="http://schemas.openxmlformats.org/officeDocument/2006/relationships/hyperlink" Target="https://video.link/w/KwwEb"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p:nvPr/>
        </p:nvSpPr>
        <p:spPr>
          <a:xfrm>
            <a:off x="0" y="0"/>
            <a:ext cx="3189249" cy="628800"/>
          </a:xfrm>
          <a:prstGeom prst="rect">
            <a:avLst/>
          </a:prstGeom>
          <a:solidFill>
            <a:srgbClr val="FFFF00"/>
          </a:solidFill>
          <a:ln>
            <a:noFill/>
          </a:ln>
        </p:spPr>
        <p:txBody>
          <a:bodyPr spcFirstLastPara="1" wrap="square" lIns="113100" tIns="113100" rIns="113100" bIns="113100" anchor="t" anchorCtr="0">
            <a:spAutoFit/>
          </a:bodyPr>
          <a:lstStyle/>
          <a:p>
            <a:pPr marL="0" lvl="0" indent="0" rtl="0">
              <a:spcBef>
                <a:spcPts val="0"/>
              </a:spcBef>
              <a:spcAft>
                <a:spcPts val="0"/>
              </a:spcAft>
              <a:buNone/>
            </a:pPr>
            <a:r>
              <a:rPr lang="en" sz="2600" b="1" dirty="0">
                <a:solidFill>
                  <a:schemeClr val="dk1"/>
                </a:solidFill>
                <a:latin typeface="Times New Roman"/>
                <a:ea typeface="Times New Roman"/>
                <a:cs typeface="Times New Roman"/>
                <a:sym typeface="Times New Roman"/>
              </a:rPr>
              <a:t>Density Challenge </a:t>
            </a:r>
            <a:endParaRPr sz="2800" b="1" dirty="0">
              <a:latin typeface="Times New Roman"/>
              <a:ea typeface="Times New Roman"/>
              <a:cs typeface="Times New Roman"/>
              <a:sym typeface="Times New Roman"/>
            </a:endParaRPr>
          </a:p>
        </p:txBody>
      </p:sp>
      <p:sp>
        <p:nvSpPr>
          <p:cNvPr id="55" name="Google Shape;55;p13"/>
          <p:cNvSpPr txBox="1"/>
          <p:nvPr/>
        </p:nvSpPr>
        <p:spPr>
          <a:xfrm>
            <a:off x="150205" y="882743"/>
            <a:ext cx="9757990" cy="6006914"/>
          </a:xfrm>
          <a:prstGeom prst="rect">
            <a:avLst/>
          </a:prstGeom>
          <a:noFill/>
          <a:ln w="28575" cap="flat" cmpd="sng">
            <a:noFill/>
            <a:prstDash val="solid"/>
            <a:round/>
            <a:headEnd type="none" w="sm" len="sm"/>
            <a:tailEnd type="none" w="sm" len="sm"/>
          </a:ln>
        </p:spPr>
        <p:txBody>
          <a:bodyPr spcFirstLastPara="1" wrap="square" lIns="113100" tIns="113100" rIns="113100" bIns="113100" anchor="t" anchorCtr="0">
            <a:spAutoFit/>
          </a:bodyPr>
          <a:lstStyle/>
          <a:p>
            <a:pPr marL="0" lvl="0" indent="0" rtl="0">
              <a:spcBef>
                <a:spcPts val="0"/>
              </a:spcBef>
              <a:spcAft>
                <a:spcPts val="0"/>
              </a:spcAft>
              <a:buNone/>
            </a:pPr>
            <a:r>
              <a:rPr lang="en" sz="1600" b="1" dirty="0">
                <a:solidFill>
                  <a:srgbClr val="000000"/>
                </a:solidFill>
                <a:latin typeface="Times New Roman"/>
                <a:ea typeface="Times New Roman"/>
                <a:cs typeface="Times New Roman"/>
                <a:sym typeface="Times New Roman"/>
              </a:rPr>
              <a:t>Teacher Notes:</a:t>
            </a:r>
            <a:endParaRPr sz="1600" b="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600" b="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600" dirty="0">
                <a:solidFill>
                  <a:srgbClr val="000000"/>
                </a:solidFill>
                <a:latin typeface="Times New Roman"/>
                <a:ea typeface="Times New Roman"/>
                <a:cs typeface="Times New Roman"/>
                <a:sym typeface="Times New Roman"/>
              </a:rPr>
              <a:t>I used this activity during Lesson 1 in the Chemistry unit about matter.   After we reviewed mass, volume, and weight, we discussed density in the notes and then students started this activity.</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9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600" dirty="0">
                <a:solidFill>
                  <a:srgbClr val="000000"/>
                </a:solidFill>
                <a:latin typeface="Times New Roman"/>
                <a:ea typeface="Times New Roman"/>
                <a:cs typeface="Times New Roman"/>
                <a:sym typeface="Times New Roman"/>
              </a:rPr>
              <a:t>For Part A, students use the website provided (free to use for anyone).  Directions are on the left side of the slide to help them get the information they need to fill in the chart. We did the first three together in class.  They finished the rest of the chart and answered the questions before the next class period.  I also had them make predictions for Part B by dragging the layers and items to the glass cylinder based on what they knew about them.  </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0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600" dirty="0">
                <a:solidFill>
                  <a:srgbClr val="000000"/>
                </a:solidFill>
                <a:latin typeface="Times New Roman"/>
                <a:ea typeface="Times New Roman"/>
                <a:cs typeface="Times New Roman"/>
                <a:sym typeface="Times New Roman"/>
              </a:rPr>
              <a:t>For the socially-distanced lab for Part B, I set up a large graduated cylinder in a spot that was visible from all the tables in my room.  I had extra graduated cylinders to allow several kids to help me measure the liquids. I also recruited other students to help me add items to the cylinder.  For most of my classes, every student was able to help with the lab.  This would also be a great lab to demo for remote learning.   The students made corrections on their slides as we observed what happened with each liquid and item.  </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0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600" dirty="0">
                <a:solidFill>
                  <a:srgbClr val="000000"/>
                </a:solidFill>
                <a:latin typeface="Times New Roman"/>
                <a:ea typeface="Times New Roman"/>
                <a:cs typeface="Times New Roman"/>
                <a:sym typeface="Times New Roman"/>
              </a:rPr>
              <a:t>For Part C, students were allowed time to write their responses before we discussed them in class.  Several of the students found great videos of 7 and 9 layer density columns to share with their classmates.  </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05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1600" dirty="0">
                <a:solidFill>
                  <a:srgbClr val="000000"/>
                </a:solidFill>
                <a:latin typeface="Times New Roman"/>
                <a:ea typeface="Times New Roman"/>
                <a:cs typeface="Times New Roman"/>
                <a:sym typeface="Times New Roman"/>
              </a:rPr>
              <a:t>NOTES:</a:t>
            </a:r>
            <a:endParaRPr sz="1600" dirty="0">
              <a:solidFill>
                <a:srgbClr val="000000"/>
              </a:solidFill>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600" dirty="0">
                <a:solidFill>
                  <a:srgbClr val="000000"/>
                </a:solidFill>
                <a:latin typeface="Times New Roman"/>
                <a:ea typeface="Times New Roman"/>
                <a:cs typeface="Times New Roman"/>
                <a:sym typeface="Times New Roman"/>
              </a:rPr>
              <a:t>A  list of the liquids and items you will need are on slide 4.  I used 100 ml of each liquid, which made a layer 2” thick in the large cylinder I used. I had additional liquids and items on hand to use when we had extra time to do more testing.</a:t>
            </a:r>
            <a:endParaRPr sz="1600" dirty="0">
              <a:solidFill>
                <a:srgbClr val="000000"/>
              </a:solidFill>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 sz="1600" dirty="0">
                <a:solidFill>
                  <a:srgbClr val="000000"/>
                </a:solidFill>
                <a:latin typeface="Times New Roman"/>
                <a:ea typeface="Times New Roman"/>
                <a:cs typeface="Times New Roman"/>
                <a:sym typeface="Times New Roman"/>
              </a:rPr>
              <a:t>This lab also ties in with the Gas Laws Lab completed in Lesson 2 of the Chemistry unit, which will also be available on the </a:t>
            </a:r>
            <a:r>
              <a:rPr lang="en" sz="1600" u="sng" dirty="0">
                <a:solidFill>
                  <a:srgbClr val="0097A7"/>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Chemistry page of the Science Spot’s Science Classroom</a:t>
            </a:r>
            <a:r>
              <a:rPr lang="en" sz="1600" dirty="0">
                <a:solidFill>
                  <a:srgbClr val="000000"/>
                </a:solidFill>
                <a:latin typeface="Times New Roman"/>
                <a:ea typeface="Times New Roman"/>
                <a:cs typeface="Times New Roman"/>
                <a:sym typeface="Times New Roman"/>
              </a:rPr>
              <a:t>!</a:t>
            </a:r>
          </a:p>
        </p:txBody>
      </p:sp>
      <p:sp>
        <p:nvSpPr>
          <p:cNvPr id="2" name="TextBox 1">
            <a:extLst>
              <a:ext uri="{FF2B5EF4-FFF2-40B4-BE49-F238E27FC236}">
                <a16:creationId xmlns:a16="http://schemas.microsoft.com/office/drawing/2014/main" id="{AD071A35-F655-4C64-859F-834C81FE9C24}"/>
              </a:ext>
            </a:extLst>
          </p:cNvPr>
          <p:cNvSpPr txBox="1"/>
          <p:nvPr/>
        </p:nvSpPr>
        <p:spPr>
          <a:xfrm>
            <a:off x="763800" y="7464623"/>
            <a:ext cx="9294600" cy="307777"/>
          </a:xfrm>
          <a:prstGeom prst="rect">
            <a:avLst/>
          </a:prstGeom>
          <a:noFill/>
        </p:spPr>
        <p:txBody>
          <a:bodyPr wrap="square" rtlCol="0">
            <a:spAutoFit/>
          </a:bodyPr>
          <a:lstStyle/>
          <a:p>
            <a:pPr algn="r"/>
            <a:r>
              <a:rPr lang="en-US" dirty="0"/>
              <a:t>Lesson developed by T. Tomm 2020  </a:t>
            </a:r>
            <a:r>
              <a:rPr lang="en-US" dirty="0">
                <a:hlinkClick r:id="rId4"/>
              </a:rPr>
              <a:t>https://sciencespot.net/</a:t>
            </a:r>
            <a:r>
              <a:rPr lang="en-US" dirty="0"/>
              <a:t> </a:t>
            </a:r>
          </a:p>
        </p:txBody>
      </p:sp>
      <p:sp>
        <p:nvSpPr>
          <p:cNvPr id="6" name="TextBox 5">
            <a:extLst>
              <a:ext uri="{FF2B5EF4-FFF2-40B4-BE49-F238E27FC236}">
                <a16:creationId xmlns:a16="http://schemas.microsoft.com/office/drawing/2014/main" id="{FCE7A07E-5F84-43ED-A236-2E88915445F4}"/>
              </a:ext>
            </a:extLst>
          </p:cNvPr>
          <p:cNvSpPr txBox="1"/>
          <p:nvPr/>
        </p:nvSpPr>
        <p:spPr>
          <a:xfrm>
            <a:off x="4823239" y="0"/>
            <a:ext cx="5084956" cy="738664"/>
          </a:xfrm>
          <a:prstGeom prst="rect">
            <a:avLst/>
          </a:prstGeom>
          <a:noFill/>
        </p:spPr>
        <p:txBody>
          <a:bodyPr wrap="square">
            <a:spAutoFit/>
          </a:bodyPr>
          <a:lstStyle/>
          <a:p>
            <a:pPr marL="120650" algn="ctr">
              <a:buSzPts val="1700"/>
            </a:pPr>
            <a:r>
              <a:rPr lang="en-US" sz="1400" dirty="0">
                <a:highlight>
                  <a:srgbClr val="FFFF00"/>
                </a:highlight>
                <a:latin typeface="Times New Roman" panose="02020603050405020304" pitchFamily="18" charset="0"/>
                <a:cs typeface="Times New Roman" panose="02020603050405020304" pitchFamily="18" charset="0"/>
              </a:rPr>
              <a:t>Digital “pages” for student notebook or worksheets available at </a:t>
            </a:r>
            <a:r>
              <a:rPr lang="en-US" sz="1400" dirty="0">
                <a:highlight>
                  <a:srgbClr val="FFFF00"/>
                </a:highlight>
                <a:latin typeface="Times New Roman" panose="02020603050405020304" pitchFamily="18" charset="0"/>
                <a:cs typeface="Times New Roman" panose="02020603050405020304" pitchFamily="18" charset="0"/>
                <a:hlinkClick r:id="rId5"/>
              </a:rPr>
              <a:t>https://docs.google.com/presentation/d/1GKeE-H1TyvuM5p_FOsC-bKIMIP7yhzunt91hDXoSz7w/copy</a:t>
            </a:r>
            <a:r>
              <a:rPr lang="en-US" sz="1400" dirty="0">
                <a:highlight>
                  <a:srgbClr val="FFFF00"/>
                </a:highlight>
                <a:latin typeface="Times New Roman" panose="02020603050405020304" pitchFamily="18" charset="0"/>
                <a:cs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a:hlinkClick r:id="rId4"/>
          </p:cNvPr>
          <p:cNvPicPr preferRelativeResize="0"/>
          <p:nvPr/>
        </p:nvPicPr>
        <p:blipFill>
          <a:blip r:embed="rId5">
            <a:alphaModFix/>
          </a:blip>
          <a:stretch>
            <a:fillRect/>
          </a:stretch>
        </p:blipFill>
        <p:spPr>
          <a:xfrm>
            <a:off x="8508747" y="128747"/>
            <a:ext cx="1475045" cy="1179049"/>
          </a:xfrm>
          <a:prstGeom prst="rect">
            <a:avLst/>
          </a:prstGeom>
          <a:noFill/>
          <a:ln w="28575" cap="flat" cmpd="sng">
            <a:solidFill>
              <a:srgbClr val="FFFF00"/>
            </a:solidFill>
            <a:prstDash val="solid"/>
            <a:round/>
            <a:headEnd type="none" w="sm" len="sm"/>
            <a:tailEnd type="none" w="sm" len="sm"/>
          </a:ln>
        </p:spPr>
      </p:pic>
      <p:graphicFrame>
        <p:nvGraphicFramePr>
          <p:cNvPr id="61" name="Google Shape;61;p14"/>
          <p:cNvGraphicFramePr/>
          <p:nvPr/>
        </p:nvGraphicFramePr>
        <p:xfrm>
          <a:off x="825567" y="1488362"/>
          <a:ext cx="4692925" cy="5965480"/>
        </p:xfrm>
        <a:graphic>
          <a:graphicData uri="http://schemas.openxmlformats.org/drawingml/2006/table">
            <a:tbl>
              <a:tblPr>
                <a:noFill/>
                <a:tableStyleId>{0CED7C94-DEF1-43A9-BEAC-C39D010BF82C}</a:tableStyleId>
              </a:tblPr>
              <a:tblGrid>
                <a:gridCol w="1178575">
                  <a:extLst>
                    <a:ext uri="{9D8B030D-6E8A-4147-A177-3AD203B41FA5}">
                      <a16:colId xmlns:a16="http://schemas.microsoft.com/office/drawing/2014/main" val="20000"/>
                    </a:ext>
                  </a:extLst>
                </a:gridCol>
                <a:gridCol w="1171450">
                  <a:extLst>
                    <a:ext uri="{9D8B030D-6E8A-4147-A177-3AD203B41FA5}">
                      <a16:colId xmlns:a16="http://schemas.microsoft.com/office/drawing/2014/main" val="20001"/>
                    </a:ext>
                  </a:extLst>
                </a:gridCol>
                <a:gridCol w="1171450">
                  <a:extLst>
                    <a:ext uri="{9D8B030D-6E8A-4147-A177-3AD203B41FA5}">
                      <a16:colId xmlns:a16="http://schemas.microsoft.com/office/drawing/2014/main" val="20002"/>
                    </a:ext>
                  </a:extLst>
                </a:gridCol>
                <a:gridCol w="1171450">
                  <a:extLst>
                    <a:ext uri="{9D8B030D-6E8A-4147-A177-3AD203B41FA5}">
                      <a16:colId xmlns:a16="http://schemas.microsoft.com/office/drawing/2014/main" val="20003"/>
                    </a:ext>
                  </a:extLst>
                </a:gridCol>
              </a:tblGrid>
              <a:tr h="895550">
                <a:tc>
                  <a:txBody>
                    <a:bodyPr/>
                    <a:lstStyle/>
                    <a:p>
                      <a:pPr marL="0" lvl="0" indent="0" algn="l" rtl="0">
                        <a:spcBef>
                          <a:spcPts val="0"/>
                        </a:spcBef>
                        <a:spcAft>
                          <a:spcPts val="0"/>
                        </a:spcAft>
                        <a:buNone/>
                      </a:pPr>
                      <a:r>
                        <a:rPr lang="en" sz="1500" b="1"/>
                        <a:t>Substance</a:t>
                      </a:r>
                      <a:endParaRPr sz="1500" b="1"/>
                    </a:p>
                  </a:txBody>
                  <a:tcPr marL="100575" marR="100575" marT="138150" marB="138150" anchor="ctr"/>
                </a:tc>
                <a:tc>
                  <a:txBody>
                    <a:bodyPr/>
                    <a:lstStyle/>
                    <a:p>
                      <a:pPr marL="0" lvl="0" indent="0" algn="ctr" rtl="0">
                        <a:spcBef>
                          <a:spcPts val="0"/>
                        </a:spcBef>
                        <a:spcAft>
                          <a:spcPts val="0"/>
                        </a:spcAft>
                        <a:buNone/>
                      </a:pPr>
                      <a:r>
                        <a:rPr lang="en" sz="1900" b="1"/>
                        <a:t>Mass</a:t>
                      </a:r>
                      <a:endParaRPr sz="1900" b="1"/>
                    </a:p>
                    <a:p>
                      <a:pPr marL="0" lvl="0" indent="0" algn="ctr" rtl="0">
                        <a:spcBef>
                          <a:spcPts val="0"/>
                        </a:spcBef>
                        <a:spcAft>
                          <a:spcPts val="0"/>
                        </a:spcAft>
                        <a:buNone/>
                      </a:pPr>
                      <a:r>
                        <a:rPr lang="en" sz="1900" b="1"/>
                        <a:t>(g)</a:t>
                      </a:r>
                      <a:endParaRPr sz="1900" b="1"/>
                    </a:p>
                  </a:txBody>
                  <a:tcPr marL="100575" marR="100575" marT="138150" marB="138150" anchor="ctr"/>
                </a:tc>
                <a:tc>
                  <a:txBody>
                    <a:bodyPr/>
                    <a:lstStyle/>
                    <a:p>
                      <a:pPr marL="0" lvl="0" indent="0" algn="ctr" rtl="0">
                        <a:spcBef>
                          <a:spcPts val="0"/>
                        </a:spcBef>
                        <a:spcAft>
                          <a:spcPts val="0"/>
                        </a:spcAft>
                        <a:buNone/>
                      </a:pPr>
                      <a:r>
                        <a:rPr lang="en" sz="1900" b="1">
                          <a:solidFill>
                            <a:schemeClr val="dk1"/>
                          </a:solidFill>
                        </a:rPr>
                        <a:t>Volume (ml)</a:t>
                      </a:r>
                      <a:endParaRPr sz="1900" b="1"/>
                    </a:p>
                  </a:txBody>
                  <a:tcPr marL="100575" marR="100575" marT="138150" marB="138150" anchor="ctr"/>
                </a:tc>
                <a:tc>
                  <a:txBody>
                    <a:bodyPr/>
                    <a:lstStyle/>
                    <a:p>
                      <a:pPr marL="0" lvl="0" indent="0" algn="ctr" rtl="0">
                        <a:spcBef>
                          <a:spcPts val="0"/>
                        </a:spcBef>
                        <a:spcAft>
                          <a:spcPts val="0"/>
                        </a:spcAft>
                        <a:buNone/>
                      </a:pPr>
                      <a:r>
                        <a:rPr lang="en" sz="1900" b="1"/>
                        <a:t>Density (g/ml)</a:t>
                      </a:r>
                      <a:endParaRPr sz="1900" b="1"/>
                    </a:p>
                  </a:txBody>
                  <a:tcPr marL="100575" marR="100575" marT="138150" marB="138150" anchor="ctr"/>
                </a:tc>
                <a:extLst>
                  <a:ext uri="{0D108BD9-81ED-4DB2-BD59-A6C34878D82A}">
                    <a16:rowId xmlns:a16="http://schemas.microsoft.com/office/drawing/2014/main" val="10000"/>
                  </a:ext>
                </a:extLst>
              </a:tr>
              <a:tr h="582075">
                <a:tc>
                  <a:txBody>
                    <a:bodyPr/>
                    <a:lstStyle/>
                    <a:p>
                      <a:pPr marL="0" lvl="0" indent="0" algn="l" rtl="0">
                        <a:spcBef>
                          <a:spcPts val="0"/>
                        </a:spcBef>
                        <a:spcAft>
                          <a:spcPts val="0"/>
                        </a:spcAft>
                        <a:buNone/>
                      </a:pPr>
                      <a:r>
                        <a:rPr lang="en" sz="1700" b="1"/>
                        <a:t>Gold</a:t>
                      </a:r>
                      <a:endParaRPr sz="1700" b="1"/>
                    </a:p>
                  </a:txBody>
                  <a:tcPr marL="100575" marR="100575" marT="138150" marB="138150"/>
                </a:tc>
                <a:tc>
                  <a:txBody>
                    <a:bodyPr/>
                    <a:lstStyle/>
                    <a:p>
                      <a:pPr marL="0" lvl="0" indent="0" algn="ctr" rtl="0">
                        <a:spcBef>
                          <a:spcPts val="0"/>
                        </a:spcBef>
                        <a:spcAft>
                          <a:spcPts val="0"/>
                        </a:spcAft>
                        <a:buNone/>
                      </a:pPr>
                      <a:endParaRPr sz="2100" dirty="0"/>
                    </a:p>
                  </a:txBody>
                  <a:tcPr marL="100575" marR="100575" marT="138150" marB="138150"/>
                </a:tc>
                <a:tc>
                  <a:txBody>
                    <a:bodyPr/>
                    <a:lstStyle/>
                    <a:p>
                      <a:pPr marL="0" lvl="0" indent="0" algn="ctr" rtl="0">
                        <a:spcBef>
                          <a:spcPts val="0"/>
                        </a:spcBef>
                        <a:spcAft>
                          <a:spcPts val="0"/>
                        </a:spcAft>
                        <a:buNone/>
                      </a:pPr>
                      <a:endParaRPr sz="2100" dirty="0"/>
                    </a:p>
                  </a:txBody>
                  <a:tcPr marL="100575" marR="100575" marT="138150" marB="138150"/>
                </a:tc>
                <a:tc>
                  <a:txBody>
                    <a:bodyPr/>
                    <a:lstStyle/>
                    <a:p>
                      <a:pPr marL="0" lvl="0" indent="0" algn="ctr" rtl="0">
                        <a:spcBef>
                          <a:spcPts val="0"/>
                        </a:spcBef>
                        <a:spcAft>
                          <a:spcPts val="0"/>
                        </a:spcAft>
                        <a:buNone/>
                      </a:pPr>
                      <a:endParaRPr sz="2100" dirty="0"/>
                    </a:p>
                  </a:txBody>
                  <a:tcPr marL="100575" marR="100575" marT="138150" marB="138150"/>
                </a:tc>
                <a:extLst>
                  <a:ext uri="{0D108BD9-81ED-4DB2-BD59-A6C34878D82A}">
                    <a16:rowId xmlns:a16="http://schemas.microsoft.com/office/drawing/2014/main" val="10001"/>
                  </a:ext>
                </a:extLst>
              </a:tr>
              <a:tr h="582075">
                <a:tc>
                  <a:txBody>
                    <a:bodyPr/>
                    <a:lstStyle/>
                    <a:p>
                      <a:pPr marL="0" lvl="0" indent="0" algn="l" rtl="0">
                        <a:spcBef>
                          <a:spcPts val="0"/>
                        </a:spcBef>
                        <a:spcAft>
                          <a:spcPts val="0"/>
                        </a:spcAft>
                        <a:buNone/>
                      </a:pPr>
                      <a:r>
                        <a:rPr lang="en" sz="1700" b="1"/>
                        <a:t>Iron</a:t>
                      </a:r>
                      <a:endParaRPr sz="1700" b="1"/>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extLst>
                  <a:ext uri="{0D108BD9-81ED-4DB2-BD59-A6C34878D82A}">
                    <a16:rowId xmlns:a16="http://schemas.microsoft.com/office/drawing/2014/main" val="10002"/>
                  </a:ext>
                </a:extLst>
              </a:tr>
              <a:tr h="582075">
                <a:tc>
                  <a:txBody>
                    <a:bodyPr/>
                    <a:lstStyle/>
                    <a:p>
                      <a:pPr marL="0" lvl="0" indent="0" algn="l" rtl="0">
                        <a:spcBef>
                          <a:spcPts val="0"/>
                        </a:spcBef>
                        <a:spcAft>
                          <a:spcPts val="0"/>
                        </a:spcAft>
                        <a:buNone/>
                      </a:pPr>
                      <a:r>
                        <a:rPr lang="en" sz="1700" b="1"/>
                        <a:t>Lead</a:t>
                      </a:r>
                      <a:endParaRPr sz="1700" b="1"/>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extLst>
                  <a:ext uri="{0D108BD9-81ED-4DB2-BD59-A6C34878D82A}">
                    <a16:rowId xmlns:a16="http://schemas.microsoft.com/office/drawing/2014/main" val="10003"/>
                  </a:ext>
                </a:extLst>
              </a:tr>
              <a:tr h="582075">
                <a:tc>
                  <a:txBody>
                    <a:bodyPr/>
                    <a:lstStyle/>
                    <a:p>
                      <a:pPr marL="0" lvl="0" indent="0" algn="l" rtl="0">
                        <a:spcBef>
                          <a:spcPts val="0"/>
                        </a:spcBef>
                        <a:spcAft>
                          <a:spcPts val="0"/>
                        </a:spcAft>
                        <a:buNone/>
                      </a:pPr>
                      <a:r>
                        <a:rPr lang="en" sz="1700" b="1"/>
                        <a:t>Wood</a:t>
                      </a:r>
                      <a:endParaRPr sz="1700" b="1"/>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extLst>
                  <a:ext uri="{0D108BD9-81ED-4DB2-BD59-A6C34878D82A}">
                    <a16:rowId xmlns:a16="http://schemas.microsoft.com/office/drawing/2014/main" val="10004"/>
                  </a:ext>
                </a:extLst>
              </a:tr>
              <a:tr h="582075">
                <a:tc>
                  <a:txBody>
                    <a:bodyPr/>
                    <a:lstStyle/>
                    <a:p>
                      <a:pPr marL="0" lvl="0" indent="0" algn="l" rtl="0">
                        <a:spcBef>
                          <a:spcPts val="0"/>
                        </a:spcBef>
                        <a:spcAft>
                          <a:spcPts val="0"/>
                        </a:spcAft>
                        <a:buNone/>
                      </a:pPr>
                      <a:r>
                        <a:rPr lang="en" sz="1700" b="1"/>
                        <a:t>Foam</a:t>
                      </a:r>
                      <a:endParaRPr sz="1700" b="1"/>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extLst>
                  <a:ext uri="{0D108BD9-81ED-4DB2-BD59-A6C34878D82A}">
                    <a16:rowId xmlns:a16="http://schemas.microsoft.com/office/drawing/2014/main" val="10005"/>
                  </a:ext>
                </a:extLst>
              </a:tr>
              <a:tr h="582075">
                <a:tc>
                  <a:txBody>
                    <a:bodyPr/>
                    <a:lstStyle/>
                    <a:p>
                      <a:pPr marL="0" lvl="0" indent="0" algn="l" rtl="0">
                        <a:spcBef>
                          <a:spcPts val="0"/>
                        </a:spcBef>
                        <a:spcAft>
                          <a:spcPts val="0"/>
                        </a:spcAft>
                        <a:buNone/>
                      </a:pPr>
                      <a:r>
                        <a:rPr lang="en" sz="1700" b="1"/>
                        <a:t>Rubber</a:t>
                      </a:r>
                      <a:endParaRPr sz="1700" b="1"/>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extLst>
                  <a:ext uri="{0D108BD9-81ED-4DB2-BD59-A6C34878D82A}">
                    <a16:rowId xmlns:a16="http://schemas.microsoft.com/office/drawing/2014/main" val="10006"/>
                  </a:ext>
                </a:extLst>
              </a:tr>
              <a:tr h="582075">
                <a:tc>
                  <a:txBody>
                    <a:bodyPr/>
                    <a:lstStyle/>
                    <a:p>
                      <a:pPr marL="0" lvl="0" indent="0" algn="l" rtl="0">
                        <a:spcBef>
                          <a:spcPts val="0"/>
                        </a:spcBef>
                        <a:spcAft>
                          <a:spcPts val="0"/>
                        </a:spcAft>
                        <a:buNone/>
                      </a:pPr>
                      <a:r>
                        <a:rPr lang="en" sz="1700" b="1"/>
                        <a:t>Ice</a:t>
                      </a:r>
                      <a:endParaRPr sz="1700" b="1"/>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extLst>
                  <a:ext uri="{0D108BD9-81ED-4DB2-BD59-A6C34878D82A}">
                    <a16:rowId xmlns:a16="http://schemas.microsoft.com/office/drawing/2014/main" val="10007"/>
                  </a:ext>
                </a:extLst>
              </a:tr>
              <a:tr h="895550">
                <a:tc>
                  <a:txBody>
                    <a:bodyPr/>
                    <a:lstStyle/>
                    <a:p>
                      <a:pPr marL="0" lvl="0" indent="0" algn="l" rtl="0">
                        <a:spcBef>
                          <a:spcPts val="0"/>
                        </a:spcBef>
                        <a:spcAft>
                          <a:spcPts val="0"/>
                        </a:spcAft>
                        <a:buNone/>
                      </a:pPr>
                      <a:r>
                        <a:rPr lang="en" sz="1500" b="1"/>
                        <a:t>Mystery Substance</a:t>
                      </a:r>
                      <a:endParaRPr sz="1500" b="1"/>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a:p>
                  </a:txBody>
                  <a:tcPr marL="100575" marR="100575" marT="138150" marB="138150"/>
                </a:tc>
                <a:tc>
                  <a:txBody>
                    <a:bodyPr/>
                    <a:lstStyle/>
                    <a:p>
                      <a:pPr marL="0" lvl="0" indent="0" algn="ctr" rtl="0">
                        <a:spcBef>
                          <a:spcPts val="0"/>
                        </a:spcBef>
                        <a:spcAft>
                          <a:spcPts val="0"/>
                        </a:spcAft>
                        <a:buNone/>
                      </a:pPr>
                      <a:endParaRPr sz="2100" dirty="0"/>
                    </a:p>
                  </a:txBody>
                  <a:tcPr marL="100575" marR="100575" marT="138150" marB="138150"/>
                </a:tc>
                <a:extLst>
                  <a:ext uri="{0D108BD9-81ED-4DB2-BD59-A6C34878D82A}">
                    <a16:rowId xmlns:a16="http://schemas.microsoft.com/office/drawing/2014/main" val="10008"/>
                  </a:ext>
                </a:extLst>
              </a:tr>
            </a:tbl>
          </a:graphicData>
        </a:graphic>
      </p:graphicFrame>
      <p:sp>
        <p:nvSpPr>
          <p:cNvPr id="62" name="Google Shape;62;p14"/>
          <p:cNvSpPr txBox="1"/>
          <p:nvPr/>
        </p:nvSpPr>
        <p:spPr>
          <a:xfrm>
            <a:off x="-4577600" y="701250"/>
            <a:ext cx="4422600" cy="7247400"/>
          </a:xfrm>
          <a:prstGeom prst="rect">
            <a:avLst/>
          </a:prstGeom>
          <a:noFill/>
          <a:ln>
            <a:noFill/>
          </a:ln>
        </p:spPr>
        <p:txBody>
          <a:bodyPr spcFirstLastPara="1" wrap="square" lIns="113100" tIns="113100" rIns="113100" bIns="113100" anchor="t" anchorCtr="0">
            <a:spAutoFit/>
          </a:bodyPr>
          <a:lstStyle/>
          <a:p>
            <a:pPr marL="0" lvl="0" indent="0" algn="l" rtl="0">
              <a:spcBef>
                <a:spcPts val="0"/>
              </a:spcBef>
              <a:spcAft>
                <a:spcPts val="0"/>
              </a:spcAft>
              <a:buNone/>
            </a:pPr>
            <a:r>
              <a:rPr lang="en" sz="1900" b="1"/>
              <a:t>Volume </a:t>
            </a:r>
            <a:r>
              <a:rPr lang="en" sz="1900"/>
              <a:t>(using water displacement): Measure how much the water level changes when the object is added.  You may need to hold objects under the surface if they want to float.</a:t>
            </a: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b="1"/>
              <a:t>Mass </a:t>
            </a:r>
            <a:r>
              <a:rPr lang="en" sz="1900"/>
              <a:t>- Drag the object to </a:t>
            </a:r>
            <a:br>
              <a:rPr lang="en" sz="1900"/>
            </a:br>
            <a:r>
              <a:rPr lang="en" sz="1900"/>
              <a:t>the scale the determine its </a:t>
            </a:r>
            <a:br>
              <a:rPr lang="en" sz="1900"/>
            </a:br>
            <a:r>
              <a:rPr lang="en" sz="1900"/>
              <a:t>mass.</a:t>
            </a: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r>
              <a:rPr lang="en" sz="1900" b="1">
                <a:solidFill>
                  <a:srgbClr val="000000"/>
                </a:solidFill>
              </a:rPr>
              <a:t>Density </a:t>
            </a:r>
            <a:r>
              <a:rPr lang="en" sz="1900">
                <a:solidFill>
                  <a:srgbClr val="000000"/>
                </a:solidFill>
              </a:rPr>
              <a:t>= </a:t>
            </a:r>
            <a:r>
              <a:rPr lang="en" sz="1900" b="1">
                <a:solidFill>
                  <a:srgbClr val="000000"/>
                </a:solidFill>
              </a:rPr>
              <a:t>Mass </a:t>
            </a:r>
            <a:r>
              <a:rPr lang="en" sz="1900">
                <a:solidFill>
                  <a:srgbClr val="000000"/>
                </a:solidFill>
              </a:rPr>
              <a:t>÷ </a:t>
            </a:r>
            <a:r>
              <a:rPr lang="en" sz="1900" b="1">
                <a:solidFill>
                  <a:srgbClr val="000000"/>
                </a:solidFill>
              </a:rPr>
              <a:t>Volume</a:t>
            </a:r>
            <a:endParaRPr sz="1900" b="1">
              <a:solidFill>
                <a:srgbClr val="000000"/>
              </a:solidFill>
            </a:endParaRPr>
          </a:p>
          <a:p>
            <a:pPr marL="0" lvl="0" indent="0" algn="l" rtl="0">
              <a:spcBef>
                <a:spcPts val="0"/>
              </a:spcBef>
              <a:spcAft>
                <a:spcPts val="0"/>
              </a:spcAft>
              <a:buNone/>
            </a:pPr>
            <a:r>
              <a:rPr lang="en" sz="1900">
                <a:solidFill>
                  <a:srgbClr val="000000"/>
                </a:solidFill>
              </a:rPr>
              <a:t>Use a calculator to determine the mass of each substance and round to the nearest hundredth place if needed.</a:t>
            </a:r>
            <a:endParaRPr sz="1900">
              <a:solidFill>
                <a:srgbClr val="000000"/>
              </a:solidFill>
            </a:endParaRPr>
          </a:p>
          <a:p>
            <a:pPr marL="0" lvl="0" indent="0" algn="l" rtl="0">
              <a:spcBef>
                <a:spcPts val="0"/>
              </a:spcBef>
              <a:spcAft>
                <a:spcPts val="0"/>
              </a:spcAft>
              <a:buNone/>
            </a:pPr>
            <a:endParaRPr sz="1900">
              <a:solidFill>
                <a:srgbClr val="000000"/>
              </a:solidFill>
            </a:endParaRPr>
          </a:p>
          <a:p>
            <a:pPr marL="0" lvl="0" indent="0" algn="l" rtl="0">
              <a:spcBef>
                <a:spcPts val="0"/>
              </a:spcBef>
              <a:spcAft>
                <a:spcPts val="0"/>
              </a:spcAft>
              <a:buNone/>
            </a:pPr>
            <a:r>
              <a:rPr lang="en" sz="1900" b="1" i="1"/>
              <a:t>*</a:t>
            </a:r>
            <a:r>
              <a:rPr lang="en" sz="1900" b="1" i="1">
                <a:solidFill>
                  <a:srgbClr val="000000"/>
                </a:solidFill>
              </a:rPr>
              <a:t>Use online resources to find items that match the density of the mystery substance.  Which ones are solids?</a:t>
            </a:r>
            <a:endParaRPr sz="1900" b="1" i="1">
              <a:solidFill>
                <a:srgbClr val="000000"/>
              </a:solidFill>
            </a:endParaRPr>
          </a:p>
          <a:p>
            <a:pPr marL="0" lvl="0" indent="0" algn="l" rtl="0">
              <a:spcBef>
                <a:spcPts val="0"/>
              </a:spcBef>
              <a:spcAft>
                <a:spcPts val="0"/>
              </a:spcAft>
              <a:buNone/>
            </a:pPr>
            <a:endParaRPr sz="1900"/>
          </a:p>
        </p:txBody>
      </p:sp>
      <p:pic>
        <p:nvPicPr>
          <p:cNvPr id="63" name="Google Shape;63;p14"/>
          <p:cNvPicPr preferRelativeResize="0"/>
          <p:nvPr/>
        </p:nvPicPr>
        <p:blipFill>
          <a:blip r:embed="rId6">
            <a:alphaModFix/>
          </a:blip>
          <a:stretch>
            <a:fillRect/>
          </a:stretch>
        </p:blipFill>
        <p:spPr>
          <a:xfrm>
            <a:off x="-2203976" y="2383912"/>
            <a:ext cx="1575750" cy="775877"/>
          </a:xfrm>
          <a:prstGeom prst="rect">
            <a:avLst/>
          </a:prstGeom>
          <a:noFill/>
          <a:ln>
            <a:noFill/>
          </a:ln>
        </p:spPr>
      </p:pic>
      <p:pic>
        <p:nvPicPr>
          <p:cNvPr id="64" name="Google Shape;64;p14"/>
          <p:cNvPicPr preferRelativeResize="0"/>
          <p:nvPr/>
        </p:nvPicPr>
        <p:blipFill>
          <a:blip r:embed="rId7">
            <a:alphaModFix/>
          </a:blip>
          <a:stretch>
            <a:fillRect/>
          </a:stretch>
        </p:blipFill>
        <p:spPr>
          <a:xfrm>
            <a:off x="-4319482" y="2518680"/>
            <a:ext cx="1575750" cy="579680"/>
          </a:xfrm>
          <a:prstGeom prst="rect">
            <a:avLst/>
          </a:prstGeom>
          <a:noFill/>
          <a:ln>
            <a:noFill/>
          </a:ln>
        </p:spPr>
      </p:pic>
      <p:cxnSp>
        <p:nvCxnSpPr>
          <p:cNvPr id="65" name="Google Shape;65;p14"/>
          <p:cNvCxnSpPr/>
          <p:nvPr/>
        </p:nvCxnSpPr>
        <p:spPr>
          <a:xfrm rot="10800000" flipH="1">
            <a:off x="-3304796" y="2829569"/>
            <a:ext cx="1320000" cy="19500"/>
          </a:xfrm>
          <a:prstGeom prst="straightConnector1">
            <a:avLst/>
          </a:prstGeom>
          <a:noFill/>
          <a:ln w="38100" cap="flat" cmpd="sng">
            <a:solidFill>
              <a:srgbClr val="FF0000"/>
            </a:solidFill>
            <a:prstDash val="solid"/>
            <a:round/>
            <a:headEnd type="stealth" w="med" len="med"/>
            <a:tailEnd type="triangle" w="med" len="med"/>
          </a:ln>
        </p:spPr>
      </p:cxnSp>
      <p:pic>
        <p:nvPicPr>
          <p:cNvPr id="66" name="Google Shape;66;p14"/>
          <p:cNvPicPr preferRelativeResize="0"/>
          <p:nvPr/>
        </p:nvPicPr>
        <p:blipFill>
          <a:blip r:embed="rId8">
            <a:alphaModFix/>
          </a:blip>
          <a:stretch>
            <a:fillRect/>
          </a:stretch>
        </p:blipFill>
        <p:spPr>
          <a:xfrm>
            <a:off x="-1458000" y="3403658"/>
            <a:ext cx="1161460" cy="677160"/>
          </a:xfrm>
          <a:prstGeom prst="rect">
            <a:avLst/>
          </a:prstGeom>
          <a:noFill/>
          <a:ln>
            <a:noFill/>
          </a:ln>
        </p:spPr>
      </p:pic>
      <p:sp>
        <p:nvSpPr>
          <p:cNvPr id="67" name="Google Shape;67;p14"/>
          <p:cNvSpPr txBox="1"/>
          <p:nvPr/>
        </p:nvSpPr>
        <p:spPr>
          <a:xfrm>
            <a:off x="7990838" y="2871980"/>
            <a:ext cx="1965300" cy="3891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68" name="Google Shape;68;p14"/>
          <p:cNvSpPr txBox="1"/>
          <p:nvPr/>
        </p:nvSpPr>
        <p:spPr>
          <a:xfrm>
            <a:off x="7990783" y="3691720"/>
            <a:ext cx="1965300" cy="3891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69" name="Google Shape;69;p14"/>
          <p:cNvSpPr txBox="1"/>
          <p:nvPr/>
        </p:nvSpPr>
        <p:spPr>
          <a:xfrm>
            <a:off x="5756655" y="4890144"/>
            <a:ext cx="4222500" cy="6504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70" name="Google Shape;70;p14"/>
          <p:cNvSpPr txBox="1"/>
          <p:nvPr/>
        </p:nvSpPr>
        <p:spPr>
          <a:xfrm>
            <a:off x="5756655" y="6733549"/>
            <a:ext cx="4222500" cy="7965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71" name="Google Shape;71;p14"/>
          <p:cNvSpPr txBox="1"/>
          <p:nvPr/>
        </p:nvSpPr>
        <p:spPr>
          <a:xfrm>
            <a:off x="-3665447" y="-808180"/>
            <a:ext cx="2598300" cy="490200"/>
          </a:xfrm>
          <a:prstGeom prst="rect">
            <a:avLst/>
          </a:prstGeom>
          <a:solidFill>
            <a:srgbClr val="FFFF00"/>
          </a:solidFill>
          <a:ln>
            <a:noFill/>
          </a:ln>
        </p:spPr>
        <p:txBody>
          <a:bodyPr spcFirstLastPara="1" wrap="square" lIns="113100" tIns="113100" rIns="113100" bIns="113100" anchor="t" anchorCtr="0">
            <a:spAutoFit/>
          </a:bodyPr>
          <a:lstStyle/>
          <a:p>
            <a:pPr marL="0" lvl="0" indent="0" algn="ctr" rtl="0">
              <a:spcBef>
                <a:spcPts val="0"/>
              </a:spcBef>
              <a:spcAft>
                <a:spcPts val="0"/>
              </a:spcAft>
              <a:buNone/>
            </a:pPr>
            <a:r>
              <a:rPr lang="en" sz="1700" b="1"/>
              <a:t>STUDENT SLIDE</a:t>
            </a:r>
            <a:endParaRPr sz="1700" b="1"/>
          </a:p>
        </p:txBody>
      </p:sp>
      <p:sp>
        <p:nvSpPr>
          <p:cNvPr id="72" name="Google Shape;72;p14"/>
          <p:cNvSpPr txBox="1"/>
          <p:nvPr/>
        </p:nvSpPr>
        <p:spPr>
          <a:xfrm>
            <a:off x="10149100" y="128750"/>
            <a:ext cx="3865800" cy="4415100"/>
          </a:xfrm>
          <a:prstGeom prst="rect">
            <a:avLst/>
          </a:prstGeom>
          <a:noFill/>
          <a:ln>
            <a:noFill/>
          </a:ln>
        </p:spPr>
        <p:txBody>
          <a:bodyPr spcFirstLastPara="1" wrap="square" lIns="113100" tIns="113100" rIns="113100" bIns="113100" anchor="t" anchorCtr="0">
            <a:spAutoFit/>
          </a:bodyPr>
          <a:lstStyle/>
          <a:p>
            <a:pPr marL="0" lvl="0" indent="0" algn="just" rtl="0">
              <a:spcBef>
                <a:spcPts val="0"/>
              </a:spcBef>
              <a:spcAft>
                <a:spcPts val="0"/>
              </a:spcAft>
              <a:buNone/>
            </a:pPr>
            <a:r>
              <a:rPr lang="en" sz="1700" b="1" i="1">
                <a:solidFill>
                  <a:srgbClr val="FF0000"/>
                </a:solidFill>
              </a:rPr>
              <a:t>Teacher Notes: I completed the first three substances with the students in class to show how to use the website and calculate density.  </a:t>
            </a:r>
            <a:endParaRPr sz="1700" b="1" i="1">
              <a:solidFill>
                <a:srgbClr val="FF0000"/>
              </a:solidFill>
            </a:endParaRPr>
          </a:p>
          <a:p>
            <a:pPr marL="0" lvl="0" indent="0" algn="just" rtl="0">
              <a:spcBef>
                <a:spcPts val="0"/>
              </a:spcBef>
              <a:spcAft>
                <a:spcPts val="0"/>
              </a:spcAft>
              <a:buNone/>
            </a:pPr>
            <a:endParaRPr sz="1700" b="1" i="1">
              <a:solidFill>
                <a:srgbClr val="FF0000"/>
              </a:solidFill>
            </a:endParaRPr>
          </a:p>
          <a:p>
            <a:pPr marL="0" lvl="0" indent="0" algn="just" rtl="0">
              <a:spcBef>
                <a:spcPts val="0"/>
              </a:spcBef>
              <a:spcAft>
                <a:spcPts val="0"/>
              </a:spcAft>
              <a:buNone/>
            </a:pPr>
            <a:r>
              <a:rPr lang="en" sz="1700" b="1" i="1">
                <a:solidFill>
                  <a:srgbClr val="FF0000"/>
                </a:solidFill>
              </a:rPr>
              <a:t>The student slides also include the information on the left-hand side of this page.</a:t>
            </a:r>
            <a:endParaRPr sz="1700" b="1" i="1">
              <a:solidFill>
                <a:srgbClr val="FF0000"/>
              </a:solidFill>
            </a:endParaRPr>
          </a:p>
          <a:p>
            <a:pPr marL="0" lvl="0" indent="0" algn="just" rtl="0">
              <a:spcBef>
                <a:spcPts val="0"/>
              </a:spcBef>
              <a:spcAft>
                <a:spcPts val="0"/>
              </a:spcAft>
              <a:buNone/>
            </a:pPr>
            <a:endParaRPr sz="1700" b="1" i="1">
              <a:solidFill>
                <a:srgbClr val="FF0000"/>
              </a:solidFill>
            </a:endParaRPr>
          </a:p>
          <a:p>
            <a:pPr marL="0" lvl="0" indent="0" algn="just" rtl="0">
              <a:spcBef>
                <a:spcPts val="0"/>
              </a:spcBef>
              <a:spcAft>
                <a:spcPts val="0"/>
              </a:spcAft>
              <a:buNone/>
            </a:pPr>
            <a:r>
              <a:rPr lang="en" sz="1700" b="1" i="1">
                <a:solidFill>
                  <a:srgbClr val="FF0000"/>
                </a:solidFill>
              </a:rPr>
              <a:t>Students finished the other substances and then answered the questions.  I also instructed them to complete Part B by making predictions where each layer and item would be in a column.</a:t>
            </a:r>
            <a:endParaRPr sz="1700" i="1">
              <a:solidFill>
                <a:srgbClr val="FF0000"/>
              </a:solidFill>
            </a:endParaRPr>
          </a:p>
        </p:txBody>
      </p:sp>
      <p:sp>
        <p:nvSpPr>
          <p:cNvPr id="73" name="Google Shape;73;p14"/>
          <p:cNvSpPr txBox="1"/>
          <p:nvPr/>
        </p:nvSpPr>
        <p:spPr>
          <a:xfrm>
            <a:off x="-2839346" y="8"/>
            <a:ext cx="2542800" cy="490200"/>
          </a:xfrm>
          <a:prstGeom prst="rect">
            <a:avLst/>
          </a:prstGeom>
          <a:solidFill>
            <a:srgbClr val="FFFF00"/>
          </a:solidFill>
          <a:ln>
            <a:noFill/>
          </a:ln>
        </p:spPr>
        <p:txBody>
          <a:bodyPr spcFirstLastPara="1" wrap="square" lIns="113100" tIns="113100" rIns="113100" bIns="113100" anchor="t" anchorCtr="0">
            <a:spAutoFit/>
          </a:bodyPr>
          <a:lstStyle/>
          <a:p>
            <a:pPr marL="0" lvl="0" indent="0" algn="ctr" rtl="0">
              <a:spcBef>
                <a:spcPts val="0"/>
              </a:spcBef>
              <a:spcAft>
                <a:spcPts val="0"/>
              </a:spcAft>
              <a:buNone/>
            </a:pPr>
            <a:r>
              <a:rPr lang="en" sz="1700" b="1"/>
              <a:t>TEACHER SLIDE</a:t>
            </a:r>
            <a:endParaRPr sz="1700" b="1"/>
          </a:p>
        </p:txBody>
      </p:sp>
      <p:pic>
        <p:nvPicPr>
          <p:cNvPr id="74" name="Google Shape;74;p14"/>
          <p:cNvPicPr preferRelativeResize="0"/>
          <p:nvPr/>
        </p:nvPicPr>
        <p:blipFill>
          <a:blip r:embed="rId9">
            <a:alphaModFix/>
          </a:blip>
          <a:stretch>
            <a:fillRect/>
          </a:stretch>
        </p:blipFill>
        <p:spPr>
          <a:xfrm>
            <a:off x="10213400" y="4596976"/>
            <a:ext cx="4222500" cy="29330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6"/>
          <p:cNvSpPr txBox="1"/>
          <p:nvPr/>
        </p:nvSpPr>
        <p:spPr>
          <a:xfrm>
            <a:off x="1598520" y="8963269"/>
            <a:ext cx="4966800" cy="490200"/>
          </a:xfrm>
          <a:prstGeom prst="rect">
            <a:avLst/>
          </a:prstGeom>
          <a:noFill/>
          <a:ln>
            <a:noFill/>
          </a:ln>
        </p:spPr>
        <p:txBody>
          <a:bodyPr spcFirstLastPara="1" wrap="square" lIns="113100" tIns="113100" rIns="113100" bIns="113100" anchor="t" anchorCtr="0">
            <a:spAutoFit/>
          </a:bodyPr>
          <a:lstStyle/>
          <a:p>
            <a:pPr marL="0" lvl="0" indent="0" algn="l" rtl="0">
              <a:spcBef>
                <a:spcPts val="0"/>
              </a:spcBef>
              <a:spcAft>
                <a:spcPts val="0"/>
              </a:spcAft>
              <a:buNone/>
            </a:pPr>
            <a:endParaRPr sz="1700"/>
          </a:p>
        </p:txBody>
      </p:sp>
      <p:pic>
        <p:nvPicPr>
          <p:cNvPr id="90" name="Google Shape;90;p16"/>
          <p:cNvPicPr preferRelativeResize="0"/>
          <p:nvPr/>
        </p:nvPicPr>
        <p:blipFill>
          <a:blip r:embed="rId4">
            <a:alphaModFix/>
          </a:blip>
          <a:stretch>
            <a:fillRect/>
          </a:stretch>
        </p:blipFill>
        <p:spPr>
          <a:xfrm>
            <a:off x="7358049" y="4816266"/>
            <a:ext cx="779792" cy="782925"/>
          </a:xfrm>
          <a:prstGeom prst="rect">
            <a:avLst/>
          </a:prstGeom>
          <a:noFill/>
          <a:ln>
            <a:noFill/>
          </a:ln>
        </p:spPr>
      </p:pic>
      <p:pic>
        <p:nvPicPr>
          <p:cNvPr id="91" name="Google Shape;91;p16"/>
          <p:cNvPicPr preferRelativeResize="0"/>
          <p:nvPr/>
        </p:nvPicPr>
        <p:blipFill rotWithShape="1">
          <a:blip r:embed="rId5">
            <a:alphaModFix/>
          </a:blip>
          <a:srcRect t="53572"/>
          <a:stretch/>
        </p:blipFill>
        <p:spPr>
          <a:xfrm>
            <a:off x="8462877" y="1644333"/>
            <a:ext cx="1219242" cy="583200"/>
          </a:xfrm>
          <a:prstGeom prst="rect">
            <a:avLst/>
          </a:prstGeom>
          <a:noFill/>
          <a:ln>
            <a:noFill/>
          </a:ln>
        </p:spPr>
      </p:pic>
      <p:pic>
        <p:nvPicPr>
          <p:cNvPr id="92" name="Google Shape;92;p16"/>
          <p:cNvPicPr preferRelativeResize="0"/>
          <p:nvPr/>
        </p:nvPicPr>
        <p:blipFill rotWithShape="1">
          <a:blip r:embed="rId6">
            <a:alphaModFix/>
          </a:blip>
          <a:srcRect l="25920" t="66716" r="37400" b="5959"/>
          <a:stretch/>
        </p:blipFill>
        <p:spPr>
          <a:xfrm>
            <a:off x="8800908" y="2669088"/>
            <a:ext cx="742610" cy="1013645"/>
          </a:xfrm>
          <a:prstGeom prst="rect">
            <a:avLst/>
          </a:prstGeom>
          <a:noFill/>
          <a:ln>
            <a:noFill/>
          </a:ln>
        </p:spPr>
      </p:pic>
      <p:pic>
        <p:nvPicPr>
          <p:cNvPr id="93" name="Google Shape;93;p16"/>
          <p:cNvPicPr preferRelativeResize="0"/>
          <p:nvPr/>
        </p:nvPicPr>
        <p:blipFill>
          <a:blip r:embed="rId7">
            <a:alphaModFix/>
          </a:blip>
          <a:stretch>
            <a:fillRect/>
          </a:stretch>
        </p:blipFill>
        <p:spPr>
          <a:xfrm>
            <a:off x="7285988" y="1524258"/>
            <a:ext cx="742611" cy="742611"/>
          </a:xfrm>
          <a:prstGeom prst="rect">
            <a:avLst/>
          </a:prstGeom>
          <a:noFill/>
          <a:ln>
            <a:noFill/>
          </a:ln>
        </p:spPr>
      </p:pic>
      <p:pic>
        <p:nvPicPr>
          <p:cNvPr id="94" name="Google Shape;94;p16"/>
          <p:cNvPicPr preferRelativeResize="0"/>
          <p:nvPr/>
        </p:nvPicPr>
        <p:blipFill rotWithShape="1">
          <a:blip r:embed="rId8">
            <a:alphaModFix/>
          </a:blip>
          <a:srcRect l="15000" t="31802" r="44677" b="13787"/>
          <a:stretch/>
        </p:blipFill>
        <p:spPr>
          <a:xfrm>
            <a:off x="8447038" y="4979953"/>
            <a:ext cx="779791" cy="963613"/>
          </a:xfrm>
          <a:prstGeom prst="rect">
            <a:avLst/>
          </a:prstGeom>
          <a:noFill/>
          <a:ln>
            <a:noFill/>
          </a:ln>
        </p:spPr>
      </p:pic>
      <p:pic>
        <p:nvPicPr>
          <p:cNvPr id="95" name="Google Shape;95;p16"/>
          <p:cNvPicPr preferRelativeResize="0"/>
          <p:nvPr/>
        </p:nvPicPr>
        <p:blipFill>
          <a:blip r:embed="rId9">
            <a:alphaModFix/>
          </a:blip>
          <a:stretch>
            <a:fillRect/>
          </a:stretch>
        </p:blipFill>
        <p:spPr>
          <a:xfrm>
            <a:off x="7821785" y="3957505"/>
            <a:ext cx="988985" cy="494506"/>
          </a:xfrm>
          <a:prstGeom prst="rect">
            <a:avLst/>
          </a:prstGeom>
          <a:noFill/>
          <a:ln>
            <a:noFill/>
          </a:ln>
        </p:spPr>
      </p:pic>
      <p:pic>
        <p:nvPicPr>
          <p:cNvPr id="96" name="Google Shape;96;p16"/>
          <p:cNvPicPr preferRelativeResize="0"/>
          <p:nvPr/>
        </p:nvPicPr>
        <p:blipFill rotWithShape="1">
          <a:blip r:embed="rId10">
            <a:alphaModFix/>
          </a:blip>
          <a:srcRect t="18789" b="21954"/>
          <a:stretch/>
        </p:blipFill>
        <p:spPr>
          <a:xfrm>
            <a:off x="8462864" y="6270507"/>
            <a:ext cx="1219240" cy="744373"/>
          </a:xfrm>
          <a:prstGeom prst="rect">
            <a:avLst/>
          </a:prstGeom>
          <a:noFill/>
          <a:ln>
            <a:noFill/>
          </a:ln>
        </p:spPr>
      </p:pic>
      <p:pic>
        <p:nvPicPr>
          <p:cNvPr id="97" name="Google Shape;97;p16"/>
          <p:cNvPicPr preferRelativeResize="0"/>
          <p:nvPr/>
        </p:nvPicPr>
        <p:blipFill rotWithShape="1">
          <a:blip r:embed="rId11">
            <a:alphaModFix/>
          </a:blip>
          <a:srcRect l="51080" t="50000" r="1836" b="25706"/>
          <a:stretch/>
        </p:blipFill>
        <p:spPr>
          <a:xfrm>
            <a:off x="6915081" y="6303033"/>
            <a:ext cx="1277888" cy="679320"/>
          </a:xfrm>
          <a:prstGeom prst="rect">
            <a:avLst/>
          </a:prstGeom>
          <a:noFill/>
          <a:ln>
            <a:noFill/>
          </a:ln>
        </p:spPr>
      </p:pic>
      <p:pic>
        <p:nvPicPr>
          <p:cNvPr id="98" name="Google Shape;98;p16"/>
          <p:cNvPicPr preferRelativeResize="0"/>
          <p:nvPr/>
        </p:nvPicPr>
        <p:blipFill>
          <a:blip r:embed="rId12">
            <a:alphaModFix/>
          </a:blip>
          <a:stretch>
            <a:fillRect/>
          </a:stretch>
        </p:blipFill>
        <p:spPr>
          <a:xfrm>
            <a:off x="951940" y="3141291"/>
            <a:ext cx="2724150" cy="1037273"/>
          </a:xfrm>
          <a:prstGeom prst="rect">
            <a:avLst/>
          </a:prstGeom>
          <a:noFill/>
          <a:ln>
            <a:noFill/>
          </a:ln>
        </p:spPr>
      </p:pic>
      <p:pic>
        <p:nvPicPr>
          <p:cNvPr id="99" name="Google Shape;99;p16"/>
          <p:cNvPicPr preferRelativeResize="0"/>
          <p:nvPr/>
        </p:nvPicPr>
        <p:blipFill>
          <a:blip r:embed="rId13">
            <a:alphaModFix/>
          </a:blip>
          <a:stretch>
            <a:fillRect/>
          </a:stretch>
        </p:blipFill>
        <p:spPr>
          <a:xfrm>
            <a:off x="951940" y="4643008"/>
            <a:ext cx="2724150" cy="1037272"/>
          </a:xfrm>
          <a:prstGeom prst="rect">
            <a:avLst/>
          </a:prstGeom>
          <a:noFill/>
          <a:ln>
            <a:noFill/>
          </a:ln>
        </p:spPr>
      </p:pic>
      <p:pic>
        <p:nvPicPr>
          <p:cNvPr id="100" name="Google Shape;100;p16"/>
          <p:cNvPicPr preferRelativeResize="0"/>
          <p:nvPr/>
        </p:nvPicPr>
        <p:blipFill>
          <a:blip r:embed="rId14">
            <a:alphaModFix/>
          </a:blip>
          <a:stretch>
            <a:fillRect/>
          </a:stretch>
        </p:blipFill>
        <p:spPr>
          <a:xfrm>
            <a:off x="951940" y="6144724"/>
            <a:ext cx="2724150" cy="1037273"/>
          </a:xfrm>
          <a:prstGeom prst="rect">
            <a:avLst/>
          </a:prstGeom>
          <a:noFill/>
          <a:ln>
            <a:noFill/>
          </a:ln>
        </p:spPr>
      </p:pic>
      <p:pic>
        <p:nvPicPr>
          <p:cNvPr id="101" name="Google Shape;101;p16"/>
          <p:cNvPicPr preferRelativeResize="0"/>
          <p:nvPr/>
        </p:nvPicPr>
        <p:blipFill>
          <a:blip r:embed="rId15">
            <a:alphaModFix/>
          </a:blip>
          <a:stretch>
            <a:fillRect/>
          </a:stretch>
        </p:blipFill>
        <p:spPr>
          <a:xfrm>
            <a:off x="951940" y="1639574"/>
            <a:ext cx="2724150" cy="1037272"/>
          </a:xfrm>
          <a:prstGeom prst="rect">
            <a:avLst/>
          </a:prstGeom>
          <a:noFill/>
          <a:ln>
            <a:noFill/>
          </a:ln>
        </p:spPr>
      </p:pic>
      <p:pic>
        <p:nvPicPr>
          <p:cNvPr id="103" name="Google Shape;103;p16"/>
          <p:cNvPicPr preferRelativeResize="0"/>
          <p:nvPr/>
        </p:nvPicPr>
        <p:blipFill rotWithShape="1">
          <a:blip r:embed="rId16">
            <a:alphaModFix/>
          </a:blip>
          <a:srcRect l="14725" t="52790" r="63586" b="12930"/>
          <a:stretch/>
        </p:blipFill>
        <p:spPr>
          <a:xfrm>
            <a:off x="7720281" y="2713181"/>
            <a:ext cx="742610" cy="1075533"/>
          </a:xfrm>
          <a:prstGeom prst="rect">
            <a:avLst/>
          </a:prstGeom>
          <a:noFill/>
          <a:ln>
            <a:noFill/>
          </a:ln>
        </p:spPr>
      </p:pic>
      <p:pic>
        <p:nvPicPr>
          <p:cNvPr id="1028" name="Picture 4">
            <a:extLst>
              <a:ext uri="{FF2B5EF4-FFF2-40B4-BE49-F238E27FC236}">
                <a16:creationId xmlns:a16="http://schemas.microsoft.com/office/drawing/2014/main" id="{2DE4FD64-BB3F-487C-A8EC-9BA535CA15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57236" y="3756651"/>
            <a:ext cx="5037115" cy="339943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047BEBE-EA9D-4797-823D-E5EFF87F754F}"/>
              </a:ext>
            </a:extLst>
          </p:cNvPr>
          <p:cNvSpPr txBox="1"/>
          <p:nvPr/>
        </p:nvSpPr>
        <p:spPr>
          <a:xfrm>
            <a:off x="-5023885" y="7206425"/>
            <a:ext cx="3805484" cy="307777"/>
          </a:xfrm>
          <a:prstGeom prst="rect">
            <a:avLst/>
          </a:prstGeom>
          <a:noFill/>
        </p:spPr>
        <p:txBody>
          <a:bodyPr wrap="square">
            <a:spAutoFit/>
          </a:bodyPr>
          <a:lstStyle/>
          <a:p>
            <a:pPr rtl="0">
              <a:spcBef>
                <a:spcPts val="0"/>
              </a:spcBef>
              <a:spcAft>
                <a:spcPts val="0"/>
              </a:spcAft>
            </a:pPr>
            <a:r>
              <a:rPr lang="en-US" sz="1400" b="0" i="0" u="sng" strike="noStrike" dirty="0">
                <a:solidFill>
                  <a:srgbClr val="0097A7"/>
                </a:solidFill>
                <a:effectLst/>
                <a:latin typeface="Arial" panose="020B0604020202020204" pitchFamily="34" charset="0"/>
                <a:hlinkClick r:id="rId18"/>
              </a:rPr>
              <a:t>https://video.link/w/KwwEb</a:t>
            </a:r>
            <a:endParaRPr lang="en-US" dirty="0"/>
          </a:p>
        </p:txBody>
      </p:sp>
      <p:sp>
        <p:nvSpPr>
          <p:cNvPr id="23" name="TextBox 22">
            <a:extLst>
              <a:ext uri="{FF2B5EF4-FFF2-40B4-BE49-F238E27FC236}">
                <a16:creationId xmlns:a16="http://schemas.microsoft.com/office/drawing/2014/main" id="{180AA89C-B8F4-4772-B63F-E4CF2AADE536}"/>
              </a:ext>
            </a:extLst>
          </p:cNvPr>
          <p:cNvSpPr txBox="1"/>
          <p:nvPr/>
        </p:nvSpPr>
        <p:spPr>
          <a:xfrm>
            <a:off x="-5430643" y="616317"/>
            <a:ext cx="5310522" cy="3416320"/>
          </a:xfrm>
          <a:prstGeom prst="rect">
            <a:avLst/>
          </a:prstGeom>
          <a:noFill/>
        </p:spPr>
        <p:txBody>
          <a:bodyPr wrap="square">
            <a:spAutoFit/>
          </a:bodyPr>
          <a:lstStyle/>
          <a:p>
            <a:pPr algn="just" rtl="0">
              <a:spcBef>
                <a:spcPts val="0"/>
              </a:spcBef>
              <a:spcAft>
                <a:spcPts val="0"/>
              </a:spcAft>
            </a:pPr>
            <a:r>
              <a:rPr lang="en-US" sz="1800" b="1" i="1" u="none" strike="noStrike" dirty="0">
                <a:solidFill>
                  <a:srgbClr val="FF0000"/>
                </a:solidFill>
                <a:effectLst/>
                <a:latin typeface="Arial" panose="020B0604020202020204" pitchFamily="34" charset="0"/>
              </a:rPr>
              <a:t>Teacher Notes: I updated this slide as after we added all four liquids.  Students could make changes to their slides as well as update their prediction for the items after they knew where the liquids would be. </a:t>
            </a:r>
            <a:endParaRPr lang="en-US" sz="1800" b="0" dirty="0">
              <a:effectLst/>
            </a:endParaRPr>
          </a:p>
          <a:p>
            <a:pPr algn="just" rtl="0">
              <a:spcBef>
                <a:spcPts val="0"/>
              </a:spcBef>
              <a:spcAft>
                <a:spcPts val="0"/>
              </a:spcAft>
            </a:pPr>
            <a:br>
              <a:rPr lang="en-US" sz="1800" b="0" dirty="0">
                <a:effectLst/>
              </a:rPr>
            </a:br>
            <a:r>
              <a:rPr lang="en-US" sz="1800" b="1" i="1" u="none" strike="noStrike" dirty="0">
                <a:solidFill>
                  <a:srgbClr val="FF0000"/>
                </a:solidFill>
                <a:effectLst/>
                <a:latin typeface="Arial" panose="020B0604020202020204" pitchFamily="34" charset="0"/>
              </a:rPr>
              <a:t>The objects were placed in the locations where they ended up.  </a:t>
            </a:r>
            <a:endParaRPr lang="en-US" sz="1800" b="0" dirty="0">
              <a:effectLst/>
            </a:endParaRPr>
          </a:p>
          <a:p>
            <a:pPr algn="just" rtl="0">
              <a:spcBef>
                <a:spcPts val="0"/>
              </a:spcBef>
              <a:spcAft>
                <a:spcPts val="0"/>
              </a:spcAft>
            </a:pPr>
            <a:br>
              <a:rPr lang="en-US" sz="1800" b="0" dirty="0">
                <a:effectLst/>
              </a:rPr>
            </a:br>
            <a:r>
              <a:rPr lang="en-US" sz="1800" b="1" i="1" u="none" strike="noStrike" dirty="0">
                <a:solidFill>
                  <a:srgbClr val="FF0000"/>
                </a:solidFill>
                <a:effectLst/>
                <a:latin typeface="Arial" panose="020B0604020202020204" pitchFamily="34" charset="0"/>
              </a:rPr>
              <a:t>Example:</a:t>
            </a:r>
            <a:endParaRPr lang="en-US" sz="1800" b="0" dirty="0">
              <a:effectLst/>
            </a:endParaRPr>
          </a:p>
          <a:p>
            <a:br>
              <a:rPr lang="en-US" sz="1800" dirty="0"/>
            </a:br>
            <a:endParaRPr lang="en-US" sz="1800" dirty="0"/>
          </a:p>
        </p:txBody>
      </p:sp>
      <p:sp>
        <p:nvSpPr>
          <p:cNvPr id="24" name="Google Shape;73;p14">
            <a:extLst>
              <a:ext uri="{FF2B5EF4-FFF2-40B4-BE49-F238E27FC236}">
                <a16:creationId xmlns:a16="http://schemas.microsoft.com/office/drawing/2014/main" id="{EA307E70-2BE1-4B64-95B0-7BC102C54C2E}"/>
              </a:ext>
            </a:extLst>
          </p:cNvPr>
          <p:cNvSpPr txBox="1"/>
          <p:nvPr/>
        </p:nvSpPr>
        <p:spPr>
          <a:xfrm>
            <a:off x="-2839346" y="8"/>
            <a:ext cx="2542800" cy="490200"/>
          </a:xfrm>
          <a:prstGeom prst="rect">
            <a:avLst/>
          </a:prstGeom>
          <a:solidFill>
            <a:srgbClr val="FFFF00"/>
          </a:solidFill>
          <a:ln>
            <a:noFill/>
          </a:ln>
        </p:spPr>
        <p:txBody>
          <a:bodyPr spcFirstLastPara="1" wrap="square" lIns="113100" tIns="113100" rIns="113100" bIns="113100" anchor="t" anchorCtr="0">
            <a:spAutoFit/>
          </a:bodyPr>
          <a:lstStyle/>
          <a:p>
            <a:pPr marL="0" lvl="0" indent="0" algn="ctr" rtl="0">
              <a:spcBef>
                <a:spcPts val="0"/>
              </a:spcBef>
              <a:spcAft>
                <a:spcPts val="0"/>
              </a:spcAft>
              <a:buNone/>
            </a:pPr>
            <a:r>
              <a:rPr lang="en" sz="1700" b="1"/>
              <a:t>TEACHER SLIDE</a:t>
            </a:r>
            <a:endParaRPr sz="17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8"/>
        <p:cNvGrpSpPr/>
        <p:nvPr/>
      </p:nvGrpSpPr>
      <p:grpSpPr>
        <a:xfrm>
          <a:off x="0" y="0"/>
          <a:ext cx="0" cy="0"/>
          <a:chOff x="0" y="0"/>
          <a:chExt cx="0" cy="0"/>
        </a:xfrm>
      </p:grpSpPr>
      <p:sp>
        <p:nvSpPr>
          <p:cNvPr id="79" name="Google Shape;79;p15"/>
          <p:cNvSpPr txBox="1"/>
          <p:nvPr/>
        </p:nvSpPr>
        <p:spPr>
          <a:xfrm>
            <a:off x="558690" y="97051"/>
            <a:ext cx="9449700" cy="4902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t" anchorCtr="0">
            <a:spAutoFit/>
          </a:bodyPr>
          <a:lstStyle/>
          <a:p>
            <a:pPr marL="0" lvl="0" indent="0" algn="l" rtl="0">
              <a:spcBef>
                <a:spcPts val="0"/>
              </a:spcBef>
              <a:spcAft>
                <a:spcPts val="0"/>
              </a:spcAft>
              <a:buNone/>
            </a:pPr>
            <a:r>
              <a:rPr lang="en" sz="1700" b="1">
                <a:solidFill>
                  <a:schemeClr val="dk1"/>
                </a:solidFill>
                <a:latin typeface="Times New Roman"/>
                <a:ea typeface="Times New Roman"/>
                <a:cs typeface="Times New Roman"/>
                <a:sym typeface="Times New Roman"/>
              </a:rPr>
              <a:t>Part C: Answer these questions based on what you have learned about mass, volume, and density.</a:t>
            </a:r>
            <a:endParaRPr sz="2000" b="1">
              <a:latin typeface="Times New Roman"/>
              <a:ea typeface="Times New Roman"/>
              <a:cs typeface="Times New Roman"/>
              <a:sym typeface="Times New Roman"/>
            </a:endParaRPr>
          </a:p>
        </p:txBody>
      </p:sp>
      <p:sp>
        <p:nvSpPr>
          <p:cNvPr id="80" name="Google Shape;80;p15"/>
          <p:cNvSpPr txBox="1"/>
          <p:nvPr/>
        </p:nvSpPr>
        <p:spPr>
          <a:xfrm>
            <a:off x="650580" y="587250"/>
            <a:ext cx="9194700" cy="7707379"/>
          </a:xfrm>
          <a:prstGeom prst="rect">
            <a:avLst/>
          </a:prstGeom>
          <a:noFill/>
          <a:ln>
            <a:noFill/>
          </a:ln>
        </p:spPr>
        <p:txBody>
          <a:bodyPr spcFirstLastPara="1" wrap="square" lIns="113100" tIns="113100" rIns="113100" bIns="113100" anchor="t" anchorCtr="0">
            <a:spAutoFit/>
          </a:bodyPr>
          <a:lstStyle/>
          <a:p>
            <a:pPr marL="0" lvl="0" indent="0" algn="l" rtl="0">
              <a:spcBef>
                <a:spcPts val="0"/>
              </a:spcBef>
              <a:spcAft>
                <a:spcPts val="0"/>
              </a:spcAft>
              <a:buNone/>
            </a:pPr>
            <a:r>
              <a:rPr lang="en" sz="1800" dirty="0">
                <a:latin typeface="Times New Roman"/>
                <a:ea typeface="Times New Roman"/>
                <a:cs typeface="Times New Roman"/>
                <a:sym typeface="Times New Roman"/>
              </a:rPr>
              <a:t>1. What was the correct order of the liquids from least dense to most dense?</a:t>
            </a:r>
            <a:endParaRPr sz="1800" dirty="0">
              <a:latin typeface="Times New Roman"/>
              <a:ea typeface="Times New Roman"/>
              <a:cs typeface="Times New Roman"/>
              <a:sym typeface="Times New Roman"/>
            </a:endParaRPr>
          </a:p>
          <a:p>
            <a:pPr marL="0" lvl="0" indent="0" algn="l" rtl="0">
              <a:spcBef>
                <a:spcPts val="0"/>
              </a:spcBef>
              <a:spcAft>
                <a:spcPts val="0"/>
              </a:spcAft>
              <a:buNone/>
            </a:pPr>
            <a:endParaRPr sz="1800" dirty="0">
              <a:latin typeface="Times New Roman"/>
              <a:ea typeface="Times New Roman"/>
              <a:cs typeface="Times New Roman"/>
              <a:sym typeface="Times New Roman"/>
            </a:endParaRPr>
          </a:p>
          <a:p>
            <a:pPr marL="0" lvl="0" indent="0" algn="l" rtl="0">
              <a:spcBef>
                <a:spcPts val="0"/>
              </a:spcBef>
              <a:spcAft>
                <a:spcPts val="0"/>
              </a:spcAft>
              <a:buNone/>
            </a:pPr>
            <a:r>
              <a:rPr lang="en" sz="1800" dirty="0">
                <a:latin typeface="Times New Roman"/>
                <a:ea typeface="Times New Roman"/>
                <a:cs typeface="Times New Roman"/>
                <a:sym typeface="Times New Roman"/>
              </a:rPr>
              <a:t>     _________________ →_________________ → ________________ → _________________</a:t>
            </a:r>
            <a:endParaRPr sz="1800" dirty="0">
              <a:latin typeface="Times New Roman"/>
              <a:ea typeface="Times New Roman"/>
              <a:cs typeface="Times New Roman"/>
              <a:sym typeface="Times New Roman"/>
            </a:endParaRPr>
          </a:p>
          <a:p>
            <a:pPr marL="0" lvl="0" indent="0" algn="l" rtl="0">
              <a:spcBef>
                <a:spcPts val="0"/>
              </a:spcBef>
              <a:spcAft>
                <a:spcPts val="0"/>
              </a:spcAft>
              <a:buNone/>
            </a:pPr>
            <a:r>
              <a:rPr lang="en" sz="1800" dirty="0">
                <a:latin typeface="Times New Roman"/>
                <a:ea typeface="Times New Roman"/>
                <a:cs typeface="Times New Roman"/>
                <a:sym typeface="Times New Roman"/>
              </a:rPr>
              <a:t>     (Least dense)						                   (Most dense)</a:t>
            </a:r>
            <a:br>
              <a:rPr lang="en" sz="1800" dirty="0">
                <a:latin typeface="Times New Roman"/>
                <a:ea typeface="Times New Roman"/>
                <a:cs typeface="Times New Roman"/>
                <a:sym typeface="Times New Roman"/>
              </a:rPr>
            </a:br>
            <a:endParaRPr sz="1800" dirty="0">
              <a:latin typeface="Times New Roman"/>
              <a:ea typeface="Times New Roman"/>
              <a:cs typeface="Times New Roman"/>
              <a:sym typeface="Times New Roman"/>
            </a:endParaRPr>
          </a:p>
          <a:p>
            <a:pPr marL="0" lvl="0" indent="0" algn="l" rtl="0">
              <a:spcBef>
                <a:spcPts val="0"/>
              </a:spcBef>
              <a:spcAft>
                <a:spcPts val="0"/>
              </a:spcAft>
              <a:buNone/>
            </a:pPr>
            <a:r>
              <a:rPr lang="en" sz="1800" dirty="0">
                <a:latin typeface="Times New Roman"/>
                <a:ea typeface="Times New Roman"/>
                <a:cs typeface="Times New Roman"/>
                <a:sym typeface="Times New Roman"/>
              </a:rPr>
              <a:t>2.  Hand sanitizer has a density of </a:t>
            </a:r>
            <a:r>
              <a:rPr lang="en" sz="1800" dirty="0">
                <a:solidFill>
                  <a:schemeClr val="dk1"/>
                </a:solidFill>
                <a:latin typeface="Times New Roman"/>
                <a:ea typeface="Times New Roman"/>
                <a:cs typeface="Times New Roman"/>
                <a:sym typeface="Times New Roman"/>
              </a:rPr>
              <a:t>0.79 g/cm</a:t>
            </a:r>
            <a:r>
              <a:rPr lang="en" sz="1800" baseline="30000" dirty="0">
                <a:solidFill>
                  <a:schemeClr val="dk1"/>
                </a:solidFill>
                <a:latin typeface="Times New Roman"/>
                <a:ea typeface="Times New Roman"/>
                <a:cs typeface="Times New Roman"/>
                <a:sym typeface="Times New Roman"/>
              </a:rPr>
              <a:t>3</a:t>
            </a:r>
            <a:r>
              <a:rPr lang="en" sz="1800" dirty="0">
                <a:latin typeface="Times New Roman"/>
                <a:ea typeface="Times New Roman"/>
                <a:cs typeface="Times New Roman"/>
                <a:sym typeface="Times New Roman"/>
              </a:rPr>
              <a:t>. If you were to add 100 mL of this liquid to our density column, where it be located?  Why?</a:t>
            </a:r>
            <a:endParaRPr sz="1800" dirty="0">
              <a:latin typeface="Times New Roman"/>
              <a:ea typeface="Times New Roman"/>
              <a:cs typeface="Times New Roman"/>
              <a:sym typeface="Times New Roman"/>
            </a:endParaRPr>
          </a:p>
          <a:p>
            <a:pPr marL="0" lvl="0" indent="0" algn="l" rtl="0">
              <a:spcBef>
                <a:spcPts val="0"/>
              </a:spcBef>
              <a:spcAft>
                <a:spcPts val="0"/>
              </a:spcAft>
              <a:buNone/>
            </a:pPr>
            <a:br>
              <a:rPr lang="en" sz="1800" dirty="0">
                <a:latin typeface="Times New Roman"/>
                <a:ea typeface="Times New Roman"/>
                <a:cs typeface="Times New Roman"/>
                <a:sym typeface="Times New Roman"/>
              </a:rPr>
            </a:br>
            <a:endParaRPr sz="1800" dirty="0">
              <a:latin typeface="Times New Roman"/>
              <a:ea typeface="Times New Roman"/>
              <a:cs typeface="Times New Roman"/>
              <a:sym typeface="Times New Roman"/>
            </a:endParaRPr>
          </a:p>
          <a:p>
            <a:pPr marL="0" lvl="0" indent="0" algn="l" rtl="0">
              <a:spcBef>
                <a:spcPts val="0"/>
              </a:spcBef>
              <a:spcAft>
                <a:spcPts val="0"/>
              </a:spcAft>
              <a:buNone/>
            </a:pPr>
            <a:br>
              <a:rPr lang="en" sz="1800" dirty="0">
                <a:latin typeface="Times New Roman"/>
                <a:ea typeface="Times New Roman"/>
                <a:cs typeface="Times New Roman"/>
                <a:sym typeface="Times New Roman"/>
              </a:rPr>
            </a:br>
            <a:r>
              <a:rPr lang="en" sz="1800" dirty="0">
                <a:latin typeface="Times New Roman"/>
                <a:ea typeface="Times New Roman"/>
                <a:cs typeface="Times New Roman"/>
                <a:sym typeface="Times New Roman"/>
              </a:rPr>
              <a:t>3. The mass of a large bouncy ball is 125 grams and has a volume of 145 cm</a:t>
            </a:r>
            <a:r>
              <a:rPr lang="en" sz="1800" baseline="30000" dirty="0">
                <a:latin typeface="Times New Roman"/>
                <a:ea typeface="Times New Roman"/>
                <a:cs typeface="Times New Roman"/>
                <a:sym typeface="Times New Roman"/>
              </a:rPr>
              <a:t>3</a:t>
            </a:r>
            <a:r>
              <a:rPr lang="en" sz="1800" dirty="0">
                <a:latin typeface="Times New Roman"/>
                <a:ea typeface="Times New Roman"/>
                <a:cs typeface="Times New Roman"/>
                <a:sym typeface="Times New Roman"/>
              </a:rPr>
              <a:t>.  What is its density?  Where would it end up in our density column?  Explain.</a:t>
            </a:r>
            <a:endParaRPr sz="1800" dirty="0">
              <a:latin typeface="Times New Roman"/>
              <a:ea typeface="Times New Roman"/>
              <a:cs typeface="Times New Roman"/>
              <a:sym typeface="Times New Roman"/>
            </a:endParaRPr>
          </a:p>
          <a:p>
            <a:pPr marL="0" lvl="0" indent="0" algn="l" rtl="0">
              <a:spcBef>
                <a:spcPts val="0"/>
              </a:spcBef>
              <a:spcAft>
                <a:spcPts val="0"/>
              </a:spcAft>
              <a:buNone/>
            </a:pPr>
            <a:endParaRPr sz="1800" dirty="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800" dirty="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800" dirty="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800" dirty="0">
                <a:highlight>
                  <a:srgbClr val="FFFFFF"/>
                </a:highlight>
                <a:latin typeface="Times New Roman"/>
                <a:ea typeface="Times New Roman"/>
                <a:cs typeface="Times New Roman"/>
                <a:sym typeface="Times New Roman"/>
              </a:rPr>
              <a:t>4. A  piece of wood that measures 3.0 cm by  6.0 cm by 4.0 cm has a </a:t>
            </a:r>
            <a:r>
              <a:rPr lang="en" sz="1800" dirty="0">
                <a:latin typeface="Times New Roman"/>
                <a:ea typeface="Times New Roman"/>
                <a:cs typeface="Times New Roman"/>
                <a:sym typeface="Times New Roman"/>
              </a:rPr>
              <a:t>mass</a:t>
            </a:r>
            <a:r>
              <a:rPr lang="en" sz="1800" dirty="0">
                <a:highlight>
                  <a:srgbClr val="FFFFFF"/>
                </a:highlight>
                <a:latin typeface="Times New Roman"/>
                <a:ea typeface="Times New Roman"/>
                <a:cs typeface="Times New Roman"/>
                <a:sym typeface="Times New Roman"/>
              </a:rPr>
              <a:t> of 80.0 grams. What is the </a:t>
            </a:r>
            <a:r>
              <a:rPr lang="en" sz="1800" dirty="0">
                <a:latin typeface="Times New Roman"/>
                <a:ea typeface="Times New Roman"/>
                <a:cs typeface="Times New Roman"/>
                <a:sym typeface="Times New Roman"/>
              </a:rPr>
              <a:t>density</a:t>
            </a:r>
            <a:r>
              <a:rPr lang="en" sz="1800" dirty="0">
                <a:highlight>
                  <a:srgbClr val="FFFFFF"/>
                </a:highlight>
                <a:latin typeface="Times New Roman"/>
                <a:ea typeface="Times New Roman"/>
                <a:cs typeface="Times New Roman"/>
                <a:sym typeface="Times New Roman"/>
              </a:rPr>
              <a:t> of the wood? Would the piece of wood float in water? Explain.</a:t>
            </a:r>
            <a:endParaRPr sz="1800" dirty="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800" dirty="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800" dirty="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800" dirty="0">
              <a:highlight>
                <a:srgbClr val="FFFFFF"/>
              </a:highlight>
              <a:latin typeface="Times New Roman"/>
              <a:ea typeface="Times New Roman"/>
              <a:cs typeface="Times New Roman"/>
              <a:sym typeface="Times New Roman"/>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5. An aluminum boat made in science class has  a mass of 15  g and a volume of 450.00 cm</a:t>
            </a:r>
            <a:r>
              <a:rPr lang="en-US" sz="1800" b="0" i="0" u="none" strike="noStrike" baseline="30000" dirty="0">
                <a:solidFill>
                  <a:srgbClr val="000000"/>
                </a:solidFill>
                <a:effectLst/>
                <a:latin typeface="Times New Roman" panose="02020603050405020304" pitchFamily="18" charset="0"/>
              </a:rPr>
              <a:t>3</a:t>
            </a:r>
            <a:r>
              <a:rPr lang="en-US" sz="1800" b="0" i="0" u="none" strike="noStrike" dirty="0">
                <a:solidFill>
                  <a:srgbClr val="000000"/>
                </a:solidFill>
                <a:effectLst/>
                <a:latin typeface="Times New Roman" panose="02020603050405020304" pitchFamily="18" charset="0"/>
              </a:rPr>
              <a:t>. If each penny has a mass of 2.50 g, how many pennies can be added to the boat before it sinks?  Explain how you determined your answer.</a:t>
            </a:r>
            <a:endParaRPr lang="en-US" sz="1800" b="0" dirty="0">
              <a:effectLst/>
            </a:endParaRPr>
          </a:p>
          <a:p>
            <a:br>
              <a:rPr lang="en-US" sz="1800" dirty="0"/>
            </a:br>
            <a:endParaRPr sz="1800" dirty="0">
              <a:latin typeface="Times New Roman"/>
              <a:ea typeface="Times New Roman"/>
              <a:cs typeface="Times New Roman"/>
              <a:sym typeface="Times New Roman"/>
            </a:endParaRPr>
          </a:p>
          <a:p>
            <a:pPr marL="0" lvl="0" indent="0" algn="l" rtl="0">
              <a:spcBef>
                <a:spcPts val="0"/>
              </a:spcBef>
              <a:spcAft>
                <a:spcPts val="0"/>
              </a:spcAft>
              <a:buNone/>
            </a:pPr>
            <a:endParaRPr sz="1800" dirty="0">
              <a:latin typeface="Times New Roman"/>
              <a:ea typeface="Times New Roman"/>
              <a:cs typeface="Times New Roman"/>
              <a:sym typeface="Times New Roman"/>
            </a:endParaRPr>
          </a:p>
          <a:p>
            <a:pPr marL="0" lvl="0" indent="0" algn="l" rtl="0">
              <a:spcBef>
                <a:spcPts val="0"/>
              </a:spcBef>
              <a:spcAft>
                <a:spcPts val="0"/>
              </a:spcAft>
              <a:buNone/>
            </a:pPr>
            <a:endParaRPr sz="1800" i="1" dirty="0">
              <a:latin typeface="Times New Roman"/>
              <a:ea typeface="Times New Roman"/>
              <a:cs typeface="Times New Roman"/>
              <a:sym typeface="Times New Roman"/>
            </a:endParaRPr>
          </a:p>
        </p:txBody>
      </p:sp>
      <p:sp>
        <p:nvSpPr>
          <p:cNvPr id="81" name="Google Shape;81;p15"/>
          <p:cNvSpPr txBox="1"/>
          <p:nvPr/>
        </p:nvSpPr>
        <p:spPr>
          <a:xfrm rot="-5400000">
            <a:off x="-3565650" y="3565823"/>
            <a:ext cx="7760100" cy="628800"/>
          </a:xfrm>
          <a:prstGeom prst="rect">
            <a:avLst/>
          </a:prstGeom>
          <a:solidFill>
            <a:srgbClr val="FFFF00"/>
          </a:solidFill>
          <a:ln>
            <a:noFill/>
          </a:ln>
        </p:spPr>
        <p:txBody>
          <a:bodyPr spcFirstLastPara="1" wrap="square" lIns="113100" tIns="113100" rIns="113100" bIns="113100" anchor="t" anchorCtr="0">
            <a:spAutoFit/>
          </a:bodyPr>
          <a:lstStyle/>
          <a:p>
            <a:pPr marL="0" lvl="0" indent="0" algn="ctr" rtl="0">
              <a:spcBef>
                <a:spcPts val="0"/>
              </a:spcBef>
              <a:spcAft>
                <a:spcPts val="0"/>
              </a:spcAft>
              <a:buNone/>
            </a:pPr>
            <a:r>
              <a:rPr lang="en" sz="2600" b="1">
                <a:solidFill>
                  <a:schemeClr val="dk1"/>
                </a:solidFill>
                <a:latin typeface="Times New Roman"/>
                <a:ea typeface="Times New Roman"/>
                <a:cs typeface="Times New Roman"/>
                <a:sym typeface="Times New Roman"/>
              </a:rPr>
              <a:t>Density Challenge </a:t>
            </a:r>
            <a:endParaRPr sz="2800" b="1">
              <a:latin typeface="Times New Roman"/>
              <a:ea typeface="Times New Roman"/>
              <a:cs typeface="Times New Roman"/>
              <a:sym typeface="Times New Roman"/>
            </a:endParaRPr>
          </a:p>
        </p:txBody>
      </p:sp>
      <p:sp>
        <p:nvSpPr>
          <p:cNvPr id="82" name="Google Shape;82;p15"/>
          <p:cNvSpPr txBox="1"/>
          <p:nvPr/>
        </p:nvSpPr>
        <p:spPr>
          <a:xfrm>
            <a:off x="-2372300" y="97050"/>
            <a:ext cx="2238900" cy="490200"/>
          </a:xfrm>
          <a:prstGeom prst="rect">
            <a:avLst/>
          </a:prstGeom>
          <a:solidFill>
            <a:srgbClr val="FFFF00"/>
          </a:solidFill>
          <a:ln>
            <a:noFill/>
          </a:ln>
        </p:spPr>
        <p:txBody>
          <a:bodyPr spcFirstLastPara="1" wrap="square" lIns="113100" tIns="113100" rIns="113100" bIns="113100" anchor="t" anchorCtr="0">
            <a:spAutoFit/>
          </a:bodyPr>
          <a:lstStyle/>
          <a:p>
            <a:pPr marL="0" lvl="0" indent="0" algn="ctr" rtl="0">
              <a:spcBef>
                <a:spcPts val="0"/>
              </a:spcBef>
              <a:spcAft>
                <a:spcPts val="0"/>
              </a:spcAft>
              <a:buNone/>
            </a:pPr>
            <a:r>
              <a:rPr lang="en" sz="1700" b="1"/>
              <a:t>TEACHER SLIDE</a:t>
            </a:r>
            <a:endParaRPr sz="1700" b="1"/>
          </a:p>
        </p:txBody>
      </p:sp>
      <p:sp>
        <p:nvSpPr>
          <p:cNvPr id="83" name="Google Shape;83;p15"/>
          <p:cNvSpPr txBox="1"/>
          <p:nvPr/>
        </p:nvSpPr>
        <p:spPr>
          <a:xfrm>
            <a:off x="-4853850" y="1035375"/>
            <a:ext cx="4639500" cy="60016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FF0000"/>
                </a:solidFill>
              </a:rPr>
              <a:t>Answer Key::  </a:t>
            </a:r>
            <a:endParaRPr b="1" dirty="0">
              <a:solidFill>
                <a:srgbClr val="FF0000"/>
              </a:solidFill>
            </a:endParaRPr>
          </a:p>
          <a:p>
            <a:pPr marL="457200" lvl="0" indent="-317500" algn="l" rtl="0">
              <a:spcBef>
                <a:spcPts val="0"/>
              </a:spcBef>
              <a:spcAft>
                <a:spcPts val="0"/>
              </a:spcAft>
              <a:buSzPts val="1400"/>
              <a:buAutoNum type="arabicPeriod"/>
            </a:pPr>
            <a:r>
              <a:rPr lang="en" dirty="0">
                <a:solidFill>
                  <a:srgbClr val="FF0000"/>
                </a:solidFill>
              </a:rPr>
              <a:t>Vegetable oil → Colored water → Dawn dish soap → Corn syrup</a:t>
            </a:r>
            <a:endParaRPr dirty="0">
              <a:solidFill>
                <a:srgbClr val="FF0000"/>
              </a:solidFill>
            </a:endParaRPr>
          </a:p>
          <a:p>
            <a:pPr marL="457200" lvl="0" indent="-317500" algn="l" rtl="0">
              <a:spcBef>
                <a:spcPts val="0"/>
              </a:spcBef>
              <a:spcAft>
                <a:spcPts val="0"/>
              </a:spcAft>
              <a:buSzPts val="1400"/>
              <a:buAutoNum type="arabicPeriod"/>
            </a:pPr>
            <a:r>
              <a:rPr lang="en" dirty="0">
                <a:solidFill>
                  <a:srgbClr val="FF0000"/>
                </a:solidFill>
              </a:rPr>
              <a:t>It has a density less than vegetable oil. It would “float” on top of the oil and be the very top layer in our column. </a:t>
            </a:r>
            <a:endParaRPr dirty="0">
              <a:solidFill>
                <a:srgbClr val="FF0000"/>
              </a:solidFill>
            </a:endParaRPr>
          </a:p>
          <a:p>
            <a:pPr marL="457200" lvl="0" indent="-317500" algn="l" rtl="0">
              <a:spcBef>
                <a:spcPts val="0"/>
              </a:spcBef>
              <a:spcAft>
                <a:spcPts val="0"/>
              </a:spcAft>
              <a:buSzPts val="1400"/>
              <a:buAutoNum type="arabicPeriod"/>
            </a:pPr>
            <a:r>
              <a:rPr lang="en" dirty="0">
                <a:solidFill>
                  <a:srgbClr val="FF0000"/>
                </a:solidFill>
              </a:rPr>
              <a:t>125/145 = .86 g/cm3   </a:t>
            </a:r>
            <a:br>
              <a:rPr lang="en" dirty="0">
                <a:solidFill>
                  <a:srgbClr val="FF0000"/>
                </a:solidFill>
              </a:rPr>
            </a:br>
            <a:r>
              <a:rPr lang="en" dirty="0">
                <a:solidFill>
                  <a:srgbClr val="FF0000"/>
                </a:solidFill>
              </a:rPr>
              <a:t>Based on its density, it would partially float in the vegetable oil with a density of 0.92 g/mL  The two densities are very close. </a:t>
            </a:r>
            <a:endParaRPr dirty="0">
              <a:solidFill>
                <a:srgbClr val="FF0000"/>
              </a:solidFill>
            </a:endParaRPr>
          </a:p>
          <a:p>
            <a:pPr marL="457200" lvl="0" indent="-317500" algn="l" rtl="0">
              <a:spcBef>
                <a:spcPts val="0"/>
              </a:spcBef>
              <a:spcAft>
                <a:spcPts val="0"/>
              </a:spcAft>
              <a:buSzPts val="1400"/>
              <a:buAutoNum type="arabicPeriod"/>
            </a:pPr>
            <a:r>
              <a:rPr lang="en" dirty="0">
                <a:solidFill>
                  <a:srgbClr val="FF0000"/>
                </a:solidFill>
              </a:rPr>
              <a:t>100/96 = 1.04 g/cm3</a:t>
            </a:r>
            <a:br>
              <a:rPr lang="en" dirty="0">
                <a:solidFill>
                  <a:srgbClr val="FF0000"/>
                </a:solidFill>
              </a:rPr>
            </a:br>
            <a:r>
              <a:rPr lang="en" dirty="0">
                <a:solidFill>
                  <a:srgbClr val="FF0000"/>
                </a:solidFill>
              </a:rPr>
              <a:t>Based on its density compared to water at 1.0 g/cm3, it would partially float in the water as the two densities are very close.</a:t>
            </a:r>
            <a:endParaRPr dirty="0">
              <a:solidFill>
                <a:srgbClr val="FF0000"/>
              </a:solidFill>
            </a:endParaRPr>
          </a:p>
          <a:p>
            <a:pPr marL="457200" lvl="0" indent="-317500" algn="l" rtl="0">
              <a:spcBef>
                <a:spcPts val="0"/>
              </a:spcBef>
              <a:spcAft>
                <a:spcPts val="0"/>
              </a:spcAft>
              <a:buSzPts val="1400"/>
              <a:buAutoNum type="arabicPeriod"/>
            </a:pPr>
            <a:r>
              <a:rPr lang="en" dirty="0">
                <a:solidFill>
                  <a:srgbClr val="FF0000"/>
                </a:solidFill>
              </a:rPr>
              <a:t>Using D=m/v, D=1.0 at the minimum as that is the density of water at normal pressure/room temp.  The total mass would be 15+2.5x, with x equal to the number of pennies.  The volume was given in the problem as 450 cc.   You would be able to put approximately 174 pennies* before it would sink assuming no leaks or other problems occured prior to that point.</a:t>
            </a:r>
            <a:endParaRPr dirty="0">
              <a:solidFill>
                <a:srgbClr val="FF0000"/>
              </a:solidFill>
            </a:endParaRPr>
          </a:p>
          <a:p>
            <a:pPr marL="457200" lvl="0" indent="0" algn="l" rtl="0">
              <a:spcBef>
                <a:spcPts val="0"/>
              </a:spcBef>
              <a:spcAft>
                <a:spcPts val="0"/>
              </a:spcAft>
              <a:buNone/>
            </a:pPr>
            <a:r>
              <a:rPr lang="en" dirty="0">
                <a:solidFill>
                  <a:srgbClr val="FF0000"/>
                </a:solidFill>
              </a:rPr>
              <a:t>1.0 = (2.5x + 15)/450</a:t>
            </a:r>
            <a:br>
              <a:rPr lang="en" dirty="0">
                <a:solidFill>
                  <a:srgbClr val="FF0000"/>
                </a:solidFill>
              </a:rPr>
            </a:br>
            <a:r>
              <a:rPr lang="en" dirty="0">
                <a:solidFill>
                  <a:srgbClr val="FF0000"/>
                </a:solidFill>
              </a:rPr>
              <a:t>x = 174 pennies *</a:t>
            </a:r>
          </a:p>
          <a:p>
            <a:pPr marL="457200" lvl="0" indent="0" algn="l" rtl="0">
              <a:spcBef>
                <a:spcPts val="0"/>
              </a:spcBef>
              <a:spcAft>
                <a:spcPts val="0"/>
              </a:spcAft>
              <a:buNone/>
            </a:pPr>
            <a:r>
              <a:rPr lang="en" dirty="0">
                <a:solidFill>
                  <a:srgbClr val="FF0000"/>
                </a:solidFill>
              </a:rPr>
              <a:t>Estimate based on 2.5 g mass for a penny, but they are not all the exact same.</a:t>
            </a:r>
            <a:br>
              <a:rPr lang="en" dirty="0">
                <a:solidFill>
                  <a:srgbClr val="FF0000"/>
                </a:solidFill>
              </a:rPr>
            </a:br>
            <a:endParaRPr dirty="0">
              <a:solidFill>
                <a:srgbClr val="FF0000"/>
              </a:solidFill>
            </a:endParaRPr>
          </a:p>
        </p:txBody>
      </p:sp>
      <p:pic>
        <p:nvPicPr>
          <p:cNvPr id="84" name="Google Shape;84;p15"/>
          <p:cNvPicPr preferRelativeResize="0"/>
          <p:nvPr/>
        </p:nvPicPr>
        <p:blipFill>
          <a:blip r:embed="rId3">
            <a:alphaModFix/>
          </a:blip>
          <a:stretch>
            <a:fillRect/>
          </a:stretch>
        </p:blipFill>
        <p:spPr>
          <a:xfrm>
            <a:off x="10410530" y="97050"/>
            <a:ext cx="2813400" cy="7772401"/>
          </a:xfrm>
          <a:prstGeom prst="rect">
            <a:avLst/>
          </a:prstGeom>
          <a:noFill/>
          <a:ln>
            <a:noFill/>
          </a:ln>
        </p:spPr>
      </p:pic>
      <p:sp>
        <p:nvSpPr>
          <p:cNvPr id="8" name="Google Shape;67;p14">
            <a:extLst>
              <a:ext uri="{FF2B5EF4-FFF2-40B4-BE49-F238E27FC236}">
                <a16:creationId xmlns:a16="http://schemas.microsoft.com/office/drawing/2014/main" id="{F0C4451D-A6FE-46A3-A8B4-9F36BD4031D5}"/>
              </a:ext>
            </a:extLst>
          </p:cNvPr>
          <p:cNvSpPr txBox="1"/>
          <p:nvPr/>
        </p:nvSpPr>
        <p:spPr>
          <a:xfrm>
            <a:off x="949958" y="1056777"/>
            <a:ext cx="1965300" cy="3891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9" name="Google Shape;67;p14">
            <a:extLst>
              <a:ext uri="{FF2B5EF4-FFF2-40B4-BE49-F238E27FC236}">
                <a16:creationId xmlns:a16="http://schemas.microsoft.com/office/drawing/2014/main" id="{C0299D95-522D-4CE0-9B90-B187F2E60FF9}"/>
              </a:ext>
            </a:extLst>
          </p:cNvPr>
          <p:cNvSpPr txBox="1"/>
          <p:nvPr/>
        </p:nvSpPr>
        <p:spPr>
          <a:xfrm>
            <a:off x="3287912" y="1056777"/>
            <a:ext cx="1850177" cy="3891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10" name="Google Shape;67;p14">
            <a:extLst>
              <a:ext uri="{FF2B5EF4-FFF2-40B4-BE49-F238E27FC236}">
                <a16:creationId xmlns:a16="http://schemas.microsoft.com/office/drawing/2014/main" id="{0ABBCEAB-E5DE-444F-89C4-38A77D4CDAB2}"/>
              </a:ext>
            </a:extLst>
          </p:cNvPr>
          <p:cNvSpPr txBox="1"/>
          <p:nvPr/>
        </p:nvSpPr>
        <p:spPr>
          <a:xfrm>
            <a:off x="5510743" y="1056777"/>
            <a:ext cx="1850177" cy="3891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11" name="Google Shape;67;p14">
            <a:extLst>
              <a:ext uri="{FF2B5EF4-FFF2-40B4-BE49-F238E27FC236}">
                <a16:creationId xmlns:a16="http://schemas.microsoft.com/office/drawing/2014/main" id="{F3370218-5C23-4327-9914-D7632707967F}"/>
              </a:ext>
            </a:extLst>
          </p:cNvPr>
          <p:cNvSpPr txBox="1"/>
          <p:nvPr/>
        </p:nvSpPr>
        <p:spPr>
          <a:xfrm>
            <a:off x="7733575" y="1056777"/>
            <a:ext cx="1938012" cy="389100"/>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12" name="Google Shape;67;p14">
            <a:extLst>
              <a:ext uri="{FF2B5EF4-FFF2-40B4-BE49-F238E27FC236}">
                <a16:creationId xmlns:a16="http://schemas.microsoft.com/office/drawing/2014/main" id="{6443AD84-5E6A-4103-A55C-E5D5BF56FE47}"/>
              </a:ext>
            </a:extLst>
          </p:cNvPr>
          <p:cNvSpPr txBox="1"/>
          <p:nvPr/>
        </p:nvSpPr>
        <p:spPr>
          <a:xfrm>
            <a:off x="943753" y="2661062"/>
            <a:ext cx="8749684" cy="584818"/>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13" name="Google Shape;67;p14">
            <a:extLst>
              <a:ext uri="{FF2B5EF4-FFF2-40B4-BE49-F238E27FC236}">
                <a16:creationId xmlns:a16="http://schemas.microsoft.com/office/drawing/2014/main" id="{D8B45F0E-424E-44C9-BBD8-C16F40BBC38C}"/>
              </a:ext>
            </a:extLst>
          </p:cNvPr>
          <p:cNvSpPr txBox="1"/>
          <p:nvPr/>
        </p:nvSpPr>
        <p:spPr>
          <a:xfrm>
            <a:off x="1030940" y="4027775"/>
            <a:ext cx="8749684" cy="584818"/>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14" name="Google Shape;67;p14">
            <a:extLst>
              <a:ext uri="{FF2B5EF4-FFF2-40B4-BE49-F238E27FC236}">
                <a16:creationId xmlns:a16="http://schemas.microsoft.com/office/drawing/2014/main" id="{FE4BBA68-D04D-44BC-8DF0-98CCE9142685}"/>
              </a:ext>
            </a:extLst>
          </p:cNvPr>
          <p:cNvSpPr txBox="1"/>
          <p:nvPr/>
        </p:nvSpPr>
        <p:spPr>
          <a:xfrm>
            <a:off x="1030940" y="5455851"/>
            <a:ext cx="8749684" cy="584818"/>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
        <p:nvSpPr>
          <p:cNvPr id="15" name="Google Shape;67;p14">
            <a:extLst>
              <a:ext uri="{FF2B5EF4-FFF2-40B4-BE49-F238E27FC236}">
                <a16:creationId xmlns:a16="http://schemas.microsoft.com/office/drawing/2014/main" id="{B3B59494-160B-4EA4-A616-C54E4EE8FB06}"/>
              </a:ext>
            </a:extLst>
          </p:cNvPr>
          <p:cNvSpPr txBox="1"/>
          <p:nvPr/>
        </p:nvSpPr>
        <p:spPr>
          <a:xfrm>
            <a:off x="943753" y="7036988"/>
            <a:ext cx="8749684" cy="584818"/>
          </a:xfrm>
          <a:prstGeom prst="rect">
            <a:avLst/>
          </a:prstGeom>
          <a:noFill/>
          <a:ln w="28575" cap="flat" cmpd="sng">
            <a:solidFill>
              <a:srgbClr val="FFFF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endParaRPr sz="17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1142</Words>
  <Application>Microsoft Office PowerPoint</Application>
  <PresentationFormat>Custom</PresentationFormat>
  <Paragraphs>81</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Tomm</dc:creator>
  <cp:lastModifiedBy>Tracy Tomm</cp:lastModifiedBy>
  <cp:revision>8</cp:revision>
  <dcterms:modified xsi:type="dcterms:W3CDTF">2021-01-22T21:12:53Z</dcterms:modified>
</cp:coreProperties>
</file>