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73" r:id="rId4"/>
    <p:sldId id="259" r:id="rId5"/>
    <p:sldId id="264" r:id="rId6"/>
    <p:sldId id="265" r:id="rId7"/>
    <p:sldId id="272" r:id="rId8"/>
    <p:sldId id="274" r:id="rId9"/>
    <p:sldId id="275" r:id="rId10"/>
    <p:sldId id="276" r:id="rId11"/>
    <p:sldId id="277" r:id="rId12"/>
    <p:sldId id="278" r:id="rId13"/>
    <p:sldId id="271" r:id="rId14"/>
    <p:sldId id="262" r:id="rId15"/>
    <p:sldId id="279" r:id="rId16"/>
    <p:sldId id="26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FF33"/>
    <a:srgbClr val="33CC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F890D-2CA9-4B50-8D28-7215E3EB6069}" type="datetimeFigureOut">
              <a:rPr lang="en-US" smtClean="0"/>
              <a:pPr/>
              <a:t>8/6/2019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EBBA9-CF59-4841-AEC0-040570806263}" type="slidenum">
              <a:rPr lang="en-US" smtClean="0"/>
              <a:pPr/>
              <a:t>‹#›</a:t>
            </a:fld>
            <a:endParaRPr lang="en-US"/>
          </a:p>
        </p:txBody>
      </p:sp>
    </p:spTree>
    <p:extLst>
      <p:ext uri="{BB962C8B-B14F-4D97-AF65-F5344CB8AC3E}">
        <p14:creationId xmlns:p14="http://schemas.microsoft.com/office/powerpoint/2010/main" val="218121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EBBA9-CF59-4841-AEC0-040570806263}" type="slidenum">
              <a:rPr lang="en-US" smtClean="0"/>
              <a:pPr/>
              <a:t>10</a:t>
            </a:fld>
            <a:endParaRPr lang="en-US"/>
          </a:p>
        </p:txBody>
      </p:sp>
    </p:spTree>
    <p:extLst>
      <p:ext uri="{BB962C8B-B14F-4D97-AF65-F5344CB8AC3E}">
        <p14:creationId xmlns:p14="http://schemas.microsoft.com/office/powerpoint/2010/main" val="335822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F1A57A-D1DB-4954-B6E6-BC82EEC0B2CA}"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1A57A-D1DB-4954-B6E6-BC82EEC0B2CA}"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1A57A-D1DB-4954-B6E6-BC82EEC0B2CA}"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F1A57A-D1DB-4954-B6E6-BC82EEC0B2CA}"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F1A57A-D1DB-4954-B6E6-BC82EEC0B2CA}" type="datetimeFigureOut">
              <a:rPr lang="en-US" smtClean="0"/>
              <a:pPr/>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F1A57A-D1DB-4954-B6E6-BC82EEC0B2CA}"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F1A57A-D1DB-4954-B6E6-BC82EEC0B2CA}" type="datetimeFigureOut">
              <a:rPr lang="en-US" smtClean="0"/>
              <a:pPr/>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F1A57A-D1DB-4954-B6E6-BC82EEC0B2CA}" type="datetimeFigureOut">
              <a:rPr lang="en-US" smtClean="0"/>
              <a:pPr/>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1A57A-D1DB-4954-B6E6-BC82EEC0B2CA}" type="datetimeFigureOut">
              <a:rPr lang="en-US" smtClean="0"/>
              <a:pPr/>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1A57A-D1DB-4954-B6E6-BC82EEC0B2CA}"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1A57A-D1DB-4954-B6E6-BC82EEC0B2CA}" type="datetimeFigureOut">
              <a:rPr lang="en-US" smtClean="0"/>
              <a:pPr/>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19E26-6B59-4483-A49E-B46B564516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1A57A-D1DB-4954-B6E6-BC82EEC0B2CA}" type="datetimeFigureOut">
              <a:rPr lang="en-US" smtClean="0"/>
              <a:pPr/>
              <a:t>8/6/2019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19E26-6B59-4483-A49E-B46B564516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hyperlink" Target="http://www.zastavki.com/pictures/originals/2012/New_Year_wallpapers_Preparation_of_Christmas_cookies_036018_.jp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3.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zastavki.com/pictures/originals/2012/New_Year_wallpapers_Preparation_of_Christmas_cookies_036018_.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cookiemys_introdiscussion.notebook"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6" name="Picture 5" descr="New_Year_wallpapers_Preparation_of_Christmas_cookies_036018_.jpg"/>
          <p:cNvPicPr>
            <a:picLocks noChangeAspect="1"/>
          </p:cNvPicPr>
          <p:nvPr/>
        </p:nvPicPr>
        <p:blipFill>
          <a:blip r:embed="rId2" cstate="print"/>
          <a:stretch>
            <a:fillRect/>
          </a:stretch>
        </p:blipFill>
        <p:spPr>
          <a:xfrm>
            <a:off x="381000" y="228600"/>
            <a:ext cx="8115300" cy="5410200"/>
          </a:xfrm>
          <a:prstGeom prst="rect">
            <a:avLst/>
          </a:prstGeom>
          <a:ln>
            <a:noFill/>
          </a:ln>
          <a:effectLst>
            <a:softEdge rad="112500"/>
          </a:effectLst>
        </p:spPr>
      </p:pic>
      <p:sp>
        <p:nvSpPr>
          <p:cNvPr id="2" name="Title 1"/>
          <p:cNvSpPr>
            <a:spLocks noGrp="1"/>
          </p:cNvSpPr>
          <p:nvPr>
            <p:ph type="ctrTitle"/>
          </p:nvPr>
        </p:nvSpPr>
        <p:spPr>
          <a:xfrm rot="21198550">
            <a:off x="1541901" y="1931091"/>
            <a:ext cx="5867400" cy="2230493"/>
          </a:xfrm>
        </p:spPr>
        <p:txBody>
          <a:bodyPr>
            <a:noAutofit/>
          </a:bodyPr>
          <a:lstStyle/>
          <a:p>
            <a:r>
              <a:rPr lang="en-US" sz="6000" b="1" dirty="0">
                <a:latin typeface="Edwardian Script ITC" pitchFamily="66" charset="0"/>
                <a:cs typeface="Times New Roman" pitchFamily="18" charset="0"/>
              </a:rPr>
              <a:t>Christmas </a:t>
            </a:r>
            <a:br>
              <a:rPr lang="en-US" sz="6000" b="1" dirty="0">
                <a:latin typeface="Edwardian Script ITC" pitchFamily="66" charset="0"/>
                <a:cs typeface="Times New Roman" pitchFamily="18" charset="0"/>
              </a:rPr>
            </a:br>
            <a:r>
              <a:rPr lang="en-US" sz="6000" b="1" dirty="0">
                <a:latin typeface="Edwardian Script ITC" pitchFamily="66" charset="0"/>
                <a:cs typeface="Times New Roman" pitchFamily="18" charset="0"/>
              </a:rPr>
              <a:t>Cookie </a:t>
            </a:r>
            <a:br>
              <a:rPr lang="en-US" sz="6000" b="1" dirty="0">
                <a:latin typeface="Edwardian Script ITC" pitchFamily="66" charset="0"/>
                <a:cs typeface="Times New Roman" pitchFamily="18" charset="0"/>
              </a:rPr>
            </a:br>
            <a:r>
              <a:rPr lang="en-US" sz="6000" b="1" dirty="0">
                <a:latin typeface="Edwardian Script ITC" pitchFamily="66" charset="0"/>
                <a:cs typeface="Times New Roman" pitchFamily="18" charset="0"/>
              </a:rPr>
              <a:t>Challenge</a:t>
            </a:r>
          </a:p>
        </p:txBody>
      </p:sp>
      <p:sp>
        <p:nvSpPr>
          <p:cNvPr id="3" name="Subtitle 2"/>
          <p:cNvSpPr>
            <a:spLocks noGrp="1"/>
          </p:cNvSpPr>
          <p:nvPr>
            <p:ph type="subTitle" idx="1"/>
          </p:nvPr>
        </p:nvSpPr>
        <p:spPr>
          <a:xfrm>
            <a:off x="228600" y="5562600"/>
            <a:ext cx="8763000" cy="990600"/>
          </a:xfrm>
        </p:spPr>
        <p:txBody>
          <a:bodyPr>
            <a:normAutofit fontScale="92500" lnSpcReduction="10000"/>
          </a:bodyPr>
          <a:lstStyle/>
          <a:p>
            <a:r>
              <a:rPr lang="en-US" sz="2800" b="1" i="1" dirty="0">
                <a:solidFill>
                  <a:srgbClr val="FFFF00"/>
                </a:solidFill>
                <a:latin typeface="Times New Roman" pitchFamily="18" charset="0"/>
                <a:cs typeface="Times New Roman" pitchFamily="18" charset="0"/>
              </a:rPr>
              <a:t>Quick Links: </a:t>
            </a:r>
            <a:br>
              <a:rPr lang="en-US" sz="2800" b="1" i="1" dirty="0">
                <a:solidFill>
                  <a:srgbClr val="FFFF00"/>
                </a:solidFill>
                <a:latin typeface="Times New Roman" pitchFamily="18" charset="0"/>
                <a:cs typeface="Times New Roman" pitchFamily="18" charset="0"/>
              </a:rPr>
            </a:br>
            <a:br>
              <a:rPr lang="en-US" sz="900" b="1" i="1" dirty="0">
                <a:solidFill>
                  <a:schemeClr val="bg1"/>
                </a:solidFill>
                <a:latin typeface="Times New Roman" pitchFamily="18" charset="0"/>
                <a:cs typeface="Times New Roman" pitchFamily="18" charset="0"/>
              </a:rPr>
            </a:br>
            <a:r>
              <a:rPr lang="en-US" sz="2800" b="1" i="1" dirty="0">
                <a:solidFill>
                  <a:schemeClr val="bg1"/>
                </a:solidFill>
                <a:latin typeface="Times New Roman" pitchFamily="18" charset="0"/>
                <a:cs typeface="Times New Roman" pitchFamily="18" charset="0"/>
              </a:rPr>
              <a:t> </a:t>
            </a:r>
            <a:r>
              <a:rPr lang="en-US" sz="2800" b="1" i="1" dirty="0">
                <a:solidFill>
                  <a:schemeClr val="bg1"/>
                </a:solidFill>
                <a:latin typeface="Times New Roman" pitchFamily="18" charset="0"/>
                <a:cs typeface="Times New Roman" pitchFamily="18" charset="0"/>
                <a:hlinkClick r:id="rId3" action="ppaction://hlinksldjump"/>
              </a:rPr>
              <a:t>Introduction</a:t>
            </a:r>
            <a:r>
              <a:rPr lang="en-US" sz="2800" b="1" i="1" dirty="0">
                <a:solidFill>
                  <a:schemeClr val="bg1"/>
                </a:solidFill>
                <a:latin typeface="Times New Roman" pitchFamily="18" charset="0"/>
                <a:cs typeface="Times New Roman" pitchFamily="18" charset="0"/>
              </a:rPr>
              <a:t>     </a:t>
            </a:r>
            <a:r>
              <a:rPr lang="en-US" sz="2800" b="1" i="1" dirty="0">
                <a:solidFill>
                  <a:schemeClr val="bg1"/>
                </a:solidFill>
                <a:latin typeface="Times New Roman" pitchFamily="18" charset="0"/>
                <a:cs typeface="Times New Roman" pitchFamily="18" charset="0"/>
                <a:hlinkClick r:id="rId4" action="ppaction://hlinksldjump"/>
              </a:rPr>
              <a:t>Initial Testing</a:t>
            </a:r>
            <a:r>
              <a:rPr lang="en-US" sz="2800" b="1" i="1" dirty="0">
                <a:solidFill>
                  <a:schemeClr val="bg1"/>
                </a:solidFill>
                <a:latin typeface="Times New Roman" pitchFamily="18" charset="0"/>
                <a:cs typeface="Times New Roman" pitchFamily="18" charset="0"/>
              </a:rPr>
              <a:t>     </a:t>
            </a:r>
            <a:r>
              <a:rPr lang="en-US" sz="2800" b="1" i="1" dirty="0">
                <a:solidFill>
                  <a:schemeClr val="bg1"/>
                </a:solidFill>
                <a:latin typeface="Times New Roman" pitchFamily="18" charset="0"/>
                <a:cs typeface="Times New Roman" pitchFamily="18" charset="0"/>
                <a:hlinkClick r:id="rId5" action="ppaction://hlinksldjump"/>
              </a:rPr>
              <a:t>Final Testing</a:t>
            </a:r>
            <a:r>
              <a:rPr lang="en-US" sz="2800" b="1" i="1" dirty="0">
                <a:solidFill>
                  <a:schemeClr val="bg1"/>
                </a:solidFill>
                <a:latin typeface="Times New Roman" pitchFamily="18" charset="0"/>
                <a:cs typeface="Times New Roman" pitchFamily="18" charset="0"/>
              </a:rPr>
              <a:t>     </a:t>
            </a:r>
            <a:r>
              <a:rPr lang="en-US" sz="2800" b="1" i="1" dirty="0">
                <a:solidFill>
                  <a:schemeClr val="bg1"/>
                </a:solidFill>
                <a:latin typeface="Times New Roman" pitchFamily="18" charset="0"/>
                <a:cs typeface="Times New Roman" pitchFamily="18" charset="0"/>
                <a:hlinkClick r:id="rId6" action="ppaction://hlinksldjump"/>
              </a:rPr>
              <a:t>Discussion</a:t>
            </a:r>
            <a:endParaRPr lang="en-US" sz="2800" b="1" i="1" dirty="0">
              <a:solidFill>
                <a:schemeClr val="bg1"/>
              </a:solidFill>
              <a:latin typeface="Times New Roman" pitchFamily="18" charset="0"/>
              <a:cs typeface="Times New Roman" pitchFamily="18" charset="0"/>
            </a:endParaRPr>
          </a:p>
          <a:p>
            <a:endParaRPr lang="en-US" dirty="0"/>
          </a:p>
        </p:txBody>
      </p:sp>
      <p:sp>
        <p:nvSpPr>
          <p:cNvPr id="5" name="Rectangle 4"/>
          <p:cNvSpPr/>
          <p:nvPr/>
        </p:nvSpPr>
        <p:spPr>
          <a:xfrm>
            <a:off x="0" y="6629400"/>
            <a:ext cx="9144000" cy="215444"/>
          </a:xfrm>
          <a:prstGeom prst="rect">
            <a:avLst/>
          </a:prstGeom>
        </p:spPr>
        <p:txBody>
          <a:bodyPr wrap="square">
            <a:spAutoFit/>
          </a:bodyPr>
          <a:lstStyle/>
          <a:p>
            <a:r>
              <a:rPr lang="en-US" sz="800" dirty="0">
                <a:solidFill>
                  <a:schemeClr val="bg1"/>
                </a:solidFill>
                <a:latin typeface="Times New Roman" pitchFamily="18" charset="0"/>
                <a:cs typeface="Times New Roman" pitchFamily="18" charset="0"/>
              </a:rPr>
              <a:t>Image: </a:t>
            </a:r>
            <a:r>
              <a:rPr lang="en-US" sz="800" dirty="0">
                <a:solidFill>
                  <a:schemeClr val="bg1"/>
                </a:solidFill>
                <a:latin typeface="Times New Roman" pitchFamily="18" charset="0"/>
                <a:cs typeface="Times New Roman" pitchFamily="18" charset="0"/>
                <a:hlinkClick r:id="rId7">
                  <a:extLst>
                    <a:ext uri="{A12FA001-AC4F-418D-AE19-62706E023703}">
                      <ahyp:hlinkClr xmlns:ahyp="http://schemas.microsoft.com/office/drawing/2018/hyperlinkcolor" val="tx"/>
                    </a:ext>
                  </a:extLst>
                </a:hlinkClick>
              </a:rPr>
              <a:t>http://www.zastavki.com/pictures/originals/2012/New_Year_wallpapers_Preparation_of_Christmas_cookies_036018_.jpg</a:t>
            </a:r>
            <a:r>
              <a:rPr lang="en-US" sz="800" dirty="0">
                <a:solidFill>
                  <a:schemeClr val="bg1"/>
                </a:solidFill>
                <a:latin typeface="Times New Roman" pitchFamily="18" charset="0"/>
                <a:cs typeface="Times New Roman" pitchFamily="18" charset="0"/>
              </a:rPr>
              <a:t>	                                  	                             T. Tomm 1999  http://sciencespot.net/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5463034"/>
          </a:xfrm>
          <a:prstGeom prst="rect">
            <a:avLst/>
          </a:prstGeom>
        </p:spPr>
        <p:txBody>
          <a:bodyPr wrap="square">
            <a:spAutoFit/>
          </a:bodyPr>
          <a:lstStyle/>
          <a:p>
            <a:pPr marL="457200" indent="-457200"/>
            <a:r>
              <a:rPr lang="en-US" sz="2000" b="1" dirty="0">
                <a:solidFill>
                  <a:srgbClr val="FF0000"/>
                </a:solidFill>
                <a:latin typeface="Times New Roman" pitchFamily="18" charset="0"/>
                <a:cs typeface="Times New Roman" pitchFamily="18" charset="0"/>
              </a:rPr>
              <a:t>VINEGAR TEST</a:t>
            </a: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1 - Add </a:t>
            </a:r>
            <a:r>
              <a:rPr lang="en-US" sz="2000" u="sng" dirty="0">
                <a:latin typeface="Times New Roman" pitchFamily="18" charset="0"/>
                <a:cs typeface="Times New Roman" pitchFamily="18" charset="0"/>
              </a:rPr>
              <a:t>4 to 5 drops</a:t>
            </a:r>
            <a:r>
              <a:rPr lang="en-US" sz="2000" dirty="0">
                <a:latin typeface="Times New Roman" pitchFamily="18" charset="0"/>
                <a:cs typeface="Times New Roman" pitchFamily="18" charset="0"/>
              </a:rPr>
              <a:t> of VINEGAR to the </a:t>
            </a:r>
            <a:r>
              <a:rPr lang="en-US" sz="2000" u="sng" dirty="0">
                <a:latin typeface="Times New Roman" pitchFamily="18" charset="0"/>
                <a:cs typeface="Times New Roman" pitchFamily="18" charset="0"/>
              </a:rPr>
              <a:t>TOP RIGHT pile</a:t>
            </a:r>
            <a:r>
              <a:rPr lang="en-US" sz="2000" dirty="0">
                <a:latin typeface="Times New Roman" pitchFamily="18" charset="0"/>
                <a:cs typeface="Times New Roman" pitchFamily="18" charset="0"/>
              </a:rPr>
              <a:t> </a:t>
            </a: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2 - Mix using a </a:t>
            </a:r>
            <a:r>
              <a:rPr lang="en-US" sz="2000" u="sng" dirty="0">
                <a:latin typeface="Times New Roman" pitchFamily="18" charset="0"/>
                <a:cs typeface="Times New Roman" pitchFamily="18" charset="0"/>
              </a:rPr>
              <a:t>clean</a:t>
            </a:r>
            <a:r>
              <a:rPr lang="en-US" sz="2000" dirty="0">
                <a:latin typeface="Times New Roman" pitchFamily="18" charset="0"/>
                <a:cs typeface="Times New Roman" pitchFamily="18" charset="0"/>
              </a:rPr>
              <a:t> toothpick – keep it out of the other piles.  </a:t>
            </a: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3 - Record whether it fizzed (baking soda present) or not.  </a:t>
            </a:r>
          </a:p>
          <a:p>
            <a:pPr marL="457200" indent="-457200"/>
            <a:endParaRPr lang="en-US" sz="1050" dirty="0">
              <a:latin typeface="Times New Roman" pitchFamily="18" charset="0"/>
              <a:cs typeface="Times New Roman" pitchFamily="18" charset="0"/>
            </a:endParaRPr>
          </a:p>
          <a:p>
            <a:pPr marL="457200" indent="-457200"/>
            <a:endParaRPr lang="en-US" sz="1050" dirty="0">
              <a:latin typeface="Times New Roman" pitchFamily="18" charset="0"/>
              <a:cs typeface="Times New Roman" pitchFamily="18" charset="0"/>
            </a:endParaRPr>
          </a:p>
          <a:p>
            <a:pPr marL="457200" indent="-457200"/>
            <a:r>
              <a:rPr lang="en-US" b="1" i="1" dirty="0">
                <a:solidFill>
                  <a:srgbClr val="C00000"/>
                </a:solidFill>
                <a:latin typeface="Times New Roman" pitchFamily="18" charset="0"/>
                <a:cs typeface="Times New Roman" pitchFamily="18" charset="0"/>
              </a:rPr>
              <a:t>	Spoons are for scooping!</a:t>
            </a:r>
          </a:p>
          <a:p>
            <a:pPr marL="457200" indent="-457200"/>
            <a:r>
              <a:rPr lang="en-US" b="1" i="1" dirty="0">
                <a:solidFill>
                  <a:srgbClr val="C00000"/>
                </a:solidFill>
                <a:latin typeface="Times New Roman" pitchFamily="18" charset="0"/>
                <a:cs typeface="Times New Roman" pitchFamily="18" charset="0"/>
              </a:rPr>
              <a:t>	Toothpicks are for mixing!</a:t>
            </a:r>
          </a:p>
          <a:p>
            <a:pPr marL="457200" indent="-457200"/>
            <a:endParaRPr lang="en-US" sz="1050" dirty="0">
              <a:latin typeface="Times New Roman" pitchFamily="18" charset="0"/>
              <a:cs typeface="Times New Roman" pitchFamily="18" charset="0"/>
            </a:endParaRPr>
          </a:p>
          <a:p>
            <a:pPr marL="457200" indent="-457200"/>
            <a:endParaRPr lang="en-US" sz="1050" dirty="0">
              <a:latin typeface="Times New Roman" pitchFamily="18" charset="0"/>
              <a:cs typeface="Times New Roman" pitchFamily="18" charset="0"/>
            </a:endParaRPr>
          </a:p>
          <a:p>
            <a:pPr marL="457200" indent="-457200"/>
            <a:r>
              <a:rPr lang="en-US" sz="2000" b="1" dirty="0">
                <a:latin typeface="Times New Roman" pitchFamily="18" charset="0"/>
                <a:cs typeface="Times New Roman" pitchFamily="18" charset="0"/>
              </a:rPr>
              <a:t>IODINE TEST</a:t>
            </a:r>
          </a:p>
          <a:p>
            <a:pPr marL="457200" indent="-457200"/>
            <a:r>
              <a:rPr lang="en-US" sz="2000" dirty="0">
                <a:latin typeface="Times New Roman" pitchFamily="18" charset="0"/>
                <a:cs typeface="Times New Roman" pitchFamily="18" charset="0"/>
              </a:rPr>
              <a:t>1 - Add </a:t>
            </a:r>
            <a:r>
              <a:rPr lang="en-US" sz="2000" u="sng" dirty="0">
                <a:latin typeface="Times New Roman" pitchFamily="18" charset="0"/>
                <a:cs typeface="Times New Roman" pitchFamily="18" charset="0"/>
              </a:rPr>
              <a:t>2 to 3 drops</a:t>
            </a:r>
            <a:r>
              <a:rPr lang="en-US" sz="2000" dirty="0">
                <a:latin typeface="Times New Roman" pitchFamily="18" charset="0"/>
                <a:cs typeface="Times New Roman" pitchFamily="18" charset="0"/>
              </a:rPr>
              <a:t> of IODINE to the </a:t>
            </a:r>
            <a:r>
              <a:rPr lang="en-US" sz="2000" u="sng" dirty="0">
                <a:latin typeface="Times New Roman" pitchFamily="18" charset="0"/>
                <a:cs typeface="Times New Roman" pitchFamily="18" charset="0"/>
              </a:rPr>
              <a:t>BOTTOM pile. </a:t>
            </a:r>
            <a:endParaRPr lang="en-US" sz="2000" dirty="0">
              <a:latin typeface="Times New Roman" pitchFamily="18" charset="0"/>
              <a:cs typeface="Times New Roman" pitchFamily="18" charset="0"/>
            </a:endParaRP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2 - Mix using a </a:t>
            </a:r>
            <a:r>
              <a:rPr lang="en-US" sz="2000" u="sng" dirty="0">
                <a:latin typeface="Times New Roman" pitchFamily="18" charset="0"/>
                <a:cs typeface="Times New Roman" pitchFamily="18" charset="0"/>
              </a:rPr>
              <a:t>clean</a:t>
            </a:r>
            <a:r>
              <a:rPr lang="en-US" sz="2000" dirty="0">
                <a:latin typeface="Times New Roman" pitchFamily="18" charset="0"/>
                <a:cs typeface="Times New Roman" pitchFamily="18" charset="0"/>
              </a:rPr>
              <a:t> toothpick.  </a:t>
            </a: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3 - Record whether it turned black or brown (starch present) or no reaction.  </a:t>
            </a:r>
            <a:br>
              <a:rPr lang="en-US" sz="2000" dirty="0">
                <a:latin typeface="Times New Roman" pitchFamily="18" charset="0"/>
                <a:cs typeface="Times New Roman" pitchFamily="18" charset="0"/>
              </a:rPr>
            </a:br>
            <a:endParaRPr lang="en-US" sz="900" dirty="0">
              <a:latin typeface="Times New Roman" pitchFamily="18" charset="0"/>
              <a:cs typeface="Times New Roman" pitchFamily="18" charset="0"/>
            </a:endParaRPr>
          </a:p>
          <a:p>
            <a:pPr marL="457200" indent="-457200"/>
            <a:r>
              <a:rPr lang="en-US" sz="2000" i="1" dirty="0">
                <a:latin typeface="Times New Roman" pitchFamily="18" charset="0"/>
                <a:cs typeface="Times New Roman" pitchFamily="18" charset="0"/>
              </a:rPr>
              <a:t>CAUTION:  Iodine will stain clothing, hands, and anything it touches!</a:t>
            </a:r>
          </a:p>
          <a:p>
            <a:pPr marL="457200" indent="-457200"/>
            <a:endParaRPr lang="en-US" sz="2000" i="1" dirty="0">
              <a:latin typeface="Times New Roman" pitchFamily="18" charset="0"/>
              <a:cs typeface="Times New Roman" pitchFamily="18" charset="0"/>
            </a:endParaRPr>
          </a:p>
        </p:txBody>
      </p:sp>
      <p:sp>
        <p:nvSpPr>
          <p:cNvPr id="20" name="Oval 19"/>
          <p:cNvSpPr/>
          <p:nvPr/>
        </p:nvSpPr>
        <p:spPr>
          <a:xfrm>
            <a:off x="6096000" y="1295400"/>
            <a:ext cx="1828800" cy="1828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p:cNvGrpSpPr/>
          <p:nvPr/>
        </p:nvGrpSpPr>
        <p:grpSpPr>
          <a:xfrm>
            <a:off x="6324600" y="1752600"/>
            <a:ext cx="1371600" cy="990600"/>
            <a:chOff x="6934200" y="3733800"/>
            <a:chExt cx="1600200" cy="1219200"/>
          </a:xfrm>
        </p:grpSpPr>
        <p:sp>
          <p:nvSpPr>
            <p:cNvPr id="22" name="Rectangle 21"/>
            <p:cNvSpPr/>
            <p:nvPr/>
          </p:nvSpPr>
          <p:spPr>
            <a:xfrm>
              <a:off x="6934200" y="3733800"/>
              <a:ext cx="1600200" cy="121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
            <p:cNvGrpSpPr/>
            <p:nvPr/>
          </p:nvGrpSpPr>
          <p:grpSpPr>
            <a:xfrm>
              <a:off x="7124700" y="3886200"/>
              <a:ext cx="1219200" cy="914400"/>
              <a:chOff x="6934200" y="1219200"/>
              <a:chExt cx="1219200" cy="914400"/>
            </a:xfrm>
          </p:grpSpPr>
          <p:sp>
            <p:nvSpPr>
              <p:cNvPr id="24" name="Oval 23"/>
              <p:cNvSpPr/>
              <p:nvPr/>
            </p:nvSpPr>
            <p:spPr>
              <a:xfrm>
                <a:off x="6934200" y="12192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391400" y="17526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772400" y="12192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2" name="Elbow Connector 31"/>
          <p:cNvCxnSpPr/>
          <p:nvPr/>
        </p:nvCxnSpPr>
        <p:spPr>
          <a:xfrm rot="16200000" flipH="1">
            <a:off x="6251802" y="758597"/>
            <a:ext cx="1190625" cy="1045029"/>
          </a:xfrm>
          <a:prstGeom prst="bentConnector3">
            <a:avLst>
              <a:gd name="adj1" fmla="val 52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flipV="1">
            <a:off x="4648200" y="2475726"/>
            <a:ext cx="2231572" cy="877074"/>
          </a:xfrm>
          <a:prstGeom prst="bentConnector3">
            <a:avLst>
              <a:gd name="adj1" fmla="val -43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152400" y="5791200"/>
          <a:ext cx="8686798" cy="789947"/>
        </p:xfrm>
        <a:graphic>
          <a:graphicData uri="http://schemas.openxmlformats.org/drawingml/2006/table">
            <a:tbl>
              <a:tblPr/>
              <a:tblGrid>
                <a:gridCol w="785796">
                  <a:extLst>
                    <a:ext uri="{9D8B030D-6E8A-4147-A177-3AD203B41FA5}">
                      <a16:colId xmlns:a16="http://schemas.microsoft.com/office/drawing/2014/main" val="20000"/>
                    </a:ext>
                  </a:extLst>
                </a:gridCol>
                <a:gridCol w="1487247">
                  <a:extLst>
                    <a:ext uri="{9D8B030D-6E8A-4147-A177-3AD203B41FA5}">
                      <a16:colId xmlns:a16="http://schemas.microsoft.com/office/drawing/2014/main" val="20001"/>
                    </a:ext>
                  </a:extLst>
                </a:gridCol>
                <a:gridCol w="1231627">
                  <a:extLst>
                    <a:ext uri="{9D8B030D-6E8A-4147-A177-3AD203B41FA5}">
                      <a16:colId xmlns:a16="http://schemas.microsoft.com/office/drawing/2014/main" val="20002"/>
                    </a:ext>
                  </a:extLst>
                </a:gridCol>
                <a:gridCol w="1233348">
                  <a:extLst>
                    <a:ext uri="{9D8B030D-6E8A-4147-A177-3AD203B41FA5}">
                      <a16:colId xmlns:a16="http://schemas.microsoft.com/office/drawing/2014/main" val="20003"/>
                    </a:ext>
                  </a:extLst>
                </a:gridCol>
                <a:gridCol w="1231627">
                  <a:extLst>
                    <a:ext uri="{9D8B030D-6E8A-4147-A177-3AD203B41FA5}">
                      <a16:colId xmlns:a16="http://schemas.microsoft.com/office/drawing/2014/main" val="20004"/>
                    </a:ext>
                  </a:extLst>
                </a:gridCol>
                <a:gridCol w="1229906">
                  <a:extLst>
                    <a:ext uri="{9D8B030D-6E8A-4147-A177-3AD203B41FA5}">
                      <a16:colId xmlns:a16="http://schemas.microsoft.com/office/drawing/2014/main" val="20005"/>
                    </a:ext>
                  </a:extLst>
                </a:gridCol>
                <a:gridCol w="1487247">
                  <a:extLst>
                    <a:ext uri="{9D8B030D-6E8A-4147-A177-3AD203B41FA5}">
                      <a16:colId xmlns:a16="http://schemas.microsoft.com/office/drawing/2014/main" val="20006"/>
                    </a:ext>
                  </a:extLst>
                </a:gridCol>
              </a:tblGrid>
              <a:tr h="241307">
                <a:tc>
                  <a:txBody>
                    <a:bodyPr/>
                    <a:lstStyle/>
                    <a:p>
                      <a:pPr marL="0" marR="0">
                        <a:spcBef>
                          <a:spcPts val="0"/>
                        </a:spcBef>
                        <a:spcAft>
                          <a:spcPts val="0"/>
                        </a:spcAft>
                      </a:pPr>
                      <a:r>
                        <a:rPr lang="en-US" sz="1200" b="1" dirty="0">
                          <a:latin typeface="Times New Roman"/>
                          <a:ea typeface="Calibri"/>
                        </a:rPr>
                        <a:t>Sample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Description</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Water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Vinegar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Iodine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Heat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What is it?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100" dirty="0">
                          <a:latin typeface="Times New Roman"/>
                          <a:ea typeface="Calibri"/>
                        </a:rPr>
                        <a:t>1</a:t>
                      </a:r>
                      <a:endParaRPr lang="en-US" sz="1000" dirty="0">
                        <a:latin typeface="Times New Roman"/>
                        <a:ea typeface="Calibri"/>
                      </a:endParaRPr>
                    </a:p>
                  </a:txBody>
                  <a:tcPr marL="65230" marR="65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p:cNvSpPr/>
          <p:nvPr/>
        </p:nvSpPr>
        <p:spPr>
          <a:xfrm>
            <a:off x="3581400" y="5715000"/>
            <a:ext cx="2590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839200" cy="3293209"/>
          </a:xfrm>
          <a:prstGeom prst="rect">
            <a:avLst/>
          </a:prstGeom>
        </p:spPr>
        <p:txBody>
          <a:bodyPr wrap="square">
            <a:spAutoFit/>
          </a:bodyPr>
          <a:lstStyle/>
          <a:p>
            <a:pPr marL="457200" indent="-457200"/>
            <a:r>
              <a:rPr lang="en-US" sz="2000" b="1" dirty="0">
                <a:latin typeface="Times New Roman" pitchFamily="18" charset="0"/>
                <a:cs typeface="Times New Roman" pitchFamily="18" charset="0"/>
              </a:rPr>
              <a:t>HEAT TEST</a:t>
            </a: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1 –Get a piece of aluminum foil and bend the edges up to create a “cup”.  </a:t>
            </a:r>
          </a:p>
          <a:p>
            <a:pPr marL="457200" indent="-457200"/>
            <a:endParaRPr lang="en-US" sz="11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2 - Place a small amount of powder in the cup </a:t>
            </a:r>
          </a:p>
          <a:p>
            <a:pPr marL="457200" indent="-457200"/>
            <a:endParaRPr lang="en-US" sz="14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3 - Go to the heating station and use a pair of tongs or tweezers to hold the sample over the candle flame to see if anything happens when it is heated.  </a:t>
            </a:r>
          </a:p>
          <a:p>
            <a:pPr marL="457200" indent="-457200"/>
            <a:endParaRPr lang="en-US" sz="12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4 - Record whether or not the sample melted and bubbled (sugar present), charred, gave off a distinctive odor, or did nothing.</a:t>
            </a:r>
          </a:p>
          <a:p>
            <a:pPr marL="457200" indent="-457200"/>
            <a:endParaRPr lang="en-US" sz="2000" dirty="0">
              <a:latin typeface="Times New Roman" pitchFamily="18" charset="0"/>
              <a:cs typeface="Times New Roman" pitchFamily="18" charset="0"/>
            </a:endParaRPr>
          </a:p>
        </p:txBody>
      </p:sp>
      <p:pic>
        <p:nvPicPr>
          <p:cNvPr id="4098" name="Picture 2" descr="C:\Users\Tracy\AppData\Local\Microsoft\Windows\INetCache\IE\H2O9BTH4\candle-13644-large[1].png"/>
          <p:cNvPicPr>
            <a:picLocks noChangeAspect="1" noChangeArrowheads="1"/>
          </p:cNvPicPr>
          <p:nvPr/>
        </p:nvPicPr>
        <p:blipFill>
          <a:blip r:embed="rId2" cstate="print"/>
          <a:srcRect/>
          <a:stretch>
            <a:fillRect/>
          </a:stretch>
        </p:blipFill>
        <p:spPr bwMode="auto">
          <a:xfrm>
            <a:off x="8142498" y="152400"/>
            <a:ext cx="523301" cy="1447800"/>
          </a:xfrm>
          <a:prstGeom prst="rect">
            <a:avLst/>
          </a:prstGeom>
          <a:noFill/>
        </p:spPr>
      </p:pic>
      <p:graphicFrame>
        <p:nvGraphicFramePr>
          <p:cNvPr id="4" name="Table 3"/>
          <p:cNvGraphicFramePr>
            <a:graphicFrameLocks noGrp="1"/>
          </p:cNvGraphicFramePr>
          <p:nvPr/>
        </p:nvGraphicFramePr>
        <p:xfrm>
          <a:off x="228602" y="3553453"/>
          <a:ext cx="8686798" cy="789947"/>
        </p:xfrm>
        <a:graphic>
          <a:graphicData uri="http://schemas.openxmlformats.org/drawingml/2006/table">
            <a:tbl>
              <a:tblPr/>
              <a:tblGrid>
                <a:gridCol w="785796">
                  <a:extLst>
                    <a:ext uri="{9D8B030D-6E8A-4147-A177-3AD203B41FA5}">
                      <a16:colId xmlns:a16="http://schemas.microsoft.com/office/drawing/2014/main" val="20000"/>
                    </a:ext>
                  </a:extLst>
                </a:gridCol>
                <a:gridCol w="1487247">
                  <a:extLst>
                    <a:ext uri="{9D8B030D-6E8A-4147-A177-3AD203B41FA5}">
                      <a16:colId xmlns:a16="http://schemas.microsoft.com/office/drawing/2014/main" val="20001"/>
                    </a:ext>
                  </a:extLst>
                </a:gridCol>
                <a:gridCol w="1231627">
                  <a:extLst>
                    <a:ext uri="{9D8B030D-6E8A-4147-A177-3AD203B41FA5}">
                      <a16:colId xmlns:a16="http://schemas.microsoft.com/office/drawing/2014/main" val="20002"/>
                    </a:ext>
                  </a:extLst>
                </a:gridCol>
                <a:gridCol w="1233348">
                  <a:extLst>
                    <a:ext uri="{9D8B030D-6E8A-4147-A177-3AD203B41FA5}">
                      <a16:colId xmlns:a16="http://schemas.microsoft.com/office/drawing/2014/main" val="20003"/>
                    </a:ext>
                  </a:extLst>
                </a:gridCol>
                <a:gridCol w="1231627">
                  <a:extLst>
                    <a:ext uri="{9D8B030D-6E8A-4147-A177-3AD203B41FA5}">
                      <a16:colId xmlns:a16="http://schemas.microsoft.com/office/drawing/2014/main" val="20004"/>
                    </a:ext>
                  </a:extLst>
                </a:gridCol>
                <a:gridCol w="1229906">
                  <a:extLst>
                    <a:ext uri="{9D8B030D-6E8A-4147-A177-3AD203B41FA5}">
                      <a16:colId xmlns:a16="http://schemas.microsoft.com/office/drawing/2014/main" val="20005"/>
                    </a:ext>
                  </a:extLst>
                </a:gridCol>
                <a:gridCol w="1487247">
                  <a:extLst>
                    <a:ext uri="{9D8B030D-6E8A-4147-A177-3AD203B41FA5}">
                      <a16:colId xmlns:a16="http://schemas.microsoft.com/office/drawing/2014/main" val="20006"/>
                    </a:ext>
                  </a:extLst>
                </a:gridCol>
              </a:tblGrid>
              <a:tr h="241307">
                <a:tc>
                  <a:txBody>
                    <a:bodyPr/>
                    <a:lstStyle/>
                    <a:p>
                      <a:pPr marL="0" marR="0">
                        <a:spcBef>
                          <a:spcPts val="0"/>
                        </a:spcBef>
                        <a:spcAft>
                          <a:spcPts val="0"/>
                        </a:spcAft>
                      </a:pPr>
                      <a:r>
                        <a:rPr lang="en-US" sz="1200" b="1" dirty="0">
                          <a:latin typeface="Times New Roman"/>
                          <a:ea typeface="Calibri"/>
                        </a:rPr>
                        <a:t>Sample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Description</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Water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Vinegar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Iodine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Heat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What is it?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100" dirty="0">
                          <a:latin typeface="Times New Roman"/>
                          <a:ea typeface="Calibri"/>
                        </a:rPr>
                        <a:t>1</a:t>
                      </a:r>
                      <a:endParaRPr lang="en-US" sz="1000" dirty="0">
                        <a:latin typeface="Times New Roman"/>
                        <a:ea typeface="Calibri"/>
                      </a:endParaRPr>
                    </a:p>
                  </a:txBody>
                  <a:tcPr marL="65230" marR="65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6172200" y="3486538"/>
            <a:ext cx="1295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38800" y="4724400"/>
            <a:ext cx="3200400" cy="1200329"/>
          </a:xfrm>
          <a:prstGeom prst="rect">
            <a:avLst/>
          </a:prstGeom>
        </p:spPr>
        <p:txBody>
          <a:bodyPr wrap="square">
            <a:spAutoFit/>
          </a:bodyPr>
          <a:lstStyle/>
          <a:p>
            <a:r>
              <a:rPr lang="en-US" i="1" dirty="0">
                <a:latin typeface="Times New Roman" pitchFamily="18" charset="0"/>
                <a:cs typeface="Times New Roman" pitchFamily="18" charset="0"/>
              </a:rPr>
              <a:t>If you know what it is, write the name of the powder in the last box.  If not, wait until you know for sure!  </a:t>
            </a:r>
          </a:p>
        </p:txBody>
      </p:sp>
      <p:cxnSp>
        <p:nvCxnSpPr>
          <p:cNvPr id="7" name="Straight Arrow Connector 6"/>
          <p:cNvCxnSpPr/>
          <p:nvPr/>
        </p:nvCxnSpPr>
        <p:spPr>
          <a:xfrm flipV="1">
            <a:off x="8077200" y="4343400"/>
            <a:ext cx="17679"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839200" cy="6309420"/>
          </a:xfrm>
          <a:prstGeom prst="rect">
            <a:avLst/>
          </a:prstGeom>
        </p:spPr>
        <p:txBody>
          <a:bodyPr wrap="square">
            <a:spAutoFit/>
          </a:bodyPr>
          <a:lstStyle/>
          <a:p>
            <a:pPr marL="457200" indent="-457200"/>
            <a:r>
              <a:rPr lang="en-US" sz="2000" b="1" i="1" dirty="0">
                <a:latin typeface="Times New Roman" pitchFamily="18" charset="0"/>
                <a:cs typeface="Times New Roman" pitchFamily="18" charset="0"/>
              </a:rPr>
              <a:t>Clean Up (After you finish all four tests on one powder)</a:t>
            </a:r>
          </a:p>
          <a:p>
            <a:pPr marL="457200" indent="-457200"/>
            <a:endParaRPr lang="en-US" sz="2000" i="1" dirty="0">
              <a:latin typeface="Times New Roman" pitchFamily="18" charset="0"/>
              <a:cs typeface="Times New Roman" pitchFamily="18" charset="0"/>
            </a:endParaRPr>
          </a:p>
          <a:p>
            <a:pPr marL="457200" indent="-457200"/>
            <a:r>
              <a:rPr lang="en-US" sz="2000" i="1" dirty="0">
                <a:latin typeface="Times New Roman" pitchFamily="18" charset="0"/>
                <a:cs typeface="Times New Roman" pitchFamily="18" charset="0"/>
              </a:rPr>
              <a:t>Throw away the wax paper, toothpicks, and used samples </a:t>
            </a:r>
            <a:br>
              <a:rPr lang="en-US" sz="2000" i="1" dirty="0">
                <a:latin typeface="Times New Roman" pitchFamily="18" charset="0"/>
                <a:cs typeface="Times New Roman" pitchFamily="18" charset="0"/>
              </a:rPr>
            </a:br>
            <a:r>
              <a:rPr lang="en-US" sz="2000" i="1" dirty="0">
                <a:latin typeface="Times New Roman" pitchFamily="18" charset="0"/>
                <a:cs typeface="Times New Roman" pitchFamily="18" charset="0"/>
              </a:rPr>
              <a:t>AFTER everyone is done recording their observations.</a:t>
            </a:r>
          </a:p>
          <a:p>
            <a:pPr marL="457200" indent="-457200"/>
            <a:endParaRPr lang="en-US" sz="1000" i="1" dirty="0">
              <a:latin typeface="Times New Roman" pitchFamily="18" charset="0"/>
              <a:cs typeface="Times New Roman" pitchFamily="18" charset="0"/>
            </a:endParaRPr>
          </a:p>
          <a:p>
            <a:pPr marL="457200" indent="-457200"/>
            <a:r>
              <a:rPr lang="en-US" sz="2000" i="1" dirty="0">
                <a:latin typeface="Times New Roman" pitchFamily="18" charset="0"/>
                <a:cs typeface="Times New Roman" pitchFamily="18" charset="0"/>
              </a:rPr>
              <a:t>Clean the plate to reuse for more testing.</a:t>
            </a:r>
          </a:p>
          <a:p>
            <a:pPr marL="457200" indent="-457200"/>
            <a:endParaRPr lang="en-US" sz="1100" i="1" dirty="0">
              <a:latin typeface="Times New Roman" pitchFamily="18" charset="0"/>
              <a:cs typeface="Times New Roman" pitchFamily="18" charset="0"/>
            </a:endParaRPr>
          </a:p>
          <a:p>
            <a:pPr marL="457200" indent="-457200"/>
            <a:r>
              <a:rPr lang="en-US" sz="2000" i="1" dirty="0">
                <a:latin typeface="Times New Roman" pitchFamily="18" charset="0"/>
                <a:cs typeface="Times New Roman" pitchFamily="18" charset="0"/>
              </a:rPr>
              <a:t>Clean up your table to prevent cross contamination.</a:t>
            </a:r>
          </a:p>
          <a:p>
            <a:pPr marL="457200" indent="-457200"/>
            <a:endParaRPr lang="en-US" sz="1100" i="1" dirty="0">
              <a:latin typeface="Times New Roman" pitchFamily="18" charset="0"/>
              <a:cs typeface="Times New Roman" pitchFamily="18" charset="0"/>
            </a:endParaRPr>
          </a:p>
          <a:p>
            <a:pPr marL="457200" indent="-457200"/>
            <a:r>
              <a:rPr lang="en-US" sz="2000" i="1" dirty="0">
                <a:latin typeface="Times New Roman" pitchFamily="18" charset="0"/>
                <a:cs typeface="Times New Roman" pitchFamily="18" charset="0"/>
              </a:rPr>
              <a:t>Wash your hands</a:t>
            </a:r>
          </a:p>
          <a:p>
            <a:pPr marL="457200" indent="-457200"/>
            <a:endParaRPr lang="en-US" sz="1200" i="1" dirty="0">
              <a:latin typeface="Times New Roman" pitchFamily="18" charset="0"/>
              <a:cs typeface="Times New Roman" pitchFamily="18" charset="0"/>
            </a:endParaRPr>
          </a:p>
          <a:p>
            <a:pPr marL="457200" indent="-457200"/>
            <a:r>
              <a:rPr lang="en-US" sz="2000" i="1" dirty="0">
                <a:latin typeface="Times New Roman" pitchFamily="18" charset="0"/>
                <a:cs typeface="Times New Roman" pitchFamily="18" charset="0"/>
              </a:rPr>
              <a:t>When everyone is ready, test the other powder samples one at a time following the same procedures! </a:t>
            </a:r>
          </a:p>
          <a:p>
            <a:pPr marL="457200" indent="-457200"/>
            <a:endParaRPr lang="en-US" sz="2000"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a:p>
            <a:endParaRPr lang="en-US" sz="2000" b="1" i="1" dirty="0">
              <a:latin typeface="Times New Roman" pitchFamily="18" charset="0"/>
              <a:cs typeface="Times New Roman" pitchFamily="18" charset="0"/>
            </a:endParaRPr>
          </a:p>
          <a:p>
            <a:r>
              <a:rPr lang="en-US" sz="2000" b="1" i="1" dirty="0">
                <a:latin typeface="Times New Roman" pitchFamily="18" charset="0"/>
                <a:cs typeface="Times New Roman" pitchFamily="18" charset="0"/>
              </a:rPr>
              <a:t>END OF CLASS: </a:t>
            </a:r>
            <a:br>
              <a:rPr lang="en-US" sz="2000" b="1" i="1" dirty="0">
                <a:latin typeface="Times New Roman" pitchFamily="18" charset="0"/>
                <a:cs typeface="Times New Roman" pitchFamily="18" charset="0"/>
              </a:rPr>
            </a:br>
            <a:r>
              <a:rPr lang="en-US" sz="2000" b="1" dirty="0">
                <a:latin typeface="Times New Roman" pitchFamily="18" charset="0"/>
                <a:cs typeface="Times New Roman" pitchFamily="18" charset="0"/>
                <a:sym typeface="Webdings"/>
              </a:rPr>
              <a:t>Y</a:t>
            </a:r>
            <a:r>
              <a:rPr lang="en-US" sz="2000" b="1" dirty="0">
                <a:latin typeface="Times New Roman" pitchFamily="18" charset="0"/>
                <a:cs typeface="Times New Roman" pitchFamily="18" charset="0"/>
              </a:rPr>
              <a:t>our team will need to clean up your area and wipe off the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table.</a:t>
            </a:r>
          </a:p>
          <a:p>
            <a:r>
              <a:rPr lang="en-US" sz="2000" b="1" dirty="0">
                <a:latin typeface="Times New Roman" pitchFamily="18" charset="0"/>
                <a:cs typeface="Times New Roman" pitchFamily="18" charset="0"/>
                <a:sym typeface="Webdings"/>
              </a:rPr>
              <a:t> </a:t>
            </a:r>
            <a:r>
              <a:rPr lang="en-US" sz="2000" b="1" dirty="0">
                <a:latin typeface="Times New Roman" pitchFamily="18" charset="0"/>
                <a:cs typeface="Times New Roman" pitchFamily="18" charset="0"/>
              </a:rPr>
              <a:t>Return the testing kit to the teacher (organized and restocked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if needed).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sym typeface="Webdings"/>
              </a:rPr>
              <a:t>  </a:t>
            </a:r>
            <a:r>
              <a:rPr lang="en-US" sz="2000" b="1" dirty="0">
                <a:latin typeface="Times New Roman" pitchFamily="18" charset="0"/>
                <a:cs typeface="Times New Roman" pitchFamily="18" charset="0"/>
              </a:rPr>
              <a:t>Don’t forget to wash your hands before you leave!  </a:t>
            </a:r>
          </a:p>
        </p:txBody>
      </p:sp>
      <p:pic>
        <p:nvPicPr>
          <p:cNvPr id="4" name="Picture 3" descr="kit.jpg"/>
          <p:cNvPicPr/>
          <p:nvPr/>
        </p:nvPicPr>
        <p:blipFill>
          <a:blip r:embed="rId2" cstate="print"/>
          <a:srcRect b="11524"/>
          <a:stretch>
            <a:fillRect/>
          </a:stretch>
        </p:blipFill>
        <p:spPr>
          <a:xfrm>
            <a:off x="7471602" y="4343400"/>
            <a:ext cx="1443798" cy="226473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00800" y="0"/>
            <a:ext cx="2743200" cy="2862322"/>
          </a:xfrm>
          <a:prstGeom prst="rect">
            <a:avLst/>
          </a:prstGeom>
          <a:solidFill>
            <a:srgbClr val="FFFF00"/>
          </a:solidFill>
        </p:spPr>
        <p:txBody>
          <a:bodyPr wrap="square" rtlCol="0">
            <a:spAutoFit/>
          </a:bodyPr>
          <a:lstStyle/>
          <a:p>
            <a:r>
              <a:rPr lang="en-US" b="1" dirty="0">
                <a:latin typeface="Times New Roman" pitchFamily="18" charset="0"/>
                <a:cs typeface="Times New Roman" pitchFamily="18" charset="0"/>
              </a:rPr>
              <a:t>Monday</a:t>
            </a:r>
            <a:br>
              <a:rPr lang="en-US" b="1" dirty="0">
                <a:latin typeface="Times New Roman" pitchFamily="18" charset="0"/>
                <a:cs typeface="Times New Roman" pitchFamily="18" charset="0"/>
              </a:rPr>
            </a:br>
            <a:r>
              <a:rPr lang="en-US" dirty="0">
                <a:latin typeface="Times New Roman" pitchFamily="18" charset="0"/>
                <a:cs typeface="Times New Roman" pitchFamily="18" charset="0"/>
              </a:rPr>
              <a:t>Complete all but the heat tests  for powders 1 – 4</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Tuesday</a:t>
            </a:r>
            <a:br>
              <a:rPr lang="en-US" b="1" dirty="0">
                <a:latin typeface="Times New Roman" pitchFamily="18" charset="0"/>
                <a:cs typeface="Times New Roman" pitchFamily="18" charset="0"/>
              </a:rPr>
            </a:br>
            <a:r>
              <a:rPr lang="en-US" dirty="0">
                <a:latin typeface="Times New Roman" pitchFamily="18" charset="0"/>
                <a:cs typeface="Times New Roman" pitchFamily="18" charset="0"/>
              </a:rPr>
              <a:t>Test powders 5-8 </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Wednesday</a:t>
            </a:r>
          </a:p>
          <a:p>
            <a:r>
              <a:rPr lang="en-US" dirty="0">
                <a:latin typeface="Times New Roman" pitchFamily="18" charset="0"/>
                <a:cs typeface="Times New Roman" pitchFamily="18" charset="0"/>
              </a:rPr>
              <a:t>Do heat tests for ALL powders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pic>
        <p:nvPicPr>
          <p:cNvPr id="10" name="Picture 9" descr="36f7b2019a2b744f8205ab285567926e.jpg"/>
          <p:cNvPicPr>
            <a:picLocks noChangeAspect="1"/>
          </p:cNvPicPr>
          <p:nvPr/>
        </p:nvPicPr>
        <p:blipFill>
          <a:blip r:embed="rId2" cstate="print"/>
          <a:stretch>
            <a:fillRect/>
          </a:stretch>
        </p:blipFill>
        <p:spPr>
          <a:xfrm rot="16200000">
            <a:off x="2286000" y="-76200"/>
            <a:ext cx="4572000" cy="6858000"/>
          </a:xfrm>
          <a:prstGeom prst="rect">
            <a:avLst/>
          </a:prstGeom>
          <a:ln>
            <a:noFill/>
          </a:ln>
          <a:effectLst>
            <a:softEdge rad="112500"/>
          </a:effectLst>
        </p:spPr>
      </p:pic>
      <p:sp>
        <p:nvSpPr>
          <p:cNvPr id="2" name="Title 1"/>
          <p:cNvSpPr>
            <a:spLocks noGrp="1"/>
          </p:cNvSpPr>
          <p:nvPr>
            <p:ph type="ctrTitle"/>
          </p:nvPr>
        </p:nvSpPr>
        <p:spPr>
          <a:xfrm rot="21198550">
            <a:off x="1557759" y="2163015"/>
            <a:ext cx="5867400" cy="2230493"/>
          </a:xfrm>
        </p:spPr>
        <p:txBody>
          <a:bodyPr>
            <a:noAutofit/>
          </a:bodyPr>
          <a:lstStyle/>
          <a:p>
            <a:r>
              <a:rPr lang="en-US" sz="6000" b="1" dirty="0">
                <a:latin typeface="Edwardian Script ITC" pitchFamily="66" charset="0"/>
                <a:cs typeface="Times New Roman" pitchFamily="18" charset="0"/>
              </a:rPr>
              <a:t>Day 4</a:t>
            </a:r>
            <a:br>
              <a:rPr lang="en-US" sz="6000" b="1" dirty="0">
                <a:latin typeface="Edwardian Script ITC" pitchFamily="66" charset="0"/>
                <a:cs typeface="Times New Roman" pitchFamily="18" charset="0"/>
              </a:rPr>
            </a:br>
            <a:r>
              <a:rPr lang="en-US" sz="6000" b="1" dirty="0">
                <a:latin typeface="Edwardian Script ITC" pitchFamily="66" charset="0"/>
                <a:cs typeface="Times New Roman" pitchFamily="18" charset="0"/>
              </a:rPr>
              <a:t>Final Testing</a:t>
            </a:r>
          </a:p>
        </p:txBody>
      </p:sp>
      <p:sp>
        <p:nvSpPr>
          <p:cNvPr id="5" name="Rectangle 4"/>
          <p:cNvSpPr/>
          <p:nvPr/>
        </p:nvSpPr>
        <p:spPr>
          <a:xfrm>
            <a:off x="0" y="6629400"/>
            <a:ext cx="9144000" cy="215444"/>
          </a:xfrm>
          <a:prstGeom prst="rect">
            <a:avLst/>
          </a:prstGeom>
        </p:spPr>
        <p:txBody>
          <a:bodyPr wrap="square">
            <a:spAutoFit/>
          </a:bodyPr>
          <a:lstStyle/>
          <a:p>
            <a:r>
              <a:rPr lang="en-US" sz="800" dirty="0">
                <a:latin typeface="Times New Roman" pitchFamily="18" charset="0"/>
                <a:cs typeface="Times New Roman" pitchFamily="18" charset="0"/>
              </a:rPr>
              <a:t>Image: https://www.pinterest.com/pin/334533078543742750/		                          				   T. Tomm 1999  http://sciencespot.net/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838200"/>
          </a:xfrm>
          <a:prstGeom prst="rect">
            <a:avLst/>
          </a:prstGeom>
          <a:solidFill>
            <a:srgbClr val="336600"/>
          </a:solidFill>
        </p:spPr>
        <p:txBody>
          <a:bodyPr>
            <a:normAutofit fontScale="52500" lnSpcReduction="20000"/>
          </a:bodyPr>
          <a:lstStyle/>
          <a:p>
            <a:pPr lvl="0" algn="ctr">
              <a:spcBef>
                <a:spcPct val="0"/>
              </a:spcBef>
            </a:pPr>
            <a:r>
              <a:rPr lang="en-US" sz="6900" b="1" dirty="0">
                <a:solidFill>
                  <a:schemeClr val="bg1"/>
                </a:solidFill>
                <a:latin typeface="Times New Roman" pitchFamily="18" charset="0"/>
                <a:ea typeface="+mj-ea"/>
                <a:cs typeface="Times New Roman" pitchFamily="18" charset="0"/>
              </a:rPr>
              <a:t>Mystery Powder Testing </a:t>
            </a:r>
            <a:br>
              <a:rPr lang="en-US" sz="4400" b="1" dirty="0">
                <a:solidFill>
                  <a:schemeClr val="bg1"/>
                </a:solidFill>
                <a:latin typeface="Times New Roman" pitchFamily="18" charset="0"/>
                <a:ea typeface="+mj-ea"/>
                <a:cs typeface="Times New Roman" pitchFamily="18" charset="0"/>
              </a:rPr>
            </a:br>
            <a:r>
              <a:rPr lang="en-US" sz="4400" b="1" dirty="0">
                <a:solidFill>
                  <a:schemeClr val="bg1"/>
                </a:solidFill>
                <a:latin typeface="Times New Roman" pitchFamily="18" charset="0"/>
                <a:ea typeface="+mj-ea"/>
                <a:cs typeface="Times New Roman" pitchFamily="18" charset="0"/>
              </a:rPr>
              <a:t>Case #1225:  Case of the Christmas Cookie Mystery</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3" name="Rectangle 2"/>
          <p:cNvSpPr/>
          <p:nvPr/>
        </p:nvSpPr>
        <p:spPr>
          <a:xfrm>
            <a:off x="152400" y="990600"/>
            <a:ext cx="8839200" cy="3685624"/>
          </a:xfrm>
          <a:prstGeom prst="rect">
            <a:avLst/>
          </a:prstGeom>
        </p:spPr>
        <p:txBody>
          <a:bodyPr wrap="square">
            <a:spAutoFit/>
          </a:bodyPr>
          <a:lstStyle/>
          <a:p>
            <a:pPr marL="457200" indent="-457200"/>
            <a:r>
              <a:rPr lang="en-US" sz="2000" b="1" dirty="0">
                <a:latin typeface="Times New Roman" pitchFamily="18" charset="0"/>
                <a:cs typeface="Times New Roman" pitchFamily="18" charset="0"/>
              </a:rPr>
              <a:t>FOR EACH MYSTERY SAMPLE: </a:t>
            </a:r>
          </a:p>
          <a:p>
            <a:pPr marL="457200" indent="-457200"/>
            <a:endParaRPr lang="en-US" sz="1000" dirty="0">
              <a:latin typeface="Times New Roman" pitchFamily="18" charset="0"/>
              <a:cs typeface="Times New Roman" pitchFamily="18" charset="0"/>
            </a:endParaRPr>
          </a:p>
          <a:p>
            <a:pPr marL="457200" indent="-457200"/>
            <a:r>
              <a:rPr lang="en-US" sz="2000" b="1" dirty="0">
                <a:latin typeface="Times New Roman" pitchFamily="18" charset="0"/>
                <a:cs typeface="Times New Roman" pitchFamily="18" charset="0"/>
              </a:rPr>
              <a:t>1</a:t>
            </a:r>
            <a:r>
              <a:rPr lang="en-US" sz="2000" b="1" baseline="30000" dirty="0">
                <a:latin typeface="Times New Roman" pitchFamily="18" charset="0"/>
                <a:cs typeface="Times New Roman" pitchFamily="18" charset="0"/>
              </a:rPr>
              <a:t>st</a:t>
            </a:r>
            <a:r>
              <a:rPr lang="en-US" sz="2000" b="1" dirty="0">
                <a:latin typeface="Times New Roman" pitchFamily="18" charset="0"/>
                <a:cs typeface="Times New Roman" pitchFamily="18" charset="0"/>
              </a:rPr>
              <a:t> - Get a small sample of one of the mystery mixtures to test.</a:t>
            </a:r>
          </a:p>
          <a:p>
            <a:pPr marL="457200" indent="-457200"/>
            <a:endParaRPr lang="en-US" sz="1100" b="1" dirty="0">
              <a:latin typeface="Times New Roman" pitchFamily="18" charset="0"/>
              <a:cs typeface="Times New Roman" pitchFamily="18" charset="0"/>
            </a:endParaRPr>
          </a:p>
          <a:p>
            <a:pPr marL="457200" indent="-457200"/>
            <a:r>
              <a:rPr lang="en-US" sz="2000" b="1" dirty="0">
                <a:latin typeface="Times New Roman" pitchFamily="18" charset="0"/>
                <a:cs typeface="Times New Roman" pitchFamily="18" charset="0"/>
              </a:rPr>
              <a:t>2</a:t>
            </a:r>
            <a:r>
              <a:rPr lang="en-US" sz="2000" b="1" baseline="30000" dirty="0">
                <a:latin typeface="Times New Roman" pitchFamily="18" charset="0"/>
                <a:cs typeface="Times New Roman" pitchFamily="18" charset="0"/>
              </a:rPr>
              <a:t>nd</a:t>
            </a:r>
            <a:r>
              <a:rPr lang="en-US" sz="2000" b="1" dirty="0">
                <a:latin typeface="Times New Roman" pitchFamily="18" charset="0"/>
                <a:cs typeface="Times New Roman" pitchFamily="18" charset="0"/>
              </a:rPr>
              <a:t> - Follow the same procedures as we did for the other powders, but pay close attention to what happens for each test.  It may be harder to see specific reactions or observations, since they are a mixture of powders. </a:t>
            </a:r>
          </a:p>
          <a:p>
            <a:pPr marL="457200" indent="-457200"/>
            <a:endParaRPr lang="en-US" sz="1100" b="1" dirty="0">
              <a:latin typeface="Times New Roman" pitchFamily="18" charset="0"/>
              <a:cs typeface="Times New Roman" pitchFamily="18" charset="0"/>
            </a:endParaRPr>
          </a:p>
          <a:p>
            <a:pPr marL="457200" indent="-457200"/>
            <a:r>
              <a:rPr lang="en-US" sz="2000" b="1" dirty="0">
                <a:latin typeface="Times New Roman" pitchFamily="18" charset="0"/>
                <a:cs typeface="Times New Roman" pitchFamily="18" charset="0"/>
              </a:rPr>
              <a:t>3</a:t>
            </a:r>
            <a:r>
              <a:rPr lang="en-US" sz="2000" b="1" baseline="30000" dirty="0">
                <a:latin typeface="Times New Roman" pitchFamily="18" charset="0"/>
                <a:cs typeface="Times New Roman" pitchFamily="18" charset="0"/>
              </a:rPr>
              <a:t>rd</a:t>
            </a:r>
            <a:r>
              <a:rPr lang="en-US" sz="2000" b="1" dirty="0">
                <a:latin typeface="Times New Roman" pitchFamily="18" charset="0"/>
                <a:cs typeface="Times New Roman" pitchFamily="18" charset="0"/>
              </a:rPr>
              <a:t> - Write your observations and results in the Mystery Powder chart (on the bottom of the worksheet).  </a:t>
            </a:r>
          </a:p>
          <a:p>
            <a:pPr marL="457200" indent="-457200"/>
            <a:endParaRPr lang="en-US" sz="11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4</a:t>
            </a:r>
            <a:r>
              <a:rPr lang="en-US" sz="2000" b="1" baseline="30000" dirty="0">
                <a:latin typeface="Times New Roman" pitchFamily="18" charset="0"/>
                <a:cs typeface="Times New Roman" pitchFamily="18" charset="0"/>
              </a:rPr>
              <a:t>th</a:t>
            </a:r>
            <a:r>
              <a:rPr lang="en-US" sz="2000" b="1" dirty="0">
                <a:latin typeface="Times New Roman" pitchFamily="18" charset="0"/>
                <a:cs typeface="Times New Roman" pitchFamily="18" charset="0"/>
              </a:rPr>
              <a:t> - Prepare your FINAL REPORT for your teacher AFTER your team has tested all 3 mystery mixtures.   </a:t>
            </a:r>
          </a:p>
          <a:p>
            <a:pPr marL="457200" indent="-457200"/>
            <a:endParaRPr lang="en-US" sz="105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838200"/>
          </a:xfrm>
          <a:prstGeom prst="rect">
            <a:avLst/>
          </a:prstGeom>
          <a:solidFill>
            <a:srgbClr val="336600"/>
          </a:solidFill>
        </p:spPr>
        <p:txBody>
          <a:bodyPr>
            <a:noAutofit/>
          </a:bodyPr>
          <a:lstStyle/>
          <a:p>
            <a:pPr lvl="0">
              <a:spcBef>
                <a:spcPct val="0"/>
              </a:spcBef>
            </a:pPr>
            <a:r>
              <a:rPr lang="en-US" sz="4800" b="1" dirty="0">
                <a:solidFill>
                  <a:srgbClr val="FF0000"/>
                </a:solidFill>
                <a:latin typeface="Times New Roman" pitchFamily="18" charset="0"/>
                <a:ea typeface="+mj-ea"/>
                <a:cs typeface="Times New Roman" pitchFamily="18" charset="0"/>
              </a:rPr>
              <a:t>Final Reports</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 name="Rectangle 2"/>
          <p:cNvSpPr/>
          <p:nvPr/>
        </p:nvSpPr>
        <p:spPr>
          <a:xfrm>
            <a:off x="76200" y="1258431"/>
            <a:ext cx="4495800" cy="3785652"/>
          </a:xfrm>
          <a:prstGeom prst="rect">
            <a:avLst/>
          </a:prstGeom>
        </p:spPr>
        <p:txBody>
          <a:bodyPr wrap="square">
            <a:spAutoFit/>
          </a:bodyPr>
          <a:lstStyle/>
          <a:p>
            <a:r>
              <a:rPr lang="en-US" sz="2000" b="1" dirty="0">
                <a:latin typeface="Times New Roman" pitchFamily="18" charset="0"/>
                <a:cs typeface="Times New Roman" pitchFamily="18" charset="0"/>
              </a:rPr>
              <a:t>After you have finished ALL the on the mystery powders, get a copy of the Final Report and fill it out.</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Turn the page into your teacher when you are finished. </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You may try the Hour of Code activities or visit Google’s Santa Tracker. </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Go to google.com and enter Santa Tracker to find the link!</a:t>
            </a:r>
          </a:p>
        </p:txBody>
      </p:sp>
      <p:pic>
        <p:nvPicPr>
          <p:cNvPr id="2050" name="Picture 2"/>
          <p:cNvPicPr>
            <a:picLocks noChangeAspect="1" noChangeArrowheads="1"/>
          </p:cNvPicPr>
          <p:nvPr/>
        </p:nvPicPr>
        <p:blipFill>
          <a:blip r:embed="rId2" cstate="print"/>
          <a:srcRect/>
          <a:stretch>
            <a:fillRect/>
          </a:stretch>
        </p:blipFill>
        <p:spPr bwMode="auto">
          <a:xfrm>
            <a:off x="4800600" y="685800"/>
            <a:ext cx="3990975" cy="553402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14300" y="5711993"/>
            <a:ext cx="4572000" cy="1015663"/>
          </a:xfrm>
          <a:prstGeom prst="rect">
            <a:avLst/>
          </a:prstGeom>
          <a:solidFill>
            <a:srgbClr val="800000"/>
          </a:solidFill>
        </p:spPr>
        <p:txBody>
          <a:bodyPr wrap="square">
            <a:spAutoFit/>
          </a:bodyPr>
          <a:lstStyle/>
          <a:p>
            <a:pPr algn="just"/>
            <a:r>
              <a:rPr lang="en-US" sz="1200" b="1" i="1" dirty="0">
                <a:solidFill>
                  <a:schemeClr val="bg1"/>
                </a:solidFill>
                <a:latin typeface="Times New Roman" pitchFamily="18" charset="0"/>
                <a:cs typeface="Times New Roman" pitchFamily="18" charset="0"/>
              </a:rPr>
              <a:t>Mrs. Claus' Special Sugar Cookies </a:t>
            </a:r>
          </a:p>
          <a:p>
            <a:pPr algn="just"/>
            <a:r>
              <a:rPr lang="en-US" sz="1200" i="1" dirty="0">
                <a:solidFill>
                  <a:schemeClr val="bg1"/>
                </a:solidFill>
                <a:latin typeface="Times New Roman" pitchFamily="18" charset="0"/>
                <a:cs typeface="Times New Roman" pitchFamily="18" charset="0"/>
              </a:rPr>
              <a:t>Mix 15 cups of flour, 6 teaspoons of baking powder, 5 cups of powdered sugar, 3 pounds of butter, and 10 eggs in a large red bowl.  Add lots of tender loving care and a bit of magic dust, then bake until golden brown. Decorate with frosting and colored sugar when cool.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pic>
        <p:nvPicPr>
          <p:cNvPr id="6" name="Picture 5" descr="New_Year_wallpapers_Preparation_of_Christmas_cookies_036018_.jpg"/>
          <p:cNvPicPr>
            <a:picLocks noChangeAspect="1"/>
          </p:cNvPicPr>
          <p:nvPr/>
        </p:nvPicPr>
        <p:blipFill>
          <a:blip r:embed="rId2" cstate="print"/>
          <a:stretch>
            <a:fillRect/>
          </a:stretch>
        </p:blipFill>
        <p:spPr>
          <a:xfrm>
            <a:off x="381000" y="228600"/>
            <a:ext cx="8115300" cy="5410200"/>
          </a:xfrm>
          <a:prstGeom prst="rect">
            <a:avLst/>
          </a:prstGeom>
          <a:ln>
            <a:noFill/>
          </a:ln>
          <a:effectLst>
            <a:softEdge rad="112500"/>
          </a:effectLst>
        </p:spPr>
      </p:pic>
      <p:sp>
        <p:nvSpPr>
          <p:cNvPr id="2" name="Title 1"/>
          <p:cNvSpPr>
            <a:spLocks noGrp="1"/>
          </p:cNvSpPr>
          <p:nvPr>
            <p:ph type="ctrTitle"/>
          </p:nvPr>
        </p:nvSpPr>
        <p:spPr>
          <a:xfrm rot="21198550">
            <a:off x="1541901" y="1931091"/>
            <a:ext cx="5867400" cy="2230493"/>
          </a:xfrm>
        </p:spPr>
        <p:txBody>
          <a:bodyPr>
            <a:noAutofit/>
          </a:bodyPr>
          <a:lstStyle/>
          <a:p>
            <a:r>
              <a:rPr lang="en-US" sz="6000" b="1" dirty="0">
                <a:latin typeface="Edwardian Script ITC" pitchFamily="66" charset="0"/>
                <a:cs typeface="Times New Roman" pitchFamily="18" charset="0"/>
              </a:rPr>
              <a:t>Final </a:t>
            </a:r>
            <a:br>
              <a:rPr lang="en-US" sz="6000" b="1" dirty="0">
                <a:latin typeface="Edwardian Script ITC" pitchFamily="66" charset="0"/>
                <a:cs typeface="Times New Roman" pitchFamily="18" charset="0"/>
              </a:rPr>
            </a:br>
            <a:r>
              <a:rPr lang="en-US" sz="6000" b="1" dirty="0">
                <a:latin typeface="Edwardian Script ITC" pitchFamily="66" charset="0"/>
                <a:cs typeface="Times New Roman" pitchFamily="18" charset="0"/>
              </a:rPr>
              <a:t>Discussion</a:t>
            </a:r>
          </a:p>
        </p:txBody>
      </p:sp>
      <p:sp>
        <p:nvSpPr>
          <p:cNvPr id="3" name="Subtitle 2"/>
          <p:cNvSpPr>
            <a:spLocks noGrp="1"/>
          </p:cNvSpPr>
          <p:nvPr>
            <p:ph type="subTitle" idx="1"/>
          </p:nvPr>
        </p:nvSpPr>
        <p:spPr>
          <a:xfrm>
            <a:off x="1371600" y="5791200"/>
            <a:ext cx="6400800" cy="685800"/>
          </a:xfrm>
        </p:spPr>
        <p:txBody>
          <a:bodyPr/>
          <a:lstStyle/>
          <a:p>
            <a:r>
              <a:rPr lang="en-US" dirty="0">
                <a:solidFill>
                  <a:schemeClr val="bg1"/>
                </a:solidFill>
                <a:latin typeface="Edwardian Script ITC" pitchFamily="66" charset="0"/>
                <a:cs typeface="Times New Roman" pitchFamily="18" charset="0"/>
              </a:rPr>
              <a:t>7</a:t>
            </a:r>
            <a:r>
              <a:rPr lang="en-US" baseline="30000" dirty="0">
                <a:solidFill>
                  <a:schemeClr val="bg1"/>
                </a:solidFill>
                <a:latin typeface="Edwardian Script ITC" pitchFamily="66" charset="0"/>
                <a:cs typeface="Times New Roman" pitchFamily="18" charset="0"/>
              </a:rPr>
              <a:t>th</a:t>
            </a:r>
            <a:r>
              <a:rPr lang="en-US" dirty="0">
                <a:solidFill>
                  <a:schemeClr val="bg1"/>
                </a:solidFill>
                <a:latin typeface="Edwardian Script ITC" pitchFamily="66" charset="0"/>
                <a:cs typeface="Times New Roman" pitchFamily="18" charset="0"/>
              </a:rPr>
              <a:t> Grade Science Activity</a:t>
            </a:r>
          </a:p>
          <a:p>
            <a:endParaRPr lang="en-US" dirty="0"/>
          </a:p>
        </p:txBody>
      </p:sp>
      <p:sp>
        <p:nvSpPr>
          <p:cNvPr id="5" name="Rectangle 4"/>
          <p:cNvSpPr/>
          <p:nvPr/>
        </p:nvSpPr>
        <p:spPr>
          <a:xfrm>
            <a:off x="0" y="6629400"/>
            <a:ext cx="9144000" cy="215444"/>
          </a:xfrm>
          <a:prstGeom prst="rect">
            <a:avLst/>
          </a:prstGeom>
        </p:spPr>
        <p:txBody>
          <a:bodyPr wrap="square">
            <a:spAutoFit/>
          </a:bodyPr>
          <a:lstStyle/>
          <a:p>
            <a:r>
              <a:rPr lang="en-US" sz="800" dirty="0">
                <a:latin typeface="Times New Roman" pitchFamily="18" charset="0"/>
                <a:cs typeface="Times New Roman" pitchFamily="18" charset="0"/>
              </a:rPr>
              <a:t>Image: </a:t>
            </a:r>
            <a:r>
              <a:rPr lang="en-US" sz="800" dirty="0">
                <a:latin typeface="Times New Roman" pitchFamily="18" charset="0"/>
                <a:cs typeface="Times New Roman" pitchFamily="18" charset="0"/>
                <a:hlinkClick r:id="rId3"/>
              </a:rPr>
              <a:t>http://www.zastavki.com/pictures/originals/2012/New_Year_wallpapers_Preparation_of_Christmas_cookies_036018_.jpg</a:t>
            </a:r>
            <a:r>
              <a:rPr lang="en-US" sz="800" dirty="0">
                <a:latin typeface="Times New Roman" pitchFamily="18" charset="0"/>
                <a:cs typeface="Times New Roman" pitchFamily="18" charset="0"/>
              </a:rPr>
              <a:t>		                             T. Tomm 1999  http://sciencespot.net/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838200"/>
          </a:xfrm>
          <a:prstGeom prst="rect">
            <a:avLst/>
          </a:prstGeom>
          <a:solidFill>
            <a:srgbClr val="800000"/>
          </a:solidFill>
        </p:spPr>
        <p:txBody>
          <a:bodyPr>
            <a:normAutofit fontScale="52500" lnSpcReduction="20000"/>
          </a:bodyPr>
          <a:lstStyle/>
          <a:p>
            <a:pPr lvl="0" algn="ctr">
              <a:spcBef>
                <a:spcPct val="0"/>
              </a:spcBef>
            </a:pPr>
            <a:r>
              <a:rPr lang="en-US" sz="6900" b="1" dirty="0">
                <a:solidFill>
                  <a:schemeClr val="bg1"/>
                </a:solidFill>
                <a:latin typeface="Times New Roman" pitchFamily="18" charset="0"/>
                <a:ea typeface="+mj-ea"/>
                <a:cs typeface="Times New Roman" pitchFamily="18" charset="0"/>
              </a:rPr>
              <a:t>Final Discussion</a:t>
            </a:r>
            <a:br>
              <a:rPr lang="en-US" sz="4400" b="1" dirty="0">
                <a:solidFill>
                  <a:schemeClr val="bg1"/>
                </a:solidFill>
                <a:latin typeface="Times New Roman" pitchFamily="18" charset="0"/>
                <a:ea typeface="+mj-ea"/>
                <a:cs typeface="Times New Roman" pitchFamily="18" charset="0"/>
              </a:rPr>
            </a:br>
            <a:r>
              <a:rPr lang="en-US" sz="4400" b="1" dirty="0">
                <a:solidFill>
                  <a:schemeClr val="bg1"/>
                </a:solidFill>
                <a:latin typeface="Times New Roman" pitchFamily="18" charset="0"/>
                <a:ea typeface="+mj-ea"/>
                <a:cs typeface="Times New Roman" pitchFamily="18" charset="0"/>
              </a:rPr>
              <a:t>Case #1225:  Case of the Christmas Cookie Mystery</a:t>
            </a:r>
            <a:endParaRPr kumimoji="0" lang="en-US" sz="44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3" name="Rectangle 2"/>
          <p:cNvSpPr/>
          <p:nvPr/>
        </p:nvSpPr>
        <p:spPr>
          <a:xfrm>
            <a:off x="152400" y="1258431"/>
            <a:ext cx="8839200" cy="2246769"/>
          </a:xfrm>
          <a:prstGeom prst="rect">
            <a:avLst/>
          </a:prstGeom>
        </p:spPr>
        <p:txBody>
          <a:bodyPr wrap="square">
            <a:spAutoFit/>
          </a:bodyPr>
          <a:lstStyle/>
          <a:p>
            <a:r>
              <a:rPr lang="en-US" sz="2000" b="1" dirty="0">
                <a:latin typeface="Times New Roman" pitchFamily="18" charset="0"/>
                <a:cs typeface="Times New Roman" pitchFamily="18" charset="0"/>
              </a:rPr>
              <a:t>Which mixture was the correct mixture?  </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How did you know? </a:t>
            </a:r>
          </a:p>
          <a:p>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Why couldn’t you use the other two  mixtures? Explain.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6600"/>
        </a:solidFill>
        <a:effectLst/>
      </p:bgPr>
    </p:bg>
    <p:spTree>
      <p:nvGrpSpPr>
        <p:cNvPr id="1" name=""/>
        <p:cNvGrpSpPr/>
        <p:nvPr/>
      </p:nvGrpSpPr>
      <p:grpSpPr>
        <a:xfrm>
          <a:off x="0" y="0"/>
          <a:ext cx="0" cy="0"/>
          <a:chOff x="0" y="0"/>
          <a:chExt cx="0" cy="0"/>
        </a:xfrm>
      </p:grpSpPr>
      <p:pic>
        <p:nvPicPr>
          <p:cNvPr id="10" name="Picture 9" descr="36f7b2019a2b744f8205ab285567926e.jpg"/>
          <p:cNvPicPr>
            <a:picLocks noChangeAspect="1"/>
          </p:cNvPicPr>
          <p:nvPr/>
        </p:nvPicPr>
        <p:blipFill>
          <a:blip r:embed="rId2" cstate="print"/>
          <a:stretch>
            <a:fillRect/>
          </a:stretch>
        </p:blipFill>
        <p:spPr>
          <a:xfrm rot="16200000">
            <a:off x="2286000" y="-76200"/>
            <a:ext cx="4572000" cy="6858000"/>
          </a:xfrm>
          <a:prstGeom prst="rect">
            <a:avLst/>
          </a:prstGeom>
          <a:ln>
            <a:noFill/>
          </a:ln>
          <a:effectLst>
            <a:softEdge rad="112500"/>
          </a:effectLst>
        </p:spPr>
      </p:pic>
      <p:sp>
        <p:nvSpPr>
          <p:cNvPr id="2" name="Title 1"/>
          <p:cNvSpPr>
            <a:spLocks noGrp="1"/>
          </p:cNvSpPr>
          <p:nvPr>
            <p:ph type="ctrTitle"/>
          </p:nvPr>
        </p:nvSpPr>
        <p:spPr>
          <a:xfrm rot="21198550">
            <a:off x="1557759" y="2163015"/>
            <a:ext cx="5867400" cy="2230493"/>
          </a:xfrm>
        </p:spPr>
        <p:txBody>
          <a:bodyPr>
            <a:noAutofit/>
          </a:bodyPr>
          <a:lstStyle/>
          <a:p>
            <a:r>
              <a:rPr lang="en-US" sz="6000" b="1" dirty="0">
                <a:latin typeface="Edwardian Script ITC" pitchFamily="66" charset="0"/>
                <a:cs typeface="Times New Roman" pitchFamily="18" charset="0"/>
              </a:rPr>
              <a:t>Day 1 </a:t>
            </a:r>
            <a:br>
              <a:rPr lang="en-US" sz="6000" b="1" dirty="0">
                <a:latin typeface="Edwardian Script ITC" pitchFamily="66" charset="0"/>
                <a:cs typeface="Times New Roman" pitchFamily="18" charset="0"/>
              </a:rPr>
            </a:br>
            <a:r>
              <a:rPr lang="en-US" sz="6000" b="1" dirty="0">
                <a:latin typeface="Edwardian Script ITC" pitchFamily="66" charset="0"/>
                <a:cs typeface="Times New Roman" pitchFamily="18" charset="0"/>
              </a:rPr>
              <a:t>Introduction</a:t>
            </a:r>
          </a:p>
        </p:txBody>
      </p:sp>
      <p:sp>
        <p:nvSpPr>
          <p:cNvPr id="5" name="Rectangle 4"/>
          <p:cNvSpPr/>
          <p:nvPr/>
        </p:nvSpPr>
        <p:spPr>
          <a:xfrm>
            <a:off x="0" y="6629400"/>
            <a:ext cx="9144000" cy="215444"/>
          </a:xfrm>
          <a:prstGeom prst="rect">
            <a:avLst/>
          </a:prstGeom>
        </p:spPr>
        <p:txBody>
          <a:bodyPr wrap="square">
            <a:spAutoFit/>
          </a:bodyPr>
          <a:lstStyle/>
          <a:p>
            <a:r>
              <a:rPr lang="en-US" sz="800" dirty="0">
                <a:latin typeface="Times New Roman" pitchFamily="18" charset="0"/>
                <a:cs typeface="Times New Roman" pitchFamily="18" charset="0"/>
              </a:rPr>
              <a:t>Image: https://www.pinterest.com/pin/334533078543742750/		                          				   T. Tomm 1999  http://sciencespot.net/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800000"/>
          </a:solidFill>
        </p:spPr>
        <p:txBody>
          <a:bodyPr>
            <a:normAutofit fontScale="90000"/>
          </a:bodyPr>
          <a:lstStyle/>
          <a:p>
            <a:r>
              <a:rPr lang="en-US" b="1" dirty="0">
                <a:solidFill>
                  <a:schemeClr val="bg1"/>
                </a:solidFill>
                <a:latin typeface="Times New Roman" pitchFamily="18" charset="0"/>
                <a:cs typeface="Times New Roman" pitchFamily="18" charset="0"/>
              </a:rPr>
              <a:t>Help Mrs. Claus save Christmas!</a:t>
            </a:r>
          </a:p>
        </p:txBody>
      </p:sp>
      <p:pic>
        <p:nvPicPr>
          <p:cNvPr id="2050" name="Picture 2"/>
          <p:cNvPicPr>
            <a:picLocks noChangeAspect="1" noChangeArrowheads="1"/>
          </p:cNvPicPr>
          <p:nvPr/>
        </p:nvPicPr>
        <p:blipFill>
          <a:blip r:embed="rId2" cstate="print"/>
          <a:srcRect/>
          <a:stretch>
            <a:fillRect/>
          </a:stretch>
        </p:blipFill>
        <p:spPr bwMode="auto">
          <a:xfrm>
            <a:off x="533400" y="4038600"/>
            <a:ext cx="3352800" cy="2624364"/>
          </a:xfrm>
          <a:prstGeom prst="rect">
            <a:avLst/>
          </a:prstGeom>
          <a:noFill/>
          <a:ln w="9525">
            <a:noFill/>
            <a:miter lim="800000"/>
            <a:headEnd/>
            <a:tailEnd/>
          </a:ln>
        </p:spPr>
      </p:pic>
      <p:sp>
        <p:nvSpPr>
          <p:cNvPr id="4" name="Rectangle 3"/>
          <p:cNvSpPr/>
          <p:nvPr/>
        </p:nvSpPr>
        <p:spPr>
          <a:xfrm>
            <a:off x="228600" y="914400"/>
            <a:ext cx="8610600" cy="3662541"/>
          </a:xfrm>
          <a:prstGeom prst="rect">
            <a:avLst/>
          </a:prstGeom>
        </p:spPr>
        <p:txBody>
          <a:bodyPr wrap="square">
            <a:spAutoFit/>
          </a:bodyPr>
          <a:lstStyle/>
          <a:p>
            <a:r>
              <a:rPr lang="en-US" sz="2000" b="1" dirty="0">
                <a:latin typeface="Times New Roman" pitchFamily="18" charset="0"/>
                <a:cs typeface="Times New Roman" pitchFamily="18" charset="0"/>
              </a:rPr>
              <a:t>North Pole Bureau Of Investigations Case #1225: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Case of the Christmas Cookie Mystery</a:t>
            </a:r>
          </a:p>
          <a:p>
            <a:pPr algn="just"/>
            <a:endParaRPr lang="en-US" sz="1200"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Mrs. Claus needs your help! Each Christmas, Mrs. Claus makes a batch of her special sugar cookies to give Santa all the energy he needs to deliver presents to all the good little boys and girls around the world.  A bad little elf has snuck into the kitchen and messed up all the special baking powders. He has left a note with three mystery bags of white powder.  </a:t>
            </a:r>
          </a:p>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North Pole Bureau of Investigations has provided samples of six white powders found at Santa's house and the three mixtures left by the elf. Without your help, Mrs. Claus will not be able to make her cookies and there will be no Christmas! </a:t>
            </a:r>
          </a:p>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6" name="Rectangle 5"/>
          <p:cNvSpPr/>
          <p:nvPr/>
        </p:nvSpPr>
        <p:spPr>
          <a:xfrm>
            <a:off x="4114800" y="4535031"/>
            <a:ext cx="4953000" cy="2246769"/>
          </a:xfrm>
          <a:prstGeom prst="rect">
            <a:avLst/>
          </a:prstGeom>
          <a:solidFill>
            <a:srgbClr val="800000"/>
          </a:solidFill>
        </p:spPr>
        <p:txBody>
          <a:bodyPr wrap="square">
            <a:spAutoFit/>
          </a:bodyPr>
          <a:lstStyle/>
          <a:p>
            <a:pPr algn="just"/>
            <a:r>
              <a:rPr lang="en-US" sz="2000" b="1" i="1" dirty="0">
                <a:solidFill>
                  <a:schemeClr val="bg1"/>
                </a:solidFill>
                <a:latin typeface="Times New Roman" pitchFamily="18" charset="0"/>
                <a:cs typeface="Times New Roman" pitchFamily="18" charset="0"/>
              </a:rPr>
              <a:t>Mrs. Claus' Special Sugar Cookies </a:t>
            </a:r>
          </a:p>
          <a:p>
            <a:pPr algn="just"/>
            <a:r>
              <a:rPr lang="en-US" sz="2000" i="1" dirty="0">
                <a:solidFill>
                  <a:schemeClr val="bg1"/>
                </a:solidFill>
                <a:latin typeface="Times New Roman" pitchFamily="18" charset="0"/>
                <a:cs typeface="Times New Roman" pitchFamily="18" charset="0"/>
              </a:rPr>
              <a:t>Mix 15 cups of flour, 6 teaspoons of baking powder, 5 cups of powdered sugar, 3 pounds of butter, and 10 eggs in a large red bowl.  Add lots of tender loving care and a bit of magic dust, then bake until golden brown. Decorate with frosting and colored sugar when cool.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800000"/>
          </a:solidFill>
        </p:spPr>
        <p:txBody>
          <a:bodyPr>
            <a:normAutofit fontScale="90000"/>
          </a:bodyPr>
          <a:lstStyle/>
          <a:p>
            <a:r>
              <a:rPr lang="en-US" b="1" dirty="0">
                <a:solidFill>
                  <a:schemeClr val="bg1"/>
                </a:solidFill>
                <a:latin typeface="Times New Roman" pitchFamily="18" charset="0"/>
                <a:cs typeface="Times New Roman" pitchFamily="18" charset="0"/>
              </a:rPr>
              <a:t>What does your team need to do?</a:t>
            </a:r>
          </a:p>
        </p:txBody>
      </p:sp>
      <p:sp>
        <p:nvSpPr>
          <p:cNvPr id="4" name="Rectangle 3"/>
          <p:cNvSpPr/>
          <p:nvPr/>
        </p:nvSpPr>
        <p:spPr>
          <a:xfrm>
            <a:off x="228600" y="838200"/>
            <a:ext cx="8610600" cy="4585871"/>
          </a:xfrm>
          <a:prstGeom prst="rect">
            <a:avLst/>
          </a:prstGeom>
        </p:spPr>
        <p:txBody>
          <a:bodyPr wrap="square">
            <a:spAutoFit/>
          </a:bodyPr>
          <a:lstStyle/>
          <a:p>
            <a:pPr marL="457200" indent="-457200">
              <a:buAutoNum type="arabicParenBoth"/>
            </a:pPr>
            <a:r>
              <a:rPr lang="en-US" sz="2400" b="1" dirty="0">
                <a:latin typeface="Times New Roman" pitchFamily="18" charset="0"/>
                <a:cs typeface="Times New Roman" pitchFamily="18" charset="0"/>
              </a:rPr>
              <a:t>Each team will receive a testing kit  from the teacher with a set of white powder samples and the testing materials. </a:t>
            </a:r>
          </a:p>
          <a:p>
            <a:pPr marL="457200" indent="-457200">
              <a:buAutoNum type="arabicParenBoth"/>
            </a:pPr>
            <a:endParaRPr lang="en-US" sz="1600" b="1" dirty="0">
              <a:latin typeface="Times New Roman" pitchFamily="18" charset="0"/>
              <a:cs typeface="Times New Roman" pitchFamily="18" charset="0"/>
            </a:endParaRPr>
          </a:p>
          <a:p>
            <a:pPr marL="457200" indent="-457200">
              <a:buAutoNum type="arabicParenBoth"/>
            </a:pPr>
            <a:r>
              <a:rPr lang="en-US" sz="2400" b="1" dirty="0">
                <a:latin typeface="Times New Roman" pitchFamily="18" charset="0"/>
                <a:cs typeface="Times New Roman" pitchFamily="18" charset="0"/>
              </a:rPr>
              <a:t>Your team will need to follow the directions to test each mystery powder to help you determine its physical and chemical properties. </a:t>
            </a:r>
          </a:p>
          <a:p>
            <a:pPr marL="457200" indent="-457200">
              <a:buAutoNum type="arabicParenBoth"/>
            </a:pPr>
            <a:endParaRPr lang="en-US" sz="1200" b="1" dirty="0">
              <a:latin typeface="Times New Roman" pitchFamily="18" charset="0"/>
              <a:cs typeface="Times New Roman" pitchFamily="18" charset="0"/>
            </a:endParaRPr>
          </a:p>
          <a:p>
            <a:pPr marL="457200" indent="-457200"/>
            <a:r>
              <a:rPr lang="en-US" sz="2400" b="1" dirty="0">
                <a:latin typeface="Times New Roman" pitchFamily="18" charset="0"/>
                <a:cs typeface="Times New Roman" pitchFamily="18" charset="0"/>
              </a:rPr>
              <a:t>	</a:t>
            </a:r>
            <a:r>
              <a:rPr lang="en-US" sz="2400" b="1" i="1" dirty="0">
                <a:latin typeface="Times New Roman" pitchFamily="18" charset="0"/>
                <a:cs typeface="Times New Roman" pitchFamily="18" charset="0"/>
              </a:rPr>
              <a:t>IMPORTANT:  Each may test up to 2 powders at a time!  </a:t>
            </a:r>
            <a:br>
              <a:rPr lang="en-US" sz="2400" b="1" i="1" dirty="0">
                <a:latin typeface="Times New Roman" pitchFamily="18" charset="0"/>
                <a:cs typeface="Times New Roman" pitchFamily="18" charset="0"/>
              </a:rPr>
            </a:br>
            <a:r>
              <a:rPr lang="en-US" sz="2400" b="1" i="1" dirty="0">
                <a:latin typeface="Times New Roman" pitchFamily="18" charset="0"/>
                <a:cs typeface="Times New Roman" pitchFamily="18" charset="0"/>
              </a:rPr>
              <a:t>DO NOT ALLOW SAMPLES TO MIX TOGETHER!</a:t>
            </a:r>
          </a:p>
          <a:p>
            <a:pPr marL="457200" indent="-457200">
              <a:buAutoNum type="arabicParenBoth"/>
            </a:pPr>
            <a:endParaRPr lang="en-US" sz="2400" b="1" dirty="0">
              <a:latin typeface="Times New Roman" pitchFamily="18" charset="0"/>
              <a:cs typeface="Times New Roman" pitchFamily="18" charset="0"/>
            </a:endParaRPr>
          </a:p>
          <a:p>
            <a:pPr marL="457200" indent="-457200"/>
            <a:r>
              <a:rPr lang="en-US" sz="2400" b="1" dirty="0">
                <a:latin typeface="Times New Roman" pitchFamily="18" charset="0"/>
                <a:cs typeface="Times New Roman" pitchFamily="18" charset="0"/>
              </a:rPr>
              <a:t>(3) Pay close attention to what you observe to help you identify each one.  You’ll need to know what reactions to look for when you test the final evidence samples!</a:t>
            </a:r>
            <a:endParaRPr lang="en-US" sz="2400" dirty="0">
              <a:latin typeface="Times New Roman" pitchFamily="18" charset="0"/>
              <a:cs typeface="Times New Roman" pitchFamily="18" charset="0"/>
            </a:endParaRPr>
          </a:p>
        </p:txBody>
      </p:sp>
      <p:sp>
        <p:nvSpPr>
          <p:cNvPr id="5" name="Rectangle 4"/>
          <p:cNvSpPr/>
          <p:nvPr/>
        </p:nvSpPr>
        <p:spPr>
          <a:xfrm>
            <a:off x="0" y="6273225"/>
            <a:ext cx="9144000" cy="584775"/>
          </a:xfrm>
          <a:prstGeom prst="rect">
            <a:avLst/>
          </a:prstGeom>
          <a:solidFill>
            <a:srgbClr val="336600"/>
          </a:solidFill>
        </p:spPr>
        <p:txBody>
          <a:bodyPr wrap="square">
            <a:spAutoFit/>
          </a:bodyPr>
          <a:lstStyle/>
          <a:p>
            <a:pPr algn="ctr"/>
            <a:r>
              <a:rPr lang="en-US" sz="3200" b="1" i="1" dirty="0">
                <a:latin typeface="Times New Roman" pitchFamily="18" charset="0"/>
                <a:cs typeface="Times New Roman" pitchFamily="18" charset="0"/>
              </a:rPr>
              <a:t>Remember your safety rules?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336600"/>
          </a:solidFill>
        </p:spPr>
        <p:txBody>
          <a:bodyPr>
            <a:normAutofit fontScale="90000"/>
          </a:bodyPr>
          <a:lstStyle/>
          <a:p>
            <a:r>
              <a:rPr lang="en-US" b="1" dirty="0">
                <a:solidFill>
                  <a:schemeClr val="bg1"/>
                </a:solidFill>
                <a:latin typeface="Times New Roman" pitchFamily="18" charset="0"/>
                <a:cs typeface="Times New Roman" pitchFamily="18" charset="0"/>
              </a:rPr>
              <a:t>Safety Rules/Procedures</a:t>
            </a:r>
          </a:p>
        </p:txBody>
      </p:sp>
      <p:sp>
        <p:nvSpPr>
          <p:cNvPr id="5" name="Rectangle 4"/>
          <p:cNvSpPr/>
          <p:nvPr/>
        </p:nvSpPr>
        <p:spPr>
          <a:xfrm>
            <a:off x="152400" y="920889"/>
            <a:ext cx="8763000" cy="5601533"/>
          </a:xfrm>
          <a:prstGeom prst="rect">
            <a:avLst/>
          </a:prstGeom>
        </p:spPr>
        <p:txBody>
          <a:bodyPr wrap="square">
            <a:spAutoFit/>
          </a:bodyPr>
          <a:lstStyle/>
          <a:p>
            <a:pPr algn="just">
              <a:buFont typeface="Wingdings" pitchFamily="2" charset="2"/>
              <a:buChar char="ü"/>
            </a:pPr>
            <a:r>
              <a:rPr lang="en-US" sz="2000" i="1" dirty="0">
                <a:latin typeface="Times New Roman" pitchFamily="18" charset="0"/>
                <a:cs typeface="Times New Roman" pitchFamily="18" charset="0"/>
              </a:rPr>
              <a:t>Do not </a:t>
            </a:r>
            <a:r>
              <a:rPr lang="en-US" sz="2000" b="1" i="1" dirty="0">
                <a:latin typeface="Times New Roman" pitchFamily="18" charset="0"/>
                <a:cs typeface="Times New Roman" pitchFamily="18" charset="0"/>
              </a:rPr>
              <a:t>MIX</a:t>
            </a:r>
            <a:r>
              <a:rPr lang="en-US" sz="2000" i="1" dirty="0">
                <a:latin typeface="Times New Roman" pitchFamily="18" charset="0"/>
                <a:cs typeface="Times New Roman" pitchFamily="18" charset="0"/>
              </a:rPr>
              <a:t> substance or </a:t>
            </a:r>
            <a:r>
              <a:rPr lang="en-US" sz="2000" b="1" i="1" dirty="0">
                <a:latin typeface="Times New Roman" pitchFamily="18" charset="0"/>
                <a:cs typeface="Times New Roman" pitchFamily="18" charset="0"/>
              </a:rPr>
              <a:t>TEST</a:t>
            </a:r>
            <a:r>
              <a:rPr lang="en-US" sz="2000" i="1" dirty="0">
                <a:latin typeface="Times New Roman" pitchFamily="18" charset="0"/>
                <a:cs typeface="Times New Roman" pitchFamily="18" charset="0"/>
              </a:rPr>
              <a:t> anything without permission.  Also be careful not to cross </a:t>
            </a:r>
            <a:r>
              <a:rPr lang="en-US" sz="2000" b="1" i="1" dirty="0">
                <a:latin typeface="Times New Roman" pitchFamily="18" charset="0"/>
                <a:cs typeface="Times New Roman" pitchFamily="18" charset="0"/>
              </a:rPr>
              <a:t>CONTAMINATE</a:t>
            </a:r>
            <a:r>
              <a:rPr lang="en-US" sz="2000" i="1" dirty="0">
                <a:latin typeface="Times New Roman" pitchFamily="18" charset="0"/>
                <a:cs typeface="Times New Roman" pitchFamily="18" charset="0"/>
              </a:rPr>
              <a:t> the samples by mixing a little bit of one with another on accident!</a:t>
            </a:r>
          </a:p>
          <a:p>
            <a:pPr algn="just">
              <a:buFont typeface="Wingdings" pitchFamily="2" charset="2"/>
              <a:buChar char="ü"/>
            </a:pPr>
            <a:endParaRPr lang="en-US" sz="1100" i="1" dirty="0">
              <a:latin typeface="Times New Roman" pitchFamily="18" charset="0"/>
              <a:cs typeface="Times New Roman" pitchFamily="18" charset="0"/>
            </a:endParaRPr>
          </a:p>
          <a:p>
            <a:pPr algn="just">
              <a:buFont typeface="Wingdings" pitchFamily="2" charset="2"/>
              <a:buChar char="ü"/>
            </a:pPr>
            <a:r>
              <a:rPr lang="en-US" sz="2000" i="1" dirty="0">
                <a:latin typeface="Times New Roman" pitchFamily="18" charset="0"/>
                <a:cs typeface="Times New Roman" pitchFamily="18" charset="0"/>
              </a:rPr>
              <a:t>Do not </a:t>
            </a:r>
            <a:r>
              <a:rPr lang="en-US" sz="2000" b="1" i="1" dirty="0">
                <a:latin typeface="Times New Roman" pitchFamily="18" charset="0"/>
                <a:cs typeface="Times New Roman" pitchFamily="18" charset="0"/>
              </a:rPr>
              <a:t>TASTE</a:t>
            </a:r>
            <a:r>
              <a:rPr lang="en-US" sz="2000" i="1" dirty="0">
                <a:latin typeface="Times New Roman" pitchFamily="18" charset="0"/>
                <a:cs typeface="Times New Roman" pitchFamily="18" charset="0"/>
              </a:rPr>
              <a:t> any of the substances – even if you know what it is.  This would also include washing your hands to prevent getting anything in your mouth, eyes, or nose.</a:t>
            </a:r>
          </a:p>
          <a:p>
            <a:pPr algn="just">
              <a:buFont typeface="Wingdings" pitchFamily="2" charset="2"/>
              <a:buChar char="ü"/>
            </a:pPr>
            <a:endParaRPr lang="en-US" sz="1100" i="1" dirty="0">
              <a:latin typeface="Times New Roman" pitchFamily="18" charset="0"/>
              <a:cs typeface="Times New Roman" pitchFamily="18" charset="0"/>
            </a:endParaRPr>
          </a:p>
          <a:p>
            <a:pPr algn="just">
              <a:buFont typeface="Wingdings" pitchFamily="2" charset="2"/>
              <a:buChar char="ü"/>
            </a:pPr>
            <a:r>
              <a:rPr lang="en-US" sz="2000" b="1" i="1" dirty="0">
                <a:latin typeface="Times New Roman" pitchFamily="18" charset="0"/>
                <a:cs typeface="Times New Roman" pitchFamily="18" charset="0"/>
              </a:rPr>
              <a:t>WAFT</a:t>
            </a:r>
            <a:r>
              <a:rPr lang="en-US" sz="2000" i="1" dirty="0">
                <a:latin typeface="Times New Roman" pitchFamily="18" charset="0"/>
                <a:cs typeface="Times New Roman" pitchFamily="18" charset="0"/>
              </a:rPr>
              <a:t> if you need to smell something – don’t </a:t>
            </a:r>
            <a:r>
              <a:rPr lang="en-US" sz="2000" b="1" i="1" dirty="0">
                <a:latin typeface="Times New Roman" pitchFamily="18" charset="0"/>
                <a:cs typeface="Times New Roman" pitchFamily="18" charset="0"/>
              </a:rPr>
              <a:t>SNIFF</a:t>
            </a:r>
            <a:r>
              <a:rPr lang="en-US" sz="2000" i="1" dirty="0">
                <a:latin typeface="Times New Roman" pitchFamily="18" charset="0"/>
                <a:cs typeface="Times New Roman" pitchFamily="18" charset="0"/>
              </a:rPr>
              <a:t> right from the container. </a:t>
            </a:r>
          </a:p>
          <a:p>
            <a:pPr algn="just">
              <a:buFont typeface="Wingdings" pitchFamily="2" charset="2"/>
              <a:buChar char="ü"/>
            </a:pPr>
            <a:endParaRPr lang="en-US" sz="1100" i="1" dirty="0">
              <a:latin typeface="Times New Roman" pitchFamily="18" charset="0"/>
              <a:cs typeface="Times New Roman" pitchFamily="18" charset="0"/>
            </a:endParaRPr>
          </a:p>
          <a:p>
            <a:pPr algn="just">
              <a:buFont typeface="Wingdings" pitchFamily="2" charset="2"/>
              <a:buChar char="ü"/>
            </a:pPr>
            <a:r>
              <a:rPr lang="en-US" sz="2000" i="1" dirty="0">
                <a:latin typeface="Times New Roman" pitchFamily="18" charset="0"/>
                <a:cs typeface="Times New Roman" pitchFamily="18" charset="0"/>
              </a:rPr>
              <a:t>Wear </a:t>
            </a:r>
            <a:r>
              <a:rPr lang="en-US" sz="2000" b="1" i="1" dirty="0">
                <a:latin typeface="Times New Roman" pitchFamily="18" charset="0"/>
                <a:cs typeface="Times New Roman" pitchFamily="18" charset="0"/>
              </a:rPr>
              <a:t>GOGGLES</a:t>
            </a:r>
            <a:r>
              <a:rPr lang="en-US" sz="2000" i="1" dirty="0">
                <a:latin typeface="Times New Roman" pitchFamily="18" charset="0"/>
                <a:cs typeface="Times New Roman" pitchFamily="18" charset="0"/>
              </a:rPr>
              <a:t> and an </a:t>
            </a:r>
            <a:r>
              <a:rPr lang="en-US" sz="2000" b="1" i="1" dirty="0">
                <a:latin typeface="Times New Roman" pitchFamily="18" charset="0"/>
                <a:cs typeface="Times New Roman" pitchFamily="18" charset="0"/>
              </a:rPr>
              <a:t>APRON</a:t>
            </a:r>
            <a:r>
              <a:rPr lang="en-US" sz="2000" i="1" dirty="0">
                <a:latin typeface="Times New Roman" pitchFamily="18" charset="0"/>
                <a:cs typeface="Times New Roman" pitchFamily="18" charset="0"/>
              </a:rPr>
              <a:t> while doing the tests. </a:t>
            </a:r>
          </a:p>
          <a:p>
            <a:pPr algn="just">
              <a:buFont typeface="Wingdings" pitchFamily="2" charset="2"/>
              <a:buChar char="ü"/>
            </a:pPr>
            <a:endParaRPr lang="en-US" sz="1100" i="1" dirty="0">
              <a:latin typeface="Times New Roman" pitchFamily="18" charset="0"/>
              <a:cs typeface="Times New Roman" pitchFamily="18" charset="0"/>
            </a:endParaRPr>
          </a:p>
          <a:p>
            <a:pPr algn="just">
              <a:buFont typeface="Wingdings" pitchFamily="2" charset="2"/>
              <a:buChar char="ü"/>
            </a:pPr>
            <a:r>
              <a:rPr lang="en-US" sz="2000" i="1" dirty="0">
                <a:latin typeface="Times New Roman" pitchFamily="18" charset="0"/>
                <a:cs typeface="Times New Roman" pitchFamily="18" charset="0"/>
              </a:rPr>
              <a:t>Pull back long </a:t>
            </a:r>
            <a:r>
              <a:rPr lang="en-US" sz="2000" b="1" i="1" dirty="0">
                <a:latin typeface="Times New Roman" pitchFamily="18" charset="0"/>
                <a:cs typeface="Times New Roman" pitchFamily="18" charset="0"/>
              </a:rPr>
              <a:t>HAIR</a:t>
            </a:r>
            <a:r>
              <a:rPr lang="en-US" sz="2000" i="1" dirty="0">
                <a:latin typeface="Times New Roman" pitchFamily="18" charset="0"/>
                <a:cs typeface="Times New Roman" pitchFamily="18" charset="0"/>
              </a:rPr>
              <a:t>, push up your </a:t>
            </a:r>
            <a:r>
              <a:rPr lang="en-US" sz="2000" b="1" i="1" dirty="0">
                <a:latin typeface="Times New Roman" pitchFamily="18" charset="0"/>
                <a:cs typeface="Times New Roman" pitchFamily="18" charset="0"/>
              </a:rPr>
              <a:t>SLEEVES</a:t>
            </a:r>
            <a:r>
              <a:rPr lang="en-US" sz="2000" i="1" dirty="0">
                <a:latin typeface="Times New Roman" pitchFamily="18" charset="0"/>
                <a:cs typeface="Times New Roman" pitchFamily="18" charset="0"/>
              </a:rPr>
              <a:t>, and keep </a:t>
            </a:r>
            <a:r>
              <a:rPr lang="en-US" sz="2000" b="1" i="1" dirty="0">
                <a:latin typeface="Times New Roman" pitchFamily="18" charset="0"/>
                <a:cs typeface="Times New Roman" pitchFamily="18" charset="0"/>
              </a:rPr>
              <a:t>PAPERS</a:t>
            </a:r>
            <a:r>
              <a:rPr lang="en-US" sz="2000" i="1" dirty="0">
                <a:latin typeface="Times New Roman" pitchFamily="18" charset="0"/>
                <a:cs typeface="Times New Roman" pitchFamily="18" charset="0"/>
              </a:rPr>
              <a:t> away from the flame when testing at the heat station.</a:t>
            </a:r>
          </a:p>
          <a:p>
            <a:pPr algn="just">
              <a:buFont typeface="Wingdings" pitchFamily="2" charset="2"/>
              <a:buChar char="ü"/>
            </a:pPr>
            <a:endParaRPr lang="en-US" sz="1100" i="1" dirty="0">
              <a:latin typeface="Times New Roman" pitchFamily="18" charset="0"/>
              <a:cs typeface="Times New Roman" pitchFamily="18" charset="0"/>
            </a:endParaRPr>
          </a:p>
          <a:p>
            <a:pPr algn="just">
              <a:buFont typeface="Wingdings" pitchFamily="2" charset="2"/>
              <a:buChar char="ü"/>
            </a:pPr>
            <a:r>
              <a:rPr lang="en-US" sz="2000" i="1" dirty="0">
                <a:latin typeface="Times New Roman" pitchFamily="18" charset="0"/>
                <a:cs typeface="Times New Roman" pitchFamily="18" charset="0"/>
              </a:rPr>
              <a:t>Keep the </a:t>
            </a:r>
            <a:r>
              <a:rPr lang="en-US" sz="2000" b="1" i="1" dirty="0">
                <a:latin typeface="Times New Roman" pitchFamily="18" charset="0"/>
                <a:cs typeface="Times New Roman" pitchFamily="18" charset="0"/>
              </a:rPr>
              <a:t>LIDS</a:t>
            </a:r>
            <a:r>
              <a:rPr lang="en-US" sz="2000" i="1" dirty="0">
                <a:latin typeface="Times New Roman" pitchFamily="18" charset="0"/>
                <a:cs typeface="Times New Roman" pitchFamily="18" charset="0"/>
              </a:rPr>
              <a:t> on the containers when you are not using them.  Also be sure to clean up </a:t>
            </a:r>
            <a:r>
              <a:rPr lang="en-US" sz="2000" b="1" i="1" dirty="0">
                <a:latin typeface="Times New Roman" pitchFamily="18" charset="0"/>
                <a:cs typeface="Times New Roman" pitchFamily="18" charset="0"/>
              </a:rPr>
              <a:t>SPILLS</a:t>
            </a:r>
            <a:r>
              <a:rPr lang="en-US" sz="2000" i="1" dirty="0">
                <a:latin typeface="Times New Roman" pitchFamily="18" charset="0"/>
                <a:cs typeface="Times New Roman" pitchFamily="18" charset="0"/>
              </a:rPr>
              <a:t> immediately.</a:t>
            </a:r>
          </a:p>
          <a:p>
            <a:pPr algn="just">
              <a:buFont typeface="Wingdings" pitchFamily="2" charset="2"/>
              <a:buChar char="ü"/>
            </a:pPr>
            <a:endParaRPr lang="en-US" sz="1100" i="1" dirty="0">
              <a:latin typeface="Times New Roman" pitchFamily="18" charset="0"/>
              <a:cs typeface="Times New Roman" pitchFamily="18" charset="0"/>
            </a:endParaRPr>
          </a:p>
          <a:p>
            <a:pPr algn="just">
              <a:buFont typeface="Wingdings" pitchFamily="2" charset="2"/>
              <a:buChar char="ü"/>
            </a:pPr>
            <a:r>
              <a:rPr lang="en-US" sz="2000" i="1" dirty="0">
                <a:latin typeface="Times New Roman" pitchFamily="18" charset="0"/>
                <a:cs typeface="Times New Roman" pitchFamily="18" charset="0"/>
              </a:rPr>
              <a:t>Tell your teacher if you have an </a:t>
            </a:r>
            <a:r>
              <a:rPr lang="en-US" sz="2000" b="1" i="1" dirty="0">
                <a:latin typeface="Times New Roman" pitchFamily="18" charset="0"/>
                <a:cs typeface="Times New Roman" pitchFamily="18" charset="0"/>
              </a:rPr>
              <a:t>ACCIDENT</a:t>
            </a:r>
            <a:r>
              <a:rPr lang="en-US" sz="2000" i="1" dirty="0">
                <a:latin typeface="Times New Roman" pitchFamily="18" charset="0"/>
                <a:cs typeface="Times New Roman" pitchFamily="18" charset="0"/>
              </a:rPr>
              <a:t> or need </a:t>
            </a:r>
            <a:r>
              <a:rPr lang="en-US" sz="2000" b="1" i="1" dirty="0">
                <a:latin typeface="Times New Roman" pitchFamily="18" charset="0"/>
                <a:cs typeface="Times New Roman" pitchFamily="18" charset="0"/>
              </a:rPr>
              <a:t>HELP</a:t>
            </a:r>
            <a:r>
              <a:rPr lang="en-US" sz="2000" i="1" dirty="0">
                <a:latin typeface="Times New Roman" pitchFamily="18" charset="0"/>
                <a:cs typeface="Times New Roman" pitchFamily="18" charset="0"/>
              </a:rPr>
              <a:t>.</a:t>
            </a:r>
          </a:p>
          <a:p>
            <a:pPr algn="just">
              <a:buFont typeface="Wingdings" pitchFamily="2" charset="2"/>
              <a:buChar char="ü"/>
            </a:pPr>
            <a:endParaRPr lang="en-US" sz="1200" i="1" dirty="0">
              <a:latin typeface="Times New Roman" pitchFamily="18" charset="0"/>
              <a:cs typeface="Times New Roman" pitchFamily="18" charset="0"/>
            </a:endParaRPr>
          </a:p>
          <a:p>
            <a:pPr algn="just">
              <a:buFont typeface="Wingdings" pitchFamily="2" charset="2"/>
              <a:buChar char="ü"/>
            </a:pPr>
            <a:r>
              <a:rPr lang="en-US" sz="2000" i="1" dirty="0">
                <a:latin typeface="Times New Roman" pitchFamily="18" charset="0"/>
                <a:cs typeface="Times New Roman" pitchFamily="18" charset="0"/>
              </a:rPr>
              <a:t>Follow your teacher’s </a:t>
            </a:r>
            <a:r>
              <a:rPr lang="en-US" sz="2000" b="1" i="1" dirty="0">
                <a:latin typeface="Times New Roman" pitchFamily="18" charset="0"/>
                <a:cs typeface="Times New Roman" pitchFamily="18" charset="0"/>
              </a:rPr>
              <a:t>DIRECTIONS</a:t>
            </a:r>
            <a:r>
              <a:rPr lang="en-US" sz="2000" i="1" dirty="0">
                <a:latin typeface="Times New Roman" pitchFamily="18" charset="0"/>
                <a:cs typeface="Times New Roman"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15962"/>
          </a:xfrm>
          <a:solidFill>
            <a:srgbClr val="336600"/>
          </a:solidFill>
        </p:spPr>
        <p:txBody>
          <a:bodyPr>
            <a:normAutofit fontScale="90000"/>
          </a:bodyPr>
          <a:lstStyle/>
          <a:p>
            <a:r>
              <a:rPr lang="en-US" b="1" dirty="0">
                <a:solidFill>
                  <a:schemeClr val="bg1"/>
                </a:solidFill>
                <a:latin typeface="Times New Roman" pitchFamily="18" charset="0"/>
                <a:cs typeface="Times New Roman" pitchFamily="18" charset="0"/>
              </a:rPr>
              <a:t>More things to think about …</a:t>
            </a:r>
          </a:p>
        </p:txBody>
      </p:sp>
      <p:sp>
        <p:nvSpPr>
          <p:cNvPr id="5" name="Rectangle 4"/>
          <p:cNvSpPr/>
          <p:nvPr/>
        </p:nvSpPr>
        <p:spPr>
          <a:xfrm>
            <a:off x="152400" y="920889"/>
            <a:ext cx="8763000" cy="1938992"/>
          </a:xfrm>
          <a:prstGeom prst="rect">
            <a:avLst/>
          </a:prstGeom>
        </p:spPr>
        <p:txBody>
          <a:bodyPr wrap="square">
            <a:spAutoFit/>
          </a:bodyPr>
          <a:lstStyle/>
          <a:p>
            <a:r>
              <a:rPr lang="en-US" sz="2000" b="1" dirty="0">
                <a:latin typeface="Times New Roman" pitchFamily="18" charset="0"/>
                <a:cs typeface="Times New Roman" pitchFamily="18" charset="0"/>
              </a:rPr>
              <a:t>Are there other rules we need to follow?  </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What do we need to do to obtain accurate and reliable results? </a:t>
            </a:r>
            <a:endParaRPr lang="en-US" sz="2000" i="1" dirty="0">
              <a:latin typeface="Times New Roman" pitchFamily="18" charset="0"/>
              <a:cs typeface="Times New Roman" pitchFamily="18" charset="0"/>
            </a:endParaRPr>
          </a:p>
        </p:txBody>
      </p:sp>
      <p:pic>
        <p:nvPicPr>
          <p:cNvPr id="1027" name="Picture 3" descr="C:\Users\Tracy\AppData\Local\Microsoft\Windows\INetCache\IE\H2O9BTH4\gingerman-161123_640[1].png">
            <a:hlinkClick r:id="rId2" action="ppaction://hlinkfile"/>
          </p:cNvPr>
          <p:cNvPicPr>
            <a:picLocks noChangeAspect="1" noChangeArrowheads="1"/>
          </p:cNvPicPr>
          <p:nvPr/>
        </p:nvPicPr>
        <p:blipFill>
          <a:blip r:embed="rId3" cstate="print"/>
          <a:srcRect/>
          <a:stretch>
            <a:fillRect/>
          </a:stretch>
        </p:blipFill>
        <p:spPr bwMode="auto">
          <a:xfrm>
            <a:off x="7606902" y="4953000"/>
            <a:ext cx="1341835" cy="1752600"/>
          </a:xfrm>
          <a:prstGeom prst="rect">
            <a:avLst/>
          </a:prstGeom>
          <a:noFill/>
        </p:spPr>
      </p:pic>
      <p:sp>
        <p:nvSpPr>
          <p:cNvPr id="6" name="Rectangle 5"/>
          <p:cNvSpPr/>
          <p:nvPr/>
        </p:nvSpPr>
        <p:spPr>
          <a:xfrm>
            <a:off x="1524000" y="6172200"/>
            <a:ext cx="7010400" cy="523220"/>
          </a:xfrm>
          <a:prstGeom prst="rect">
            <a:avLst/>
          </a:prstGeom>
        </p:spPr>
        <p:txBody>
          <a:bodyPr wrap="square">
            <a:spAutoFit/>
          </a:bodyPr>
          <a:lstStyle/>
          <a:p>
            <a:r>
              <a:rPr lang="en-US" sz="2800" b="1" dirty="0">
                <a:latin typeface="Edwardian Script ITC" pitchFamily="66" charset="0"/>
              </a:rPr>
              <a:t>And more things to think about … Click the gingerbread man!</a:t>
            </a:r>
            <a:endParaRPr lang="en-US" sz="2800" i="1" dirty="0">
              <a:latin typeface="Edwardian Script ITC"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10" name="Picture 9" descr="36f7b2019a2b744f8205ab285567926e.jpg"/>
          <p:cNvPicPr>
            <a:picLocks noChangeAspect="1"/>
          </p:cNvPicPr>
          <p:nvPr/>
        </p:nvPicPr>
        <p:blipFill>
          <a:blip r:embed="rId2" cstate="print"/>
          <a:stretch>
            <a:fillRect/>
          </a:stretch>
        </p:blipFill>
        <p:spPr>
          <a:xfrm rot="16200000">
            <a:off x="2286000" y="-76200"/>
            <a:ext cx="4572000" cy="6858000"/>
          </a:xfrm>
          <a:prstGeom prst="rect">
            <a:avLst/>
          </a:prstGeom>
          <a:ln>
            <a:noFill/>
          </a:ln>
          <a:effectLst>
            <a:softEdge rad="112500"/>
          </a:effectLst>
        </p:spPr>
      </p:pic>
      <p:sp>
        <p:nvSpPr>
          <p:cNvPr id="2" name="Title 1"/>
          <p:cNvSpPr>
            <a:spLocks noGrp="1"/>
          </p:cNvSpPr>
          <p:nvPr>
            <p:ph type="ctrTitle"/>
          </p:nvPr>
        </p:nvSpPr>
        <p:spPr>
          <a:xfrm rot="21198550">
            <a:off x="1557759" y="2163015"/>
            <a:ext cx="5867400" cy="2230493"/>
          </a:xfrm>
        </p:spPr>
        <p:txBody>
          <a:bodyPr>
            <a:noAutofit/>
          </a:bodyPr>
          <a:lstStyle/>
          <a:p>
            <a:r>
              <a:rPr lang="en-US" sz="6000" b="1" dirty="0">
                <a:latin typeface="Edwardian Script ITC" pitchFamily="66" charset="0"/>
                <a:cs typeface="Times New Roman" pitchFamily="18" charset="0"/>
              </a:rPr>
              <a:t>Days 2 -3</a:t>
            </a:r>
            <a:br>
              <a:rPr lang="en-US" sz="6000" b="1" dirty="0">
                <a:latin typeface="Edwardian Script ITC" pitchFamily="66" charset="0"/>
                <a:cs typeface="Times New Roman" pitchFamily="18" charset="0"/>
              </a:rPr>
            </a:br>
            <a:r>
              <a:rPr lang="en-US" sz="6000" b="1" dirty="0">
                <a:latin typeface="Edwardian Script ITC" pitchFamily="66" charset="0"/>
                <a:cs typeface="Times New Roman" pitchFamily="18" charset="0"/>
              </a:rPr>
              <a:t>Initial Testing</a:t>
            </a:r>
          </a:p>
        </p:txBody>
      </p:sp>
      <p:sp>
        <p:nvSpPr>
          <p:cNvPr id="5" name="Rectangle 4"/>
          <p:cNvSpPr/>
          <p:nvPr/>
        </p:nvSpPr>
        <p:spPr>
          <a:xfrm>
            <a:off x="0" y="6629400"/>
            <a:ext cx="9144000" cy="215444"/>
          </a:xfrm>
          <a:prstGeom prst="rect">
            <a:avLst/>
          </a:prstGeom>
        </p:spPr>
        <p:txBody>
          <a:bodyPr wrap="square">
            <a:spAutoFit/>
          </a:bodyPr>
          <a:lstStyle/>
          <a:p>
            <a:r>
              <a:rPr lang="en-US" sz="800" dirty="0">
                <a:latin typeface="Times New Roman" pitchFamily="18" charset="0"/>
                <a:cs typeface="Times New Roman" pitchFamily="18" charset="0"/>
              </a:rPr>
              <a:t>Image: https://www.pinterest.com/pin/334533078543742750/		                          				   T. Tomm 1999  http://sciencespot.net/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8839200" cy="1338828"/>
          </a:xfrm>
          <a:prstGeom prst="rect">
            <a:avLst/>
          </a:prstGeom>
        </p:spPr>
        <p:txBody>
          <a:bodyPr wrap="square">
            <a:spAutoFit/>
          </a:bodyPr>
          <a:lstStyle/>
          <a:p>
            <a:pPr marL="457200" indent="-457200"/>
            <a:r>
              <a:rPr lang="en-US" sz="2000" b="1" dirty="0">
                <a:latin typeface="Times New Roman" pitchFamily="18" charset="0"/>
                <a:cs typeface="Times New Roman" pitchFamily="18" charset="0"/>
              </a:rPr>
              <a:t>FOR EACH SAMPLE: </a:t>
            </a:r>
          </a:p>
          <a:p>
            <a:pPr marL="457200" indent="-457200"/>
            <a:endParaRPr lang="en-US" sz="1000" dirty="0">
              <a:latin typeface="Times New Roman" pitchFamily="18" charset="0"/>
              <a:cs typeface="Times New Roman" pitchFamily="18" charset="0"/>
            </a:endParaRPr>
          </a:p>
          <a:p>
            <a:pPr marL="457200" indent="-457200"/>
            <a:r>
              <a:rPr lang="en-US" sz="2000" b="1" dirty="0">
                <a:latin typeface="Times New Roman" pitchFamily="18" charset="0"/>
                <a:cs typeface="Times New Roman" pitchFamily="18" charset="0"/>
              </a:rPr>
              <a:t>Physical Properties: </a:t>
            </a:r>
            <a:r>
              <a:rPr lang="en-US" sz="2000" dirty="0">
                <a:latin typeface="Times New Roman" pitchFamily="18" charset="0"/>
                <a:cs typeface="Times New Roman" pitchFamily="18" charset="0"/>
              </a:rPr>
              <a:t>Describe the </a:t>
            </a:r>
            <a:r>
              <a:rPr lang="en-US" sz="2000" u="sng" dirty="0">
                <a:latin typeface="Times New Roman" pitchFamily="18" charset="0"/>
                <a:cs typeface="Times New Roman" pitchFamily="18" charset="0"/>
              </a:rPr>
              <a:t>physical</a:t>
            </a:r>
            <a:r>
              <a:rPr lang="en-US" sz="2000" dirty="0">
                <a:latin typeface="Times New Roman" pitchFamily="18" charset="0"/>
                <a:cs typeface="Times New Roman" pitchFamily="18" charset="0"/>
              </a:rPr>
              <a:t> properties of your powder sample and write your observations in the evidence chart. </a:t>
            </a:r>
          </a:p>
          <a:p>
            <a:pPr marL="457200" indent="-457200"/>
            <a:endParaRPr lang="en-US" sz="1100" dirty="0">
              <a:latin typeface="Times New Roman" pitchFamily="18" charset="0"/>
              <a:cs typeface="Times New Roman" pitchFamily="18" charset="0"/>
            </a:endParaRPr>
          </a:p>
        </p:txBody>
      </p:sp>
      <p:sp>
        <p:nvSpPr>
          <p:cNvPr id="2" name="Title 1"/>
          <p:cNvSpPr txBox="1">
            <a:spLocks/>
          </p:cNvSpPr>
          <p:nvPr/>
        </p:nvSpPr>
        <p:spPr>
          <a:xfrm>
            <a:off x="0" y="0"/>
            <a:ext cx="9144000" cy="838200"/>
          </a:xfrm>
          <a:prstGeom prst="rect">
            <a:avLst/>
          </a:prstGeom>
          <a:solidFill>
            <a:srgbClr val="FF0000"/>
          </a:solidFill>
        </p:spPr>
        <p:txBody>
          <a:bodyPr>
            <a:normAutofit fontScale="52500" lnSpcReduction="20000"/>
          </a:bodyPr>
          <a:lstStyle/>
          <a:p>
            <a:pPr lvl="0" algn="ctr">
              <a:spcBef>
                <a:spcPct val="0"/>
              </a:spcBef>
            </a:pPr>
            <a:r>
              <a:rPr lang="en-US" sz="6900" b="1" dirty="0">
                <a:latin typeface="Times New Roman" pitchFamily="18" charset="0"/>
                <a:ea typeface="+mj-ea"/>
                <a:cs typeface="Times New Roman" pitchFamily="18" charset="0"/>
              </a:rPr>
              <a:t>Initial Powder Testing Procedure </a:t>
            </a:r>
            <a:br>
              <a:rPr lang="en-US" sz="4400" b="1" dirty="0">
                <a:latin typeface="Times New Roman" pitchFamily="18" charset="0"/>
                <a:ea typeface="+mj-ea"/>
                <a:cs typeface="Times New Roman" pitchFamily="18" charset="0"/>
              </a:rPr>
            </a:br>
            <a:r>
              <a:rPr lang="en-US" sz="4400" b="1" dirty="0">
                <a:latin typeface="Times New Roman" pitchFamily="18" charset="0"/>
                <a:ea typeface="+mj-ea"/>
                <a:cs typeface="Times New Roman" pitchFamily="18" charset="0"/>
              </a:rPr>
              <a:t>Case #1225:  Case of the Christmas Cookie Mystery</a:t>
            </a:r>
            <a:endParaRPr kumimoji="0" lang="en-US"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graphicFrame>
        <p:nvGraphicFramePr>
          <p:cNvPr id="16" name="Table 15"/>
          <p:cNvGraphicFramePr>
            <a:graphicFrameLocks noGrp="1"/>
          </p:cNvGraphicFramePr>
          <p:nvPr/>
        </p:nvGraphicFramePr>
        <p:xfrm>
          <a:off x="228602" y="2562853"/>
          <a:ext cx="8686798" cy="789947"/>
        </p:xfrm>
        <a:graphic>
          <a:graphicData uri="http://schemas.openxmlformats.org/drawingml/2006/table">
            <a:tbl>
              <a:tblPr/>
              <a:tblGrid>
                <a:gridCol w="785796">
                  <a:extLst>
                    <a:ext uri="{9D8B030D-6E8A-4147-A177-3AD203B41FA5}">
                      <a16:colId xmlns:a16="http://schemas.microsoft.com/office/drawing/2014/main" val="20000"/>
                    </a:ext>
                  </a:extLst>
                </a:gridCol>
                <a:gridCol w="1487247">
                  <a:extLst>
                    <a:ext uri="{9D8B030D-6E8A-4147-A177-3AD203B41FA5}">
                      <a16:colId xmlns:a16="http://schemas.microsoft.com/office/drawing/2014/main" val="20001"/>
                    </a:ext>
                  </a:extLst>
                </a:gridCol>
                <a:gridCol w="1231627">
                  <a:extLst>
                    <a:ext uri="{9D8B030D-6E8A-4147-A177-3AD203B41FA5}">
                      <a16:colId xmlns:a16="http://schemas.microsoft.com/office/drawing/2014/main" val="20002"/>
                    </a:ext>
                  </a:extLst>
                </a:gridCol>
                <a:gridCol w="1233348">
                  <a:extLst>
                    <a:ext uri="{9D8B030D-6E8A-4147-A177-3AD203B41FA5}">
                      <a16:colId xmlns:a16="http://schemas.microsoft.com/office/drawing/2014/main" val="20003"/>
                    </a:ext>
                  </a:extLst>
                </a:gridCol>
                <a:gridCol w="1231627">
                  <a:extLst>
                    <a:ext uri="{9D8B030D-6E8A-4147-A177-3AD203B41FA5}">
                      <a16:colId xmlns:a16="http://schemas.microsoft.com/office/drawing/2014/main" val="20004"/>
                    </a:ext>
                  </a:extLst>
                </a:gridCol>
                <a:gridCol w="1229906">
                  <a:extLst>
                    <a:ext uri="{9D8B030D-6E8A-4147-A177-3AD203B41FA5}">
                      <a16:colId xmlns:a16="http://schemas.microsoft.com/office/drawing/2014/main" val="20005"/>
                    </a:ext>
                  </a:extLst>
                </a:gridCol>
                <a:gridCol w="1487247">
                  <a:extLst>
                    <a:ext uri="{9D8B030D-6E8A-4147-A177-3AD203B41FA5}">
                      <a16:colId xmlns:a16="http://schemas.microsoft.com/office/drawing/2014/main" val="20006"/>
                    </a:ext>
                  </a:extLst>
                </a:gridCol>
              </a:tblGrid>
              <a:tr h="241307">
                <a:tc>
                  <a:txBody>
                    <a:bodyPr/>
                    <a:lstStyle/>
                    <a:p>
                      <a:pPr marL="0" marR="0">
                        <a:spcBef>
                          <a:spcPts val="0"/>
                        </a:spcBef>
                        <a:spcAft>
                          <a:spcPts val="0"/>
                        </a:spcAft>
                      </a:pPr>
                      <a:r>
                        <a:rPr lang="en-US" sz="1200" b="1" dirty="0">
                          <a:latin typeface="Times New Roman"/>
                          <a:ea typeface="Calibri"/>
                        </a:rPr>
                        <a:t>Sample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Description</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Water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Vinegar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Iodine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Heat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What is it?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100" dirty="0">
                          <a:latin typeface="Times New Roman"/>
                          <a:ea typeface="Calibri"/>
                        </a:rPr>
                        <a:t>1</a:t>
                      </a:r>
                      <a:endParaRPr lang="en-US" sz="1000" dirty="0">
                        <a:latin typeface="Times New Roman"/>
                        <a:ea typeface="Calibri"/>
                      </a:endParaRPr>
                    </a:p>
                  </a:txBody>
                  <a:tcPr marL="65230" marR="65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7" name="Rectangle 16"/>
          <p:cNvSpPr/>
          <p:nvPr/>
        </p:nvSpPr>
        <p:spPr>
          <a:xfrm>
            <a:off x="228600" y="3962400"/>
            <a:ext cx="6553200" cy="2654573"/>
          </a:xfrm>
          <a:prstGeom prst="rect">
            <a:avLst/>
          </a:prstGeom>
        </p:spPr>
        <p:txBody>
          <a:bodyPr wrap="square">
            <a:spAutoFit/>
          </a:bodyPr>
          <a:lstStyle/>
          <a:p>
            <a:pPr marL="457200" indent="-457200"/>
            <a:r>
              <a:rPr lang="en-US" b="1" dirty="0">
                <a:latin typeface="Times New Roman" pitchFamily="18" charset="0"/>
                <a:cs typeface="Times New Roman" pitchFamily="18" charset="0"/>
              </a:rPr>
              <a:t>Set Up: </a:t>
            </a:r>
          </a:p>
          <a:p>
            <a:pPr marL="457200" indent="-457200"/>
            <a:r>
              <a:rPr lang="en-US" dirty="0">
                <a:latin typeface="Times New Roman" pitchFamily="18" charset="0"/>
                <a:cs typeface="Times New Roman" pitchFamily="18" charset="0"/>
              </a:rPr>
              <a:t>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 Place the wax paper on a small plate to help prevent messes!</a:t>
            </a:r>
          </a:p>
          <a:p>
            <a:pPr marL="457200" indent="-457200"/>
            <a:endParaRPr lang="en-US" sz="1050" dirty="0">
              <a:latin typeface="Times New Roman" pitchFamily="18" charset="0"/>
              <a:cs typeface="Times New Roman" pitchFamily="18" charset="0"/>
            </a:endParaRPr>
          </a:p>
          <a:p>
            <a:pPr marL="457200" indent="-457200"/>
            <a:r>
              <a:rPr lang="en-US" dirty="0">
                <a:latin typeface="Times New Roman" pitchFamily="18" charset="0"/>
                <a:cs typeface="Times New Roman" pitchFamily="18" charset="0"/>
              </a:rPr>
              <a:t>2</a:t>
            </a:r>
            <a:r>
              <a:rPr lang="en-US" baseline="30000" dirty="0">
                <a:latin typeface="Times New Roman" pitchFamily="18" charset="0"/>
                <a:cs typeface="Times New Roman" pitchFamily="18" charset="0"/>
              </a:rPr>
              <a:t>ND</a:t>
            </a:r>
            <a:r>
              <a:rPr lang="en-US" dirty="0">
                <a:latin typeface="Times New Roman" pitchFamily="18" charset="0"/>
                <a:cs typeface="Times New Roman" pitchFamily="18" charset="0"/>
              </a:rPr>
              <a:t> - Use the small spoon to place a SMALL pile of the powder in the MIDDLE of wax paper.  </a:t>
            </a:r>
          </a:p>
          <a:p>
            <a:pPr marL="457200" indent="-457200"/>
            <a:endParaRPr lang="en-US" sz="1000" dirty="0">
              <a:latin typeface="Times New Roman" pitchFamily="18" charset="0"/>
              <a:cs typeface="Times New Roman" pitchFamily="18" charset="0"/>
            </a:endParaRPr>
          </a:p>
          <a:p>
            <a:pPr marL="457200" indent="-457200"/>
            <a:r>
              <a:rPr lang="en-US" dirty="0">
                <a:latin typeface="Times New Roman" pitchFamily="18" charset="0"/>
                <a:cs typeface="Times New Roman" pitchFamily="18" charset="0"/>
              </a:rPr>
              <a:t>3</a:t>
            </a:r>
            <a:r>
              <a:rPr lang="en-US" baseline="30000" dirty="0">
                <a:latin typeface="Times New Roman" pitchFamily="18" charset="0"/>
                <a:cs typeface="Times New Roman" pitchFamily="18" charset="0"/>
              </a:rPr>
              <a:t>RD</a:t>
            </a:r>
            <a:r>
              <a:rPr lang="en-US" dirty="0">
                <a:latin typeface="Times New Roman" pitchFamily="18" charset="0"/>
                <a:cs typeface="Times New Roman" pitchFamily="18" charset="0"/>
              </a:rPr>
              <a:t> - Split the pile into 3 smaller ones as shown in the picture </a:t>
            </a:r>
            <a:r>
              <a:rPr lang="en-US" dirty="0">
                <a:latin typeface="Times New Roman" pitchFamily="18" charset="0"/>
                <a:cs typeface="Times New Roman" pitchFamily="18" charset="0"/>
                <a:sym typeface="Wingdings" panose="05000000000000000000" pitchFamily="2" charset="2"/>
              </a:rPr>
              <a:t></a:t>
            </a:r>
            <a:endParaRPr lang="en-US" dirty="0">
              <a:latin typeface="Times New Roman" pitchFamily="18" charset="0"/>
              <a:cs typeface="Times New Roman" pitchFamily="18" charset="0"/>
            </a:endParaRPr>
          </a:p>
          <a:p>
            <a:pPr marL="457200" indent="-457200"/>
            <a:r>
              <a:rPr lang="en-US" dirty="0">
                <a:latin typeface="Times New Roman" pitchFamily="18" charset="0"/>
                <a:cs typeface="Times New Roman" pitchFamily="18" charset="0"/>
              </a:rPr>
              <a:t>	</a:t>
            </a:r>
          </a:p>
          <a:p>
            <a:pPr marL="457200" indent="-457200"/>
            <a:r>
              <a:rPr lang="en-US" b="1" i="1" dirty="0">
                <a:solidFill>
                  <a:srgbClr val="C00000"/>
                </a:solidFill>
                <a:latin typeface="Times New Roman" pitchFamily="18" charset="0"/>
                <a:cs typeface="Times New Roman" pitchFamily="18" charset="0"/>
              </a:rPr>
              <a:t>Spoons are for scooping!</a:t>
            </a:r>
          </a:p>
          <a:p>
            <a:pPr marL="457200" indent="-457200"/>
            <a:r>
              <a:rPr lang="en-US" b="1" i="1" dirty="0">
                <a:solidFill>
                  <a:srgbClr val="C00000"/>
                </a:solidFill>
                <a:latin typeface="Times New Roman" pitchFamily="18" charset="0"/>
                <a:cs typeface="Times New Roman" pitchFamily="18" charset="0"/>
              </a:rPr>
              <a:t>Toothpicks are for mixing!</a:t>
            </a:r>
            <a:endParaRPr lang="en-US" dirty="0"/>
          </a:p>
        </p:txBody>
      </p:sp>
      <p:sp>
        <p:nvSpPr>
          <p:cNvPr id="18" name="Oval 17"/>
          <p:cNvSpPr/>
          <p:nvPr/>
        </p:nvSpPr>
        <p:spPr>
          <a:xfrm>
            <a:off x="6858000" y="4495800"/>
            <a:ext cx="1676400" cy="16764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5"/>
          <p:cNvGrpSpPr/>
          <p:nvPr/>
        </p:nvGrpSpPr>
        <p:grpSpPr>
          <a:xfrm>
            <a:off x="7086600" y="4883150"/>
            <a:ext cx="1143000" cy="908050"/>
            <a:chOff x="6934200" y="3733800"/>
            <a:chExt cx="1600200" cy="1219200"/>
          </a:xfrm>
        </p:grpSpPr>
        <p:sp>
          <p:nvSpPr>
            <p:cNvPr id="20" name="Rectangle 19"/>
            <p:cNvSpPr/>
            <p:nvPr/>
          </p:nvSpPr>
          <p:spPr>
            <a:xfrm>
              <a:off x="6934200" y="3733800"/>
              <a:ext cx="1600200" cy="121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
            <p:cNvGrpSpPr/>
            <p:nvPr/>
          </p:nvGrpSpPr>
          <p:grpSpPr>
            <a:xfrm>
              <a:off x="7124700" y="3886200"/>
              <a:ext cx="1219200" cy="973014"/>
              <a:chOff x="6934200" y="1219200"/>
              <a:chExt cx="1219200" cy="973014"/>
            </a:xfrm>
          </p:grpSpPr>
          <p:sp>
            <p:nvSpPr>
              <p:cNvPr id="22" name="Oval 21"/>
              <p:cNvSpPr/>
              <p:nvPr/>
            </p:nvSpPr>
            <p:spPr>
              <a:xfrm>
                <a:off x="6934200" y="12192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340599" y="1811214"/>
                <a:ext cx="381001"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772400" y="12192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990600" y="2495938"/>
            <a:ext cx="15240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991600" cy="2554545"/>
          </a:xfrm>
          <a:prstGeom prst="rect">
            <a:avLst/>
          </a:prstGeom>
        </p:spPr>
        <p:txBody>
          <a:bodyPr wrap="square">
            <a:spAutoFit/>
          </a:bodyPr>
          <a:lstStyle/>
          <a:p>
            <a:pPr marL="457200" indent="-457200"/>
            <a:r>
              <a:rPr lang="en-US" sz="2000" b="1" dirty="0">
                <a:solidFill>
                  <a:schemeClr val="tx2">
                    <a:lumMod val="50000"/>
                  </a:schemeClr>
                </a:solidFill>
                <a:latin typeface="Times New Roman" pitchFamily="18" charset="0"/>
                <a:cs typeface="Times New Roman" pitchFamily="18" charset="0"/>
              </a:rPr>
              <a:t>WATER TEST:</a:t>
            </a:r>
          </a:p>
          <a:p>
            <a:pPr marL="457200" indent="-457200"/>
            <a:endParaRPr lang="en-US" sz="20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1 - Add </a:t>
            </a:r>
            <a:r>
              <a:rPr lang="en-US" sz="2000" u="sng" dirty="0">
                <a:latin typeface="Times New Roman" pitchFamily="18" charset="0"/>
                <a:cs typeface="Times New Roman" pitchFamily="18" charset="0"/>
              </a:rPr>
              <a:t>4 to 5 drops</a:t>
            </a:r>
            <a:r>
              <a:rPr lang="en-US" sz="2000" dirty="0">
                <a:latin typeface="Times New Roman" pitchFamily="18" charset="0"/>
                <a:cs typeface="Times New Roman" pitchFamily="18" charset="0"/>
              </a:rPr>
              <a:t> of WATER to the TOP LEFT pile.</a:t>
            </a:r>
          </a:p>
          <a:p>
            <a:pPr marL="457200" indent="-457200"/>
            <a:endParaRPr lang="en-US" sz="20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2 - Mix using a </a:t>
            </a:r>
            <a:r>
              <a:rPr lang="en-US" sz="2000" u="sng" dirty="0">
                <a:latin typeface="Times New Roman" pitchFamily="18" charset="0"/>
                <a:cs typeface="Times New Roman" pitchFamily="18" charset="0"/>
              </a:rPr>
              <a:t>clean</a:t>
            </a:r>
            <a:r>
              <a:rPr lang="en-US" sz="2000" dirty="0">
                <a:latin typeface="Times New Roman" pitchFamily="18" charset="0"/>
                <a:cs typeface="Times New Roman" pitchFamily="18" charset="0"/>
              </a:rPr>
              <a:t> toothpick being careful  not to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allow the water to run into the other piles! </a:t>
            </a:r>
          </a:p>
          <a:p>
            <a:pPr marL="457200" indent="-457200"/>
            <a:endParaRPr lang="en-US" sz="2000" dirty="0">
              <a:latin typeface="Times New Roman" pitchFamily="18" charset="0"/>
              <a:cs typeface="Times New Roman" pitchFamily="18" charset="0"/>
            </a:endParaRPr>
          </a:p>
          <a:p>
            <a:pPr marL="457200" indent="-457200"/>
            <a:r>
              <a:rPr lang="en-US" sz="2000" dirty="0">
                <a:latin typeface="Times New Roman" pitchFamily="18" charset="0"/>
                <a:cs typeface="Times New Roman" pitchFamily="18" charset="0"/>
              </a:rPr>
              <a:t>3 - Record whether it dissolved (sugar present), clumped (starch), or did not mix. </a:t>
            </a:r>
          </a:p>
        </p:txBody>
      </p:sp>
      <p:sp>
        <p:nvSpPr>
          <p:cNvPr id="13" name="Oval 12"/>
          <p:cNvSpPr/>
          <p:nvPr/>
        </p:nvSpPr>
        <p:spPr>
          <a:xfrm>
            <a:off x="7010400" y="152400"/>
            <a:ext cx="1828800" cy="1828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 name="Group 15"/>
          <p:cNvGrpSpPr/>
          <p:nvPr/>
        </p:nvGrpSpPr>
        <p:grpSpPr>
          <a:xfrm>
            <a:off x="7239000" y="609600"/>
            <a:ext cx="1371600" cy="990600"/>
            <a:chOff x="6934200" y="3733800"/>
            <a:chExt cx="1600200" cy="1219200"/>
          </a:xfrm>
        </p:grpSpPr>
        <p:sp>
          <p:nvSpPr>
            <p:cNvPr id="15" name="Rectangle 14"/>
            <p:cNvSpPr/>
            <p:nvPr/>
          </p:nvSpPr>
          <p:spPr>
            <a:xfrm>
              <a:off x="6934200" y="3733800"/>
              <a:ext cx="1600200" cy="121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
            <p:cNvGrpSpPr/>
            <p:nvPr/>
          </p:nvGrpSpPr>
          <p:grpSpPr>
            <a:xfrm>
              <a:off x="7124700" y="3886200"/>
              <a:ext cx="1219200" cy="914400"/>
              <a:chOff x="6934200" y="1219200"/>
              <a:chExt cx="1219200" cy="914400"/>
            </a:xfrm>
          </p:grpSpPr>
          <p:sp>
            <p:nvSpPr>
              <p:cNvPr id="7" name="Oval 6"/>
              <p:cNvSpPr/>
              <p:nvPr/>
            </p:nvSpPr>
            <p:spPr>
              <a:xfrm>
                <a:off x="6934200" y="12192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391400" y="17526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772400" y="1219200"/>
                <a:ext cx="381000" cy="381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4" name="Straight Arrow Connector 13"/>
          <p:cNvCxnSpPr/>
          <p:nvPr/>
        </p:nvCxnSpPr>
        <p:spPr>
          <a:xfrm flipV="1">
            <a:off x="5791200" y="846992"/>
            <a:ext cx="1694079" cy="674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nvGraphicFramePr>
        <p:xfrm>
          <a:off x="228600" y="3352800"/>
          <a:ext cx="8686798" cy="789947"/>
        </p:xfrm>
        <a:graphic>
          <a:graphicData uri="http://schemas.openxmlformats.org/drawingml/2006/table">
            <a:tbl>
              <a:tblPr/>
              <a:tblGrid>
                <a:gridCol w="785796">
                  <a:extLst>
                    <a:ext uri="{9D8B030D-6E8A-4147-A177-3AD203B41FA5}">
                      <a16:colId xmlns:a16="http://schemas.microsoft.com/office/drawing/2014/main" val="20000"/>
                    </a:ext>
                  </a:extLst>
                </a:gridCol>
                <a:gridCol w="1487247">
                  <a:extLst>
                    <a:ext uri="{9D8B030D-6E8A-4147-A177-3AD203B41FA5}">
                      <a16:colId xmlns:a16="http://schemas.microsoft.com/office/drawing/2014/main" val="20001"/>
                    </a:ext>
                  </a:extLst>
                </a:gridCol>
                <a:gridCol w="1231627">
                  <a:extLst>
                    <a:ext uri="{9D8B030D-6E8A-4147-A177-3AD203B41FA5}">
                      <a16:colId xmlns:a16="http://schemas.microsoft.com/office/drawing/2014/main" val="20002"/>
                    </a:ext>
                  </a:extLst>
                </a:gridCol>
                <a:gridCol w="1233348">
                  <a:extLst>
                    <a:ext uri="{9D8B030D-6E8A-4147-A177-3AD203B41FA5}">
                      <a16:colId xmlns:a16="http://schemas.microsoft.com/office/drawing/2014/main" val="20003"/>
                    </a:ext>
                  </a:extLst>
                </a:gridCol>
                <a:gridCol w="1231627">
                  <a:extLst>
                    <a:ext uri="{9D8B030D-6E8A-4147-A177-3AD203B41FA5}">
                      <a16:colId xmlns:a16="http://schemas.microsoft.com/office/drawing/2014/main" val="20004"/>
                    </a:ext>
                  </a:extLst>
                </a:gridCol>
                <a:gridCol w="1229906">
                  <a:extLst>
                    <a:ext uri="{9D8B030D-6E8A-4147-A177-3AD203B41FA5}">
                      <a16:colId xmlns:a16="http://schemas.microsoft.com/office/drawing/2014/main" val="20005"/>
                    </a:ext>
                  </a:extLst>
                </a:gridCol>
                <a:gridCol w="1487247">
                  <a:extLst>
                    <a:ext uri="{9D8B030D-6E8A-4147-A177-3AD203B41FA5}">
                      <a16:colId xmlns:a16="http://schemas.microsoft.com/office/drawing/2014/main" val="20006"/>
                    </a:ext>
                  </a:extLst>
                </a:gridCol>
              </a:tblGrid>
              <a:tr h="241307">
                <a:tc>
                  <a:txBody>
                    <a:bodyPr/>
                    <a:lstStyle/>
                    <a:p>
                      <a:pPr marL="0" marR="0">
                        <a:spcBef>
                          <a:spcPts val="0"/>
                        </a:spcBef>
                        <a:spcAft>
                          <a:spcPts val="0"/>
                        </a:spcAft>
                      </a:pPr>
                      <a:r>
                        <a:rPr lang="en-US" sz="1200" b="1" dirty="0">
                          <a:latin typeface="Times New Roman"/>
                          <a:ea typeface="Calibri"/>
                        </a:rPr>
                        <a:t>Sample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Description</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Water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Vinegar</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Iodine</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Heat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New Roman"/>
                          <a:ea typeface="Calibri"/>
                        </a:rPr>
                        <a:t>What is it?</a:t>
                      </a:r>
                      <a:endParaRPr lang="en-US" sz="12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8640">
                <a:tc>
                  <a:txBody>
                    <a:bodyPr/>
                    <a:lstStyle/>
                    <a:p>
                      <a:pPr marL="0" marR="0" algn="ctr">
                        <a:spcBef>
                          <a:spcPts val="0"/>
                        </a:spcBef>
                        <a:spcAft>
                          <a:spcPts val="0"/>
                        </a:spcAft>
                      </a:pPr>
                      <a:r>
                        <a:rPr lang="en-US" sz="2100" dirty="0">
                          <a:latin typeface="Times New Roman"/>
                          <a:ea typeface="Calibri"/>
                        </a:rPr>
                        <a:t>1</a:t>
                      </a:r>
                      <a:endParaRPr lang="en-US" sz="1000" dirty="0">
                        <a:latin typeface="Times New Roman"/>
                        <a:ea typeface="Calibri"/>
                      </a:endParaRPr>
                    </a:p>
                  </a:txBody>
                  <a:tcPr marL="65230" marR="652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000" dirty="0">
                        <a:latin typeface="Times New Roman"/>
                        <a:ea typeface="Calibri"/>
                      </a:endParaRPr>
                    </a:p>
                  </a:txBody>
                  <a:tcPr marL="65230" marR="6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6" name="Rectangle 15"/>
          <p:cNvSpPr/>
          <p:nvPr/>
        </p:nvSpPr>
        <p:spPr>
          <a:xfrm>
            <a:off x="2475724" y="3295262"/>
            <a:ext cx="12954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1061</Words>
  <Application>Microsoft Office PowerPoint</Application>
  <PresentationFormat>On-screen Show (4:3)</PresentationFormat>
  <Paragraphs>186</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Edwardian Script ITC</vt:lpstr>
      <vt:lpstr>Times New Roman</vt:lpstr>
      <vt:lpstr>Wingdings</vt:lpstr>
      <vt:lpstr>Office Theme</vt:lpstr>
      <vt:lpstr>Christmas  Cookie  Challenge</vt:lpstr>
      <vt:lpstr>Day 1  Introduction</vt:lpstr>
      <vt:lpstr>Help Mrs. Claus save Christmas!</vt:lpstr>
      <vt:lpstr>What does your team need to do?</vt:lpstr>
      <vt:lpstr>Safety Rules/Procedures</vt:lpstr>
      <vt:lpstr>More things to think about …</vt:lpstr>
      <vt:lpstr>Days 2 -3 Initial Testing</vt:lpstr>
      <vt:lpstr>PowerPoint Presentation</vt:lpstr>
      <vt:lpstr>PowerPoint Presentation</vt:lpstr>
      <vt:lpstr>PowerPoint Presentation</vt:lpstr>
      <vt:lpstr>PowerPoint Presentation</vt:lpstr>
      <vt:lpstr>PowerPoint Presentation</vt:lpstr>
      <vt:lpstr>Day 4 Final Testing</vt:lpstr>
      <vt:lpstr>PowerPoint Presentation</vt:lpstr>
      <vt:lpstr>PowerPoint Presentation</vt:lpstr>
      <vt:lpstr>Final  Discussion</vt:lpstr>
      <vt:lpstr>PowerPoint Presentation</vt:lpstr>
    </vt:vector>
  </TitlesOfParts>
  <Company>126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Cookie  Challenge</dc:title>
  <dc:creator>Tomm PC</dc:creator>
  <cp:lastModifiedBy>Tracy Tomm</cp:lastModifiedBy>
  <cp:revision>37</cp:revision>
  <dcterms:created xsi:type="dcterms:W3CDTF">2015-12-04T02:34:30Z</dcterms:created>
  <dcterms:modified xsi:type="dcterms:W3CDTF">2019-08-06T17:43:43Z</dcterms:modified>
</cp:coreProperties>
</file>