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81" r:id="rId2"/>
    <p:sldId id="258" r:id="rId3"/>
    <p:sldId id="259" r:id="rId4"/>
    <p:sldId id="261" r:id="rId5"/>
    <p:sldId id="262" r:id="rId6"/>
  </p:sldIdLst>
  <p:sldSz cx="10058400" cy="7772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0934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1868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2802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37361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46702" algn="l" defTabSz="10186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56043" algn="l" defTabSz="10186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565384" algn="l" defTabSz="10186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074725" algn="l" defTabSz="1018682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CCFF33"/>
    <a:srgbClr val="33CC33"/>
    <a:srgbClr val="FF0000"/>
    <a:srgbClr val="993300"/>
    <a:srgbClr val="CC0066"/>
    <a:srgbClr val="FF6600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5460" autoAdjust="0"/>
  </p:normalViewPr>
  <p:slideViewPr>
    <p:cSldViewPr>
      <p:cViewPr varScale="1">
        <p:scale>
          <a:sx n="94" d="100"/>
          <a:sy n="94" d="100"/>
        </p:scale>
        <p:origin x="-1938" y="-96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3154" y="77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D17FA7-C2A1-46FF-8B56-A0952E918FCF}" type="datetimeFigureOut">
              <a:rPr lang="en-US" smtClean="0"/>
              <a:pPr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F9F05-1787-4A50-8233-2ADC0764E1E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5238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9675" y="685800"/>
            <a:ext cx="44386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D914CE1-5D02-4864-B969-99E20552584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67863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1pPr>
    <a:lvl2pPr marL="509341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2pPr>
    <a:lvl3pPr marL="1018682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3pPr>
    <a:lvl4pPr marL="1528022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4pPr>
    <a:lvl5pPr marL="2037361" algn="l" rtl="0" eaLnBrk="0" fontAlgn="base" hangingPunct="0">
      <a:spcBef>
        <a:spcPct val="30000"/>
      </a:spcBef>
      <a:spcAft>
        <a:spcPct val="0"/>
      </a:spcAft>
      <a:defRPr sz="1337" kern="1200">
        <a:solidFill>
          <a:schemeClr val="tx1"/>
        </a:solidFill>
        <a:latin typeface="Arial" charset="0"/>
        <a:ea typeface="+mn-ea"/>
        <a:cs typeface="+mn-cs"/>
      </a:defRPr>
    </a:lvl5pPr>
    <a:lvl6pPr marL="2546702" algn="l" defTabSz="101868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043" algn="l" defTabSz="101868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384" algn="l" defTabSz="101868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4725" algn="l" defTabSz="1018682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5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02850" indent="0" algn="ctr">
              <a:buNone/>
              <a:defRPr/>
            </a:lvl2pPr>
            <a:lvl3pPr marL="1005699" indent="0" algn="ctr">
              <a:buNone/>
              <a:defRPr/>
            </a:lvl3pPr>
            <a:lvl4pPr marL="1508548" indent="0" algn="ctr">
              <a:buNone/>
              <a:defRPr/>
            </a:lvl4pPr>
            <a:lvl5pPr marL="2011396" indent="0" algn="ctr">
              <a:buNone/>
              <a:defRPr/>
            </a:lvl5pPr>
            <a:lvl6pPr marL="2514246" indent="0" algn="ctr">
              <a:buNone/>
              <a:defRPr/>
            </a:lvl6pPr>
            <a:lvl7pPr marL="3017095" indent="0" algn="ctr">
              <a:buNone/>
              <a:defRPr/>
            </a:lvl7pPr>
            <a:lvl8pPr marL="3519945" indent="0" algn="ctr">
              <a:buNone/>
              <a:defRPr/>
            </a:lvl8pPr>
            <a:lvl9pPr marL="402279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44A6A-C64F-4D8C-8755-47E8E4D2AA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75EFC-33D5-40D4-B9C2-F67C31FBCF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9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9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B5F0-447B-43E4-A1EB-FDE73D1D41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502920" y="311259"/>
            <a:ext cx="9052560" cy="66317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74FB7-D2A5-4F0D-BFD9-DAE9DA509C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D0698-FFFB-4FBF-B33B-CE8FA41A87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90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8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2850" indent="0">
              <a:buNone/>
              <a:defRPr sz="1980"/>
            </a:lvl2pPr>
            <a:lvl3pPr marL="1005699" indent="0">
              <a:buNone/>
              <a:defRPr sz="1760"/>
            </a:lvl3pPr>
            <a:lvl4pPr marL="1508548" indent="0">
              <a:buNone/>
              <a:defRPr sz="1540"/>
            </a:lvl4pPr>
            <a:lvl5pPr marL="2011396" indent="0">
              <a:buNone/>
              <a:defRPr sz="1540"/>
            </a:lvl5pPr>
            <a:lvl6pPr marL="2514246" indent="0">
              <a:buNone/>
              <a:defRPr sz="1540"/>
            </a:lvl6pPr>
            <a:lvl7pPr marL="3017095" indent="0">
              <a:buNone/>
              <a:defRPr sz="1540"/>
            </a:lvl7pPr>
            <a:lvl8pPr marL="3519945" indent="0">
              <a:buNone/>
              <a:defRPr sz="1540"/>
            </a:lvl8pPr>
            <a:lvl9pPr marL="4022795" indent="0">
              <a:buNone/>
              <a:defRPr sz="154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FF295-05C3-426E-8393-6556C149F8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2E832-8625-4AC0-9913-7F2FD20D9E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739797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50" indent="0">
              <a:buNone/>
              <a:defRPr sz="2200" b="1"/>
            </a:lvl2pPr>
            <a:lvl3pPr marL="1005699" indent="0">
              <a:buNone/>
              <a:defRPr sz="1980" b="1"/>
            </a:lvl3pPr>
            <a:lvl4pPr marL="1508548" indent="0">
              <a:buNone/>
              <a:defRPr sz="1760" b="1"/>
            </a:lvl4pPr>
            <a:lvl5pPr marL="2011396" indent="0">
              <a:buNone/>
              <a:defRPr sz="1760" b="1"/>
            </a:lvl5pPr>
            <a:lvl6pPr marL="2514246" indent="0">
              <a:buNone/>
              <a:defRPr sz="1760" b="1"/>
            </a:lvl6pPr>
            <a:lvl7pPr marL="3017095" indent="0">
              <a:buNone/>
              <a:defRPr sz="1760" b="1"/>
            </a:lvl7pPr>
            <a:lvl8pPr marL="3519945" indent="0">
              <a:buNone/>
              <a:defRPr sz="1760" b="1"/>
            </a:lvl8pPr>
            <a:lvl9pPr marL="4022795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464861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30" y="1739797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850" indent="0">
              <a:buNone/>
              <a:defRPr sz="2200" b="1"/>
            </a:lvl2pPr>
            <a:lvl3pPr marL="1005699" indent="0">
              <a:buNone/>
              <a:defRPr sz="1980" b="1"/>
            </a:lvl3pPr>
            <a:lvl4pPr marL="1508548" indent="0">
              <a:buNone/>
              <a:defRPr sz="1760" b="1"/>
            </a:lvl4pPr>
            <a:lvl5pPr marL="2011396" indent="0">
              <a:buNone/>
              <a:defRPr sz="1760" b="1"/>
            </a:lvl5pPr>
            <a:lvl6pPr marL="2514246" indent="0">
              <a:buNone/>
              <a:defRPr sz="1760" b="1"/>
            </a:lvl6pPr>
            <a:lvl7pPr marL="3017095" indent="0">
              <a:buNone/>
              <a:defRPr sz="1760" b="1"/>
            </a:lvl7pPr>
            <a:lvl8pPr marL="3519945" indent="0">
              <a:buNone/>
              <a:defRPr sz="1760" b="1"/>
            </a:lvl8pPr>
            <a:lvl9pPr marL="4022795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30" y="2464861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F0D74-15A0-4CF1-A365-BCD3DDF744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F1CC0F-70DC-4CA8-8080-B643A70580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D51E8-9977-41B6-8E4A-5356437AF9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3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60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3" y="1626450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850" indent="0">
              <a:buNone/>
              <a:defRPr sz="1320"/>
            </a:lvl2pPr>
            <a:lvl3pPr marL="1005699" indent="0">
              <a:buNone/>
              <a:defRPr sz="1100"/>
            </a:lvl3pPr>
            <a:lvl4pPr marL="1508548" indent="0">
              <a:buNone/>
              <a:defRPr sz="990"/>
            </a:lvl4pPr>
            <a:lvl5pPr marL="2011396" indent="0">
              <a:buNone/>
              <a:defRPr sz="990"/>
            </a:lvl5pPr>
            <a:lvl6pPr marL="2514246" indent="0">
              <a:buNone/>
              <a:defRPr sz="990"/>
            </a:lvl6pPr>
            <a:lvl7pPr marL="3017095" indent="0">
              <a:buNone/>
              <a:defRPr sz="990"/>
            </a:lvl7pPr>
            <a:lvl8pPr marL="3519945" indent="0">
              <a:buNone/>
              <a:defRPr sz="990"/>
            </a:lvl8pPr>
            <a:lvl9pPr marL="4022795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7F45-1C91-45A7-9EF1-CDB558E835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2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850" indent="0">
              <a:buNone/>
              <a:defRPr sz="3080"/>
            </a:lvl2pPr>
            <a:lvl3pPr marL="1005699" indent="0">
              <a:buNone/>
              <a:defRPr sz="2640"/>
            </a:lvl3pPr>
            <a:lvl4pPr marL="1508548" indent="0">
              <a:buNone/>
              <a:defRPr sz="2200"/>
            </a:lvl4pPr>
            <a:lvl5pPr marL="2011396" indent="0">
              <a:buNone/>
              <a:defRPr sz="2200"/>
            </a:lvl5pPr>
            <a:lvl6pPr marL="2514246" indent="0">
              <a:buNone/>
              <a:defRPr sz="2200"/>
            </a:lvl6pPr>
            <a:lvl7pPr marL="3017095" indent="0">
              <a:buNone/>
              <a:defRPr sz="2200"/>
            </a:lvl7pPr>
            <a:lvl8pPr marL="3519945" indent="0">
              <a:buNone/>
              <a:defRPr sz="2200"/>
            </a:lvl8pPr>
            <a:lvl9pPr marL="4022795" indent="0">
              <a:buNone/>
              <a:defRPr sz="22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5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850" indent="0">
              <a:buNone/>
              <a:defRPr sz="1320"/>
            </a:lvl2pPr>
            <a:lvl3pPr marL="1005699" indent="0">
              <a:buNone/>
              <a:defRPr sz="1100"/>
            </a:lvl3pPr>
            <a:lvl4pPr marL="1508548" indent="0">
              <a:buNone/>
              <a:defRPr sz="990"/>
            </a:lvl4pPr>
            <a:lvl5pPr marL="2011396" indent="0">
              <a:buNone/>
              <a:defRPr sz="990"/>
            </a:lvl5pPr>
            <a:lvl6pPr marL="2514246" indent="0">
              <a:buNone/>
              <a:defRPr sz="990"/>
            </a:lvl6pPr>
            <a:lvl7pPr marL="3017095" indent="0">
              <a:buNone/>
              <a:defRPr sz="990"/>
            </a:lvl7pPr>
            <a:lvl8pPr marL="3519945" indent="0">
              <a:buNone/>
              <a:defRPr sz="990"/>
            </a:lvl8pPr>
            <a:lvl9pPr marL="4022795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B971B-F7D4-4012-99F6-285B1ECACE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311256"/>
            <a:ext cx="905256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813560"/>
            <a:ext cx="9052560" cy="512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>
              <a:defRPr sz="154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7077922"/>
            <a:ext cx="31851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ctr">
              <a:defRPr sz="154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7077922"/>
            <a:ext cx="234696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4" rIns="91427" bIns="45714" numCol="1" anchor="t" anchorCtr="0" compatLnSpc="1">
            <a:prstTxWarp prst="textNoShape">
              <a:avLst/>
            </a:prstTxWarp>
          </a:bodyPr>
          <a:lstStyle>
            <a:lvl1pPr algn="r">
              <a:defRPr sz="1540" smtClean="0"/>
            </a:lvl1pPr>
          </a:lstStyle>
          <a:p>
            <a:pPr>
              <a:defRPr/>
            </a:pPr>
            <a:fld id="{CB1F88DB-371E-4733-B3EC-D60B5E423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5pPr>
      <a:lvl6pPr marL="502850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6pPr>
      <a:lvl7pPr marL="1005699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7pPr>
      <a:lvl8pPr marL="1508548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8pPr>
      <a:lvl9pPr marL="2011396" algn="ctr" rtl="0" fontAlgn="base">
        <a:spcBef>
          <a:spcPct val="0"/>
        </a:spcBef>
        <a:spcAft>
          <a:spcPct val="0"/>
        </a:spcAft>
        <a:defRPr sz="4840">
          <a:solidFill>
            <a:schemeClr val="tx2"/>
          </a:solidFill>
          <a:latin typeface="Arial" charset="0"/>
        </a:defRPr>
      </a:lvl9pPr>
    </p:titleStyle>
    <p:bodyStyle>
      <a:lvl1pPr marL="377136" indent="-377136" algn="l" rtl="0" eaLnBrk="0" fontAlgn="base" hangingPunct="0">
        <a:spcBef>
          <a:spcPct val="20000"/>
        </a:spcBef>
        <a:spcAft>
          <a:spcPct val="0"/>
        </a:spcAft>
        <a:buChar char="•"/>
        <a:defRPr sz="3520">
          <a:solidFill>
            <a:schemeClr val="tx1"/>
          </a:solidFill>
          <a:latin typeface="+mn-lt"/>
          <a:ea typeface="+mn-ea"/>
          <a:cs typeface="+mn-cs"/>
        </a:defRPr>
      </a:lvl1pPr>
      <a:lvl2pPr marL="817130" indent="-314281" algn="l" rtl="0" eaLnBrk="0" fontAlgn="base" hangingPunct="0">
        <a:spcBef>
          <a:spcPct val="20000"/>
        </a:spcBef>
        <a:spcAft>
          <a:spcPct val="0"/>
        </a:spcAft>
        <a:buChar char="–"/>
        <a:defRPr sz="3080">
          <a:solidFill>
            <a:schemeClr val="tx1"/>
          </a:solidFill>
          <a:latin typeface="+mn-lt"/>
        </a:defRPr>
      </a:lvl2pPr>
      <a:lvl3pPr marL="1257123" indent="-251425" algn="l" rtl="0" eaLnBrk="0" fontAlgn="base" hangingPunct="0">
        <a:spcBef>
          <a:spcPct val="20000"/>
        </a:spcBef>
        <a:spcAft>
          <a:spcPct val="0"/>
        </a:spcAft>
        <a:buChar char="•"/>
        <a:defRPr sz="2640">
          <a:solidFill>
            <a:schemeClr val="tx1"/>
          </a:solidFill>
          <a:latin typeface="+mn-lt"/>
        </a:defRPr>
      </a:lvl3pPr>
      <a:lvl4pPr marL="1759971" indent="-251425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62822" indent="-251425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65671" indent="-251425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68520" indent="-251425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71370" indent="-251425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74218" indent="-251425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850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699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548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396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6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095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19945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2795" algn="l" defTabSz="1005699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iencespot.net/Pages/kidzone.html" TargetMode="External"/><Relationship Id="rId7" Type="http://schemas.openxmlformats.org/officeDocument/2006/relationships/hyperlink" Target="https://docs.google.com/presentation/d/1ALtLDoZfpx_O9piK9qIXD9NezRW88dK1rFuYpsfFDi8/" TargetMode="External"/><Relationship Id="rId2" Type="http://schemas.openxmlformats.org/officeDocument/2006/relationships/hyperlink" Target="https://sciencespot.net/Pages/kdzchem.html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ciencespot.net/" TargetMode="Externa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mAqJmEjCy4E&amp;feature=youtu.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ReGfd_s9gXA&amp;feature=youtu.be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85diRmuk-ow&amp;feature=youtu.b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hyperlink" Target="https://www.youtube.com/watch?v=3b4shT7EBZQ&amp;feature=youtu.b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2"/>
          <p:cNvSpPr txBox="1">
            <a:spLocks noChangeArrowheads="1"/>
          </p:cNvSpPr>
          <p:nvPr/>
        </p:nvSpPr>
        <p:spPr bwMode="auto">
          <a:xfrm>
            <a:off x="502920" y="1828800"/>
            <a:ext cx="9555480" cy="1394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570" tIns="50285" rIns="100570" bIns="50285">
            <a:spAutoFit/>
          </a:bodyPr>
          <a:lstStyle/>
          <a:p>
            <a:r>
              <a:rPr lang="en-US" altLang="en-US" sz="2800" b="1" dirty="0" smtClean="0"/>
              <a:t>Directions: </a:t>
            </a:r>
            <a:r>
              <a:rPr lang="en-US" altLang="en-US" sz="2800" b="1" dirty="0"/>
              <a:t>Use the links on the </a:t>
            </a:r>
            <a:r>
              <a:rPr lang="en-US" altLang="en-US" sz="2800" b="1" dirty="0">
                <a:hlinkClick r:id="rId2"/>
              </a:rPr>
              <a:t>Matter &amp; Atoms </a:t>
            </a:r>
            <a:r>
              <a:rPr lang="en-US" altLang="en-US" sz="2800" b="1" dirty="0"/>
              <a:t>page of </a:t>
            </a:r>
            <a:r>
              <a:rPr lang="en-US" altLang="en-US" sz="2800" b="1" dirty="0">
                <a:hlinkClick r:id="rId3"/>
              </a:rPr>
              <a:t>Science Spot Kid Zone</a:t>
            </a:r>
            <a:r>
              <a:rPr lang="en-US" altLang="en-US" sz="2800" b="1" dirty="0"/>
              <a:t> to complete each section.</a:t>
            </a:r>
            <a:endParaRPr lang="en-US" sz="2800" b="1" dirty="0"/>
          </a:p>
          <a:p>
            <a:endParaRPr lang="en-US" altLang="en-US" sz="2800" b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21D7580F-A9EE-464F-8956-78F39832B50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5800" y="3124200"/>
            <a:ext cx="8840434" cy="38200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81940"/>
            <a:ext cx="8968740" cy="11734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520" b="1" dirty="0">
                <a:latin typeface="Times New Roman" pitchFamily="18" charset="0"/>
                <a:cs typeface="Times New Roman" pitchFamily="18" charset="0"/>
              </a:rPr>
              <a:t>Everyday </a:t>
            </a:r>
            <a:r>
              <a:rPr lang="en-US" sz="3520" b="1" dirty="0" smtClean="0">
                <a:latin typeface="Times New Roman" pitchFamily="18" charset="0"/>
                <a:cs typeface="Times New Roman" pitchFamily="18" charset="0"/>
              </a:rPr>
              <a:t>Chemistry</a:t>
            </a:r>
            <a:r>
              <a:rPr lang="en-US" sz="352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20" b="1" dirty="0" smtClean="0">
                <a:latin typeface="Times New Roman" pitchFamily="18" charset="0"/>
                <a:cs typeface="Times New Roman" pitchFamily="18" charset="0"/>
              </a:rPr>
              <a:t>– Life Hacks</a:t>
            </a:r>
            <a:br>
              <a:rPr lang="en-US" sz="352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520" b="1" dirty="0" smtClean="0">
                <a:latin typeface="Times New Roman" pitchFamily="18" charset="0"/>
                <a:cs typeface="Times New Roman" pitchFamily="18" charset="0"/>
              </a:rPr>
              <a:t>Answer Key</a:t>
            </a:r>
            <a:endParaRPr lang="en-US" sz="264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Tracy\AppData\Local\Microsoft\Windows\INetCache\IE\H2O9BTH4\FoamingBeakerCartoon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14300"/>
            <a:ext cx="1427195" cy="1565758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flipV="1">
            <a:off x="381000" y="3962400"/>
            <a:ext cx="7620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52400" y="5029200"/>
            <a:ext cx="2362200" cy="1754326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Hyperlink has been added to the student assignment for quick access to the videos needed for the assignment.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981200" y="7315200"/>
            <a:ext cx="6324600" cy="26161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T. Tomm Updated 2021  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https://sciencespot.net/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-3124200" y="152400"/>
            <a:ext cx="2971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Student digital notebook available at </a:t>
            </a:r>
            <a:r>
              <a:rPr lang="en-US" sz="1600" dirty="0" smtClean="0">
                <a:hlinkClick r:id="rId7"/>
              </a:rPr>
              <a:t>https://</a:t>
            </a:r>
            <a:r>
              <a:rPr lang="en-US" sz="1600" dirty="0" smtClean="0">
                <a:hlinkClick r:id="rId7"/>
              </a:rPr>
              <a:t>docs.google.com/presentation/d/1ALtLDoZfpx_O9piK9qIXD9NezRW88dK1rFuYpsfFDi8/copy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3737111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40"/>
            <a:ext cx="8968740" cy="11734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520" b="1" dirty="0">
                <a:latin typeface="Times New Roman" pitchFamily="18" charset="0"/>
                <a:cs typeface="Times New Roman" pitchFamily="18" charset="0"/>
              </a:rPr>
              <a:t>Everyday Chemistry</a:t>
            </a:r>
            <a:br>
              <a:rPr lang="en-US" sz="352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Video #1: Chemistry Life Hacks (</a:t>
            </a:r>
            <a:r>
              <a:rPr lang="en-US" sz="2640" b="1" dirty="0" err="1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1)</a:t>
            </a:r>
          </a:p>
        </p:txBody>
      </p:sp>
      <p:sp>
        <p:nvSpPr>
          <p:cNvPr id="4" name="Rectangle 3"/>
          <p:cNvSpPr/>
          <p:nvPr/>
        </p:nvSpPr>
        <p:spPr>
          <a:xfrm>
            <a:off x="203091" y="1808434"/>
            <a:ext cx="947166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a) How does salt take away the bitter taste of coffee?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6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What compound causes bananas to ripen faster?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c) How does bread help soften hard cookies?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8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d) What ingredient in cola would help with dishes?  </a:t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What else is it used for? 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Tracy\AppData\Local\Microsoft\Windows\INetCache\IE\H2O9BTH4\FoamingBeakerCartoo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"/>
            <a:ext cx="1427195" cy="1565758"/>
          </a:xfrm>
          <a:prstGeom prst="rect">
            <a:avLst/>
          </a:prstGeom>
          <a:noFill/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xmlns="" id="{07BF8914-88D9-45DA-9FB6-B8BD3646A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76351" y="6090346"/>
            <a:ext cx="1445249" cy="1384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F77D120-E613-4BAF-8FDA-5A26F9FF7644}"/>
              </a:ext>
            </a:extLst>
          </p:cNvPr>
          <p:cNvSpPr txBox="1"/>
          <p:nvPr/>
        </p:nvSpPr>
        <p:spPr>
          <a:xfrm>
            <a:off x="585398" y="2228710"/>
            <a:ext cx="888760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Sodium ions block the bitter taste receptors on your tongue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B0038CC9-1C53-410F-BDB8-940DFD86231F}"/>
              </a:ext>
            </a:extLst>
          </p:cNvPr>
          <p:cNvSpPr txBox="1"/>
          <p:nvPr/>
        </p:nvSpPr>
        <p:spPr>
          <a:xfrm>
            <a:off x="7649186" y="3182817"/>
            <a:ext cx="20829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Ethylene</a:t>
            </a:r>
            <a:endParaRPr lang="en-US" sz="2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487381A4-A110-4792-9C5D-F9ACD0A1A731}"/>
              </a:ext>
            </a:extLst>
          </p:cNvPr>
          <p:cNvSpPr txBox="1"/>
          <p:nvPr/>
        </p:nvSpPr>
        <p:spPr>
          <a:xfrm>
            <a:off x="561750" y="4388451"/>
            <a:ext cx="90708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Hygroscopic - Sugars in the cookie absorb moisture from the bread.</a:t>
            </a:r>
            <a:endParaRPr lang="en-US" sz="2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F8B9D42-0887-40E9-9F3B-A0161890D5DD}"/>
              </a:ext>
            </a:extLst>
          </p:cNvPr>
          <p:cNvSpPr txBox="1"/>
          <p:nvPr/>
        </p:nvSpPr>
        <p:spPr>
          <a:xfrm>
            <a:off x="4123601" y="5984066"/>
            <a:ext cx="35649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Phosphoric acid</a:t>
            </a:r>
            <a:b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Getting rid of rust</a:t>
            </a:r>
            <a:endParaRPr lang="en-US" sz="2800" dirty="0"/>
          </a:p>
        </p:txBody>
      </p:sp>
      <p:pic>
        <p:nvPicPr>
          <p:cNvPr id="14" name="Picture 13" descr="A red square with a white letter on it&#10;&#10;Description automatically generated with medium confidence">
            <a:hlinkClick r:id="rId4"/>
            <a:extLst>
              <a:ext uri="{FF2B5EF4-FFF2-40B4-BE49-F238E27FC236}">
                <a16:creationId xmlns:a16="http://schemas.microsoft.com/office/drawing/2014/main" xmlns="" id="{13CD8EE8-ED1B-4270-A293-14D44AA08E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49378"/>
            <a:ext cx="1234481" cy="865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40"/>
            <a:ext cx="8968740" cy="1173480"/>
          </a:xfrm>
          <a:solidFill>
            <a:srgbClr val="CCFF33"/>
          </a:solidFill>
        </p:spPr>
        <p:txBody>
          <a:bodyPr>
            <a:normAutofit/>
          </a:bodyPr>
          <a:lstStyle/>
          <a:p>
            <a:r>
              <a:rPr lang="en-US" sz="3520" b="1" dirty="0">
                <a:latin typeface="Times New Roman" pitchFamily="18" charset="0"/>
                <a:cs typeface="Times New Roman" pitchFamily="18" charset="0"/>
              </a:rPr>
              <a:t>Everyday Chemistry</a:t>
            </a:r>
            <a:br>
              <a:rPr lang="en-US" sz="352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Video #2: Chemistry Life Hacks (</a:t>
            </a:r>
            <a:r>
              <a:rPr lang="en-US" sz="2640" b="1" dirty="0" err="1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2)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460" y="1874520"/>
            <a:ext cx="9471660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920" indent="-502920">
              <a:buAutoNum type="alphaLcParenR"/>
            </a:pP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How can you test an egg? </a:t>
            </a: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lphaLcParenR"/>
            </a:pPr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b)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What vegetable has sulfenic acid?  What does it do?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) How could nitrocellulose help you?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64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d) _____chlorophyll makes the yellow-green color of some veggies. </a:t>
            </a:r>
          </a:p>
          <a:p>
            <a:pPr algn="just"/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64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Tracy\AppData\Local\Microsoft\Windows\INetCache\IE\H2O9BTH4\FoamingBeakerCartoo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"/>
            <a:ext cx="1427195" cy="1565758"/>
          </a:xfrm>
          <a:prstGeom prst="rect">
            <a:avLst/>
          </a:prstGeom>
          <a:noFill/>
        </p:spPr>
      </p:pic>
      <p:pic>
        <p:nvPicPr>
          <p:cNvPr id="5" name="Picture 10">
            <a:extLst>
              <a:ext uri="{FF2B5EF4-FFF2-40B4-BE49-F238E27FC236}">
                <a16:creationId xmlns:a16="http://schemas.microsoft.com/office/drawing/2014/main" xmlns="" id="{CD821C1A-1381-48A2-B001-DB592E5259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900756">
            <a:off x="8459394" y="6077653"/>
            <a:ext cx="954112" cy="131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F16139C-787A-4D79-87A2-C1E18579BA6C}"/>
              </a:ext>
            </a:extLst>
          </p:cNvPr>
          <p:cNvSpPr txBox="1"/>
          <p:nvPr/>
        </p:nvSpPr>
        <p:spPr>
          <a:xfrm>
            <a:off x="4339094" y="1623060"/>
            <a:ext cx="568405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eggs sink, while bad eggs float due to hydrogen sulfide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30DB0E8-6CB8-4929-B585-0195E9483C54}"/>
              </a:ext>
            </a:extLst>
          </p:cNvPr>
          <p:cNvSpPr txBox="1"/>
          <p:nvPr/>
        </p:nvSpPr>
        <p:spPr>
          <a:xfrm>
            <a:off x="661615" y="3148238"/>
            <a:ext cx="93219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Onions - they react causing your eyes to burn and water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6E4C4308-C7A5-42B4-BBB1-3A5C10CF6C02}"/>
              </a:ext>
            </a:extLst>
          </p:cNvPr>
          <p:cNvSpPr txBox="1"/>
          <p:nvPr/>
        </p:nvSpPr>
        <p:spPr>
          <a:xfrm>
            <a:off x="838200" y="4242529"/>
            <a:ext cx="90708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Dries to make a thread stronger to help you thread a needle – found in nail polish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4CBA71D1-EC19-4F23-8374-946A2916C021}"/>
              </a:ext>
            </a:extLst>
          </p:cNvPr>
          <p:cNvSpPr txBox="1"/>
          <p:nvPr/>
        </p:nvSpPr>
        <p:spPr>
          <a:xfrm>
            <a:off x="889421" y="5438003"/>
            <a:ext cx="107554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en-US" sz="2800" dirty="0"/>
          </a:p>
        </p:txBody>
      </p:sp>
      <p:pic>
        <p:nvPicPr>
          <p:cNvPr id="10" name="Picture 9" descr="A red square with a white letter on it&#10;&#10;Description automatically generated with medium confidence">
            <a:hlinkClick r:id="rId4"/>
            <a:extLst>
              <a:ext uri="{FF2B5EF4-FFF2-40B4-BE49-F238E27FC236}">
                <a16:creationId xmlns:a16="http://schemas.microsoft.com/office/drawing/2014/main" xmlns="" id="{7A84D7CA-7F7C-43FD-8821-6CDA51A8775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49378"/>
            <a:ext cx="1234481" cy="865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40"/>
            <a:ext cx="8968740" cy="117348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520" b="1" dirty="0">
                <a:latin typeface="Times New Roman" pitchFamily="18" charset="0"/>
                <a:cs typeface="Times New Roman" pitchFamily="18" charset="0"/>
              </a:rPr>
              <a:t>Everyday Chemistry</a:t>
            </a:r>
            <a:br>
              <a:rPr lang="en-US" sz="352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Video #3: Baking Soda Life Hacks</a:t>
            </a:r>
          </a:p>
        </p:txBody>
      </p:sp>
      <p:sp>
        <p:nvSpPr>
          <p:cNvPr id="4" name="Rectangle 3"/>
          <p:cNvSpPr/>
          <p:nvPr/>
        </p:nvSpPr>
        <p:spPr>
          <a:xfrm>
            <a:off x="251460" y="1874520"/>
            <a:ext cx="9471660" cy="510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920" indent="-502920">
              <a:buAutoNum type="alphaLcParenR"/>
            </a:pP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How does baking soda help a stinky fridge?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lphaLcParenR"/>
            </a:pP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b) What will help with a "skunky" dog?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lphaLcParenR" startAt="3"/>
            </a:pP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lphaLcParenR" startAt="3"/>
            </a:pP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lphaLcParenR" startAt="3"/>
            </a:pP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Give the chemical formula for each compound.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en-US" sz="264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64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40" b="1" baseline="-25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lphaLcParenR" startAt="3"/>
            </a:pPr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d) What temperature is needed for this to occur?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e) What can be used instead of baking powder?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64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Tracy\AppData\Local\Microsoft\Windows\INetCache\IE\H2O9BTH4\FoamingBeakerCartoo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"/>
            <a:ext cx="1427195" cy="1565758"/>
          </a:xfrm>
          <a:prstGeom prst="rect">
            <a:avLst/>
          </a:prstGeom>
          <a:noFill/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xmlns="" id="{BBDBE262-BC34-41E0-A190-880FDBBF8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7697030" y="1687021"/>
            <a:ext cx="2109910" cy="1573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7CCF62F-1DFF-4231-AA59-F1CA50629F6C}"/>
              </a:ext>
            </a:extLst>
          </p:cNvPr>
          <p:cNvSpPr txBox="1"/>
          <p:nvPr/>
        </p:nvSpPr>
        <p:spPr>
          <a:xfrm>
            <a:off x="838200" y="2243610"/>
            <a:ext cx="67707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It's amphoteric - reacts with acids &amp; bases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D145212-D307-499C-8FA3-6D2286071FD5}"/>
              </a:ext>
            </a:extLst>
          </p:cNvPr>
          <p:cNvSpPr txBox="1"/>
          <p:nvPr/>
        </p:nvSpPr>
        <p:spPr>
          <a:xfrm>
            <a:off x="838200" y="3326584"/>
            <a:ext cx="858678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Hydrogen peroxide + baking soda + hand soap</a:t>
            </a:r>
            <a:b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Oxidizes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thiols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they don’t stink.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8E63980-13E0-4931-9FEB-E1A3381CC384}"/>
              </a:ext>
            </a:extLst>
          </p:cNvPr>
          <p:cNvSpPr txBox="1"/>
          <p:nvPr/>
        </p:nvSpPr>
        <p:spPr>
          <a:xfrm>
            <a:off x="838200" y="4891694"/>
            <a:ext cx="83555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Baking soda - NaHCO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Washing soda - Na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BBDC35-B848-4F75-A6A5-BFA1FDCCC34E}"/>
              </a:ext>
            </a:extLst>
          </p:cNvPr>
          <p:cNvSpPr txBox="1"/>
          <p:nvPr/>
        </p:nvSpPr>
        <p:spPr>
          <a:xfrm>
            <a:off x="6934200" y="5601493"/>
            <a:ext cx="14367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400</a:t>
            </a:r>
            <a:r>
              <a:rPr lang="en-US" sz="2800" b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endParaRPr lang="en-US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BFB051C-6D42-428F-BCAB-BEEC3A7553F7}"/>
              </a:ext>
            </a:extLst>
          </p:cNvPr>
          <p:cNvSpPr txBox="1"/>
          <p:nvPr/>
        </p:nvSpPr>
        <p:spPr>
          <a:xfrm>
            <a:off x="838200" y="6880606"/>
            <a:ext cx="62941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Baking soda &amp; cream of tarter</a:t>
            </a:r>
            <a:endParaRPr lang="en-US" sz="2800" dirty="0"/>
          </a:p>
        </p:txBody>
      </p:sp>
      <p:pic>
        <p:nvPicPr>
          <p:cNvPr id="11" name="Picture 10" descr="A red square with a white letter on it&#10;&#10;Description automatically generated with medium confidence">
            <a:hlinkClick r:id="rId4"/>
            <a:extLst>
              <a:ext uri="{FF2B5EF4-FFF2-40B4-BE49-F238E27FC236}">
                <a16:creationId xmlns:a16="http://schemas.microsoft.com/office/drawing/2014/main" xmlns="" id="{B405DC3A-C834-4DEE-850E-9EAD7E50BBE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49378"/>
            <a:ext cx="1234481" cy="865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1940"/>
            <a:ext cx="8968740" cy="1173480"/>
          </a:xfrm>
          <a:solidFill>
            <a:srgbClr val="CCFF33"/>
          </a:solidFill>
        </p:spPr>
        <p:txBody>
          <a:bodyPr>
            <a:normAutofit/>
          </a:bodyPr>
          <a:lstStyle/>
          <a:p>
            <a:r>
              <a:rPr lang="en-US" sz="3520" b="1" dirty="0">
                <a:latin typeface="Times New Roman" pitchFamily="18" charset="0"/>
                <a:cs typeface="Times New Roman" pitchFamily="18" charset="0"/>
              </a:rPr>
              <a:t>Everyday Chemistry</a:t>
            </a:r>
            <a:br>
              <a:rPr lang="en-US" sz="352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Video #4: How to Cookie with Science</a:t>
            </a:r>
          </a:p>
        </p:txBody>
      </p:sp>
      <p:pic>
        <p:nvPicPr>
          <p:cNvPr id="3074" name="Picture 2" descr="C:\Users\Tracy\AppData\Local\Microsoft\Windows\INetCache\IE\H2O9BTH4\FoamingBeakerCartoon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4300"/>
            <a:ext cx="1427195" cy="156575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51460" y="1676400"/>
            <a:ext cx="9471660" cy="49428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2920" indent="-502920">
              <a:buAutoNum type="arabicParenR"/>
            </a:pP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What causes the chewiness of cookies? Where does it come from?  </a:t>
            </a: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 startAt="2"/>
            </a:pP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How does </a:t>
            </a:r>
            <a:r>
              <a:rPr lang="en-US" sz="2640" dirty="0" err="1">
                <a:latin typeface="Times New Roman" pitchFamily="18" charset="0"/>
                <a:cs typeface="Times New Roman" pitchFamily="18" charset="0"/>
              </a:rPr>
              <a:t>carmelization</a:t>
            </a: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 affect cookies? </a:t>
            </a:r>
          </a:p>
          <a:p>
            <a:pPr marL="502920" indent="-502920">
              <a:buAutoNum type="arabicParenR" startAt="2"/>
            </a:pP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 startAt="2"/>
            </a:pPr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 startAt="3"/>
            </a:pP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What makes cookies fluffy? How?  </a:t>
            </a: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 startAt="3"/>
            </a:pP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 startAt="3"/>
            </a:pPr>
            <a:endParaRPr lang="en-US" sz="2640" dirty="0"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 startAt="4"/>
            </a:pPr>
            <a:r>
              <a:rPr lang="en-US" sz="2640" dirty="0">
                <a:latin typeface="Times New Roman" pitchFamily="18" charset="0"/>
                <a:cs typeface="Times New Roman" pitchFamily="18" charset="0"/>
              </a:rPr>
              <a:t>Which temperature of butter made larger cookies?  </a:t>
            </a:r>
            <a:br>
              <a:rPr lang="en-US" sz="2640" dirty="0">
                <a:latin typeface="Times New Roman" pitchFamily="18" charset="0"/>
                <a:cs typeface="Times New Roman" pitchFamily="18" charset="0"/>
              </a:rPr>
            </a:br>
            <a:endParaRPr lang="en-US" sz="264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02920" indent="-502920">
              <a:buAutoNum type="arabicParenR" startAt="4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xmlns="" id="{2F7E0263-F3D8-45CB-9691-83365D4E51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852856">
            <a:off x="6846004" y="3144162"/>
            <a:ext cx="3220133" cy="2138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DDC8DDB-5C83-47CA-8C20-1C2D0C91A905}"/>
              </a:ext>
            </a:extLst>
          </p:cNvPr>
          <p:cNvSpPr txBox="1"/>
          <p:nvPr/>
        </p:nvSpPr>
        <p:spPr>
          <a:xfrm>
            <a:off x="1937205" y="2097813"/>
            <a:ext cx="67707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Gluten  - Comes from flour + water</a:t>
            </a: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BF8710CC-4FA5-4547-9508-C2D17FE3B327}"/>
              </a:ext>
            </a:extLst>
          </p:cNvPr>
          <p:cNvSpPr txBox="1"/>
          <p:nvPr/>
        </p:nvSpPr>
        <p:spPr>
          <a:xfrm>
            <a:off x="838200" y="3173453"/>
            <a:ext cx="59740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gives the cookie butterscotch, rum, &amp; nut flavors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08EBF7D-ADBA-41C4-87E2-580ABC9B73F6}"/>
              </a:ext>
            </a:extLst>
          </p:cNvPr>
          <p:cNvSpPr txBox="1"/>
          <p:nvPr/>
        </p:nvSpPr>
        <p:spPr>
          <a:xfrm>
            <a:off x="807720" y="4566422"/>
            <a:ext cx="57454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Sodium bicarbonate (baking soda) - creates CO</a:t>
            </a:r>
            <a:r>
              <a:rPr lang="en-US" sz="2800" b="1" baseline="-25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gas bubbles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AA10608-0DAD-4343-B98E-2940A0236B7B}"/>
              </a:ext>
            </a:extLst>
          </p:cNvPr>
          <p:cNvSpPr txBox="1"/>
          <p:nvPr/>
        </p:nvSpPr>
        <p:spPr>
          <a:xfrm>
            <a:off x="838200" y="5866126"/>
            <a:ext cx="629412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Melted butter</a:t>
            </a:r>
            <a:endParaRPr lang="en-US" sz="2800" dirty="0"/>
          </a:p>
        </p:txBody>
      </p:sp>
      <p:pic>
        <p:nvPicPr>
          <p:cNvPr id="12" name="Picture 11" descr="A red square with a white letter on it&#10;&#10;Description automatically generated with medium confidence">
            <a:hlinkClick r:id="rId4"/>
            <a:extLst>
              <a:ext uri="{FF2B5EF4-FFF2-40B4-BE49-F238E27FC236}">
                <a16:creationId xmlns:a16="http://schemas.microsoft.com/office/drawing/2014/main" xmlns="" id="{077CA858-0E71-4615-A4B1-8663BB8DA2B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34400" y="449378"/>
            <a:ext cx="1234481" cy="8659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21178</TotalTime>
  <Words>346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Everyday Chemistry – Life Hacks Answer Key</vt:lpstr>
      <vt:lpstr>Everyday Chemistry Video #1: Chemistry Life Hacks (Vol 1)</vt:lpstr>
      <vt:lpstr>Everyday Chemistry Video #2: Chemistry Life Hacks (Vol 2)</vt:lpstr>
      <vt:lpstr>Everyday Chemistry Video #3: Baking Soda Life Hacks</vt:lpstr>
      <vt:lpstr>Everyday Chemistry Video #4: How to Cookie with Science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Chemistry of Matter</dc:title>
  <dc:creator>Tracy Trimpe</dc:creator>
  <cp:lastModifiedBy>Tomm PC</cp:lastModifiedBy>
  <cp:revision>874</cp:revision>
  <dcterms:created xsi:type="dcterms:W3CDTF">2006-10-16T23:04:54Z</dcterms:created>
  <dcterms:modified xsi:type="dcterms:W3CDTF">2021-02-16T17:46:39Z</dcterms:modified>
</cp:coreProperties>
</file>