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6" r:id="rId2"/>
    <p:sldId id="412" r:id="rId3"/>
    <p:sldId id="408" r:id="rId4"/>
    <p:sldId id="413" r:id="rId5"/>
    <p:sldId id="414" r:id="rId6"/>
    <p:sldId id="415" r:id="rId7"/>
    <p:sldId id="409" r:id="rId8"/>
    <p:sldId id="417" r:id="rId9"/>
    <p:sldId id="411" r:id="rId10"/>
    <p:sldId id="410" r:id="rId11"/>
    <p:sldId id="423" r:id="rId12"/>
    <p:sldId id="418" r:id="rId13"/>
    <p:sldId id="419" r:id="rId14"/>
    <p:sldId id="420" r:id="rId15"/>
    <p:sldId id="421" r:id="rId16"/>
    <p:sldId id="42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5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56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1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3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7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2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8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9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31196-0EA6-4E20-B24B-FBB7F6DD3878}" type="datetimeFigureOut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53D7-C6CD-45EA-BA00-07ABC32DB4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1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egoChallengeNotes.noteboo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15962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Building Blocks of Matter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219200"/>
            <a:ext cx="4640916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/>
          <p:cNvSpPr txBox="1"/>
          <p:nvPr/>
        </p:nvSpPr>
        <p:spPr>
          <a:xfrm>
            <a:off x="159684" y="1219200"/>
            <a:ext cx="411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Glue the worksheet on page __.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Get a bag of LEGOs from your teacher.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Sort the LEGOs into 4 piles based on their color.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sure the blocks are not connected together.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Image result for legos">
            <a:hlinkClick r:id="rId3" action="ppaction://hlinkfile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0758" y="4610100"/>
            <a:ext cx="388620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B89A4A6-E3EA-4644-9D4F-E8ACDF5BA9FD}"/>
              </a:ext>
            </a:extLst>
          </p:cNvPr>
          <p:cNvSpPr/>
          <p:nvPr/>
        </p:nvSpPr>
        <p:spPr>
          <a:xfrm>
            <a:off x="159684" y="6144280"/>
            <a:ext cx="2753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Project developed by T. Tomm 2017</a:t>
            </a:r>
            <a:br>
              <a:rPr lang="en-US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http://sciencespot.net/</a:t>
            </a:r>
            <a:endParaRPr lang="en-US" sz="1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1AF479-D024-4F02-9F00-5A9932EB2C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58"/>
          <a:stretch/>
        </p:blipFill>
        <p:spPr>
          <a:xfrm>
            <a:off x="107153" y="829375"/>
            <a:ext cx="3222842" cy="594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1998"/>
          </a:xfrm>
          <a:solidFill>
            <a:srgbClr val="CC00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Mixtures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– Not Chemically Combined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2667" y="1079202"/>
            <a:ext cx="558540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Elements – Simplest pure substance made up of only one type of atom.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Compound – Two or more elements chemically combined.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Mixture – Two or more substances mixed together, but not chemically combined.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Notes:  Since we are creating mixtures, we use ADDITION signs to show what is added together.   SUBSCRIPTS are used to show how many of each atom are in a compound, while COEFFICIENTS are used to show that we have more than one element or compound.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1AF479-D024-4F02-9F00-5A9932EB2C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58"/>
          <a:stretch/>
        </p:blipFill>
        <p:spPr>
          <a:xfrm>
            <a:off x="107153" y="829375"/>
            <a:ext cx="3222842" cy="594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1998"/>
          </a:xfrm>
          <a:solidFill>
            <a:srgbClr val="CC00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Mixtures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– Challenge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2667" y="1079202"/>
            <a:ext cx="55854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1:  Create a mixture of at least three different ELEMENT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mixture by drawing blocks and shading them with colored pencils.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expression using the first letter of the color as the symbols.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Remember to use coefficients if needed and addition signs to show what is added together.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37023" y="1682260"/>
            <a:ext cx="1752600" cy="762000"/>
            <a:chOff x="457200" y="1752600"/>
            <a:chExt cx="1752600" cy="762000"/>
          </a:xfrm>
        </p:grpSpPr>
        <p:sp>
          <p:nvSpPr>
            <p:cNvPr id="5" name="Rectangle 4"/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37023" y="252046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</p:spTree>
    <p:extLst>
      <p:ext uri="{BB962C8B-B14F-4D97-AF65-F5344CB8AC3E}">
        <p14:creationId xmlns:p14="http://schemas.microsoft.com/office/powerpoint/2010/main" val="8052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1998"/>
          </a:xfrm>
          <a:solidFill>
            <a:srgbClr val="CC00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Mixtures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– Challenge 2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 l="65871" r="3318"/>
          <a:stretch>
            <a:fillRect/>
          </a:stretch>
        </p:blipFill>
        <p:spPr bwMode="auto">
          <a:xfrm>
            <a:off x="228600" y="1066800"/>
            <a:ext cx="2209800" cy="518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631802" y="1149221"/>
            <a:ext cx="55121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2 - Create a mixture of at least 2 different COMPOUND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mixture by drawing blocks and shading them with colored pencils.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expression using the chemical formulas using addition signs, subscripts, and coefficients as needed.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Remember to use coefficients and subscripts if needed along with addition signs to show what is added together.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57200" y="1780736"/>
            <a:ext cx="1752600" cy="762000"/>
            <a:chOff x="457200" y="1752600"/>
            <a:chExt cx="1752600" cy="762000"/>
          </a:xfrm>
        </p:grpSpPr>
        <p:sp>
          <p:nvSpPr>
            <p:cNvPr id="5" name="Rectangle 4"/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57200" y="26189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33400" y="3276600"/>
            <a:ext cx="1524000" cy="457200"/>
            <a:chOff x="533400" y="3276600"/>
            <a:chExt cx="1524000" cy="457200"/>
          </a:xfrm>
        </p:grpSpPr>
        <p:grpSp>
          <p:nvGrpSpPr>
            <p:cNvPr id="14" name="Group 13"/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752600" y="3276600"/>
              <a:ext cx="304800" cy="457200"/>
              <a:chOff x="533400" y="3276600"/>
              <a:chExt cx="685800" cy="4572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304800" y="3886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6C2BE94-8759-47F6-9826-3FDAC23E50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58"/>
          <a:stretch/>
        </p:blipFill>
        <p:spPr>
          <a:xfrm>
            <a:off x="107153" y="801239"/>
            <a:ext cx="3222842" cy="594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7995538C-C736-4CD9-A8FF-8C0DBAF8683D}"/>
              </a:ext>
            </a:extLst>
          </p:cNvPr>
          <p:cNvGrpSpPr/>
          <p:nvPr/>
        </p:nvGrpSpPr>
        <p:grpSpPr>
          <a:xfrm>
            <a:off x="837023" y="1682260"/>
            <a:ext cx="1752600" cy="762000"/>
            <a:chOff x="457200" y="1752600"/>
            <a:chExt cx="1752600" cy="762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8100FE2-807E-4884-A1A2-E6CD4453F155}"/>
                </a:ext>
              </a:extLst>
            </p:cNvPr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59739DF-BEA1-4B45-9FDB-F7D05071BCAD}"/>
                </a:ext>
              </a:extLst>
            </p:cNvPr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24E955C-7DAF-4A8E-94DC-0E8F297759CB}"/>
                </a:ext>
              </a:extLst>
            </p:cNvPr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BB0959C-0D51-42D7-925D-ADC22A1ABC5C}"/>
                </a:ext>
              </a:extLst>
            </p:cNvPr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7DFE42A-F059-4AE9-8080-6C7588D98773}"/>
              </a:ext>
            </a:extLst>
          </p:cNvPr>
          <p:cNvSpPr txBox="1"/>
          <p:nvPr/>
        </p:nvSpPr>
        <p:spPr>
          <a:xfrm>
            <a:off x="837023" y="252046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0C67222-F9A6-42E4-A3FF-7AF36AEB96A4}"/>
              </a:ext>
            </a:extLst>
          </p:cNvPr>
          <p:cNvGrpSpPr/>
          <p:nvPr/>
        </p:nvGrpSpPr>
        <p:grpSpPr>
          <a:xfrm>
            <a:off x="1053901" y="3557953"/>
            <a:ext cx="1524000" cy="457200"/>
            <a:chOff x="533400" y="3276600"/>
            <a:chExt cx="1524000" cy="457200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F5F590D-1205-4C3F-A9F6-041685F9A65D}"/>
                </a:ext>
              </a:extLst>
            </p:cNvPr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F2179091-002A-46C1-8037-F2AA5C9F396A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05A22BE-0F23-4231-A77A-352F11776AEE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D9D9833-44ED-40D4-B75D-F546CB06DD52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BCE6F79-ECEC-4646-BBE9-A2CA71DD17D3}"/>
                </a:ext>
              </a:extLst>
            </p:cNvPr>
            <p:cNvGrpSpPr/>
            <p:nvPr/>
          </p:nvGrpSpPr>
          <p:grpSpPr>
            <a:xfrm>
              <a:off x="1752600" y="3276600"/>
              <a:ext cx="304800" cy="457200"/>
              <a:chOff x="533400" y="3276600"/>
              <a:chExt cx="685800" cy="457200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0167FB5-36CF-4259-937E-2FC42EEAA58E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701E6FA-19FA-46F6-8359-4677018CD054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4678B2CC-4ECD-4951-B953-CD43E80B50A3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72461451-FD91-4D78-80CD-ACE12A5F38D3}"/>
                </a:ext>
              </a:extLst>
            </p:cNvPr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E2B878D9-53DE-4B02-AC2A-0AF4AEEF0537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6199827-7AD1-49FF-971C-3D01DC314656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2BBF3A9A-DE7B-46AE-A8F7-C5ED3F6D5555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088E8A9-A7FF-4C33-A712-1BEF511B4B00}"/>
              </a:ext>
            </a:extLst>
          </p:cNvPr>
          <p:cNvSpPr txBox="1"/>
          <p:nvPr/>
        </p:nvSpPr>
        <p:spPr>
          <a:xfrm>
            <a:off x="825301" y="416755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63175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">
            <a:extLst>
              <a:ext uri="{FF2B5EF4-FFF2-40B4-BE49-F238E27FC236}">
                <a16:creationId xmlns:a16="http://schemas.microsoft.com/office/drawing/2014/main" id="{C997BCEE-855A-464E-BE87-0E0207A3F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65871" r="3318"/>
          <a:stretch>
            <a:fillRect/>
          </a:stretch>
        </p:blipFill>
        <p:spPr bwMode="auto">
          <a:xfrm>
            <a:off x="228600" y="1066800"/>
            <a:ext cx="2209800" cy="518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DB29CB2B-F00A-4234-AE70-4FF37218444D}"/>
              </a:ext>
            </a:extLst>
          </p:cNvPr>
          <p:cNvGrpSpPr/>
          <p:nvPr/>
        </p:nvGrpSpPr>
        <p:grpSpPr>
          <a:xfrm>
            <a:off x="457200" y="1780736"/>
            <a:ext cx="1752600" cy="762000"/>
            <a:chOff x="457200" y="1752600"/>
            <a:chExt cx="1752600" cy="762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5BA18F9-C522-4FB7-9F25-46B2B6AF64B3}"/>
                </a:ext>
              </a:extLst>
            </p:cNvPr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510947-1547-4BCC-ABF4-14239325EDF8}"/>
                </a:ext>
              </a:extLst>
            </p:cNvPr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6575C28-9372-462D-AF6E-CF02307D05E6}"/>
                </a:ext>
              </a:extLst>
            </p:cNvPr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3AF1698-1E71-4591-AACA-AC5703311423}"/>
                </a:ext>
              </a:extLst>
            </p:cNvPr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34B59D9D-28FF-4280-AB92-34D713E345E3}"/>
              </a:ext>
            </a:extLst>
          </p:cNvPr>
          <p:cNvSpPr txBox="1"/>
          <p:nvPr/>
        </p:nvSpPr>
        <p:spPr>
          <a:xfrm>
            <a:off x="457200" y="26189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8A41985-DA83-4916-BF79-4AE972AA3EB2}"/>
              </a:ext>
            </a:extLst>
          </p:cNvPr>
          <p:cNvGrpSpPr/>
          <p:nvPr/>
        </p:nvGrpSpPr>
        <p:grpSpPr>
          <a:xfrm>
            <a:off x="533400" y="3276600"/>
            <a:ext cx="1524000" cy="457200"/>
            <a:chOff x="533400" y="3276600"/>
            <a:chExt cx="1524000" cy="457200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352EE51-4BF9-4CBC-8BC5-DA224F61619D}"/>
                </a:ext>
              </a:extLst>
            </p:cNvPr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701F510-E42F-4C84-97DC-4A0AC477E4E4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BD92527-5A5D-415D-8C64-49602F83FB0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D8E3503-680C-4D62-A40A-7CB076EE22F6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16763C9-CC0D-439E-9312-1574672E497D}"/>
                </a:ext>
              </a:extLst>
            </p:cNvPr>
            <p:cNvGrpSpPr/>
            <p:nvPr/>
          </p:nvGrpSpPr>
          <p:grpSpPr>
            <a:xfrm>
              <a:off x="1752600" y="3276600"/>
              <a:ext cx="304800" cy="457200"/>
              <a:chOff x="533400" y="3276600"/>
              <a:chExt cx="685800" cy="457200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E3E0448D-6CD7-4A65-9975-C4A515CA0270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67CA611-3C1F-407E-AAC8-A2310574011B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317653E-39E2-4BF7-99E8-BCFC7E9A846E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6C1DC9CB-BB63-493E-87C9-9C5D4CE12FA2}"/>
                </a:ext>
              </a:extLst>
            </p:cNvPr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713B44CD-059B-4096-85FE-B6111169CAC3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1DD9692-DB44-4883-AED5-E87FE6B6BEF1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B66E193-986E-4B5C-A184-EF9ACC478761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7D08BF6F-AB6C-4A8D-8C5D-7153CEBD6A39}"/>
              </a:ext>
            </a:extLst>
          </p:cNvPr>
          <p:cNvSpPr txBox="1"/>
          <p:nvPr/>
        </p:nvSpPr>
        <p:spPr>
          <a:xfrm>
            <a:off x="304800" y="3886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8D940817-D4B8-4256-A6E3-349C1A975B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58"/>
          <a:stretch/>
        </p:blipFill>
        <p:spPr>
          <a:xfrm>
            <a:off x="107153" y="801239"/>
            <a:ext cx="3222842" cy="594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6156DFB3-342F-4378-A596-0FD90A8C62E7}"/>
              </a:ext>
            </a:extLst>
          </p:cNvPr>
          <p:cNvGrpSpPr/>
          <p:nvPr/>
        </p:nvGrpSpPr>
        <p:grpSpPr>
          <a:xfrm>
            <a:off x="837023" y="1682260"/>
            <a:ext cx="1752600" cy="762000"/>
            <a:chOff x="457200" y="1752600"/>
            <a:chExt cx="1752600" cy="762000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8B8D03B-0BCB-42DA-B705-95F21171AB67}"/>
                </a:ext>
              </a:extLst>
            </p:cNvPr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3A615BB-BE6C-40C4-B9CE-DBD1F2D3DEE2}"/>
                </a:ext>
              </a:extLst>
            </p:cNvPr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3D2E852-29A5-48DD-A07A-F7012E224AC2}"/>
                </a:ext>
              </a:extLst>
            </p:cNvPr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A32B265-45F8-4EA2-9CD1-53CC588AA5ED}"/>
                </a:ext>
              </a:extLst>
            </p:cNvPr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19ADB5B5-B26F-4A01-AB42-024D90DCB687}"/>
              </a:ext>
            </a:extLst>
          </p:cNvPr>
          <p:cNvSpPr txBox="1"/>
          <p:nvPr/>
        </p:nvSpPr>
        <p:spPr>
          <a:xfrm>
            <a:off x="837023" y="252046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7547A48-7165-44AB-84DD-4884D026C18E}"/>
              </a:ext>
            </a:extLst>
          </p:cNvPr>
          <p:cNvGrpSpPr/>
          <p:nvPr/>
        </p:nvGrpSpPr>
        <p:grpSpPr>
          <a:xfrm>
            <a:off x="1053901" y="3557953"/>
            <a:ext cx="1524000" cy="457200"/>
            <a:chOff x="533400" y="3276600"/>
            <a:chExt cx="1524000" cy="4572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C976160-B08D-4102-8AB9-C827BC1EA950}"/>
                </a:ext>
              </a:extLst>
            </p:cNvPr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7B517BF-1B99-4EC6-A9C7-1E13995EAE39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D1D6FF2-4121-4B70-BE2A-ED391210F2D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36815EC-3A04-47FD-88B0-432F039B9EC0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695603FE-89B5-4296-A495-30682478AF86}"/>
                </a:ext>
              </a:extLst>
            </p:cNvPr>
            <p:cNvGrpSpPr/>
            <p:nvPr/>
          </p:nvGrpSpPr>
          <p:grpSpPr>
            <a:xfrm>
              <a:off x="1752600" y="3276600"/>
              <a:ext cx="304800" cy="457200"/>
              <a:chOff x="533400" y="3276600"/>
              <a:chExt cx="685800" cy="457200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5DF5E79-2364-47E3-B50D-0BB344EA7041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59C2741-CC31-4A73-AE0E-CAC9ACDF3750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A9072DA9-B744-4B5F-8101-6878682D3719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46F75967-FBED-4F6C-BDC4-97C2619F5186}"/>
                </a:ext>
              </a:extLst>
            </p:cNvPr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54C6470-8E2A-4758-AFB6-64D52B891092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EC26C9A6-317B-4ADE-B0BA-917744E0CA3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64E8B37-34AB-4C28-ABC3-ADD5B49A394F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E428994-A368-44F6-A339-65B804E0DF29}"/>
              </a:ext>
            </a:extLst>
          </p:cNvPr>
          <p:cNvSpPr txBox="1"/>
          <p:nvPr/>
        </p:nvSpPr>
        <p:spPr>
          <a:xfrm>
            <a:off x="825301" y="416755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1998"/>
          </a:xfrm>
          <a:solidFill>
            <a:srgbClr val="CC00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Mixtures – Challenge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1802" y="1143000"/>
            <a:ext cx="55121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3 - Create a mixture of ELEMENT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COMPOUND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mixture by drawing blocks and shading them with colored pencils.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expression using the chemical formulas using addition signs, subscripts, and coefficients as needed.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Remember to use coefficients and subscripts if needed along with addition signs to show what is added together.</a:t>
            </a:r>
          </a:p>
          <a:p>
            <a:pPr lvl="0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4147" y="622964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 + R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039835" y="5391448"/>
            <a:ext cx="1524000" cy="762000"/>
            <a:chOff x="533400" y="4800600"/>
            <a:chExt cx="1524000" cy="762000"/>
          </a:xfrm>
        </p:grpSpPr>
        <p:grpSp>
          <p:nvGrpSpPr>
            <p:cNvPr id="24" name="Group 23"/>
            <p:cNvGrpSpPr/>
            <p:nvPr/>
          </p:nvGrpSpPr>
          <p:grpSpPr>
            <a:xfrm>
              <a:off x="533400" y="5029200"/>
              <a:ext cx="381000" cy="457200"/>
              <a:chOff x="533400" y="3276600"/>
              <a:chExt cx="685800" cy="457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066800" y="4800600"/>
              <a:ext cx="381000" cy="457200"/>
              <a:chOff x="533400" y="3276600"/>
              <a:chExt cx="685800" cy="4572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1676400" y="4876800"/>
              <a:ext cx="2286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8800" y="5257800"/>
              <a:ext cx="2286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8366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>
            <a:extLst>
              <a:ext uri="{FF2B5EF4-FFF2-40B4-BE49-F238E27FC236}">
                <a16:creationId xmlns:a16="http://schemas.microsoft.com/office/drawing/2014/main" id="{8D940817-D4B8-4256-A6E3-349C1A975B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58"/>
          <a:stretch/>
        </p:blipFill>
        <p:spPr>
          <a:xfrm>
            <a:off x="107153" y="801239"/>
            <a:ext cx="3222842" cy="594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34B59D9D-28FF-4280-AB92-34D713E345E3}"/>
              </a:ext>
            </a:extLst>
          </p:cNvPr>
          <p:cNvSpPr txBox="1"/>
          <p:nvPr/>
        </p:nvSpPr>
        <p:spPr>
          <a:xfrm>
            <a:off x="919084" y="257667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 + Y + R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156DFB3-342F-4378-A596-0FD90A8C62E7}"/>
              </a:ext>
            </a:extLst>
          </p:cNvPr>
          <p:cNvGrpSpPr/>
          <p:nvPr/>
        </p:nvGrpSpPr>
        <p:grpSpPr>
          <a:xfrm>
            <a:off x="825301" y="1648258"/>
            <a:ext cx="1752600" cy="762000"/>
            <a:chOff x="457200" y="1752600"/>
            <a:chExt cx="1752600" cy="762000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8B8D03B-0BCB-42DA-B705-95F21171AB67}"/>
                </a:ext>
              </a:extLst>
            </p:cNvPr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3A615BB-BE6C-40C4-B9CE-DBD1F2D3DEE2}"/>
                </a:ext>
              </a:extLst>
            </p:cNvPr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3D2E852-29A5-48DD-A07A-F7012E224AC2}"/>
                </a:ext>
              </a:extLst>
            </p:cNvPr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A32B265-45F8-4EA2-9CD1-53CC588AA5ED}"/>
                </a:ext>
              </a:extLst>
            </p:cNvPr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7547A48-7165-44AB-84DD-4884D026C18E}"/>
              </a:ext>
            </a:extLst>
          </p:cNvPr>
          <p:cNvGrpSpPr/>
          <p:nvPr/>
        </p:nvGrpSpPr>
        <p:grpSpPr>
          <a:xfrm>
            <a:off x="1053901" y="3557953"/>
            <a:ext cx="1524000" cy="457200"/>
            <a:chOff x="533400" y="3276600"/>
            <a:chExt cx="1524000" cy="4572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C976160-B08D-4102-8AB9-C827BC1EA950}"/>
                </a:ext>
              </a:extLst>
            </p:cNvPr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7B517BF-1B99-4EC6-A9C7-1E13995EAE39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D1D6FF2-4121-4B70-BE2A-ED391210F2D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36815EC-3A04-47FD-88B0-432F039B9EC0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695603FE-89B5-4296-A495-30682478AF86}"/>
                </a:ext>
              </a:extLst>
            </p:cNvPr>
            <p:cNvGrpSpPr/>
            <p:nvPr/>
          </p:nvGrpSpPr>
          <p:grpSpPr>
            <a:xfrm>
              <a:off x="1752600" y="3276600"/>
              <a:ext cx="304800" cy="457200"/>
              <a:chOff x="533400" y="3276600"/>
              <a:chExt cx="685800" cy="457200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5DF5E79-2364-47E3-B50D-0BB344EA7041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59C2741-CC31-4A73-AE0E-CAC9ACDF3750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A9072DA9-B744-4B5F-8101-6878682D3719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46F75967-FBED-4F6C-BDC4-97C2619F5186}"/>
                </a:ext>
              </a:extLst>
            </p:cNvPr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54C6470-8E2A-4758-AFB6-64D52B891092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EC26C9A6-317B-4ADE-B0BA-917744E0CA3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64E8B37-34AB-4C28-ABC3-ADD5B49A394F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E428994-A368-44F6-A339-65B804E0DF29}"/>
              </a:ext>
            </a:extLst>
          </p:cNvPr>
          <p:cNvSpPr txBox="1"/>
          <p:nvPr/>
        </p:nvSpPr>
        <p:spPr>
          <a:xfrm>
            <a:off x="825301" y="416755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1998"/>
          </a:xfrm>
          <a:solidFill>
            <a:srgbClr val="CC00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Mixtures – Challenge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1802" y="1143000"/>
            <a:ext cx="551219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Challenge 3 - Create a mixture of ELEMENT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COMPOUND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Make a model of the mixture by drawing blocks and shading them with colored pencils.</a:t>
            </a:r>
          </a:p>
          <a:p>
            <a:pPr lvl="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Write the chemical expression using the chemical formulas using addition signs, subscripts, and coefficients as needed.</a:t>
            </a:r>
          </a:p>
          <a:p>
            <a:pPr lvl="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Notes:  Since we are creating mixtures, we use ADDITION signs to show what is added together.   SUBSCRIPTS are used to show how many of each atom are in a compound, while COEFFICIENTS are used to show that we have more than one element or compound.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2901" y="616221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G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 + B + R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039835" y="5391448"/>
            <a:ext cx="1524000" cy="762000"/>
            <a:chOff x="533400" y="4800600"/>
            <a:chExt cx="1524000" cy="762000"/>
          </a:xfrm>
        </p:grpSpPr>
        <p:grpSp>
          <p:nvGrpSpPr>
            <p:cNvPr id="24" name="Group 23"/>
            <p:cNvGrpSpPr/>
            <p:nvPr/>
          </p:nvGrpSpPr>
          <p:grpSpPr>
            <a:xfrm>
              <a:off x="533400" y="5029200"/>
              <a:ext cx="381000" cy="457200"/>
              <a:chOff x="533400" y="3276600"/>
              <a:chExt cx="685800" cy="457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066800" y="4800600"/>
              <a:ext cx="381000" cy="457200"/>
              <a:chOff x="533400" y="3276600"/>
              <a:chExt cx="685800" cy="4572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1676400" y="4876800"/>
              <a:ext cx="2286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8800" y="5257800"/>
              <a:ext cx="2286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255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34B59D9D-28FF-4280-AB92-34D713E345E3}"/>
              </a:ext>
            </a:extLst>
          </p:cNvPr>
          <p:cNvSpPr txBox="1"/>
          <p:nvPr/>
        </p:nvSpPr>
        <p:spPr>
          <a:xfrm>
            <a:off x="4584893" y="1853417"/>
            <a:ext cx="3518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2B + Y + R + 2G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156DFB3-342F-4378-A596-0FD90A8C62E7}"/>
              </a:ext>
            </a:extLst>
          </p:cNvPr>
          <p:cNvGrpSpPr/>
          <p:nvPr/>
        </p:nvGrpSpPr>
        <p:grpSpPr>
          <a:xfrm>
            <a:off x="837023" y="1682260"/>
            <a:ext cx="1752600" cy="762000"/>
            <a:chOff x="457200" y="1752600"/>
            <a:chExt cx="1752600" cy="762000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8B8D03B-0BCB-42DA-B705-95F21171AB67}"/>
                </a:ext>
              </a:extLst>
            </p:cNvPr>
            <p:cNvSpPr/>
            <p:nvPr/>
          </p:nvSpPr>
          <p:spPr>
            <a:xfrm>
              <a:off x="533400" y="22098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3A615BB-BE6C-40C4-B9CE-DBD1F2D3DEE2}"/>
                </a:ext>
              </a:extLst>
            </p:cNvPr>
            <p:cNvSpPr/>
            <p:nvPr/>
          </p:nvSpPr>
          <p:spPr>
            <a:xfrm>
              <a:off x="457200" y="17526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3D2E852-29A5-48DD-A07A-F7012E224AC2}"/>
                </a:ext>
              </a:extLst>
            </p:cNvPr>
            <p:cNvSpPr/>
            <p:nvPr/>
          </p:nvSpPr>
          <p:spPr>
            <a:xfrm>
              <a:off x="1295400" y="18288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A32B265-45F8-4EA2-9CD1-53CC588AA5ED}"/>
                </a:ext>
              </a:extLst>
            </p:cNvPr>
            <p:cNvSpPr/>
            <p:nvPr/>
          </p:nvSpPr>
          <p:spPr>
            <a:xfrm>
              <a:off x="1447800" y="2209800"/>
              <a:ext cx="7620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7547A48-7165-44AB-84DD-4884D026C18E}"/>
              </a:ext>
            </a:extLst>
          </p:cNvPr>
          <p:cNvGrpSpPr/>
          <p:nvPr/>
        </p:nvGrpSpPr>
        <p:grpSpPr>
          <a:xfrm>
            <a:off x="724147" y="3189481"/>
            <a:ext cx="2187519" cy="885093"/>
            <a:chOff x="533400" y="3276600"/>
            <a:chExt cx="1458346" cy="4572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C976160-B08D-4102-8AB9-C827BC1EA950}"/>
                </a:ext>
              </a:extLst>
            </p:cNvPr>
            <p:cNvGrpSpPr/>
            <p:nvPr/>
          </p:nvGrpSpPr>
          <p:grpSpPr>
            <a:xfrm>
              <a:off x="533400" y="3276600"/>
              <a:ext cx="381000" cy="457200"/>
              <a:chOff x="533400" y="3276600"/>
              <a:chExt cx="685800" cy="457200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7B517BF-1B99-4EC6-A9C7-1E13995EAE39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D1D6FF2-4121-4B70-BE2A-ED391210F2D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36815EC-3A04-47FD-88B0-432F039B9EC0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695603FE-89B5-4296-A495-30682478AF86}"/>
                </a:ext>
              </a:extLst>
            </p:cNvPr>
            <p:cNvGrpSpPr/>
            <p:nvPr/>
          </p:nvGrpSpPr>
          <p:grpSpPr>
            <a:xfrm>
              <a:off x="1686947" y="3276600"/>
              <a:ext cx="304799" cy="457200"/>
              <a:chOff x="385679" y="3276600"/>
              <a:chExt cx="685803" cy="457200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5DF5E79-2364-47E3-B50D-0BB344EA7041}"/>
                  </a:ext>
                </a:extLst>
              </p:cNvPr>
              <p:cNvSpPr/>
              <p:nvPr/>
            </p:nvSpPr>
            <p:spPr>
              <a:xfrm>
                <a:off x="385684" y="3276600"/>
                <a:ext cx="685798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59C2741-CC31-4A73-AE0E-CAC9ACDF3750}"/>
                  </a:ext>
                </a:extLst>
              </p:cNvPr>
              <p:cNvSpPr/>
              <p:nvPr/>
            </p:nvSpPr>
            <p:spPr>
              <a:xfrm>
                <a:off x="385681" y="3429000"/>
                <a:ext cx="685797" cy="1524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A9072DA9-B744-4B5F-8101-6878682D3719}"/>
                  </a:ext>
                </a:extLst>
              </p:cNvPr>
              <p:cNvSpPr/>
              <p:nvPr/>
            </p:nvSpPr>
            <p:spPr>
              <a:xfrm>
                <a:off x="385679" y="3581400"/>
                <a:ext cx="685799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46F75967-FBED-4F6C-BDC4-97C2619F5186}"/>
                </a:ext>
              </a:extLst>
            </p:cNvPr>
            <p:cNvGrpSpPr/>
            <p:nvPr/>
          </p:nvGrpSpPr>
          <p:grpSpPr>
            <a:xfrm>
              <a:off x="1143000" y="3276600"/>
              <a:ext cx="381000" cy="457200"/>
              <a:chOff x="533400" y="3276600"/>
              <a:chExt cx="685800" cy="457200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54C6470-8E2A-4758-AFB6-64D52B891092}"/>
                  </a:ext>
                </a:extLst>
              </p:cNvPr>
              <p:cNvSpPr/>
              <p:nvPr/>
            </p:nvSpPr>
            <p:spPr>
              <a:xfrm>
                <a:off x="533400" y="32766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EC26C9A6-317B-4ADE-B0BA-917744E0CA38}"/>
                  </a:ext>
                </a:extLst>
              </p:cNvPr>
              <p:cNvSpPr/>
              <p:nvPr/>
            </p:nvSpPr>
            <p:spPr>
              <a:xfrm>
                <a:off x="533400" y="3429000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64E8B37-34AB-4C28-ABC3-ADD5B49A394F}"/>
                  </a:ext>
                </a:extLst>
              </p:cNvPr>
              <p:cNvSpPr/>
              <p:nvPr/>
            </p:nvSpPr>
            <p:spPr>
              <a:xfrm>
                <a:off x="533400" y="3581400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E428994-A368-44F6-A339-65B804E0DF29}"/>
              </a:ext>
            </a:extLst>
          </p:cNvPr>
          <p:cNvSpPr txBox="1"/>
          <p:nvPr/>
        </p:nvSpPr>
        <p:spPr>
          <a:xfrm>
            <a:off x="4572000" y="3525713"/>
            <a:ext cx="4157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Y + 2G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Y + B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191"/>
            <a:ext cx="9144000" cy="761998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Review– Write an expression for each example.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19600" y="5236771"/>
            <a:ext cx="4310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Y + G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Y + B + 2R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691654" y="4926271"/>
            <a:ext cx="2383807" cy="1211886"/>
            <a:chOff x="512339" y="4876800"/>
            <a:chExt cx="1545061" cy="685800"/>
          </a:xfrm>
        </p:grpSpPr>
        <p:grpSp>
          <p:nvGrpSpPr>
            <p:cNvPr id="24" name="Group 23"/>
            <p:cNvGrpSpPr/>
            <p:nvPr/>
          </p:nvGrpSpPr>
          <p:grpSpPr>
            <a:xfrm>
              <a:off x="512339" y="4991893"/>
              <a:ext cx="381002" cy="457200"/>
              <a:chOff x="495489" y="3239293"/>
              <a:chExt cx="685802" cy="457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95489" y="3239293"/>
                <a:ext cx="685800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95491" y="3391693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95490" y="3544093"/>
                <a:ext cx="685801" cy="1524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126067" y="5024315"/>
              <a:ext cx="381000" cy="457200"/>
              <a:chOff x="640081" y="3500315"/>
              <a:chExt cx="685800" cy="4572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640081" y="3500315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640081" y="3652715"/>
                <a:ext cx="685800" cy="152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640081" y="3805115"/>
                <a:ext cx="6858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1676400" y="4876800"/>
              <a:ext cx="2286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8800" y="5257800"/>
              <a:ext cx="2286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90E33738-317C-4113-870D-AFF72DD8B134}"/>
              </a:ext>
            </a:extLst>
          </p:cNvPr>
          <p:cNvSpPr/>
          <p:nvPr/>
        </p:nvSpPr>
        <p:spPr>
          <a:xfrm>
            <a:off x="2629147" y="1697551"/>
            <a:ext cx="762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DDF0B00-6103-45BF-AD0F-EF3D1B6C74E8}"/>
              </a:ext>
            </a:extLst>
          </p:cNvPr>
          <p:cNvSpPr/>
          <p:nvPr/>
        </p:nvSpPr>
        <p:spPr>
          <a:xfrm>
            <a:off x="2849873" y="2103219"/>
            <a:ext cx="762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2B93A69-D233-4EC0-B6DA-7395FE279B4B}"/>
              </a:ext>
            </a:extLst>
          </p:cNvPr>
          <p:cNvGrpSpPr/>
          <p:nvPr/>
        </p:nvGrpSpPr>
        <p:grpSpPr>
          <a:xfrm>
            <a:off x="3175199" y="3200496"/>
            <a:ext cx="571500" cy="885093"/>
            <a:chOff x="1790947" y="3341881"/>
            <a:chExt cx="571500" cy="885093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47C2EFA-61CE-4052-A94F-FAF7FD05D484}"/>
                </a:ext>
              </a:extLst>
            </p:cNvPr>
            <p:cNvSpPr/>
            <p:nvPr/>
          </p:nvSpPr>
          <p:spPr>
            <a:xfrm>
              <a:off x="1790947" y="3341881"/>
              <a:ext cx="571500" cy="29503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3F716B7-1508-4CE2-A6F5-79565F06F3C5}"/>
                </a:ext>
              </a:extLst>
            </p:cNvPr>
            <p:cNvSpPr/>
            <p:nvPr/>
          </p:nvSpPr>
          <p:spPr>
            <a:xfrm>
              <a:off x="1790947" y="3636912"/>
              <a:ext cx="571500" cy="2950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A9B5369-B739-4647-A69C-997567D24F01}"/>
                </a:ext>
              </a:extLst>
            </p:cNvPr>
            <p:cNvSpPr/>
            <p:nvPr/>
          </p:nvSpPr>
          <p:spPr>
            <a:xfrm>
              <a:off x="1790947" y="3931943"/>
              <a:ext cx="571500" cy="29503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038765D8-3ACE-466E-9A39-29A730FE463D}"/>
              </a:ext>
            </a:extLst>
          </p:cNvPr>
          <p:cNvSpPr/>
          <p:nvPr/>
        </p:nvSpPr>
        <p:spPr>
          <a:xfrm>
            <a:off x="3054524" y="4844722"/>
            <a:ext cx="352697" cy="5386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840A0B-D75E-416C-B067-34D4F1EDC809}"/>
              </a:ext>
            </a:extLst>
          </p:cNvPr>
          <p:cNvSpPr/>
          <p:nvPr/>
        </p:nvSpPr>
        <p:spPr>
          <a:xfrm>
            <a:off x="422031" y="1153546"/>
            <a:ext cx="3657600" cy="16809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4A1A2CE-EB64-4B1E-9088-F4926AD9E70E}"/>
              </a:ext>
            </a:extLst>
          </p:cNvPr>
          <p:cNvSpPr/>
          <p:nvPr/>
        </p:nvSpPr>
        <p:spPr>
          <a:xfrm>
            <a:off x="422031" y="2894487"/>
            <a:ext cx="3657600" cy="16809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485DF54-DEAE-437B-8CF7-00600A5ABF20}"/>
              </a:ext>
            </a:extLst>
          </p:cNvPr>
          <p:cNvSpPr/>
          <p:nvPr/>
        </p:nvSpPr>
        <p:spPr>
          <a:xfrm>
            <a:off x="422031" y="4675614"/>
            <a:ext cx="3657600" cy="16809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83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7219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Final Challenge – Use all your Lego blocks to represent a chemical substance.  Write the expression for it.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773CE8-63C8-4637-BBA6-29835B5D72FC}"/>
              </a:ext>
            </a:extLst>
          </p:cNvPr>
          <p:cNvSpPr/>
          <p:nvPr/>
        </p:nvSpPr>
        <p:spPr>
          <a:xfrm>
            <a:off x="460717" y="1182231"/>
            <a:ext cx="822256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Use all your Lego blocks to represent a chemical substance – your choice of elements, compounds, or mixtures. 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Write the expression for it.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Be prepared to share with the class.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848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1596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>
                <a:latin typeface="Arial Rounded MT Bold" pitchFamily="34" charset="0"/>
              </a:rPr>
              <a:t>Elements vs. Compounds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9684" y="1014948"/>
            <a:ext cx="4820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LEGOs that are not snapped together are not chemically bonded to each other.  These would be considered elements.</a:t>
            </a:r>
          </a:p>
          <a:p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LEGOs snapped together represent a chemical bond forming one molecule of a compound.  </a:t>
            </a:r>
          </a:p>
          <a:p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BBD441-BFF6-454C-857D-AC848BCDD51E}"/>
              </a:ext>
            </a:extLst>
          </p:cNvPr>
          <p:cNvGrpSpPr/>
          <p:nvPr/>
        </p:nvGrpSpPr>
        <p:grpSpPr>
          <a:xfrm>
            <a:off x="5949268" y="963076"/>
            <a:ext cx="1739140" cy="1473114"/>
            <a:chOff x="1210684" y="2057400"/>
            <a:chExt cx="909332" cy="769095"/>
          </a:xfrm>
          <a:solidFill>
            <a:srgbClr val="00B0F0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AFD8C8-ABE3-4F81-9C2F-9F7556F143B8}"/>
                </a:ext>
              </a:extLst>
            </p:cNvPr>
            <p:cNvSpPr/>
            <p:nvPr/>
          </p:nvSpPr>
          <p:spPr>
            <a:xfrm>
              <a:off x="1211615" y="2521695"/>
              <a:ext cx="908401" cy="304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0E7C0F-9DE3-4D38-AE42-45E5290457DB}"/>
                </a:ext>
              </a:extLst>
            </p:cNvPr>
            <p:cNvSpPr/>
            <p:nvPr/>
          </p:nvSpPr>
          <p:spPr>
            <a:xfrm>
              <a:off x="1210684" y="2057400"/>
              <a:ext cx="908402" cy="304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E63097F-640C-4D91-9733-74AAC0D9EF89}"/>
              </a:ext>
            </a:extLst>
          </p:cNvPr>
          <p:cNvGrpSpPr/>
          <p:nvPr/>
        </p:nvGrpSpPr>
        <p:grpSpPr>
          <a:xfrm>
            <a:off x="5949268" y="3108516"/>
            <a:ext cx="1875692" cy="1235613"/>
            <a:chOff x="6858000" y="1981200"/>
            <a:chExt cx="762000" cy="6096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8EF9E21-B192-4527-A079-E6678024284E}"/>
                </a:ext>
              </a:extLst>
            </p:cNvPr>
            <p:cNvSpPr/>
            <p:nvPr/>
          </p:nvSpPr>
          <p:spPr>
            <a:xfrm>
              <a:off x="6858000" y="1981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CE4F68-CF79-4B3A-A8F7-8F81E69E084F}"/>
                </a:ext>
              </a:extLst>
            </p:cNvPr>
            <p:cNvSpPr/>
            <p:nvPr/>
          </p:nvSpPr>
          <p:spPr>
            <a:xfrm>
              <a:off x="6858000" y="2286000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0A01A058-9A70-42F3-B9E7-A274F7EA69CE}"/>
              </a:ext>
            </a:extLst>
          </p:cNvPr>
          <p:cNvSpPr/>
          <p:nvPr/>
        </p:nvSpPr>
        <p:spPr>
          <a:xfrm>
            <a:off x="1869712" y="5287953"/>
            <a:ext cx="564673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One block = One atom of an element</a:t>
            </a:r>
          </a:p>
          <a:p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Each color is a different ELEMENT.</a:t>
            </a:r>
          </a:p>
        </p:txBody>
      </p:sp>
    </p:spTree>
    <p:extLst>
      <p:ext uri="{BB962C8B-B14F-4D97-AF65-F5344CB8AC3E}">
        <p14:creationId xmlns:p14="http://schemas.microsoft.com/office/powerpoint/2010/main" val="196588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33517" y="1035775"/>
            <a:ext cx="54441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1:  Make a model that represents two atoms of an element.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 blocks and shade them with colored pencils to make your model.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Label using the symbol = first letter of the color.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 coefficients to show how many atoms of the element you have.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FFFF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Elements – Challenge 1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45FC3A1-D49B-4026-828D-F1B2E2EEC7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965"/>
          <a:stretch/>
        </p:blipFill>
        <p:spPr>
          <a:xfrm>
            <a:off x="166286" y="926068"/>
            <a:ext cx="3131490" cy="5742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80CDEF5-2A25-4F2B-85F6-D3F35F5A0A1F}"/>
              </a:ext>
            </a:extLst>
          </p:cNvPr>
          <p:cNvSpPr txBox="1"/>
          <p:nvPr/>
        </p:nvSpPr>
        <p:spPr>
          <a:xfrm>
            <a:off x="963049" y="248995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92FC635-BF17-405D-8709-FF51E103F0EB}"/>
              </a:ext>
            </a:extLst>
          </p:cNvPr>
          <p:cNvGrpSpPr/>
          <p:nvPr/>
        </p:nvGrpSpPr>
        <p:grpSpPr>
          <a:xfrm>
            <a:off x="848749" y="1907361"/>
            <a:ext cx="1702851" cy="543926"/>
            <a:chOff x="947225" y="1837021"/>
            <a:chExt cx="1702851" cy="54392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F34148A-9725-4662-AC88-97C6FC510D81}"/>
                </a:ext>
              </a:extLst>
            </p:cNvPr>
            <p:cNvSpPr/>
            <p:nvPr/>
          </p:nvSpPr>
          <p:spPr>
            <a:xfrm>
              <a:off x="947225" y="1837021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89602E-9BFC-4017-8A62-11812D9768D5}"/>
                </a:ext>
              </a:extLst>
            </p:cNvPr>
            <p:cNvSpPr/>
            <p:nvPr/>
          </p:nvSpPr>
          <p:spPr>
            <a:xfrm>
              <a:off x="1888076" y="2076147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30AD5C82-84FC-4C49-A7D3-84ED8AD3E76A}"/>
              </a:ext>
            </a:extLst>
          </p:cNvPr>
          <p:cNvSpPr/>
          <p:nvPr/>
        </p:nvSpPr>
        <p:spPr>
          <a:xfrm>
            <a:off x="7202148" y="5768755"/>
            <a:ext cx="15520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4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15EC32-40D4-4928-B435-2BF2B92A0A5C}"/>
              </a:ext>
            </a:extLst>
          </p:cNvPr>
          <p:cNvSpPr/>
          <p:nvPr/>
        </p:nvSpPr>
        <p:spPr>
          <a:xfrm>
            <a:off x="3727780" y="5830311"/>
            <a:ext cx="2635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COEFFICIENT</a:t>
            </a:r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1078DDC-E387-44CC-B350-CAD2D52C135A}"/>
              </a:ext>
            </a:extLst>
          </p:cNvPr>
          <p:cNvCxnSpPr>
            <a:cxnSpLocks/>
          </p:cNvCxnSpPr>
          <p:nvPr/>
        </p:nvCxnSpPr>
        <p:spPr>
          <a:xfrm>
            <a:off x="6720907" y="6122698"/>
            <a:ext cx="481242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EB571F-680B-4E66-AA4D-3802523D25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965"/>
          <a:stretch/>
        </p:blipFill>
        <p:spPr>
          <a:xfrm>
            <a:off x="166286" y="926068"/>
            <a:ext cx="3131490" cy="5742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482524" y="1072956"/>
            <a:ext cx="5545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2:  Make a model that represents three atoms of one element.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 blocks and shade them with colored pencils to make your model.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an expression to show this.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coefficient will you need for three atoms of an element?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FFFF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Elements – Challenge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46552D-574A-4B91-85F3-35B8B54D672D}"/>
              </a:ext>
            </a:extLst>
          </p:cNvPr>
          <p:cNvSpPr txBox="1"/>
          <p:nvPr/>
        </p:nvSpPr>
        <p:spPr>
          <a:xfrm>
            <a:off x="1061525" y="241961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2B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A8C4F98-DA58-4625-93A8-97AF539F7B45}"/>
              </a:ext>
            </a:extLst>
          </p:cNvPr>
          <p:cNvGrpSpPr/>
          <p:nvPr/>
        </p:nvGrpSpPr>
        <p:grpSpPr>
          <a:xfrm>
            <a:off x="905023" y="3506862"/>
            <a:ext cx="1676400" cy="762000"/>
            <a:chOff x="609600" y="3429000"/>
            <a:chExt cx="1676400" cy="762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EF11BFD-5B1B-4733-B23C-8554EF0E44B0}"/>
                </a:ext>
              </a:extLst>
            </p:cNvPr>
            <p:cNvSpPr/>
            <p:nvPr/>
          </p:nvSpPr>
          <p:spPr>
            <a:xfrm>
              <a:off x="1066800" y="3886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FA82A7B-968C-40AF-ADFA-5F05AB751EAC}"/>
                </a:ext>
              </a:extLst>
            </p:cNvPr>
            <p:cNvSpPr/>
            <p:nvPr/>
          </p:nvSpPr>
          <p:spPr>
            <a:xfrm>
              <a:off x="609600" y="34290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18444CA-6483-4B90-A550-FF27C2BAD2A9}"/>
                </a:ext>
              </a:extLst>
            </p:cNvPr>
            <p:cNvSpPr/>
            <p:nvPr/>
          </p:nvSpPr>
          <p:spPr>
            <a:xfrm>
              <a:off x="1524000" y="34290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2595B8C-BF35-4816-93F1-291F997206EB}"/>
              </a:ext>
            </a:extLst>
          </p:cNvPr>
          <p:cNvSpPr txBox="1"/>
          <p:nvPr/>
        </p:nvSpPr>
        <p:spPr>
          <a:xfrm>
            <a:off x="1095523" y="429125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BCC29D9-A6F7-45AB-BC53-2E6A8A05FBC6}"/>
              </a:ext>
            </a:extLst>
          </p:cNvPr>
          <p:cNvGrpSpPr/>
          <p:nvPr/>
        </p:nvGrpSpPr>
        <p:grpSpPr>
          <a:xfrm>
            <a:off x="981223" y="1994912"/>
            <a:ext cx="1710398" cy="443107"/>
            <a:chOff x="981223" y="1994912"/>
            <a:chExt cx="1710398" cy="44310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4AEA91B-FCF3-4758-81B5-F0476E3F9A93}"/>
                </a:ext>
              </a:extLst>
            </p:cNvPr>
            <p:cNvSpPr/>
            <p:nvPr/>
          </p:nvSpPr>
          <p:spPr>
            <a:xfrm>
              <a:off x="981223" y="1994912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48CCFC-17A1-4A83-870B-540EC16A8635}"/>
                </a:ext>
              </a:extLst>
            </p:cNvPr>
            <p:cNvSpPr/>
            <p:nvPr/>
          </p:nvSpPr>
          <p:spPr>
            <a:xfrm>
              <a:off x="1929621" y="2133219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439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33B21F64-5AA3-4B54-985A-C718DFCD3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965"/>
          <a:stretch/>
        </p:blipFill>
        <p:spPr>
          <a:xfrm>
            <a:off x="166286" y="926068"/>
            <a:ext cx="3131490" cy="5742018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1517152-609D-45DF-BD93-E908D36DD3AF}"/>
              </a:ext>
            </a:extLst>
          </p:cNvPr>
          <p:cNvSpPr/>
          <p:nvPr/>
        </p:nvSpPr>
        <p:spPr>
          <a:xfrm>
            <a:off x="1328225" y="1828747"/>
            <a:ext cx="762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9E67EA-6757-4BEF-B209-CF8F6CCF08C9}"/>
              </a:ext>
            </a:extLst>
          </p:cNvPr>
          <p:cNvSpPr txBox="1"/>
          <p:nvPr/>
        </p:nvSpPr>
        <p:spPr>
          <a:xfrm>
            <a:off x="1061525" y="241961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DD05C1A-CDF4-42B4-87EC-BB2D3144E1E1}"/>
              </a:ext>
            </a:extLst>
          </p:cNvPr>
          <p:cNvGrpSpPr/>
          <p:nvPr/>
        </p:nvGrpSpPr>
        <p:grpSpPr>
          <a:xfrm>
            <a:off x="905023" y="3506862"/>
            <a:ext cx="1676400" cy="762000"/>
            <a:chOff x="609600" y="3429000"/>
            <a:chExt cx="1676400" cy="762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DEDC2BB-D6FB-4A6E-A884-92C24D95E5EF}"/>
                </a:ext>
              </a:extLst>
            </p:cNvPr>
            <p:cNvSpPr/>
            <p:nvPr/>
          </p:nvSpPr>
          <p:spPr>
            <a:xfrm>
              <a:off x="1066800" y="3886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0D83A3B-34D5-4A4A-BE64-D0FA1F31F59D}"/>
                </a:ext>
              </a:extLst>
            </p:cNvPr>
            <p:cNvSpPr/>
            <p:nvPr/>
          </p:nvSpPr>
          <p:spPr>
            <a:xfrm>
              <a:off x="609600" y="34290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A38DDEF-DF52-4C40-A9AA-3EE974B67E7D}"/>
                </a:ext>
              </a:extLst>
            </p:cNvPr>
            <p:cNvSpPr/>
            <p:nvPr/>
          </p:nvSpPr>
          <p:spPr>
            <a:xfrm>
              <a:off x="1524000" y="34290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F1C7B90-C0E7-4610-9FA2-D97686ED8767}"/>
              </a:ext>
            </a:extLst>
          </p:cNvPr>
          <p:cNvSpPr txBox="1"/>
          <p:nvPr/>
        </p:nvSpPr>
        <p:spPr>
          <a:xfrm>
            <a:off x="1095523" y="429125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20160" y="1356484"/>
            <a:ext cx="5593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 3:  Make a model that represents four atoms of an element.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 blocks and shade them with colored pencils to make your model.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coefficient will you need for four atoms of an element?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FFFF00"/>
          </a:solidFill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Elements – Challenge 3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878061" y="5104228"/>
            <a:ext cx="788963" cy="729514"/>
            <a:chOff x="685800" y="4800600"/>
            <a:chExt cx="788963" cy="729514"/>
          </a:xfrm>
        </p:grpSpPr>
        <p:sp>
          <p:nvSpPr>
            <p:cNvPr id="10" name="Rectangle 9"/>
            <p:cNvSpPr/>
            <p:nvPr/>
          </p:nvSpPr>
          <p:spPr>
            <a:xfrm>
              <a:off x="712763" y="5225314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5800" y="4800600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60123" y="5929972"/>
            <a:ext cx="128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4G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EC636C7-3DD4-41E1-A404-7F473E569D86}"/>
              </a:ext>
            </a:extLst>
          </p:cNvPr>
          <p:cNvGrpSpPr/>
          <p:nvPr/>
        </p:nvGrpSpPr>
        <p:grpSpPr>
          <a:xfrm>
            <a:off x="1715089" y="5192986"/>
            <a:ext cx="762000" cy="736986"/>
            <a:chOff x="1370428" y="4736958"/>
            <a:chExt cx="762000" cy="73698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94B412B-4819-4747-BFD7-A2402FC759BF}"/>
                </a:ext>
              </a:extLst>
            </p:cNvPr>
            <p:cNvSpPr/>
            <p:nvPr/>
          </p:nvSpPr>
          <p:spPr>
            <a:xfrm>
              <a:off x="1370428" y="5169144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6840484-FC59-47D4-858B-2D59030C836C}"/>
                </a:ext>
              </a:extLst>
            </p:cNvPr>
            <p:cNvSpPr/>
            <p:nvPr/>
          </p:nvSpPr>
          <p:spPr>
            <a:xfrm>
              <a:off x="1370428" y="4736958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26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1796" y="1243245"/>
            <a:ext cx="5943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LEGOs snapped together represent a chemical bond forming one compound.  </a:t>
            </a:r>
          </a:p>
          <a:p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As we learned, LEGOs that are not snapped together are not chemically bonded to each other.  These would be considered elements.</a:t>
            </a:r>
          </a:p>
          <a:p>
            <a:pPr lvl="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Since the Lego blocks are representing compounds, they must be snapped together. 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SUBSCRIPTS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are used to show how many of each atom are in a compound.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Compounds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Has 2 or more different elements bonded together.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D31EB7-D1F1-4B34-A2A2-EC4EC4D559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3" r="33036"/>
          <a:stretch/>
        </p:blipFill>
        <p:spPr>
          <a:xfrm>
            <a:off x="6056782" y="914400"/>
            <a:ext cx="3087218" cy="560714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A19747-4C68-4EBF-BE72-F6876C8CB388}"/>
              </a:ext>
            </a:extLst>
          </p:cNvPr>
          <p:cNvSpPr/>
          <p:nvPr/>
        </p:nvSpPr>
        <p:spPr>
          <a:xfrm>
            <a:off x="3284063" y="5420151"/>
            <a:ext cx="1125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6AD153-8893-4F3D-BD19-520800A34BAB}"/>
              </a:ext>
            </a:extLst>
          </p:cNvPr>
          <p:cNvSpPr/>
          <p:nvPr/>
        </p:nvSpPr>
        <p:spPr>
          <a:xfrm>
            <a:off x="1540180" y="6164494"/>
            <a:ext cx="2419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SUBSCRIPT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35A30A1-44B1-4AF9-B0D3-158789C0488C}"/>
              </a:ext>
            </a:extLst>
          </p:cNvPr>
          <p:cNvCxnSpPr>
            <a:cxnSpLocks/>
          </p:cNvCxnSpPr>
          <p:nvPr/>
        </p:nvCxnSpPr>
        <p:spPr>
          <a:xfrm flipV="1">
            <a:off x="3284063" y="6128038"/>
            <a:ext cx="467591" cy="1180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30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35D028-3576-4A6E-9C70-34C5B180E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3" r="33036"/>
          <a:stretch/>
        </p:blipFill>
        <p:spPr>
          <a:xfrm>
            <a:off x="5931096" y="1012876"/>
            <a:ext cx="3087218" cy="5607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28600" y="1228397"/>
            <a:ext cx="5702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Challenge: Create a compound consisting of one atom of three different elements (i.e. use 3 different colored blocks.)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compound by drawing blocks and shading them with colored pencils.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formula using the first letter of the color as the symbols.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Compound – Challenge 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21901" y="2056236"/>
            <a:ext cx="762000" cy="914400"/>
            <a:chOff x="6858000" y="1676400"/>
            <a:chExt cx="762000" cy="914400"/>
          </a:xfrm>
        </p:grpSpPr>
        <p:sp>
          <p:nvSpPr>
            <p:cNvPr id="5" name="Rectangle 4"/>
            <p:cNvSpPr/>
            <p:nvPr/>
          </p:nvSpPr>
          <p:spPr>
            <a:xfrm>
              <a:off x="6858000" y="16764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1981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858000" y="2286000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99249" y="2208636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BYG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35D028-3576-4A6E-9C70-34C5B180E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3" r="33036"/>
          <a:stretch/>
        </p:blipFill>
        <p:spPr>
          <a:xfrm>
            <a:off x="5931096" y="1012876"/>
            <a:ext cx="3087218" cy="5607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28600" y="990602"/>
            <a:ext cx="52788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Challenge:  Create a compound with 2 atoms of one element and one atom of two different atoms.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compound by drawing blocks and shading them with colored pencils.</a:t>
            </a:r>
          </a:p>
          <a:p>
            <a:pPr lvl="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formula using the first letter of the color as the symbols.  Add subscripts to show how many atoms of that element are in the compound.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Compound – Challenge 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21901" y="2042168"/>
            <a:ext cx="762000" cy="914400"/>
            <a:chOff x="6858000" y="1676400"/>
            <a:chExt cx="762000" cy="914400"/>
          </a:xfrm>
        </p:grpSpPr>
        <p:sp>
          <p:nvSpPr>
            <p:cNvPr id="5" name="Rectangle 4"/>
            <p:cNvSpPr/>
            <p:nvPr/>
          </p:nvSpPr>
          <p:spPr>
            <a:xfrm>
              <a:off x="6858000" y="16764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1981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858000" y="2286000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99249" y="21945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BYG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D95557-650D-446A-9F79-E346F71DAEC0}"/>
              </a:ext>
            </a:extLst>
          </p:cNvPr>
          <p:cNvSpPr txBox="1"/>
          <p:nvPr/>
        </p:nvSpPr>
        <p:spPr>
          <a:xfrm>
            <a:off x="7299249" y="376623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FEC6F57-DC0D-4F5E-9FA4-82ECA6BF1A80}"/>
              </a:ext>
            </a:extLst>
          </p:cNvPr>
          <p:cNvGrpSpPr/>
          <p:nvPr/>
        </p:nvGrpSpPr>
        <p:grpSpPr>
          <a:xfrm>
            <a:off x="6537249" y="3632204"/>
            <a:ext cx="762000" cy="914400"/>
            <a:chOff x="6858000" y="3200400"/>
            <a:chExt cx="762000" cy="9144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CAC4B1-D8D2-4D15-9B52-55D72762BD67}"/>
                </a:ext>
              </a:extLst>
            </p:cNvPr>
            <p:cNvSpPr/>
            <p:nvPr/>
          </p:nvSpPr>
          <p:spPr>
            <a:xfrm>
              <a:off x="6858000" y="32004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69C9BFB-1D67-46BB-B503-FB584B35BACB}"/>
                </a:ext>
              </a:extLst>
            </p:cNvPr>
            <p:cNvSpPr/>
            <p:nvPr/>
          </p:nvSpPr>
          <p:spPr>
            <a:xfrm>
              <a:off x="6858000" y="3505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6A138AD-1DCB-4A73-9996-587566A3C06A}"/>
                </a:ext>
              </a:extLst>
            </p:cNvPr>
            <p:cNvSpPr/>
            <p:nvPr/>
          </p:nvSpPr>
          <p:spPr>
            <a:xfrm>
              <a:off x="6858000" y="38100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9417EB4B-CDC3-4780-A7C6-262F83FEF1EF}"/>
              </a:ext>
            </a:extLst>
          </p:cNvPr>
          <p:cNvSpPr/>
          <p:nvPr/>
        </p:nvSpPr>
        <p:spPr>
          <a:xfrm>
            <a:off x="3291841" y="5549184"/>
            <a:ext cx="1125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4B2543-86B6-46D3-90AF-D273EC91641B}"/>
              </a:ext>
            </a:extLst>
          </p:cNvPr>
          <p:cNvSpPr/>
          <p:nvPr/>
        </p:nvSpPr>
        <p:spPr>
          <a:xfrm>
            <a:off x="1033995" y="6172593"/>
            <a:ext cx="2419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SUBSCRIPT</a:t>
            </a:r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7D935A-33A2-4A77-9C9B-B2FE7786D2A5}"/>
              </a:ext>
            </a:extLst>
          </p:cNvPr>
          <p:cNvCxnSpPr>
            <a:cxnSpLocks/>
          </p:cNvCxnSpPr>
          <p:nvPr/>
        </p:nvCxnSpPr>
        <p:spPr>
          <a:xfrm flipV="1">
            <a:off x="3365405" y="6188019"/>
            <a:ext cx="336424" cy="3058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13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0D318EF4-402F-403C-9729-6FFCCCBBD4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3" r="33036"/>
          <a:stretch/>
        </p:blipFill>
        <p:spPr>
          <a:xfrm>
            <a:off x="5931096" y="984740"/>
            <a:ext cx="3087218" cy="5607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656664D9-4FD2-4869-8955-ABB2CA6314D4}"/>
              </a:ext>
            </a:extLst>
          </p:cNvPr>
          <p:cNvGrpSpPr/>
          <p:nvPr/>
        </p:nvGrpSpPr>
        <p:grpSpPr>
          <a:xfrm>
            <a:off x="6421901" y="2028100"/>
            <a:ext cx="762000" cy="914400"/>
            <a:chOff x="6858000" y="1676400"/>
            <a:chExt cx="762000" cy="9144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B7CC01C-825F-43D4-B391-1CC5A637AEC7}"/>
                </a:ext>
              </a:extLst>
            </p:cNvPr>
            <p:cNvSpPr/>
            <p:nvPr/>
          </p:nvSpPr>
          <p:spPr>
            <a:xfrm>
              <a:off x="6858000" y="16764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0983160-F5C3-4788-8E92-0D6EABA291AC}"/>
                </a:ext>
              </a:extLst>
            </p:cNvPr>
            <p:cNvSpPr/>
            <p:nvPr/>
          </p:nvSpPr>
          <p:spPr>
            <a:xfrm>
              <a:off x="6858000" y="1981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72FCB99-A8A8-4F34-A7A9-C2E15F553328}"/>
                </a:ext>
              </a:extLst>
            </p:cNvPr>
            <p:cNvSpPr/>
            <p:nvPr/>
          </p:nvSpPr>
          <p:spPr>
            <a:xfrm>
              <a:off x="6858000" y="2286000"/>
              <a:ext cx="762000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6F179EA-46DB-4A49-8D36-BF068E6CF9CC}"/>
              </a:ext>
            </a:extLst>
          </p:cNvPr>
          <p:cNvSpPr txBox="1"/>
          <p:nvPr/>
        </p:nvSpPr>
        <p:spPr>
          <a:xfrm>
            <a:off x="7299249" y="21805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BYG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7DD340-72F8-4288-AD48-975234DC8E14}"/>
              </a:ext>
            </a:extLst>
          </p:cNvPr>
          <p:cNvSpPr txBox="1"/>
          <p:nvPr/>
        </p:nvSpPr>
        <p:spPr>
          <a:xfrm>
            <a:off x="7299249" y="3752171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Y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DEA8B6D-B614-4424-BD31-36F9C08210B6}"/>
              </a:ext>
            </a:extLst>
          </p:cNvPr>
          <p:cNvGrpSpPr/>
          <p:nvPr/>
        </p:nvGrpSpPr>
        <p:grpSpPr>
          <a:xfrm>
            <a:off x="6537249" y="3618136"/>
            <a:ext cx="762000" cy="914400"/>
            <a:chOff x="6858000" y="3200400"/>
            <a:chExt cx="762000" cy="9144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5DE4620-12D6-457F-AEFC-D3C6A7064C05}"/>
                </a:ext>
              </a:extLst>
            </p:cNvPr>
            <p:cNvSpPr/>
            <p:nvPr/>
          </p:nvSpPr>
          <p:spPr>
            <a:xfrm>
              <a:off x="6858000" y="32004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C9AB2FD-EF2C-4608-A926-C91E9E847EDE}"/>
                </a:ext>
              </a:extLst>
            </p:cNvPr>
            <p:cNvSpPr/>
            <p:nvPr/>
          </p:nvSpPr>
          <p:spPr>
            <a:xfrm>
              <a:off x="6858000" y="3505200"/>
              <a:ext cx="762000" cy="304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B0F16B5-8044-465A-9B4A-9DC97E1ACD26}"/>
                </a:ext>
              </a:extLst>
            </p:cNvPr>
            <p:cNvSpPr/>
            <p:nvPr/>
          </p:nvSpPr>
          <p:spPr>
            <a:xfrm>
              <a:off x="6858000" y="3810000"/>
              <a:ext cx="762000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12649" y="1440890"/>
            <a:ext cx="5943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Challenge:  Create a compound with at least four different elements.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model of the compound by drawing blocks and shading them with colored pencils.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the chemical formula using the first letter of the color as the symbols.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subscripts to show how many of each atom is included in the compound.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1439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Compound – Challenge 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99249" y="540601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(any order)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ECC671E-E43A-420E-89C1-2E6D5FC4FE01}"/>
              </a:ext>
            </a:extLst>
          </p:cNvPr>
          <p:cNvGrpSpPr/>
          <p:nvPr/>
        </p:nvGrpSpPr>
        <p:grpSpPr>
          <a:xfrm>
            <a:off x="6421901" y="5226542"/>
            <a:ext cx="762000" cy="1149833"/>
            <a:chOff x="6421901" y="5156202"/>
            <a:chExt cx="762000" cy="1149833"/>
          </a:xfrm>
        </p:grpSpPr>
        <p:grpSp>
          <p:nvGrpSpPr>
            <p:cNvPr id="23" name="Group 22"/>
            <p:cNvGrpSpPr/>
            <p:nvPr/>
          </p:nvGrpSpPr>
          <p:grpSpPr>
            <a:xfrm>
              <a:off x="6421901" y="5391946"/>
              <a:ext cx="762000" cy="914089"/>
              <a:chOff x="6858000" y="4648200"/>
              <a:chExt cx="762000" cy="12192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858000" y="4953000"/>
                <a:ext cx="762000" cy="304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858000" y="5257800"/>
                <a:ext cx="762000" cy="3048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858000" y="5562600"/>
                <a:ext cx="762000" cy="3048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858000" y="4648200"/>
                <a:ext cx="762000" cy="3048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C782CDB-D58C-4D77-AF3E-E5204D913A8D}"/>
                </a:ext>
              </a:extLst>
            </p:cNvPr>
            <p:cNvSpPr/>
            <p:nvPr/>
          </p:nvSpPr>
          <p:spPr>
            <a:xfrm>
              <a:off x="6421901" y="5156202"/>
              <a:ext cx="762000" cy="2285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88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1030</Words>
  <Application>Microsoft Office PowerPoint</Application>
  <PresentationFormat>On-screen Show (4:3)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Times New Roman</vt:lpstr>
      <vt:lpstr>Office Theme</vt:lpstr>
      <vt:lpstr>Building Blocks of Matter</vt:lpstr>
      <vt:lpstr>Elements vs. Compounds</vt:lpstr>
      <vt:lpstr>Elements – Challenge 1</vt:lpstr>
      <vt:lpstr>Elements – Challenge 2</vt:lpstr>
      <vt:lpstr>Elements – Challenge 3</vt:lpstr>
      <vt:lpstr>Compounds Has 2 or more different elements bonded together.</vt:lpstr>
      <vt:lpstr>Compound – Challenge 1</vt:lpstr>
      <vt:lpstr>Compound – Challenge 2</vt:lpstr>
      <vt:lpstr>Compound – Challenge 3</vt:lpstr>
      <vt:lpstr>Mixtures – Not Chemically Combined</vt:lpstr>
      <vt:lpstr>Mixtures – Challenge 1</vt:lpstr>
      <vt:lpstr>Mixtures – Challenge 2</vt:lpstr>
      <vt:lpstr>Mixtures – Challenge 3</vt:lpstr>
      <vt:lpstr>Mixtures – Challenge 3</vt:lpstr>
      <vt:lpstr>Review– Write an expression for each example.</vt:lpstr>
      <vt:lpstr>Final Challenge – Use all your Lego blocks to represent a chemical substance.  Write the expression for 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Blocks of Matter</dc:title>
  <dc:creator>Tracy Tomm</dc:creator>
  <cp:lastModifiedBy>Tracy Tomm</cp:lastModifiedBy>
  <cp:revision>14</cp:revision>
  <dcterms:created xsi:type="dcterms:W3CDTF">2019-08-12T02:31:57Z</dcterms:created>
  <dcterms:modified xsi:type="dcterms:W3CDTF">2019-08-12T04:24:54Z</dcterms:modified>
</cp:coreProperties>
</file>