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553" r:id="rId2"/>
    <p:sldId id="569" r:id="rId3"/>
    <p:sldId id="555" r:id="rId4"/>
    <p:sldId id="566" r:id="rId5"/>
    <p:sldId id="557" r:id="rId6"/>
    <p:sldId id="564" r:id="rId7"/>
    <p:sldId id="568" r:id="rId8"/>
    <p:sldId id="565" r:id="rId9"/>
    <p:sldId id="558" r:id="rId10"/>
    <p:sldId id="560" r:id="rId11"/>
    <p:sldId id="563" r:id="rId12"/>
    <p:sldId id="5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86786" autoAdjust="0"/>
  </p:normalViewPr>
  <p:slideViewPr>
    <p:cSldViewPr snapToGrid="0">
      <p:cViewPr varScale="1">
        <p:scale>
          <a:sx n="93" d="100"/>
          <a:sy n="93" d="100"/>
        </p:scale>
        <p:origin x="1119"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DB72EC-D967-472A-A083-C437A7D0276C}" type="datetimeFigureOut">
              <a:rPr lang="en-US" smtClean="0"/>
              <a:pPr/>
              <a:t>1/11/2025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6554C0-5506-4C7C-8A86-B0F2550971A2}" type="slidenum">
              <a:rPr lang="en-US" smtClean="0"/>
              <a:pPr/>
              <a:t>‹#›</a:t>
            </a:fld>
            <a:endParaRPr lang="en-US"/>
          </a:p>
        </p:txBody>
      </p:sp>
    </p:spTree>
    <p:extLst>
      <p:ext uri="{BB962C8B-B14F-4D97-AF65-F5344CB8AC3E}">
        <p14:creationId xmlns:p14="http://schemas.microsoft.com/office/powerpoint/2010/main" val="690578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B933FED0-A78D-4DC1-9855-02EEF5D6D9D2}" type="slidenum">
              <a:rPr lang="en-US"/>
              <a:pPr/>
              <a:t>6</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644484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B933FED0-A78D-4DC1-9855-02EEF5D6D9D2}" type="slidenum">
              <a:rPr lang="en-US"/>
              <a:pPr/>
              <a:t>7</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299198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B933FED0-A78D-4DC1-9855-02EEF5D6D9D2}" type="slidenum">
              <a:rPr lang="en-US"/>
              <a:pPr/>
              <a:t>11</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299198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B933FED0-A78D-4DC1-9855-02EEF5D6D9D2}" type="slidenum">
              <a:rPr lang="en-US"/>
              <a:pPr/>
              <a:t>12</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299198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97C2CE-D30A-4512-B1EA-4084D017473B}" type="datetimeFigureOut">
              <a:rPr lang="en-US" smtClean="0"/>
              <a:pPr/>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3C048-C2F2-42D3-A5F1-D23E03D2E3C7}" type="slidenum">
              <a:rPr lang="en-US" smtClean="0"/>
              <a:pPr/>
              <a:t>‹#›</a:t>
            </a:fld>
            <a:endParaRPr lang="en-US"/>
          </a:p>
        </p:txBody>
      </p:sp>
    </p:spTree>
    <p:extLst>
      <p:ext uri="{BB962C8B-B14F-4D97-AF65-F5344CB8AC3E}">
        <p14:creationId xmlns:p14="http://schemas.microsoft.com/office/powerpoint/2010/main" val="3398473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7C2CE-D30A-4512-B1EA-4084D017473B}" type="datetimeFigureOut">
              <a:rPr lang="en-US" smtClean="0"/>
              <a:pPr/>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3C048-C2F2-42D3-A5F1-D23E03D2E3C7}" type="slidenum">
              <a:rPr lang="en-US" smtClean="0"/>
              <a:pPr/>
              <a:t>‹#›</a:t>
            </a:fld>
            <a:endParaRPr lang="en-US"/>
          </a:p>
        </p:txBody>
      </p:sp>
    </p:spTree>
    <p:extLst>
      <p:ext uri="{BB962C8B-B14F-4D97-AF65-F5344CB8AC3E}">
        <p14:creationId xmlns:p14="http://schemas.microsoft.com/office/powerpoint/2010/main" val="1492584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7C2CE-D30A-4512-B1EA-4084D017473B}" type="datetimeFigureOut">
              <a:rPr lang="en-US" smtClean="0"/>
              <a:pPr/>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3C048-C2F2-42D3-A5F1-D23E03D2E3C7}" type="slidenum">
              <a:rPr lang="en-US" smtClean="0"/>
              <a:pPr/>
              <a:t>‹#›</a:t>
            </a:fld>
            <a:endParaRPr lang="en-US"/>
          </a:p>
        </p:txBody>
      </p:sp>
    </p:spTree>
    <p:extLst>
      <p:ext uri="{BB962C8B-B14F-4D97-AF65-F5344CB8AC3E}">
        <p14:creationId xmlns:p14="http://schemas.microsoft.com/office/powerpoint/2010/main" val="4001283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7C2CE-D30A-4512-B1EA-4084D017473B}" type="datetimeFigureOut">
              <a:rPr lang="en-US" smtClean="0"/>
              <a:pPr/>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3C048-C2F2-42D3-A5F1-D23E03D2E3C7}" type="slidenum">
              <a:rPr lang="en-US" smtClean="0"/>
              <a:pPr/>
              <a:t>‹#›</a:t>
            </a:fld>
            <a:endParaRPr lang="en-US"/>
          </a:p>
        </p:txBody>
      </p:sp>
    </p:spTree>
    <p:extLst>
      <p:ext uri="{BB962C8B-B14F-4D97-AF65-F5344CB8AC3E}">
        <p14:creationId xmlns:p14="http://schemas.microsoft.com/office/powerpoint/2010/main" val="3004724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7C2CE-D30A-4512-B1EA-4084D017473B}" type="datetimeFigureOut">
              <a:rPr lang="en-US" smtClean="0"/>
              <a:pPr/>
              <a:t>1/11/2025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3C048-C2F2-42D3-A5F1-D23E03D2E3C7}" type="slidenum">
              <a:rPr lang="en-US" smtClean="0"/>
              <a:pPr/>
              <a:t>‹#›</a:t>
            </a:fld>
            <a:endParaRPr lang="en-US"/>
          </a:p>
        </p:txBody>
      </p:sp>
    </p:spTree>
    <p:extLst>
      <p:ext uri="{BB962C8B-B14F-4D97-AF65-F5344CB8AC3E}">
        <p14:creationId xmlns:p14="http://schemas.microsoft.com/office/powerpoint/2010/main" val="1651877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97C2CE-D30A-4512-B1EA-4084D017473B}" type="datetimeFigureOut">
              <a:rPr lang="en-US" smtClean="0"/>
              <a:pPr/>
              <a:t>1/11/2025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3C048-C2F2-42D3-A5F1-D23E03D2E3C7}" type="slidenum">
              <a:rPr lang="en-US" smtClean="0"/>
              <a:pPr/>
              <a:t>‹#›</a:t>
            </a:fld>
            <a:endParaRPr lang="en-US"/>
          </a:p>
        </p:txBody>
      </p:sp>
    </p:spTree>
    <p:extLst>
      <p:ext uri="{BB962C8B-B14F-4D97-AF65-F5344CB8AC3E}">
        <p14:creationId xmlns:p14="http://schemas.microsoft.com/office/powerpoint/2010/main" val="227485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97C2CE-D30A-4512-B1EA-4084D017473B}" type="datetimeFigureOut">
              <a:rPr lang="en-US" smtClean="0"/>
              <a:pPr/>
              <a:t>1/11/2025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3C048-C2F2-42D3-A5F1-D23E03D2E3C7}" type="slidenum">
              <a:rPr lang="en-US" smtClean="0"/>
              <a:pPr/>
              <a:t>‹#›</a:t>
            </a:fld>
            <a:endParaRPr lang="en-US"/>
          </a:p>
        </p:txBody>
      </p:sp>
    </p:spTree>
    <p:extLst>
      <p:ext uri="{BB962C8B-B14F-4D97-AF65-F5344CB8AC3E}">
        <p14:creationId xmlns:p14="http://schemas.microsoft.com/office/powerpoint/2010/main" val="2261105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97C2CE-D30A-4512-B1EA-4084D017473B}" type="datetimeFigureOut">
              <a:rPr lang="en-US" smtClean="0"/>
              <a:pPr/>
              <a:t>1/11/2025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3C048-C2F2-42D3-A5F1-D23E03D2E3C7}" type="slidenum">
              <a:rPr lang="en-US" smtClean="0"/>
              <a:pPr/>
              <a:t>‹#›</a:t>
            </a:fld>
            <a:endParaRPr lang="en-US"/>
          </a:p>
        </p:txBody>
      </p:sp>
    </p:spTree>
    <p:extLst>
      <p:ext uri="{BB962C8B-B14F-4D97-AF65-F5344CB8AC3E}">
        <p14:creationId xmlns:p14="http://schemas.microsoft.com/office/powerpoint/2010/main" val="351057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7C2CE-D30A-4512-B1EA-4084D017473B}" type="datetimeFigureOut">
              <a:rPr lang="en-US" smtClean="0"/>
              <a:pPr/>
              <a:t>1/11/2025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3C048-C2F2-42D3-A5F1-D23E03D2E3C7}" type="slidenum">
              <a:rPr lang="en-US" smtClean="0"/>
              <a:pPr/>
              <a:t>‹#›</a:t>
            </a:fld>
            <a:endParaRPr lang="en-US"/>
          </a:p>
        </p:txBody>
      </p:sp>
    </p:spTree>
    <p:extLst>
      <p:ext uri="{BB962C8B-B14F-4D97-AF65-F5344CB8AC3E}">
        <p14:creationId xmlns:p14="http://schemas.microsoft.com/office/powerpoint/2010/main" val="31535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97C2CE-D30A-4512-B1EA-4084D017473B}" type="datetimeFigureOut">
              <a:rPr lang="en-US" smtClean="0"/>
              <a:pPr/>
              <a:t>1/11/2025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3C048-C2F2-42D3-A5F1-D23E03D2E3C7}" type="slidenum">
              <a:rPr lang="en-US" smtClean="0"/>
              <a:pPr/>
              <a:t>‹#›</a:t>
            </a:fld>
            <a:endParaRPr lang="en-US"/>
          </a:p>
        </p:txBody>
      </p:sp>
    </p:spTree>
    <p:extLst>
      <p:ext uri="{BB962C8B-B14F-4D97-AF65-F5344CB8AC3E}">
        <p14:creationId xmlns:p14="http://schemas.microsoft.com/office/powerpoint/2010/main" val="2673806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97C2CE-D30A-4512-B1EA-4084D017473B}" type="datetimeFigureOut">
              <a:rPr lang="en-US" smtClean="0"/>
              <a:pPr/>
              <a:t>1/11/2025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3C048-C2F2-42D3-A5F1-D23E03D2E3C7}" type="slidenum">
              <a:rPr lang="en-US" smtClean="0"/>
              <a:pPr/>
              <a:t>‹#›</a:t>
            </a:fld>
            <a:endParaRPr lang="en-US"/>
          </a:p>
        </p:txBody>
      </p:sp>
    </p:spTree>
    <p:extLst>
      <p:ext uri="{BB962C8B-B14F-4D97-AF65-F5344CB8AC3E}">
        <p14:creationId xmlns:p14="http://schemas.microsoft.com/office/powerpoint/2010/main" val="1268890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7C2CE-D30A-4512-B1EA-4084D017473B}" type="datetimeFigureOut">
              <a:rPr lang="en-US" smtClean="0"/>
              <a:pPr/>
              <a:t>1/11/2025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3C048-C2F2-42D3-A5F1-D23E03D2E3C7}" type="slidenum">
              <a:rPr lang="en-US" smtClean="0"/>
              <a:pPr/>
              <a:t>‹#›</a:t>
            </a:fld>
            <a:endParaRPr lang="en-US"/>
          </a:p>
        </p:txBody>
      </p:sp>
    </p:spTree>
    <p:extLst>
      <p:ext uri="{BB962C8B-B14F-4D97-AF65-F5344CB8AC3E}">
        <p14:creationId xmlns:p14="http://schemas.microsoft.com/office/powerpoint/2010/main" val="1095738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ciencespot.net/"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hyperlink" Target="https://www.youtube.com/watch?v=7M105LuTJvo&amp;feature=emb_logo" TargetMode="Externa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hyperlink" Target="https://www.youtube.com/watch?v=ao0rOystxzA"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presentation/d/1X6pOA_9SLZ3yYn-lE7zpiyh7ucfdUFYJa95CTU9R1-U/edit?usp=sharin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video.link/w/CbgMb"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hyperlink" Target="https://video.link/w/X9fMb" TargetMode="Externa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hyperlink" Target="https://video.link/w/iFfMb"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6.png"/><Relationship Id="rId4" Type="http://schemas.openxmlformats.org/officeDocument/2006/relationships/hyperlink" Target="https://www.youtube.com/watch/fPXJ1uobO_0"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hyperlink" Target="https://docs.google.com/presentation/d/1X6pOA_9SLZ3yYn-lE7zpiyh7ucfdUFYJa95CTU9R1-U/cop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7M105LuTJvo&amp;feature=emb_logo"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8"/>
          <p:cNvSpPr txBox="1">
            <a:spLocks noChangeArrowheads="1"/>
          </p:cNvSpPr>
          <p:nvPr/>
        </p:nvSpPr>
        <p:spPr bwMode="auto">
          <a:xfrm>
            <a:off x="1354757" y="2887740"/>
            <a:ext cx="3244362" cy="2308324"/>
          </a:xfrm>
          <a:prstGeom prst="rect">
            <a:avLst/>
          </a:prstGeom>
          <a:solidFill>
            <a:srgbClr val="663300"/>
          </a:solidFill>
          <a:ln w="9525">
            <a:noFill/>
            <a:miter lim="800000"/>
            <a:headEnd/>
            <a:tailEnd/>
          </a:ln>
        </p:spPr>
        <p:txBody>
          <a:bodyPr wrap="square">
            <a:spAutoFit/>
          </a:bodyPr>
          <a:lstStyle/>
          <a:p>
            <a:pPr algn="ctr">
              <a:spcBef>
                <a:spcPct val="50000"/>
              </a:spcBef>
            </a:pPr>
            <a:r>
              <a:rPr lang="en-US" sz="3600" b="1" dirty="0">
                <a:solidFill>
                  <a:schemeClr val="bg1"/>
                </a:solidFill>
                <a:latin typeface="Times New Roman" pitchFamily="18" charset="0"/>
              </a:rPr>
              <a:t>Find the assignment on Google Classroom.</a:t>
            </a:r>
          </a:p>
        </p:txBody>
      </p:sp>
      <p:sp>
        <p:nvSpPr>
          <p:cNvPr id="9" name="WordArt 4">
            <a:extLst>
              <a:ext uri="{FF2B5EF4-FFF2-40B4-BE49-F238E27FC236}">
                <a16:creationId xmlns:a16="http://schemas.microsoft.com/office/drawing/2014/main" id="{A31612F7-2BD1-412C-B95D-D02C2DB9E950}"/>
              </a:ext>
            </a:extLst>
          </p:cNvPr>
          <p:cNvSpPr>
            <a:spLocks noChangeArrowheads="1" noChangeShapeType="1" noTextEdit="1"/>
          </p:cNvSpPr>
          <p:nvPr/>
        </p:nvSpPr>
        <p:spPr bwMode="auto">
          <a:xfrm>
            <a:off x="79724" y="115647"/>
            <a:ext cx="8911632" cy="2063461"/>
          </a:xfrm>
          <a:prstGeom prst="rect">
            <a:avLst/>
          </a:prstGeom>
        </p:spPr>
        <p:txBody>
          <a:bodyPr wrap="none" fromWordArt="1">
            <a:prstTxWarp prst="textPlain">
              <a:avLst>
                <a:gd name="adj" fmla="val 50000"/>
              </a:avLst>
            </a:prstTxWarp>
          </a:bodyPr>
          <a:lstStyle/>
          <a:p>
            <a:pPr algn="ctr"/>
            <a:r>
              <a:rPr lang="en-US" sz="3600" kern="10" dirty="0">
                <a:ln w="28575">
                  <a:solidFill>
                    <a:schemeClr val="tx1"/>
                  </a:solidFill>
                  <a:round/>
                  <a:headEnd/>
                  <a:tailEnd/>
                </a:ln>
                <a:solidFill>
                  <a:srgbClr val="663300"/>
                </a:solidFill>
                <a:latin typeface="Cooper Black" panose="0208090404030B020404" pitchFamily="18" charset="0"/>
              </a:rPr>
              <a:t>Hot Chocolate Science</a:t>
            </a:r>
          </a:p>
        </p:txBody>
      </p:sp>
      <p:pic>
        <p:nvPicPr>
          <p:cNvPr id="1026" name="Picture 2">
            <a:extLst>
              <a:ext uri="{FF2B5EF4-FFF2-40B4-BE49-F238E27FC236}">
                <a16:creationId xmlns:a16="http://schemas.microsoft.com/office/drawing/2014/main" id="{32E0DDE7-5F3B-4E33-BD19-AD93158D301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4580" y="2492240"/>
            <a:ext cx="3127927" cy="295248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520042" y="6380593"/>
            <a:ext cx="6151418" cy="307777"/>
          </a:xfrm>
          <a:prstGeom prst="rect">
            <a:avLst/>
          </a:prstGeom>
        </p:spPr>
        <p:txBody>
          <a:bodyPr wrap="square">
            <a:spAutoFit/>
          </a:bodyPr>
          <a:lstStyle/>
          <a:p>
            <a:pPr algn="ctr"/>
            <a:r>
              <a:rPr lang="en-US" sz="1400" dirty="0"/>
              <a:t>Lesson developed by T. Tomm - </a:t>
            </a:r>
            <a:r>
              <a:rPr lang="en-US" sz="1400"/>
              <a:t>Updated 2025   </a:t>
            </a:r>
            <a:r>
              <a:rPr lang="en-US" sz="1400" dirty="0">
                <a:hlinkClick r:id="rId3"/>
              </a:rPr>
              <a:t>https://sciencespot.net</a:t>
            </a:r>
            <a:endParaRPr lang="en-US" sz="1400" dirty="0"/>
          </a:p>
        </p:txBody>
      </p:sp>
    </p:spTree>
    <p:extLst>
      <p:ext uri="{BB962C8B-B14F-4D97-AF65-F5344CB8AC3E}">
        <p14:creationId xmlns:p14="http://schemas.microsoft.com/office/powerpoint/2010/main" val="2630411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8"/>
          <p:cNvSpPr txBox="1">
            <a:spLocks noChangeArrowheads="1"/>
          </p:cNvSpPr>
          <p:nvPr/>
        </p:nvSpPr>
        <p:spPr bwMode="auto">
          <a:xfrm>
            <a:off x="0" y="225802"/>
            <a:ext cx="9144000" cy="400110"/>
          </a:xfrm>
          <a:prstGeom prst="rect">
            <a:avLst/>
          </a:prstGeom>
          <a:solidFill>
            <a:srgbClr val="663300"/>
          </a:solidFill>
          <a:ln w="9525">
            <a:noFill/>
            <a:miter lim="800000"/>
            <a:headEnd/>
            <a:tailEnd/>
          </a:ln>
        </p:spPr>
        <p:txBody>
          <a:bodyPr wrap="square">
            <a:spAutoFit/>
          </a:bodyPr>
          <a:lstStyle/>
          <a:p>
            <a:pPr>
              <a:spcBef>
                <a:spcPct val="50000"/>
              </a:spcBef>
            </a:pPr>
            <a:r>
              <a:rPr lang="en-US" sz="2000" b="1" dirty="0">
                <a:solidFill>
                  <a:schemeClr val="bg1"/>
                </a:solidFill>
                <a:latin typeface="Times New Roman" pitchFamily="18" charset="0"/>
              </a:rPr>
              <a:t>Part B:  Marshmallow Science </a:t>
            </a:r>
          </a:p>
        </p:txBody>
      </p:sp>
      <p:pic>
        <p:nvPicPr>
          <p:cNvPr id="13" name="Picture 12" descr="A red square with a white letter on it&#10;&#10;Description automatically generated with low confidence">
            <a:hlinkClick r:id="rId2"/>
            <a:extLst>
              <a:ext uri="{FF2B5EF4-FFF2-40B4-BE49-F238E27FC236}">
                <a16:creationId xmlns:a16="http://schemas.microsoft.com/office/drawing/2014/main" id="{CC3359CF-70E7-4C45-BC37-59274C80C2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17814" y="108479"/>
            <a:ext cx="895862" cy="657495"/>
          </a:xfrm>
          <a:prstGeom prst="rect">
            <a:avLst/>
          </a:prstGeom>
        </p:spPr>
      </p:pic>
      <p:sp>
        <p:nvSpPr>
          <p:cNvPr id="5" name="Text Box 11">
            <a:extLst>
              <a:ext uri="{FF2B5EF4-FFF2-40B4-BE49-F238E27FC236}">
                <a16:creationId xmlns:a16="http://schemas.microsoft.com/office/drawing/2014/main" id="{CE773284-DE3D-416D-BA38-AC09ED9A84D9}"/>
              </a:ext>
            </a:extLst>
          </p:cNvPr>
          <p:cNvSpPr txBox="1">
            <a:spLocks noChangeArrowheads="1"/>
          </p:cNvSpPr>
          <p:nvPr/>
        </p:nvSpPr>
        <p:spPr bwMode="auto">
          <a:xfrm>
            <a:off x="60422" y="5187474"/>
            <a:ext cx="9010650" cy="1200329"/>
          </a:xfrm>
          <a:prstGeom prst="rect">
            <a:avLst/>
          </a:prstGeom>
          <a:noFill/>
          <a:ln w="9525">
            <a:noFill/>
            <a:miter lim="800000"/>
            <a:headEnd/>
            <a:tailEnd/>
          </a:ln>
        </p:spPr>
        <p:txBody>
          <a:bodyPr wrap="square">
            <a:spAutoFit/>
          </a:bodyPr>
          <a:lstStyle/>
          <a:p>
            <a:pPr marL="457200" indent="-457200">
              <a:buFontTx/>
              <a:buAutoNum type="arabicPeriod"/>
            </a:pPr>
            <a:r>
              <a:rPr lang="en-US" b="1" dirty="0">
                <a:latin typeface="Times New Roman" panose="02020603050405020304" pitchFamily="18" charset="0"/>
                <a:cs typeface="Times New Roman" panose="02020603050405020304" pitchFamily="18" charset="0"/>
              </a:rPr>
              <a:t>What causes the </a:t>
            </a:r>
            <a:r>
              <a:rPr lang="en-US" b="1" i="0" dirty="0">
                <a:effectLst/>
                <a:latin typeface="Times New Roman" panose="02020603050405020304" pitchFamily="18" charset="0"/>
                <a:cs typeface="Times New Roman" panose="02020603050405020304" pitchFamily="18" charset="0"/>
              </a:rPr>
              <a:t>Allassonic effect in a cup of hot chocolate?  </a:t>
            </a:r>
            <a:r>
              <a:rPr lang="en-US" b="0" i="0" dirty="0">
                <a:effectLst/>
                <a:latin typeface="Times New Roman" panose="02020603050405020304" pitchFamily="18" charset="0"/>
                <a:cs typeface="Times New Roman" panose="02020603050405020304" pitchFamily="18" charset="0"/>
              </a:rPr>
              <a:t> </a:t>
            </a:r>
          </a:p>
          <a:p>
            <a:pPr marL="457200" indent="-457200">
              <a:buFontTx/>
              <a:buAutoNum type="arabicPeriod"/>
            </a:pPr>
            <a:endParaRPr lang="en-US" dirty="0">
              <a:latin typeface="Times New Roman" panose="02020603050405020304" pitchFamily="18" charset="0"/>
              <a:cs typeface="Times New Roman" panose="02020603050405020304" pitchFamily="18" charset="0"/>
            </a:endParaRPr>
          </a:p>
          <a:p>
            <a:pPr marL="457200" indent="-457200">
              <a:buFontTx/>
              <a:buAutoNum type="arabicPeriod"/>
            </a:pPr>
            <a:r>
              <a:rPr lang="en-US" b="1" dirty="0">
                <a:latin typeface="Times New Roman" panose="02020603050405020304" pitchFamily="18" charset="0"/>
                <a:cs typeface="Times New Roman" panose="02020603050405020304" pitchFamily="18" charset="0"/>
              </a:rPr>
              <a:t>Why does it happen?  </a:t>
            </a:r>
            <a:r>
              <a:rPr lang="en-US" dirty="0">
                <a:latin typeface="Times New Roman" panose="02020603050405020304" pitchFamily="18" charset="0"/>
                <a:cs typeface="Times New Roman" panose="02020603050405020304" pitchFamily="18" charset="0"/>
              </a:rPr>
              <a:t> </a:t>
            </a:r>
          </a:p>
          <a:p>
            <a:pPr marL="457200" indent="-457200">
              <a:buFontTx/>
              <a:buAutoNum type="arabicPeriod"/>
            </a:pPr>
            <a:endParaRPr lang="en-US" b="0" i="0" dirty="0">
              <a:effectLst/>
              <a:latin typeface="Times New Roman" panose="02020603050405020304" pitchFamily="18" charset="0"/>
              <a:cs typeface="Times New Roman" panose="02020603050405020304" pitchFamily="18" charset="0"/>
            </a:endParaRPr>
          </a:p>
        </p:txBody>
      </p:sp>
      <p:sp>
        <p:nvSpPr>
          <p:cNvPr id="6" name="Text Box 8">
            <a:extLst>
              <a:ext uri="{FF2B5EF4-FFF2-40B4-BE49-F238E27FC236}">
                <a16:creationId xmlns:a16="http://schemas.microsoft.com/office/drawing/2014/main" id="{8A0CBDBA-8335-4D5D-BE28-40F22BEBB39A}"/>
              </a:ext>
            </a:extLst>
          </p:cNvPr>
          <p:cNvSpPr txBox="1">
            <a:spLocks noChangeArrowheads="1"/>
          </p:cNvSpPr>
          <p:nvPr/>
        </p:nvSpPr>
        <p:spPr bwMode="auto">
          <a:xfrm>
            <a:off x="-12504" y="4540668"/>
            <a:ext cx="9156503" cy="400110"/>
          </a:xfrm>
          <a:prstGeom prst="rect">
            <a:avLst/>
          </a:prstGeom>
          <a:solidFill>
            <a:srgbClr val="663300"/>
          </a:solidFill>
          <a:ln w="9525">
            <a:noFill/>
            <a:miter lim="800000"/>
            <a:headEnd/>
            <a:tailEnd/>
          </a:ln>
        </p:spPr>
        <p:txBody>
          <a:bodyPr wrap="square">
            <a:spAutoFit/>
          </a:bodyPr>
          <a:lstStyle/>
          <a:p>
            <a:pPr>
              <a:spcBef>
                <a:spcPct val="50000"/>
              </a:spcBef>
            </a:pPr>
            <a:r>
              <a:rPr lang="en-US" sz="2000" b="1" dirty="0">
                <a:solidFill>
                  <a:schemeClr val="bg1"/>
                </a:solidFill>
                <a:latin typeface="Times New Roman" pitchFamily="18" charset="0"/>
              </a:rPr>
              <a:t>Part C: Hot Chocolate Effect </a:t>
            </a:r>
          </a:p>
        </p:txBody>
      </p:sp>
      <p:pic>
        <p:nvPicPr>
          <p:cNvPr id="7" name="Picture 6" descr="A red square with a white letter on it&#10;&#10;Description automatically generated with low confidence">
            <a:hlinkClick r:id="rId4"/>
            <a:extLst>
              <a:ext uri="{FF2B5EF4-FFF2-40B4-BE49-F238E27FC236}">
                <a16:creationId xmlns:a16="http://schemas.microsoft.com/office/drawing/2014/main" id="{819E1C5C-085E-4914-B820-E0493D823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73917" y="4455331"/>
            <a:ext cx="895862" cy="657495"/>
          </a:xfrm>
          <a:prstGeom prst="rect">
            <a:avLst/>
          </a:prstGeom>
        </p:spPr>
      </p:pic>
      <p:pic>
        <p:nvPicPr>
          <p:cNvPr id="2050" name="Picture 2">
            <a:extLst>
              <a:ext uri="{FF2B5EF4-FFF2-40B4-BE49-F238E27FC236}">
                <a16:creationId xmlns:a16="http://schemas.microsoft.com/office/drawing/2014/main" id="{0FCB791F-2EF2-45AE-A258-C2CA215691F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11134">
            <a:off x="7705911" y="5699396"/>
            <a:ext cx="929281" cy="97301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85A8FA77-FA77-419C-A299-FD81A2694E4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21035" y="2929204"/>
            <a:ext cx="1830412" cy="137280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F59F0164-7E75-482A-9F7C-5B67B0D1C63B}"/>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21182" y="5165141"/>
            <a:ext cx="592494" cy="592494"/>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11">
            <a:extLst>
              <a:ext uri="{FF2B5EF4-FFF2-40B4-BE49-F238E27FC236}">
                <a16:creationId xmlns:a16="http://schemas.microsoft.com/office/drawing/2014/main" id="{A759D6B5-DE87-41D1-B408-347EDA5CE121}"/>
              </a:ext>
            </a:extLst>
          </p:cNvPr>
          <p:cNvSpPr txBox="1">
            <a:spLocks noChangeArrowheads="1"/>
          </p:cNvSpPr>
          <p:nvPr/>
        </p:nvSpPr>
        <p:spPr bwMode="auto">
          <a:xfrm>
            <a:off x="60422" y="788307"/>
            <a:ext cx="9010650" cy="2677656"/>
          </a:xfrm>
          <a:prstGeom prst="rect">
            <a:avLst/>
          </a:prstGeom>
          <a:noFill/>
          <a:ln w="9525">
            <a:noFill/>
            <a:miter lim="800000"/>
            <a:headEnd/>
            <a:tailEnd/>
          </a:ln>
        </p:spPr>
        <p:txBody>
          <a:bodyPr wrap="square">
            <a:spAutoFit/>
          </a:bodyPr>
          <a:lstStyle/>
          <a:p>
            <a:pPr marL="457200" indent="-457200">
              <a:buAutoNum type="arabicPeriod"/>
            </a:pPr>
            <a:r>
              <a:rPr lang="en-US" sz="2000" b="1" dirty="0">
                <a:latin typeface="Times New Roman" pitchFamily="18" charset="0"/>
              </a:rPr>
              <a:t>What is the key ingredient for “pillowy” puffy marshmallows? </a:t>
            </a:r>
          </a:p>
          <a:p>
            <a:pPr marL="457200" indent="-457200">
              <a:buAutoNum type="arabicPeriod"/>
            </a:pPr>
            <a:endParaRPr lang="en-US" sz="1200" b="1" dirty="0">
              <a:latin typeface="Times New Roman" pitchFamily="18" charset="0"/>
            </a:endParaRPr>
          </a:p>
          <a:p>
            <a:pPr marL="457200" indent="-457200">
              <a:buAutoNum type="arabicPeriod"/>
            </a:pPr>
            <a:r>
              <a:rPr lang="en-US" sz="2000" b="1" dirty="0">
                <a:latin typeface="Times New Roman" pitchFamily="18" charset="0"/>
              </a:rPr>
              <a:t>What are the other ingredients in marshmallows?</a:t>
            </a:r>
          </a:p>
          <a:p>
            <a:endParaRPr lang="en-US" sz="3600" dirty="0">
              <a:latin typeface="Times New Roman" pitchFamily="18" charset="0"/>
            </a:endParaRPr>
          </a:p>
          <a:p>
            <a:r>
              <a:rPr lang="en-US" sz="2000" b="1" dirty="0">
                <a:latin typeface="Times New Roman" pitchFamily="18" charset="0"/>
              </a:rPr>
              <a:t>3. Which ingredient gives it the elastic, squishy texture? What protein does it contain? </a:t>
            </a:r>
            <a:endParaRPr lang="en-US" sz="2000" dirty="0">
              <a:latin typeface="Times New Roman" pitchFamily="18" charset="0"/>
            </a:endParaRPr>
          </a:p>
          <a:p>
            <a:pPr marL="457200" indent="-457200">
              <a:buAutoNum type="arabicPeriod"/>
            </a:pPr>
            <a:endParaRPr lang="en-US" sz="2000" dirty="0">
              <a:latin typeface="Times New Roman" pitchFamily="18" charset="0"/>
            </a:endParaRPr>
          </a:p>
          <a:p>
            <a:r>
              <a:rPr lang="en-US" sz="2000" b="1" dirty="0">
                <a:latin typeface="Times New Roman" pitchFamily="18" charset="0"/>
              </a:rPr>
              <a:t>4. What do we call the ingredients that helps to hold its shape?  </a:t>
            </a:r>
            <a:endParaRPr lang="en-US" sz="2000" dirty="0">
              <a:latin typeface="Times New Roman" pitchFamily="18" charset="0"/>
            </a:endParaRPr>
          </a:p>
        </p:txBody>
      </p:sp>
    </p:spTree>
    <p:extLst>
      <p:ext uri="{BB962C8B-B14F-4D97-AF65-F5344CB8AC3E}">
        <p14:creationId xmlns:p14="http://schemas.microsoft.com/office/powerpoint/2010/main" val="3247366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0" y="89580"/>
            <a:ext cx="9144000" cy="461665"/>
          </a:xfrm>
          <a:prstGeom prst="rect">
            <a:avLst/>
          </a:prstGeom>
          <a:solidFill>
            <a:srgbClr val="663300"/>
          </a:solidFill>
          <a:ln w="9525">
            <a:noFill/>
            <a:miter lim="800000"/>
            <a:headEnd/>
            <a:tailEnd/>
          </a:ln>
        </p:spPr>
        <p:txBody>
          <a:bodyPr wrap="square">
            <a:spAutoFit/>
          </a:bodyPr>
          <a:lstStyle/>
          <a:p>
            <a:r>
              <a:rPr lang="en-US" sz="2400" b="1" dirty="0">
                <a:solidFill>
                  <a:schemeClr val="bg1"/>
                </a:solidFill>
                <a:latin typeface="Times New Roman" pitchFamily="18" charset="0"/>
              </a:rPr>
              <a:t>Part C: Quick Review</a:t>
            </a:r>
          </a:p>
        </p:txBody>
      </p:sp>
      <p:sp>
        <p:nvSpPr>
          <p:cNvPr id="15" name="SMARTInkShape-5">
            <a:extLst>
              <a:ext uri="{FF2B5EF4-FFF2-40B4-BE49-F238E27FC236}">
                <a16:creationId xmlns:a16="http://schemas.microsoft.com/office/drawing/2014/main" id="{627A665D-AAE2-4751-9C81-CF43EE12AFD2}"/>
              </a:ext>
            </a:extLst>
          </p:cNvPr>
          <p:cNvSpPr/>
          <p:nvPr>
            <p:custDataLst>
              <p:tags r:id="rId1"/>
            </p:custDataLst>
          </p:nvPr>
        </p:nvSpPr>
        <p:spPr>
          <a:xfrm>
            <a:off x="8402836" y="3115866"/>
            <a:ext cx="8931" cy="1"/>
          </a:xfrm>
          <a:custGeom>
            <a:avLst/>
            <a:gdLst/>
            <a:ahLst/>
            <a:cxnLst/>
            <a:rect l="0" t="0" r="0" b="0"/>
            <a:pathLst>
              <a:path w="8931" h="1">
                <a:moveTo>
                  <a:pt x="0" y="0"/>
                </a:moveTo>
                <a:lnTo>
                  <a:pt x="0" y="0"/>
                </a:lnTo>
                <a:lnTo>
                  <a:pt x="8930" y="0"/>
                </a:lnTo>
              </a:path>
            </a:pathLst>
          </a:custGeom>
          <a:ln w="1905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p>
        </p:txBody>
      </p:sp>
      <p:sp>
        <p:nvSpPr>
          <p:cNvPr id="2" name="Arrow: Down 1">
            <a:extLst>
              <a:ext uri="{FF2B5EF4-FFF2-40B4-BE49-F238E27FC236}">
                <a16:creationId xmlns:a16="http://schemas.microsoft.com/office/drawing/2014/main" id="{0EC75A67-F398-42B5-BB4E-981ECDAFCE68}"/>
              </a:ext>
            </a:extLst>
          </p:cNvPr>
          <p:cNvSpPr/>
          <p:nvPr/>
        </p:nvSpPr>
        <p:spPr>
          <a:xfrm>
            <a:off x="7166928" y="2285582"/>
            <a:ext cx="569167" cy="5691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D106D0DF-AF12-4B27-90CD-2E05BBF26CCC}"/>
              </a:ext>
            </a:extLst>
          </p:cNvPr>
          <p:cNvSpPr/>
          <p:nvPr/>
        </p:nvSpPr>
        <p:spPr>
          <a:xfrm flipV="1">
            <a:off x="7175860" y="1453121"/>
            <a:ext cx="569167" cy="56916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646D5462-058E-4E61-868F-71456AE47202}"/>
              </a:ext>
            </a:extLst>
          </p:cNvPr>
          <p:cNvSpPr/>
          <p:nvPr/>
        </p:nvSpPr>
        <p:spPr>
          <a:xfrm>
            <a:off x="6499715" y="4943214"/>
            <a:ext cx="684804" cy="923330"/>
          </a:xfrm>
          <a:prstGeom prst="rect">
            <a:avLst/>
          </a:prstGeom>
          <a:noFill/>
        </p:spPr>
        <p:txBody>
          <a:bodyPr wrap="none" lIns="91440" tIns="45720" rIns="91440" bIns="45720">
            <a:spAutoFit/>
          </a:bodyPr>
          <a:lstStyle/>
          <a:p>
            <a:pPr algn="ctr"/>
            <a:r>
              <a:rPr lang="en-US" sz="5400" b="1" cap="none" spc="0" dirty="0">
                <a:ln w="0"/>
                <a:solidFill>
                  <a:srgbClr val="FFFF00"/>
                </a:solidFill>
                <a:effectLst>
                  <a:outerShdw blurRad="38100" dist="19050" dir="2700000" algn="tl" rotWithShape="0">
                    <a:schemeClr val="dk1">
                      <a:alpha val="40000"/>
                    </a:schemeClr>
                  </a:outerShdw>
                </a:effectLst>
                <a:latin typeface="Arial Black" panose="020B0A04020102020204" pitchFamily="34" charset="0"/>
              </a:rPr>
              <a:t>P</a:t>
            </a:r>
          </a:p>
        </p:txBody>
      </p:sp>
      <p:sp>
        <p:nvSpPr>
          <p:cNvPr id="18" name="Rectangle 17">
            <a:extLst>
              <a:ext uri="{FF2B5EF4-FFF2-40B4-BE49-F238E27FC236}">
                <a16:creationId xmlns:a16="http://schemas.microsoft.com/office/drawing/2014/main" id="{D9D76C59-FE0A-4FF5-8A66-8228113877E3}"/>
              </a:ext>
            </a:extLst>
          </p:cNvPr>
          <p:cNvSpPr/>
          <p:nvPr/>
        </p:nvSpPr>
        <p:spPr>
          <a:xfrm>
            <a:off x="7869323" y="4936478"/>
            <a:ext cx="723275" cy="923330"/>
          </a:xfrm>
          <a:prstGeom prst="rect">
            <a:avLst/>
          </a:prstGeom>
          <a:noFill/>
        </p:spPr>
        <p:txBody>
          <a:bodyPr wrap="none" lIns="91440" tIns="45720" rIns="91440" bIns="45720">
            <a:spAutoFit/>
          </a:bodyPr>
          <a:lstStyle/>
          <a:p>
            <a:pPr algn="ctr"/>
            <a:r>
              <a:rPr lang="en-US" sz="5400" b="1" cap="none" spc="0" dirty="0">
                <a:ln w="0"/>
                <a:solidFill>
                  <a:srgbClr val="00B050"/>
                </a:solidFill>
                <a:effectLst>
                  <a:outerShdw blurRad="38100" dist="19050" dir="2700000" algn="tl" rotWithShape="0">
                    <a:schemeClr val="dk1">
                      <a:alpha val="40000"/>
                    </a:schemeClr>
                  </a:outerShdw>
                </a:effectLst>
                <a:latin typeface="Arial Black" panose="020B0A04020102020204" pitchFamily="34" charset="0"/>
              </a:rPr>
              <a:t>C</a:t>
            </a:r>
          </a:p>
        </p:txBody>
      </p:sp>
      <p:sp>
        <p:nvSpPr>
          <p:cNvPr id="4" name="TextBox 3">
            <a:extLst>
              <a:ext uri="{FF2B5EF4-FFF2-40B4-BE49-F238E27FC236}">
                <a16:creationId xmlns:a16="http://schemas.microsoft.com/office/drawing/2014/main" id="{9F94D765-44AC-4691-BCCD-E73516C20EF7}"/>
              </a:ext>
            </a:extLst>
          </p:cNvPr>
          <p:cNvSpPr txBox="1"/>
          <p:nvPr/>
        </p:nvSpPr>
        <p:spPr>
          <a:xfrm>
            <a:off x="7109110" y="1982659"/>
            <a:ext cx="684804" cy="369332"/>
          </a:xfrm>
          <a:prstGeom prst="rect">
            <a:avLst/>
          </a:prstGeom>
          <a:noFill/>
        </p:spPr>
        <p:txBody>
          <a:bodyPr wrap="square" rtlCol="0">
            <a:spAutoFit/>
          </a:bodyPr>
          <a:lstStyle/>
          <a:p>
            <a:pPr algn="ctr"/>
            <a:r>
              <a:rPr lang="en-US" b="1" dirty="0"/>
              <a:t>OR</a:t>
            </a:r>
          </a:p>
        </p:txBody>
      </p:sp>
      <p:sp>
        <p:nvSpPr>
          <p:cNvPr id="19" name="TextBox 18">
            <a:extLst>
              <a:ext uri="{FF2B5EF4-FFF2-40B4-BE49-F238E27FC236}">
                <a16:creationId xmlns:a16="http://schemas.microsoft.com/office/drawing/2014/main" id="{79953549-B69A-41C6-8703-4BFF07A169D6}"/>
              </a:ext>
            </a:extLst>
          </p:cNvPr>
          <p:cNvSpPr txBox="1"/>
          <p:nvPr/>
        </p:nvSpPr>
        <p:spPr>
          <a:xfrm>
            <a:off x="7184519" y="5213477"/>
            <a:ext cx="684804" cy="369332"/>
          </a:xfrm>
          <a:prstGeom prst="rect">
            <a:avLst/>
          </a:prstGeom>
          <a:noFill/>
        </p:spPr>
        <p:txBody>
          <a:bodyPr wrap="square" rtlCol="0">
            <a:spAutoFit/>
          </a:bodyPr>
          <a:lstStyle/>
          <a:p>
            <a:pPr algn="ctr"/>
            <a:r>
              <a:rPr lang="en-US" b="1" dirty="0"/>
              <a:t>OR</a:t>
            </a:r>
          </a:p>
        </p:txBody>
      </p:sp>
      <p:sp>
        <p:nvSpPr>
          <p:cNvPr id="21" name="Text Box 11">
            <a:extLst>
              <a:ext uri="{FF2B5EF4-FFF2-40B4-BE49-F238E27FC236}">
                <a16:creationId xmlns:a16="http://schemas.microsoft.com/office/drawing/2014/main" id="{8B575AE7-5392-432A-AF2D-EF90875EC4AC}"/>
              </a:ext>
            </a:extLst>
          </p:cNvPr>
          <p:cNvSpPr txBox="1">
            <a:spLocks noChangeArrowheads="1"/>
          </p:cNvSpPr>
          <p:nvPr/>
        </p:nvSpPr>
        <p:spPr bwMode="auto">
          <a:xfrm>
            <a:off x="77364" y="520841"/>
            <a:ext cx="9010650" cy="6257482"/>
          </a:xfrm>
          <a:prstGeom prst="rect">
            <a:avLst/>
          </a:prstGeom>
          <a:noFill/>
          <a:ln w="9525">
            <a:noFill/>
            <a:miter lim="800000"/>
            <a:headEnd/>
            <a:tailEnd/>
          </a:ln>
        </p:spPr>
        <p:txBody>
          <a:bodyPr wrap="square">
            <a:spAutoFit/>
          </a:bodyPr>
          <a:lstStyle/>
          <a:p>
            <a:pPr>
              <a:lnSpc>
                <a:spcPct val="150000"/>
              </a:lnSpc>
            </a:pPr>
            <a:r>
              <a:rPr lang="en-US" b="1" dirty="0">
                <a:latin typeface="Times New Roman" pitchFamily="18" charset="0"/>
              </a:rPr>
              <a:t>1.  What happens to the kinetic energy as each substance changes: increase or decrease?</a:t>
            </a:r>
          </a:p>
          <a:p>
            <a:pPr>
              <a:lnSpc>
                <a:spcPct val="150000"/>
              </a:lnSpc>
            </a:pPr>
            <a:r>
              <a:rPr lang="en-US" sz="1600" dirty="0">
                <a:latin typeface="Times New Roman" pitchFamily="18" charset="0"/>
              </a:rPr>
              <a:t>	A. Steam rises from the surface</a:t>
            </a:r>
          </a:p>
          <a:p>
            <a:pPr>
              <a:lnSpc>
                <a:spcPct val="150000"/>
              </a:lnSpc>
            </a:pPr>
            <a:r>
              <a:rPr lang="en-US" sz="1600" dirty="0">
                <a:latin typeface="Times New Roman" pitchFamily="18" charset="0"/>
              </a:rPr>
              <a:t>	B. Sugar is melted to make marshmallows </a:t>
            </a:r>
          </a:p>
          <a:p>
            <a:pPr>
              <a:lnSpc>
                <a:spcPct val="150000"/>
              </a:lnSpc>
            </a:pPr>
            <a:r>
              <a:rPr lang="en-US" sz="1600" dirty="0">
                <a:latin typeface="Times New Roman" pitchFamily="18" charset="0"/>
              </a:rPr>
              <a:t>	C. Melted chocolate becomes solid chocolate</a:t>
            </a:r>
          </a:p>
          <a:p>
            <a:pPr>
              <a:lnSpc>
                <a:spcPct val="150000"/>
              </a:lnSpc>
            </a:pPr>
            <a:r>
              <a:rPr lang="en-US" sz="1600" dirty="0">
                <a:latin typeface="Times New Roman" pitchFamily="18" charset="0"/>
              </a:rPr>
              <a:t>	D. Hot cocoa cools to room temperature</a:t>
            </a:r>
          </a:p>
          <a:p>
            <a:pPr>
              <a:lnSpc>
                <a:spcPct val="150000"/>
              </a:lnSpc>
            </a:pPr>
            <a:r>
              <a:rPr lang="en-US" sz="1600" dirty="0">
                <a:latin typeface="Times New Roman" pitchFamily="18" charset="0"/>
              </a:rPr>
              <a:t>	E. Marshmallows melt in the hot water </a:t>
            </a:r>
          </a:p>
          <a:p>
            <a:pPr>
              <a:lnSpc>
                <a:spcPct val="150000"/>
              </a:lnSpc>
            </a:pPr>
            <a:r>
              <a:rPr lang="en-US" sz="1600" dirty="0">
                <a:latin typeface="Times New Roman" pitchFamily="18" charset="0"/>
              </a:rPr>
              <a:t>	F. Putting hot chocolate in the freezer</a:t>
            </a:r>
          </a:p>
          <a:p>
            <a:pPr>
              <a:lnSpc>
                <a:spcPct val="150000"/>
              </a:lnSpc>
            </a:pPr>
            <a:endParaRPr lang="en-US" sz="500" dirty="0">
              <a:latin typeface="Times New Roman" pitchFamily="18" charset="0"/>
            </a:endParaRPr>
          </a:p>
          <a:p>
            <a:pPr>
              <a:lnSpc>
                <a:spcPct val="150000"/>
              </a:lnSpc>
            </a:pPr>
            <a:r>
              <a:rPr lang="en-US" b="1" dirty="0">
                <a:latin typeface="Times New Roman" pitchFamily="18" charset="0"/>
              </a:rPr>
              <a:t>2.  What type of change is occurring in each example: P = Physical or C = Chemical?</a:t>
            </a:r>
          </a:p>
          <a:p>
            <a:pPr>
              <a:lnSpc>
                <a:spcPct val="150000"/>
              </a:lnSpc>
            </a:pPr>
            <a:r>
              <a:rPr lang="en-US" dirty="0">
                <a:latin typeface="Times New Roman" pitchFamily="18" charset="0"/>
              </a:rPr>
              <a:t>	</a:t>
            </a:r>
            <a:r>
              <a:rPr lang="en-US" sz="1600" dirty="0">
                <a:latin typeface="Times New Roman" pitchFamily="18" charset="0"/>
              </a:rPr>
              <a:t>A. Hydrogen and oxygen combine to form water molecules</a:t>
            </a:r>
          </a:p>
          <a:p>
            <a:pPr>
              <a:lnSpc>
                <a:spcPct val="150000"/>
              </a:lnSpc>
            </a:pPr>
            <a:r>
              <a:rPr lang="en-US" sz="1600" dirty="0">
                <a:latin typeface="Times New Roman" pitchFamily="18" charset="0"/>
              </a:rPr>
              <a:t>	B. Water is heated up until it turns to steam</a:t>
            </a:r>
          </a:p>
          <a:p>
            <a:pPr>
              <a:lnSpc>
                <a:spcPct val="150000"/>
              </a:lnSpc>
            </a:pPr>
            <a:r>
              <a:rPr lang="en-US" sz="1600" dirty="0">
                <a:latin typeface="Times New Roman" pitchFamily="18" charset="0"/>
              </a:rPr>
              <a:t>	C. Mixing cocoa powder, sugar, and other ingredients to make the dry mix</a:t>
            </a:r>
          </a:p>
          <a:p>
            <a:pPr>
              <a:lnSpc>
                <a:spcPct val="150000"/>
              </a:lnSpc>
            </a:pPr>
            <a:r>
              <a:rPr lang="en-US" sz="1600" dirty="0">
                <a:latin typeface="Times New Roman" pitchFamily="18" charset="0"/>
              </a:rPr>
              <a:t>	D. Ripping open the powder packet</a:t>
            </a:r>
          </a:p>
          <a:p>
            <a:pPr>
              <a:lnSpc>
                <a:spcPct val="150000"/>
              </a:lnSpc>
            </a:pPr>
            <a:r>
              <a:rPr lang="en-US" sz="1600" dirty="0">
                <a:latin typeface="Times New Roman" pitchFamily="18" charset="0"/>
              </a:rPr>
              <a:t>	E. Powder dissolving in the water</a:t>
            </a:r>
          </a:p>
          <a:p>
            <a:pPr>
              <a:lnSpc>
                <a:spcPct val="150000"/>
              </a:lnSpc>
            </a:pPr>
            <a:r>
              <a:rPr lang="en-US" sz="1600" dirty="0">
                <a:latin typeface="Times New Roman" pitchFamily="18" charset="0"/>
              </a:rPr>
              <a:t>	F. Marshmallows melting in the solution</a:t>
            </a:r>
          </a:p>
          <a:p>
            <a:pPr>
              <a:lnSpc>
                <a:spcPct val="150000"/>
              </a:lnSpc>
            </a:pPr>
            <a:r>
              <a:rPr lang="en-US" sz="1600" dirty="0">
                <a:latin typeface="Times New Roman" pitchFamily="18" charset="0"/>
              </a:rPr>
              <a:t>	G. Stirring the hot chocolate</a:t>
            </a:r>
          </a:p>
          <a:p>
            <a:pPr>
              <a:lnSpc>
                <a:spcPct val="150000"/>
              </a:lnSpc>
            </a:pPr>
            <a:r>
              <a:rPr lang="en-US" sz="1600" dirty="0">
                <a:latin typeface="Times New Roman" pitchFamily="18" charset="0"/>
              </a:rPr>
              <a:t>	H. Drinking the hot chocolate</a:t>
            </a:r>
            <a:endParaRPr lang="en-US" dirty="0">
              <a:latin typeface="Times New Roman" pitchFamily="18" charset="0"/>
            </a:endParaRPr>
          </a:p>
        </p:txBody>
      </p:sp>
    </p:spTree>
    <p:extLst>
      <p:ext uri="{BB962C8B-B14F-4D97-AF65-F5344CB8AC3E}">
        <p14:creationId xmlns:p14="http://schemas.microsoft.com/office/powerpoint/2010/main" val="4173397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0" y="89580"/>
            <a:ext cx="9144000" cy="461665"/>
          </a:xfrm>
          <a:prstGeom prst="rect">
            <a:avLst/>
          </a:prstGeom>
          <a:solidFill>
            <a:srgbClr val="663300"/>
          </a:solidFill>
          <a:ln w="9525">
            <a:noFill/>
            <a:miter lim="800000"/>
            <a:headEnd/>
            <a:tailEnd/>
          </a:ln>
        </p:spPr>
        <p:txBody>
          <a:bodyPr wrap="square">
            <a:spAutoFit/>
          </a:bodyPr>
          <a:lstStyle/>
          <a:p>
            <a:r>
              <a:rPr lang="en-US" sz="2400" b="1" dirty="0">
                <a:solidFill>
                  <a:schemeClr val="bg1"/>
                </a:solidFill>
                <a:latin typeface="Times New Roman" pitchFamily="18" charset="0"/>
              </a:rPr>
              <a:t>Part D: Questions</a:t>
            </a:r>
          </a:p>
        </p:txBody>
      </p:sp>
      <p:sp>
        <p:nvSpPr>
          <p:cNvPr id="15" name="SMARTInkShape-5">
            <a:extLst>
              <a:ext uri="{FF2B5EF4-FFF2-40B4-BE49-F238E27FC236}">
                <a16:creationId xmlns:a16="http://schemas.microsoft.com/office/drawing/2014/main" id="{627A665D-AAE2-4751-9C81-CF43EE12AFD2}"/>
              </a:ext>
            </a:extLst>
          </p:cNvPr>
          <p:cNvSpPr/>
          <p:nvPr>
            <p:custDataLst>
              <p:tags r:id="rId1"/>
            </p:custDataLst>
          </p:nvPr>
        </p:nvSpPr>
        <p:spPr>
          <a:xfrm>
            <a:off x="8402836" y="3115866"/>
            <a:ext cx="8931" cy="1"/>
          </a:xfrm>
          <a:custGeom>
            <a:avLst/>
            <a:gdLst/>
            <a:ahLst/>
            <a:cxnLst/>
            <a:rect l="0" t="0" r="0" b="0"/>
            <a:pathLst>
              <a:path w="8931" h="1">
                <a:moveTo>
                  <a:pt x="0" y="0"/>
                </a:moveTo>
                <a:lnTo>
                  <a:pt x="0" y="0"/>
                </a:lnTo>
                <a:lnTo>
                  <a:pt x="8930" y="0"/>
                </a:lnTo>
              </a:path>
            </a:pathLst>
          </a:custGeom>
          <a:ln w="1905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p>
        </p:txBody>
      </p:sp>
      <p:sp>
        <p:nvSpPr>
          <p:cNvPr id="21" name="Text Box 11">
            <a:extLst>
              <a:ext uri="{FF2B5EF4-FFF2-40B4-BE49-F238E27FC236}">
                <a16:creationId xmlns:a16="http://schemas.microsoft.com/office/drawing/2014/main" id="{8B575AE7-5392-432A-AF2D-EF90875EC4AC}"/>
              </a:ext>
            </a:extLst>
          </p:cNvPr>
          <p:cNvSpPr txBox="1">
            <a:spLocks noChangeArrowheads="1"/>
          </p:cNvSpPr>
          <p:nvPr/>
        </p:nvSpPr>
        <p:spPr bwMode="auto">
          <a:xfrm>
            <a:off x="77364" y="520841"/>
            <a:ext cx="9010650" cy="646331"/>
          </a:xfrm>
          <a:prstGeom prst="rect">
            <a:avLst/>
          </a:prstGeom>
          <a:noFill/>
          <a:ln w="9525">
            <a:noFill/>
            <a:miter lim="800000"/>
            <a:headEnd/>
            <a:tailEnd/>
          </a:ln>
        </p:spPr>
        <p:txBody>
          <a:bodyPr wrap="square">
            <a:spAutoFit/>
          </a:bodyPr>
          <a:lstStyle/>
          <a:p>
            <a:r>
              <a:rPr lang="en-US" dirty="0">
                <a:latin typeface="Times New Roman" pitchFamily="18" charset="0"/>
              </a:rPr>
              <a:t>Brainstorm with your table group to develop 5 questions about this activity.  Use online resources to help you answer the questions.  Be prepared to share your results with the class.</a:t>
            </a:r>
          </a:p>
        </p:txBody>
      </p:sp>
    </p:spTree>
    <p:extLst>
      <p:ext uri="{BB962C8B-B14F-4D97-AF65-F5344CB8AC3E}">
        <p14:creationId xmlns:p14="http://schemas.microsoft.com/office/powerpoint/2010/main" val="4173397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WordArt 4">
            <a:extLst>
              <a:ext uri="{FF2B5EF4-FFF2-40B4-BE49-F238E27FC236}">
                <a16:creationId xmlns:a16="http://schemas.microsoft.com/office/drawing/2014/main" id="{A31612F7-2BD1-412C-B95D-D02C2DB9E950}"/>
              </a:ext>
            </a:extLst>
          </p:cNvPr>
          <p:cNvSpPr>
            <a:spLocks noChangeArrowheads="1" noChangeShapeType="1" noTextEdit="1"/>
          </p:cNvSpPr>
          <p:nvPr/>
        </p:nvSpPr>
        <p:spPr bwMode="auto">
          <a:xfrm>
            <a:off x="167053" y="64276"/>
            <a:ext cx="3395543" cy="861999"/>
          </a:xfrm>
          <a:prstGeom prst="rect">
            <a:avLst/>
          </a:prstGeom>
        </p:spPr>
        <p:txBody>
          <a:bodyPr wrap="none" fromWordArt="1">
            <a:prstTxWarp prst="textPlain">
              <a:avLst>
                <a:gd name="adj" fmla="val 50000"/>
              </a:avLst>
            </a:prstTxWarp>
          </a:bodyPr>
          <a:lstStyle/>
          <a:p>
            <a:pPr algn="ctr"/>
            <a:r>
              <a:rPr lang="en-US" sz="3600" kern="10" dirty="0">
                <a:ln w="28575">
                  <a:solidFill>
                    <a:schemeClr val="tx1"/>
                  </a:solidFill>
                  <a:round/>
                  <a:headEnd/>
                  <a:tailEnd/>
                </a:ln>
                <a:solidFill>
                  <a:srgbClr val="663300"/>
                </a:solidFill>
                <a:latin typeface="Cooper Black" panose="0208090404030B020404" pitchFamily="18" charset="0"/>
              </a:rPr>
              <a:t>Teacher Notes:</a:t>
            </a:r>
          </a:p>
        </p:txBody>
      </p:sp>
      <p:sp>
        <p:nvSpPr>
          <p:cNvPr id="5" name="Rectangle 4"/>
          <p:cNvSpPr/>
          <p:nvPr/>
        </p:nvSpPr>
        <p:spPr>
          <a:xfrm>
            <a:off x="166255" y="5870394"/>
            <a:ext cx="8977745" cy="923330"/>
          </a:xfrm>
          <a:prstGeom prst="rect">
            <a:avLst/>
          </a:prstGeom>
        </p:spPr>
        <p:txBody>
          <a:bodyPr wrap="square">
            <a:spAutoFit/>
          </a:bodyPr>
          <a:lstStyle/>
          <a:p>
            <a:r>
              <a:rPr lang="en-US" dirty="0"/>
              <a:t>Digital assignment for students available at </a:t>
            </a:r>
            <a:r>
              <a:rPr lang="en-US" dirty="0">
                <a:hlinkClick r:id="rId2"/>
              </a:rPr>
              <a:t>https://docs.google.com/presentation/d/1X6pOA_9SLZ3yYn-lE7zpiyh7ucfdUFYJa95CTU9R1-U/edit?usp=sharing</a:t>
            </a:r>
            <a:r>
              <a:rPr lang="en-US" dirty="0"/>
              <a:t> </a:t>
            </a:r>
          </a:p>
        </p:txBody>
      </p:sp>
      <p:sp>
        <p:nvSpPr>
          <p:cNvPr id="6" name="Rectangle 5"/>
          <p:cNvSpPr/>
          <p:nvPr/>
        </p:nvSpPr>
        <p:spPr>
          <a:xfrm>
            <a:off x="166256" y="1053428"/>
            <a:ext cx="8752114" cy="4524315"/>
          </a:xfrm>
          <a:prstGeom prst="rect">
            <a:avLst/>
          </a:prstGeom>
        </p:spPr>
        <p:txBody>
          <a:bodyPr wrap="square">
            <a:spAutoFit/>
          </a:bodyPr>
          <a:lstStyle/>
          <a:p>
            <a:r>
              <a:rPr lang="en-US" dirty="0"/>
              <a:t>This lab was developed to explore states of matter as well as physical and chemical changes, which are concepts we’ve studied during our first unit in Chemistry unit.  It will also be used during the second unit as we discuss classification of matter (elements, compounds, and mixtures), chemical bonding, and chemical reactions. </a:t>
            </a:r>
          </a:p>
          <a:p>
            <a:endParaRPr lang="en-US" dirty="0"/>
          </a:p>
          <a:p>
            <a:r>
              <a:rPr lang="en-US" dirty="0"/>
              <a:t>I borrowed the larger percolator from our school cafeteria. The school also provided cups and spoons.  I purchased Swiss Miss mix with marshmallows, which were available with larger packets (33% more powder).  Since we had completed the Boyle’s Law marshmallow lab the previous week, I used the leftover marshmallows so students were able to get a good “cream” on the top (if they waited long enough for them to melt).  </a:t>
            </a:r>
          </a:p>
          <a:p>
            <a:endParaRPr lang="en-US" dirty="0"/>
          </a:p>
          <a:p>
            <a:r>
              <a:rPr lang="en-US" dirty="0"/>
              <a:t>Students had time to work with their table mates to complete the last slide.  They had time the following week to share what they had learned.  </a:t>
            </a:r>
          </a:p>
          <a:p>
            <a:endParaRPr lang="en-US" dirty="0"/>
          </a:p>
          <a:p>
            <a:r>
              <a:rPr lang="en-US" dirty="0"/>
              <a:t>NOTE:  Viewing the presentation in edit mode will allow you to see any notes I’ve added in the margin area to the left and right of each slide.</a:t>
            </a:r>
          </a:p>
        </p:txBody>
      </p:sp>
    </p:spTree>
    <p:extLst>
      <p:ext uri="{BB962C8B-B14F-4D97-AF65-F5344CB8AC3E}">
        <p14:creationId xmlns:p14="http://schemas.microsoft.com/office/powerpoint/2010/main" val="2630411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11">
            <a:extLst>
              <a:ext uri="{FF2B5EF4-FFF2-40B4-BE49-F238E27FC236}">
                <a16:creationId xmlns:a16="http://schemas.microsoft.com/office/drawing/2014/main" id="{145A8F7D-2C8F-44D4-8284-6F3B9F1C015B}"/>
              </a:ext>
            </a:extLst>
          </p:cNvPr>
          <p:cNvSpPr txBox="1">
            <a:spLocks noChangeArrowheads="1"/>
          </p:cNvSpPr>
          <p:nvPr/>
        </p:nvSpPr>
        <p:spPr bwMode="auto">
          <a:xfrm>
            <a:off x="175249" y="803563"/>
            <a:ext cx="8788076" cy="5232202"/>
          </a:xfrm>
          <a:prstGeom prst="rect">
            <a:avLst/>
          </a:prstGeom>
          <a:noFill/>
          <a:ln w="9525">
            <a:noFill/>
            <a:miter lim="800000"/>
            <a:headEnd/>
            <a:tailEnd/>
          </a:ln>
        </p:spPr>
        <p:txBody>
          <a:bodyPr wrap="square">
            <a:spAutoFit/>
          </a:bodyPr>
          <a:lstStyle/>
          <a:p>
            <a:pPr>
              <a:spcBef>
                <a:spcPts val="600"/>
              </a:spcBef>
              <a:spcAft>
                <a:spcPts val="600"/>
              </a:spcAft>
            </a:pPr>
            <a:r>
              <a:rPr lang="en-US" sz="2400" b="1" dirty="0">
                <a:latin typeface="Times New Roman" pitchFamily="18" charset="0"/>
              </a:rPr>
              <a:t>1</a:t>
            </a:r>
            <a:r>
              <a:rPr lang="en-US" sz="2400" b="1" baseline="30000" dirty="0">
                <a:latin typeface="Times New Roman" pitchFamily="18" charset="0"/>
              </a:rPr>
              <a:t>st</a:t>
            </a:r>
            <a:r>
              <a:rPr lang="en-US" sz="2400" b="1" dirty="0">
                <a:latin typeface="Times New Roman" pitchFamily="18" charset="0"/>
              </a:rPr>
              <a:t> – Open the packet and dump the contents into the cup.</a:t>
            </a:r>
          </a:p>
          <a:p>
            <a:pPr>
              <a:spcBef>
                <a:spcPts val="600"/>
              </a:spcBef>
              <a:spcAft>
                <a:spcPts val="600"/>
              </a:spcAft>
            </a:pPr>
            <a:r>
              <a:rPr lang="en-US" sz="2400" b="1" dirty="0">
                <a:latin typeface="Times New Roman" pitchFamily="18" charset="0"/>
              </a:rPr>
              <a:t>2</a:t>
            </a:r>
            <a:r>
              <a:rPr lang="en-US" sz="2400" b="1" baseline="30000" dirty="0">
                <a:latin typeface="Times New Roman" pitchFamily="18" charset="0"/>
              </a:rPr>
              <a:t>nd</a:t>
            </a:r>
            <a:r>
              <a:rPr lang="en-US" sz="2400" b="1" dirty="0">
                <a:latin typeface="Times New Roman" pitchFamily="18" charset="0"/>
              </a:rPr>
              <a:t> – When it is your turn, take your cup to the side counter and add water to fill the cup ½ of the way up.</a:t>
            </a:r>
          </a:p>
          <a:p>
            <a:pPr algn="ctr">
              <a:spcBef>
                <a:spcPts val="600"/>
              </a:spcBef>
              <a:spcAft>
                <a:spcPts val="600"/>
              </a:spcAft>
            </a:pPr>
            <a:r>
              <a:rPr lang="en-US" sz="2400" b="1" i="1" dirty="0">
                <a:solidFill>
                  <a:srgbClr val="FF0000"/>
                </a:solidFill>
                <a:latin typeface="Times New Roman" pitchFamily="18" charset="0"/>
              </a:rPr>
              <a:t>Follow the leader around the room to stay spread out! </a:t>
            </a:r>
            <a:endParaRPr lang="en-US" sz="2400" b="1" dirty="0">
              <a:latin typeface="Times New Roman" pitchFamily="18" charset="0"/>
            </a:endParaRPr>
          </a:p>
          <a:p>
            <a:pPr>
              <a:spcBef>
                <a:spcPts val="600"/>
              </a:spcBef>
              <a:spcAft>
                <a:spcPts val="600"/>
              </a:spcAft>
            </a:pPr>
            <a:r>
              <a:rPr lang="en-US" sz="2400" b="1" dirty="0">
                <a:latin typeface="Times New Roman" pitchFamily="18" charset="0"/>
              </a:rPr>
              <a:t>3</a:t>
            </a:r>
            <a:r>
              <a:rPr lang="en-US" sz="2400" b="1" baseline="30000" dirty="0">
                <a:latin typeface="Times New Roman" pitchFamily="18" charset="0"/>
              </a:rPr>
              <a:t>rd</a:t>
            </a:r>
            <a:r>
              <a:rPr lang="en-US" sz="2400" b="1" dirty="0">
                <a:latin typeface="Times New Roman" pitchFamily="18" charset="0"/>
              </a:rPr>
              <a:t> – Use your spoon to stir the cocoa to help it dissolve as you wait in line.</a:t>
            </a:r>
          </a:p>
          <a:p>
            <a:pPr>
              <a:spcBef>
                <a:spcPts val="600"/>
              </a:spcBef>
              <a:spcAft>
                <a:spcPts val="600"/>
              </a:spcAft>
            </a:pPr>
            <a:r>
              <a:rPr lang="en-US" sz="2400" b="1" dirty="0">
                <a:latin typeface="Times New Roman" pitchFamily="18" charset="0"/>
              </a:rPr>
              <a:t>4</a:t>
            </a:r>
            <a:r>
              <a:rPr lang="en-US" sz="2400" b="1" baseline="30000" dirty="0">
                <a:latin typeface="Times New Roman" pitchFamily="18" charset="0"/>
              </a:rPr>
              <a:t>th</a:t>
            </a:r>
            <a:r>
              <a:rPr lang="en-US" sz="2400" b="1" dirty="0">
                <a:latin typeface="Times New Roman" pitchFamily="18" charset="0"/>
              </a:rPr>
              <a:t> – Return to the side counter and add enough water to get to fill it almost up. </a:t>
            </a:r>
          </a:p>
          <a:p>
            <a:pPr>
              <a:spcBef>
                <a:spcPts val="600"/>
              </a:spcBef>
              <a:spcAft>
                <a:spcPts val="600"/>
              </a:spcAft>
            </a:pPr>
            <a:r>
              <a:rPr lang="en-US" sz="2400" b="1" dirty="0">
                <a:latin typeface="Times New Roman" pitchFamily="18" charset="0"/>
              </a:rPr>
              <a:t>5</a:t>
            </a:r>
            <a:r>
              <a:rPr lang="en-US" sz="2400" b="1" baseline="30000" dirty="0">
                <a:latin typeface="Times New Roman" pitchFamily="18" charset="0"/>
              </a:rPr>
              <a:t>th</a:t>
            </a:r>
            <a:r>
              <a:rPr lang="en-US" sz="2400" b="1" dirty="0">
                <a:latin typeface="Times New Roman" pitchFamily="18" charset="0"/>
              </a:rPr>
              <a:t> – Continue stirring until all of it is dissolved. </a:t>
            </a:r>
          </a:p>
          <a:p>
            <a:pPr>
              <a:spcBef>
                <a:spcPts val="600"/>
              </a:spcBef>
              <a:spcAft>
                <a:spcPts val="600"/>
              </a:spcAft>
            </a:pPr>
            <a:r>
              <a:rPr lang="en-US" sz="2400" b="1" dirty="0">
                <a:latin typeface="Times New Roman" pitchFamily="18" charset="0"/>
              </a:rPr>
              <a:t>6</a:t>
            </a:r>
            <a:r>
              <a:rPr lang="en-US" sz="2400" b="1" baseline="30000" dirty="0">
                <a:latin typeface="Times New Roman" pitchFamily="18" charset="0"/>
              </a:rPr>
              <a:t>th</a:t>
            </a:r>
            <a:r>
              <a:rPr lang="en-US" sz="2400" b="1" dirty="0">
                <a:latin typeface="Times New Roman" pitchFamily="18" charset="0"/>
              </a:rPr>
              <a:t> – Get 10 marshmallows to add to the cocoa.</a:t>
            </a:r>
          </a:p>
          <a:p>
            <a:pPr>
              <a:spcBef>
                <a:spcPts val="600"/>
              </a:spcBef>
              <a:spcAft>
                <a:spcPts val="600"/>
              </a:spcAft>
            </a:pPr>
            <a:r>
              <a:rPr lang="en-US" sz="2400" b="1" dirty="0">
                <a:latin typeface="Times New Roman" pitchFamily="18" charset="0"/>
              </a:rPr>
              <a:t>7</a:t>
            </a:r>
            <a:r>
              <a:rPr lang="en-US" sz="2400" b="1" baseline="30000" dirty="0">
                <a:latin typeface="Times New Roman" pitchFamily="18" charset="0"/>
              </a:rPr>
              <a:t>th</a:t>
            </a:r>
            <a:r>
              <a:rPr lang="en-US" sz="2400" b="1" dirty="0">
                <a:latin typeface="Times New Roman" pitchFamily="18" charset="0"/>
              </a:rPr>
              <a:t> – Let it cool down a little bit and then enjoy!</a:t>
            </a:r>
          </a:p>
        </p:txBody>
      </p:sp>
      <p:sp>
        <p:nvSpPr>
          <p:cNvPr id="3075" name="Text Box 8"/>
          <p:cNvSpPr txBox="1">
            <a:spLocks noChangeArrowheads="1"/>
          </p:cNvSpPr>
          <p:nvPr/>
        </p:nvSpPr>
        <p:spPr bwMode="auto">
          <a:xfrm>
            <a:off x="0" y="168161"/>
            <a:ext cx="5436312" cy="461665"/>
          </a:xfrm>
          <a:prstGeom prst="rect">
            <a:avLst/>
          </a:prstGeom>
          <a:solidFill>
            <a:srgbClr val="663300"/>
          </a:solidFill>
          <a:ln w="9525">
            <a:noFill/>
            <a:miter lim="800000"/>
            <a:headEnd/>
            <a:tailEnd/>
          </a:ln>
        </p:spPr>
        <p:txBody>
          <a:bodyPr wrap="square">
            <a:spAutoFit/>
          </a:bodyPr>
          <a:lstStyle/>
          <a:p>
            <a:pPr>
              <a:spcBef>
                <a:spcPct val="50000"/>
              </a:spcBef>
            </a:pPr>
            <a:r>
              <a:rPr lang="en-US" sz="2400" b="1" dirty="0">
                <a:solidFill>
                  <a:schemeClr val="bg1"/>
                </a:solidFill>
                <a:latin typeface="Times New Roman" pitchFamily="18" charset="0"/>
              </a:rPr>
              <a:t>Time to make some hot cocoa …</a:t>
            </a:r>
          </a:p>
        </p:txBody>
      </p:sp>
    </p:spTree>
    <p:extLst>
      <p:ext uri="{BB962C8B-B14F-4D97-AF65-F5344CB8AC3E}">
        <p14:creationId xmlns:p14="http://schemas.microsoft.com/office/powerpoint/2010/main" val="1095140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11">
            <a:extLst>
              <a:ext uri="{FF2B5EF4-FFF2-40B4-BE49-F238E27FC236}">
                <a16:creationId xmlns:a16="http://schemas.microsoft.com/office/drawing/2014/main" id="{4A35EE5D-6812-4385-88AB-635CAE8CD756}"/>
              </a:ext>
            </a:extLst>
          </p:cNvPr>
          <p:cNvSpPr txBox="1">
            <a:spLocks noChangeArrowheads="1"/>
          </p:cNvSpPr>
          <p:nvPr/>
        </p:nvSpPr>
        <p:spPr bwMode="auto">
          <a:xfrm>
            <a:off x="68036" y="1789098"/>
            <a:ext cx="8768054" cy="4524315"/>
          </a:xfrm>
          <a:prstGeom prst="rect">
            <a:avLst/>
          </a:prstGeom>
          <a:noFill/>
          <a:ln w="9525">
            <a:noFill/>
            <a:miter lim="800000"/>
            <a:headEnd/>
            <a:tailEnd/>
          </a:ln>
        </p:spPr>
        <p:txBody>
          <a:bodyPr wrap="square">
            <a:spAutoFit/>
          </a:bodyPr>
          <a:lstStyle/>
          <a:p>
            <a:pPr marL="457200" indent="-457200">
              <a:buAutoNum type="arabicPeriod"/>
            </a:pPr>
            <a:r>
              <a:rPr lang="en-US" sz="2000" b="1" dirty="0">
                <a:latin typeface="Times New Roman" pitchFamily="18" charset="0"/>
              </a:rPr>
              <a:t>What causes the powder to clump? Why? </a:t>
            </a:r>
          </a:p>
          <a:p>
            <a:pPr marL="457200" indent="-457200">
              <a:buAutoNum type="arabicPeriod"/>
            </a:pPr>
            <a:endParaRPr lang="en-US" sz="2800" b="1" dirty="0">
              <a:latin typeface="Times New Roman" pitchFamily="18" charset="0"/>
            </a:endParaRPr>
          </a:p>
          <a:p>
            <a:pPr marL="457200" indent="-457200">
              <a:buAutoNum type="arabicPeriod"/>
            </a:pPr>
            <a:endParaRPr lang="en-US" sz="2400" dirty="0">
              <a:latin typeface="Times New Roman" pitchFamily="18" charset="0"/>
            </a:endParaRPr>
          </a:p>
          <a:p>
            <a:pPr marL="457200" indent="-457200">
              <a:buAutoNum type="arabicPeriod"/>
            </a:pPr>
            <a:r>
              <a:rPr lang="en-US" sz="2000" b="1" dirty="0">
                <a:latin typeface="Times New Roman" pitchFamily="18" charset="0"/>
              </a:rPr>
              <a:t>How do you avoid lumps?  </a:t>
            </a:r>
            <a:endParaRPr lang="en-US" sz="2000" dirty="0">
              <a:latin typeface="Times New Roman" pitchFamily="18" charset="0"/>
            </a:endParaRPr>
          </a:p>
          <a:p>
            <a:pPr marL="457200" indent="-457200">
              <a:buAutoNum type="arabicPeriod"/>
            </a:pPr>
            <a:endParaRPr lang="en-US" sz="3200" dirty="0">
              <a:latin typeface="Times New Roman" pitchFamily="18" charset="0"/>
            </a:endParaRPr>
          </a:p>
          <a:p>
            <a:pPr marL="457200" indent="-457200">
              <a:buAutoNum type="arabicPeriod"/>
            </a:pPr>
            <a:r>
              <a:rPr lang="en-US" sz="2000" b="1" dirty="0">
                <a:latin typeface="Times New Roman" pitchFamily="18" charset="0"/>
              </a:rPr>
              <a:t>What is the difference between hydrophilic and hydrophobic? Give an example of each.</a:t>
            </a:r>
            <a:endParaRPr lang="en-US" sz="2000" dirty="0">
              <a:latin typeface="Times New Roman" pitchFamily="18" charset="0"/>
            </a:endParaRPr>
          </a:p>
          <a:p>
            <a:pPr marL="457200" indent="-457200">
              <a:buAutoNum type="arabicPeriod"/>
            </a:pPr>
            <a:endParaRPr lang="en-US" sz="2000" dirty="0">
              <a:latin typeface="Times New Roman" pitchFamily="18" charset="0"/>
            </a:endParaRPr>
          </a:p>
          <a:p>
            <a:pPr marL="457200" indent="-457200">
              <a:buAutoNum type="arabicPeriod"/>
            </a:pPr>
            <a:endParaRPr lang="en-US" sz="1400" dirty="0">
              <a:latin typeface="Times New Roman" pitchFamily="18" charset="0"/>
            </a:endParaRPr>
          </a:p>
          <a:p>
            <a:pPr marL="457200" indent="-457200">
              <a:buAutoNum type="arabicPeriod"/>
            </a:pPr>
            <a:r>
              <a:rPr lang="en-US" sz="2000" b="1" dirty="0">
                <a:latin typeface="Times New Roman" pitchFamily="18" charset="0"/>
              </a:rPr>
              <a:t>What protein in milk acts as an emulsifier in hot cocoa?</a:t>
            </a:r>
          </a:p>
          <a:p>
            <a:pPr marL="457200" indent="-457200">
              <a:buAutoNum type="arabicPeriod"/>
            </a:pPr>
            <a:endParaRPr lang="en-US" sz="2000" b="1" dirty="0">
              <a:latin typeface="Times New Roman" pitchFamily="18" charset="0"/>
            </a:endParaRPr>
          </a:p>
          <a:p>
            <a:pPr marL="457200" indent="-457200">
              <a:buAutoNum type="arabicPeriod"/>
            </a:pPr>
            <a:r>
              <a:rPr lang="en-US" sz="2000" b="1" dirty="0">
                <a:latin typeface="Times New Roman" pitchFamily="18" charset="0"/>
              </a:rPr>
              <a:t>What does the term viscosity mean?  How does it relate to </a:t>
            </a:r>
            <a:br>
              <a:rPr lang="en-US" sz="2000" b="1" dirty="0">
                <a:latin typeface="Times New Roman" pitchFamily="18" charset="0"/>
              </a:rPr>
            </a:br>
            <a:r>
              <a:rPr lang="en-US" sz="2000" b="1" dirty="0">
                <a:latin typeface="Times New Roman" pitchFamily="18" charset="0"/>
              </a:rPr>
              <a:t>hot chocolate?  </a:t>
            </a:r>
            <a:endParaRPr lang="en-US" sz="2000" dirty="0">
              <a:latin typeface="Times New Roman" pitchFamily="18" charset="0"/>
            </a:endParaRPr>
          </a:p>
        </p:txBody>
      </p:sp>
      <p:sp>
        <p:nvSpPr>
          <p:cNvPr id="3075" name="Text Box 8"/>
          <p:cNvSpPr txBox="1">
            <a:spLocks noChangeArrowheads="1"/>
          </p:cNvSpPr>
          <p:nvPr/>
        </p:nvSpPr>
        <p:spPr bwMode="auto">
          <a:xfrm>
            <a:off x="0" y="1260020"/>
            <a:ext cx="9144000" cy="400110"/>
          </a:xfrm>
          <a:prstGeom prst="rect">
            <a:avLst/>
          </a:prstGeom>
          <a:solidFill>
            <a:srgbClr val="663300"/>
          </a:solidFill>
          <a:ln w="9525">
            <a:noFill/>
            <a:miter lim="800000"/>
            <a:headEnd/>
            <a:tailEnd/>
          </a:ln>
        </p:spPr>
        <p:txBody>
          <a:bodyPr wrap="square">
            <a:spAutoFit/>
          </a:bodyPr>
          <a:lstStyle/>
          <a:p>
            <a:pPr>
              <a:spcBef>
                <a:spcPct val="50000"/>
              </a:spcBef>
            </a:pPr>
            <a:r>
              <a:rPr lang="en-US" sz="2000" b="1" dirty="0">
                <a:solidFill>
                  <a:schemeClr val="bg1"/>
                </a:solidFill>
                <a:latin typeface="Times New Roman" pitchFamily="18" charset="0"/>
              </a:rPr>
              <a:t>Part A: Cocoa Science </a:t>
            </a:r>
          </a:p>
        </p:txBody>
      </p:sp>
      <p:sp>
        <p:nvSpPr>
          <p:cNvPr id="9" name="WordArt 4">
            <a:extLst>
              <a:ext uri="{FF2B5EF4-FFF2-40B4-BE49-F238E27FC236}">
                <a16:creationId xmlns:a16="http://schemas.microsoft.com/office/drawing/2014/main" id="{A31612F7-2BD1-412C-B95D-D02C2DB9E950}"/>
              </a:ext>
            </a:extLst>
          </p:cNvPr>
          <p:cNvSpPr>
            <a:spLocks noChangeArrowheads="1" noChangeShapeType="1" noTextEdit="1"/>
          </p:cNvSpPr>
          <p:nvPr/>
        </p:nvSpPr>
        <p:spPr bwMode="auto">
          <a:xfrm>
            <a:off x="133350" y="64277"/>
            <a:ext cx="8945336" cy="1001458"/>
          </a:xfrm>
          <a:prstGeom prst="rect">
            <a:avLst/>
          </a:prstGeom>
        </p:spPr>
        <p:txBody>
          <a:bodyPr wrap="none" fromWordArt="1">
            <a:prstTxWarp prst="textPlain">
              <a:avLst>
                <a:gd name="adj" fmla="val 50000"/>
              </a:avLst>
            </a:prstTxWarp>
          </a:bodyPr>
          <a:lstStyle/>
          <a:p>
            <a:pPr algn="ctr"/>
            <a:r>
              <a:rPr lang="en-US" sz="3600" kern="10" dirty="0">
                <a:ln w="28575">
                  <a:solidFill>
                    <a:schemeClr val="tx1"/>
                  </a:solidFill>
                  <a:round/>
                  <a:headEnd/>
                  <a:tailEnd/>
                </a:ln>
                <a:solidFill>
                  <a:srgbClr val="663300"/>
                </a:solidFill>
                <a:latin typeface="Cooper Black" panose="0208090404030B020404" pitchFamily="18" charset="0"/>
              </a:rPr>
              <a:t>Hot Chocolate Science</a:t>
            </a:r>
          </a:p>
        </p:txBody>
      </p:sp>
      <p:pic>
        <p:nvPicPr>
          <p:cNvPr id="13" name="Picture 12" descr="A red square with a white letter on it&#10;&#10;Description automatically generated with low confidence">
            <a:hlinkClick r:id="rId2"/>
            <a:extLst>
              <a:ext uri="{FF2B5EF4-FFF2-40B4-BE49-F238E27FC236}">
                <a16:creationId xmlns:a16="http://schemas.microsoft.com/office/drawing/2014/main" id="{CC3359CF-70E7-4C45-BC37-59274C80C2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66882" y="1162104"/>
            <a:ext cx="895862" cy="657495"/>
          </a:xfrm>
          <a:prstGeom prst="rect">
            <a:avLst/>
          </a:prstGeom>
        </p:spPr>
      </p:pic>
      <p:sp>
        <p:nvSpPr>
          <p:cNvPr id="16" name="TextBox 15">
            <a:extLst>
              <a:ext uri="{FF2B5EF4-FFF2-40B4-BE49-F238E27FC236}">
                <a16:creationId xmlns:a16="http://schemas.microsoft.com/office/drawing/2014/main" id="{800877C6-D88A-44AE-982A-3AE69E4AA1A9}"/>
              </a:ext>
            </a:extLst>
          </p:cNvPr>
          <p:cNvSpPr txBox="1"/>
          <p:nvPr/>
        </p:nvSpPr>
        <p:spPr>
          <a:xfrm>
            <a:off x="587829" y="2116053"/>
            <a:ext cx="8388220" cy="707886"/>
          </a:xfrm>
          <a:prstGeom prst="rect">
            <a:avLst/>
          </a:prstGeom>
          <a:noFill/>
        </p:spPr>
        <p:txBody>
          <a:bodyPr wrap="square">
            <a:spAutoFit/>
          </a:bodyPr>
          <a:lstStyle/>
          <a:p>
            <a:r>
              <a:rPr lang="en-US" sz="2000" b="1" i="1" dirty="0">
                <a:solidFill>
                  <a:srgbClr val="C00000"/>
                </a:solidFill>
                <a:latin typeface="Times New Roman" pitchFamily="18" charset="0"/>
              </a:rPr>
              <a:t>Starch molecules attract water </a:t>
            </a:r>
            <a:r>
              <a:rPr lang="en-US" sz="2000" b="1" i="1" dirty="0">
                <a:solidFill>
                  <a:srgbClr val="C00000"/>
                </a:solidFill>
                <a:latin typeface="Times New Roman" pitchFamily="18" charset="0"/>
                <a:sym typeface="Wingdings" panose="05000000000000000000" pitchFamily="2" charset="2"/>
              </a:rPr>
              <a:t> Puff up  Mesh together</a:t>
            </a:r>
            <a:r>
              <a:rPr lang="en-US" sz="2000" b="1" i="1" dirty="0">
                <a:solidFill>
                  <a:srgbClr val="C00000"/>
                </a:solidFill>
                <a:latin typeface="Times New Roman" pitchFamily="18" charset="0"/>
              </a:rPr>
              <a:t> to form a seal around dry powder.</a:t>
            </a:r>
          </a:p>
        </p:txBody>
      </p:sp>
      <p:sp>
        <p:nvSpPr>
          <p:cNvPr id="17" name="TextBox 16">
            <a:extLst>
              <a:ext uri="{FF2B5EF4-FFF2-40B4-BE49-F238E27FC236}">
                <a16:creationId xmlns:a16="http://schemas.microsoft.com/office/drawing/2014/main" id="{A1CF2026-4718-4F04-9D4C-BA33477FD1C4}"/>
              </a:ext>
            </a:extLst>
          </p:cNvPr>
          <p:cNvSpPr txBox="1"/>
          <p:nvPr/>
        </p:nvSpPr>
        <p:spPr>
          <a:xfrm>
            <a:off x="3396732" y="2876711"/>
            <a:ext cx="5679232" cy="707886"/>
          </a:xfrm>
          <a:prstGeom prst="rect">
            <a:avLst/>
          </a:prstGeom>
          <a:noFill/>
        </p:spPr>
        <p:txBody>
          <a:bodyPr wrap="square">
            <a:spAutoFit/>
          </a:bodyPr>
          <a:lstStyle/>
          <a:p>
            <a:r>
              <a:rPr lang="en-US" sz="2000" b="1" i="1" dirty="0">
                <a:solidFill>
                  <a:srgbClr val="C00000"/>
                </a:solidFill>
                <a:latin typeface="Times New Roman" pitchFamily="18" charset="0"/>
              </a:rPr>
              <a:t>Dissolve the powder in a smaller amount of water before adding more water.</a:t>
            </a:r>
          </a:p>
        </p:txBody>
      </p:sp>
      <p:sp>
        <p:nvSpPr>
          <p:cNvPr id="18" name="TextBox 17">
            <a:extLst>
              <a:ext uri="{FF2B5EF4-FFF2-40B4-BE49-F238E27FC236}">
                <a16:creationId xmlns:a16="http://schemas.microsoft.com/office/drawing/2014/main" id="{00B788B0-85F4-4673-95C2-D8F46418723C}"/>
              </a:ext>
            </a:extLst>
          </p:cNvPr>
          <p:cNvSpPr txBox="1"/>
          <p:nvPr/>
        </p:nvSpPr>
        <p:spPr>
          <a:xfrm>
            <a:off x="6311560" y="4068518"/>
            <a:ext cx="1663064" cy="707886"/>
          </a:xfrm>
          <a:prstGeom prst="rect">
            <a:avLst/>
          </a:prstGeom>
          <a:noFill/>
        </p:spPr>
        <p:txBody>
          <a:bodyPr wrap="square">
            <a:spAutoFit/>
          </a:bodyPr>
          <a:lstStyle/>
          <a:p>
            <a:r>
              <a:rPr lang="en-US" sz="2000" b="1" i="1" dirty="0">
                <a:solidFill>
                  <a:srgbClr val="C00000"/>
                </a:solidFill>
                <a:latin typeface="Times New Roman" pitchFamily="18" charset="0"/>
              </a:rPr>
              <a:t>Hates water </a:t>
            </a:r>
            <a:r>
              <a:rPr lang="en-US" sz="2000" b="1" i="1" dirty="0">
                <a:solidFill>
                  <a:srgbClr val="C00000"/>
                </a:solidFill>
                <a:latin typeface="Times New Roman" pitchFamily="18" charset="0"/>
                <a:sym typeface="Wingdings" panose="05000000000000000000" pitchFamily="2" charset="2"/>
              </a:rPr>
              <a:t> Fats</a:t>
            </a:r>
            <a:endParaRPr lang="en-US" sz="2000" b="1" i="1" dirty="0">
              <a:solidFill>
                <a:srgbClr val="C00000"/>
              </a:solidFill>
              <a:latin typeface="Times New Roman" pitchFamily="18" charset="0"/>
            </a:endParaRPr>
          </a:p>
        </p:txBody>
      </p:sp>
      <p:sp>
        <p:nvSpPr>
          <p:cNvPr id="19" name="TextBox 18">
            <a:extLst>
              <a:ext uri="{FF2B5EF4-FFF2-40B4-BE49-F238E27FC236}">
                <a16:creationId xmlns:a16="http://schemas.microsoft.com/office/drawing/2014/main" id="{306BA2C0-B5B0-4041-B17D-60FF57F50769}"/>
              </a:ext>
            </a:extLst>
          </p:cNvPr>
          <p:cNvSpPr txBox="1"/>
          <p:nvPr/>
        </p:nvSpPr>
        <p:spPr>
          <a:xfrm>
            <a:off x="6675994" y="4803745"/>
            <a:ext cx="1696945" cy="400110"/>
          </a:xfrm>
          <a:prstGeom prst="rect">
            <a:avLst/>
          </a:prstGeom>
          <a:noFill/>
        </p:spPr>
        <p:txBody>
          <a:bodyPr wrap="square">
            <a:spAutoFit/>
          </a:bodyPr>
          <a:lstStyle/>
          <a:p>
            <a:r>
              <a:rPr lang="en-US" sz="2000" b="1" i="1" dirty="0">
                <a:solidFill>
                  <a:srgbClr val="C00000"/>
                </a:solidFill>
                <a:latin typeface="Times New Roman" pitchFamily="18" charset="0"/>
              </a:rPr>
              <a:t>Casein</a:t>
            </a:r>
          </a:p>
        </p:txBody>
      </p:sp>
      <p:cxnSp>
        <p:nvCxnSpPr>
          <p:cNvPr id="22" name="Connector: Elbow 21">
            <a:extLst>
              <a:ext uri="{FF2B5EF4-FFF2-40B4-BE49-F238E27FC236}">
                <a16:creationId xmlns:a16="http://schemas.microsoft.com/office/drawing/2014/main" id="{19A8790D-C2C3-489C-B826-D57E901A73CD}"/>
              </a:ext>
            </a:extLst>
          </p:cNvPr>
          <p:cNvCxnSpPr>
            <a:cxnSpLocks/>
          </p:cNvCxnSpPr>
          <p:nvPr/>
        </p:nvCxnSpPr>
        <p:spPr>
          <a:xfrm flipH="1">
            <a:off x="4802752" y="4068518"/>
            <a:ext cx="326571" cy="279918"/>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or: Elbow 22">
            <a:extLst>
              <a:ext uri="{FF2B5EF4-FFF2-40B4-BE49-F238E27FC236}">
                <a16:creationId xmlns:a16="http://schemas.microsoft.com/office/drawing/2014/main" id="{7678511A-FABE-4460-99C4-B1ED2239823A}"/>
              </a:ext>
            </a:extLst>
          </p:cNvPr>
          <p:cNvCxnSpPr>
            <a:cxnSpLocks/>
          </p:cNvCxnSpPr>
          <p:nvPr/>
        </p:nvCxnSpPr>
        <p:spPr>
          <a:xfrm>
            <a:off x="6044614" y="4068518"/>
            <a:ext cx="289248" cy="279918"/>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32E0DDE7-5F3B-4E33-BD19-AD93158D301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99352" y="5474193"/>
            <a:ext cx="1202411" cy="1134968"/>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00B788B0-85F4-4673-95C2-D8F46418723C}"/>
              </a:ext>
            </a:extLst>
          </p:cNvPr>
          <p:cNvSpPr txBox="1"/>
          <p:nvPr/>
        </p:nvSpPr>
        <p:spPr>
          <a:xfrm>
            <a:off x="3500962" y="4036280"/>
            <a:ext cx="1853564" cy="707886"/>
          </a:xfrm>
          <a:prstGeom prst="rect">
            <a:avLst/>
          </a:prstGeom>
          <a:noFill/>
        </p:spPr>
        <p:txBody>
          <a:bodyPr wrap="square">
            <a:spAutoFit/>
          </a:bodyPr>
          <a:lstStyle/>
          <a:p>
            <a:r>
              <a:rPr lang="en-US" sz="2000" b="1" i="1" dirty="0">
                <a:solidFill>
                  <a:srgbClr val="C00000"/>
                </a:solidFill>
                <a:latin typeface="Times New Roman" pitchFamily="18" charset="0"/>
              </a:rPr>
              <a:t>Loves water</a:t>
            </a:r>
          </a:p>
          <a:p>
            <a:r>
              <a:rPr lang="en-US" sz="2000" b="1" i="1" dirty="0">
                <a:solidFill>
                  <a:srgbClr val="C00000"/>
                </a:solidFill>
                <a:latin typeface="Times New Roman" pitchFamily="18" charset="0"/>
                <a:sym typeface="Wingdings" panose="05000000000000000000" pitchFamily="2" charset="2"/>
              </a:rPr>
              <a:t>Starch </a:t>
            </a:r>
            <a:endParaRPr lang="en-US" sz="2000" b="1" i="1" dirty="0">
              <a:solidFill>
                <a:srgbClr val="C00000"/>
              </a:solidFill>
              <a:latin typeface="Times New Roman" pitchFamily="18" charset="0"/>
            </a:endParaRPr>
          </a:p>
        </p:txBody>
      </p:sp>
      <p:sp>
        <p:nvSpPr>
          <p:cNvPr id="20" name="TextBox 19">
            <a:extLst>
              <a:ext uri="{FF2B5EF4-FFF2-40B4-BE49-F238E27FC236}">
                <a16:creationId xmlns:a16="http://schemas.microsoft.com/office/drawing/2014/main" id="{306BA2C0-B5B0-4041-B17D-60FF57F50769}"/>
              </a:ext>
            </a:extLst>
          </p:cNvPr>
          <p:cNvSpPr txBox="1"/>
          <p:nvPr/>
        </p:nvSpPr>
        <p:spPr>
          <a:xfrm>
            <a:off x="612233" y="6044588"/>
            <a:ext cx="7081036" cy="707886"/>
          </a:xfrm>
          <a:prstGeom prst="rect">
            <a:avLst/>
          </a:prstGeom>
          <a:noFill/>
        </p:spPr>
        <p:txBody>
          <a:bodyPr wrap="square">
            <a:spAutoFit/>
          </a:bodyPr>
          <a:lstStyle/>
          <a:p>
            <a:r>
              <a:rPr lang="en-US" sz="2000" b="1" i="1" dirty="0">
                <a:solidFill>
                  <a:srgbClr val="C00000"/>
                </a:solidFill>
                <a:latin typeface="Times New Roman" pitchFamily="18" charset="0"/>
              </a:rPr>
              <a:t>Viscosity refers to a liquid’s ability to flow.  Thicker hot chocolate has  a higher viscosity than thinner ones.</a:t>
            </a:r>
          </a:p>
        </p:txBody>
      </p:sp>
      <p:sp>
        <p:nvSpPr>
          <p:cNvPr id="21" name="Text Box 8"/>
          <p:cNvSpPr txBox="1">
            <a:spLocks noChangeArrowheads="1"/>
          </p:cNvSpPr>
          <p:nvPr/>
        </p:nvSpPr>
        <p:spPr bwMode="auto">
          <a:xfrm>
            <a:off x="9310255" y="5947144"/>
            <a:ext cx="3063834" cy="738664"/>
          </a:xfrm>
          <a:prstGeom prst="rect">
            <a:avLst/>
          </a:prstGeom>
          <a:solidFill>
            <a:srgbClr val="663300"/>
          </a:solidFill>
          <a:ln w="9525">
            <a:noFill/>
            <a:miter lim="800000"/>
            <a:headEnd/>
            <a:tailEnd/>
          </a:ln>
        </p:spPr>
        <p:txBody>
          <a:bodyPr wrap="square">
            <a:spAutoFit/>
          </a:bodyPr>
          <a:lstStyle/>
          <a:p>
            <a:pPr>
              <a:spcBef>
                <a:spcPct val="50000"/>
              </a:spcBef>
            </a:pPr>
            <a:r>
              <a:rPr lang="en-US" sz="1400" b="1" dirty="0">
                <a:solidFill>
                  <a:schemeClr val="bg1"/>
                </a:solidFill>
                <a:latin typeface="Times New Roman" pitchFamily="18" charset="0"/>
              </a:rPr>
              <a:t>NOTE:  We had discussed viscosity during out density column experiment so this was a great tie in!</a:t>
            </a:r>
            <a:endParaRPr lang="en-US" sz="1100" b="1" dirty="0">
              <a:solidFill>
                <a:schemeClr val="bg1"/>
              </a:solidFill>
              <a:latin typeface="Times New Roman" pitchFamily="18" charset="0"/>
            </a:endParaRPr>
          </a:p>
        </p:txBody>
      </p:sp>
    </p:spTree>
    <p:extLst>
      <p:ext uri="{BB962C8B-B14F-4D97-AF65-F5344CB8AC3E}">
        <p14:creationId xmlns:p14="http://schemas.microsoft.com/office/powerpoint/2010/main" val="323702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15"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11">
            <a:extLst>
              <a:ext uri="{FF2B5EF4-FFF2-40B4-BE49-F238E27FC236}">
                <a16:creationId xmlns:a16="http://schemas.microsoft.com/office/drawing/2014/main" id="{145A8F7D-2C8F-44D4-8284-6F3B9F1C015B}"/>
              </a:ext>
            </a:extLst>
          </p:cNvPr>
          <p:cNvSpPr txBox="1">
            <a:spLocks noChangeArrowheads="1"/>
          </p:cNvSpPr>
          <p:nvPr/>
        </p:nvSpPr>
        <p:spPr bwMode="auto">
          <a:xfrm>
            <a:off x="60422" y="756538"/>
            <a:ext cx="9010650" cy="2677656"/>
          </a:xfrm>
          <a:prstGeom prst="rect">
            <a:avLst/>
          </a:prstGeom>
          <a:noFill/>
          <a:ln w="9525">
            <a:noFill/>
            <a:miter lim="800000"/>
            <a:headEnd/>
            <a:tailEnd/>
          </a:ln>
        </p:spPr>
        <p:txBody>
          <a:bodyPr wrap="square">
            <a:spAutoFit/>
          </a:bodyPr>
          <a:lstStyle/>
          <a:p>
            <a:pPr marL="457200" indent="-457200">
              <a:buAutoNum type="arabicPeriod"/>
            </a:pPr>
            <a:r>
              <a:rPr lang="en-US" sz="2000" b="1" dirty="0">
                <a:latin typeface="Times New Roman" pitchFamily="18" charset="0"/>
              </a:rPr>
              <a:t>What is the key ingredient for “pillowy” puffy marshmallows? </a:t>
            </a:r>
          </a:p>
          <a:p>
            <a:pPr marL="457200" indent="-457200">
              <a:buAutoNum type="arabicPeriod"/>
            </a:pPr>
            <a:endParaRPr lang="en-US" sz="1200" b="1" dirty="0">
              <a:latin typeface="Times New Roman" pitchFamily="18" charset="0"/>
            </a:endParaRPr>
          </a:p>
          <a:p>
            <a:pPr marL="457200" indent="-457200">
              <a:buAutoNum type="arabicPeriod"/>
            </a:pPr>
            <a:r>
              <a:rPr lang="en-US" sz="2000" b="1" dirty="0">
                <a:latin typeface="Times New Roman" pitchFamily="18" charset="0"/>
              </a:rPr>
              <a:t>What are the other ingredients in marshmallows?</a:t>
            </a:r>
          </a:p>
          <a:p>
            <a:endParaRPr lang="en-US" sz="3600" dirty="0">
              <a:latin typeface="Times New Roman" pitchFamily="18" charset="0"/>
            </a:endParaRPr>
          </a:p>
          <a:p>
            <a:r>
              <a:rPr lang="en-US" sz="2000" b="1" dirty="0">
                <a:latin typeface="Times New Roman" pitchFamily="18" charset="0"/>
              </a:rPr>
              <a:t>3. Which ingredient gives it the elastic, squishy texture? What protein does it contain? </a:t>
            </a:r>
            <a:endParaRPr lang="en-US" sz="2000" dirty="0">
              <a:latin typeface="Times New Roman" pitchFamily="18" charset="0"/>
            </a:endParaRPr>
          </a:p>
          <a:p>
            <a:pPr marL="457200" indent="-457200">
              <a:buAutoNum type="arabicPeriod"/>
            </a:pPr>
            <a:endParaRPr lang="en-US" sz="2000" dirty="0">
              <a:latin typeface="Times New Roman" pitchFamily="18" charset="0"/>
            </a:endParaRPr>
          </a:p>
          <a:p>
            <a:r>
              <a:rPr lang="en-US" sz="2000" b="1" dirty="0">
                <a:latin typeface="Times New Roman" pitchFamily="18" charset="0"/>
              </a:rPr>
              <a:t>4. What do we call the ingredients that help to hold its shape?  </a:t>
            </a:r>
            <a:endParaRPr lang="en-US" sz="2000" dirty="0">
              <a:latin typeface="Times New Roman" pitchFamily="18" charset="0"/>
            </a:endParaRPr>
          </a:p>
        </p:txBody>
      </p:sp>
      <p:sp>
        <p:nvSpPr>
          <p:cNvPr id="3075" name="Text Box 8"/>
          <p:cNvSpPr txBox="1">
            <a:spLocks noChangeArrowheads="1"/>
          </p:cNvSpPr>
          <p:nvPr/>
        </p:nvSpPr>
        <p:spPr bwMode="auto">
          <a:xfrm>
            <a:off x="0" y="132492"/>
            <a:ext cx="9144000" cy="400110"/>
          </a:xfrm>
          <a:prstGeom prst="rect">
            <a:avLst/>
          </a:prstGeom>
          <a:solidFill>
            <a:srgbClr val="663300"/>
          </a:solidFill>
          <a:ln w="9525">
            <a:noFill/>
            <a:miter lim="800000"/>
            <a:headEnd/>
            <a:tailEnd/>
          </a:ln>
        </p:spPr>
        <p:txBody>
          <a:bodyPr wrap="square">
            <a:spAutoFit/>
          </a:bodyPr>
          <a:lstStyle/>
          <a:p>
            <a:pPr>
              <a:spcBef>
                <a:spcPct val="50000"/>
              </a:spcBef>
            </a:pPr>
            <a:r>
              <a:rPr lang="en-US" sz="2000" b="1" dirty="0">
                <a:solidFill>
                  <a:schemeClr val="bg1"/>
                </a:solidFill>
                <a:latin typeface="Times New Roman" pitchFamily="18" charset="0"/>
              </a:rPr>
              <a:t>Part B:  Marshmallow Science </a:t>
            </a:r>
          </a:p>
        </p:txBody>
      </p:sp>
      <p:pic>
        <p:nvPicPr>
          <p:cNvPr id="13" name="Picture 12" descr="A red square with a white letter on it&#10;&#10;Description automatically generated with low confidence">
            <a:hlinkClick r:id="rId2"/>
            <a:extLst>
              <a:ext uri="{FF2B5EF4-FFF2-40B4-BE49-F238E27FC236}">
                <a16:creationId xmlns:a16="http://schemas.microsoft.com/office/drawing/2014/main" id="{CC3359CF-70E7-4C45-BC37-59274C80C2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4477" y="81165"/>
            <a:ext cx="895862" cy="657495"/>
          </a:xfrm>
          <a:prstGeom prst="rect">
            <a:avLst/>
          </a:prstGeom>
        </p:spPr>
      </p:pic>
      <p:sp>
        <p:nvSpPr>
          <p:cNvPr id="5" name="Text Box 11">
            <a:extLst>
              <a:ext uri="{FF2B5EF4-FFF2-40B4-BE49-F238E27FC236}">
                <a16:creationId xmlns:a16="http://schemas.microsoft.com/office/drawing/2014/main" id="{CE773284-DE3D-416D-BA38-AC09ED9A84D9}"/>
              </a:ext>
            </a:extLst>
          </p:cNvPr>
          <p:cNvSpPr txBox="1">
            <a:spLocks noChangeArrowheads="1"/>
          </p:cNvSpPr>
          <p:nvPr/>
        </p:nvSpPr>
        <p:spPr bwMode="auto">
          <a:xfrm>
            <a:off x="60422" y="4900726"/>
            <a:ext cx="9010650" cy="923330"/>
          </a:xfrm>
          <a:prstGeom prst="rect">
            <a:avLst/>
          </a:prstGeom>
          <a:noFill/>
          <a:ln w="9525">
            <a:noFill/>
            <a:miter lim="800000"/>
            <a:headEnd/>
            <a:tailEnd/>
          </a:ln>
        </p:spPr>
        <p:txBody>
          <a:bodyPr wrap="square">
            <a:spAutoFit/>
          </a:bodyPr>
          <a:lstStyle/>
          <a:p>
            <a:r>
              <a:rPr lang="en-US" b="1" dirty="0">
                <a:latin typeface="Times New Roman" panose="02020603050405020304" pitchFamily="18" charset="0"/>
                <a:cs typeface="Times New Roman" panose="02020603050405020304" pitchFamily="18" charset="0"/>
              </a:rPr>
              <a:t>1. What causes the </a:t>
            </a:r>
            <a:r>
              <a:rPr lang="en-US" b="1" i="0" dirty="0">
                <a:effectLst/>
                <a:latin typeface="Times New Roman" panose="02020603050405020304" pitchFamily="18" charset="0"/>
                <a:cs typeface="Times New Roman" panose="02020603050405020304" pitchFamily="18" charset="0"/>
              </a:rPr>
              <a:t>Allassonic effect in a cup of hot chocolate?  </a:t>
            </a:r>
            <a:endParaRPr lang="en-US" b="0" i="0" dirty="0">
              <a:effectLst/>
              <a:latin typeface="Times New Roman" panose="02020603050405020304" pitchFamily="18" charset="0"/>
              <a:cs typeface="Times New Roman" panose="02020603050405020304" pitchFamily="18" charset="0"/>
            </a:endParaRPr>
          </a:p>
          <a:p>
            <a:pPr marL="457200" indent="-457200">
              <a:buFontTx/>
              <a:buAutoNum type="arabicPeriod"/>
            </a:pP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2. Why does it happen?  </a:t>
            </a:r>
            <a:endParaRPr lang="en-US" b="0" i="0" dirty="0">
              <a:effectLst/>
              <a:latin typeface="Times New Roman" panose="02020603050405020304" pitchFamily="18" charset="0"/>
              <a:cs typeface="Times New Roman" panose="02020603050405020304" pitchFamily="18" charset="0"/>
            </a:endParaRPr>
          </a:p>
        </p:txBody>
      </p:sp>
      <p:sp>
        <p:nvSpPr>
          <p:cNvPr id="6" name="Text Box 8">
            <a:extLst>
              <a:ext uri="{FF2B5EF4-FFF2-40B4-BE49-F238E27FC236}">
                <a16:creationId xmlns:a16="http://schemas.microsoft.com/office/drawing/2014/main" id="{8A0CBDBA-8335-4D5D-BE28-40F22BEBB39A}"/>
              </a:ext>
            </a:extLst>
          </p:cNvPr>
          <p:cNvSpPr txBox="1">
            <a:spLocks noChangeArrowheads="1"/>
          </p:cNvSpPr>
          <p:nvPr/>
        </p:nvSpPr>
        <p:spPr bwMode="auto">
          <a:xfrm>
            <a:off x="-12504" y="4270077"/>
            <a:ext cx="9156503" cy="400110"/>
          </a:xfrm>
          <a:prstGeom prst="rect">
            <a:avLst/>
          </a:prstGeom>
          <a:solidFill>
            <a:srgbClr val="663300"/>
          </a:solidFill>
          <a:ln w="9525">
            <a:noFill/>
            <a:miter lim="800000"/>
            <a:headEnd/>
            <a:tailEnd/>
          </a:ln>
        </p:spPr>
        <p:txBody>
          <a:bodyPr wrap="square">
            <a:spAutoFit/>
          </a:bodyPr>
          <a:lstStyle/>
          <a:p>
            <a:pPr>
              <a:spcBef>
                <a:spcPct val="50000"/>
              </a:spcBef>
            </a:pPr>
            <a:r>
              <a:rPr lang="en-US" sz="2000" b="1" dirty="0">
                <a:solidFill>
                  <a:schemeClr val="bg1"/>
                </a:solidFill>
                <a:latin typeface="Times New Roman" pitchFamily="18" charset="0"/>
              </a:rPr>
              <a:t>Part C: Hot Chocolate Effect </a:t>
            </a:r>
          </a:p>
        </p:txBody>
      </p:sp>
      <p:pic>
        <p:nvPicPr>
          <p:cNvPr id="7" name="Picture 6" descr="A red square with a white letter on it&#10;&#10;Description automatically generated with low confidence">
            <a:hlinkClick r:id="rId4"/>
            <a:extLst>
              <a:ext uri="{FF2B5EF4-FFF2-40B4-BE49-F238E27FC236}">
                <a16:creationId xmlns:a16="http://schemas.microsoft.com/office/drawing/2014/main" id="{819E1C5C-085E-4914-B820-E0493D823F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73917" y="4184740"/>
            <a:ext cx="895862" cy="657495"/>
          </a:xfrm>
          <a:prstGeom prst="rect">
            <a:avLst/>
          </a:prstGeom>
        </p:spPr>
      </p:pic>
      <p:sp>
        <p:nvSpPr>
          <p:cNvPr id="8" name="TextBox 7">
            <a:extLst>
              <a:ext uri="{FF2B5EF4-FFF2-40B4-BE49-F238E27FC236}">
                <a16:creationId xmlns:a16="http://schemas.microsoft.com/office/drawing/2014/main" id="{B337F422-E242-4E6F-AA24-EFDB5C8883C0}"/>
              </a:ext>
            </a:extLst>
          </p:cNvPr>
          <p:cNvSpPr txBox="1"/>
          <p:nvPr/>
        </p:nvSpPr>
        <p:spPr>
          <a:xfrm>
            <a:off x="556562" y="1550242"/>
            <a:ext cx="7764620" cy="461665"/>
          </a:xfrm>
          <a:prstGeom prst="rect">
            <a:avLst/>
          </a:prstGeom>
          <a:noFill/>
        </p:spPr>
        <p:txBody>
          <a:bodyPr wrap="square">
            <a:spAutoFit/>
          </a:bodyPr>
          <a:lstStyle/>
          <a:p>
            <a:r>
              <a:rPr lang="en-US" sz="2400" b="1" i="1" dirty="0">
                <a:solidFill>
                  <a:srgbClr val="C00000"/>
                </a:solidFill>
                <a:latin typeface="Times New Roman" pitchFamily="18" charset="0"/>
              </a:rPr>
              <a:t>Sugar, corn syrup, water, cornstarch, and gelatin</a:t>
            </a:r>
          </a:p>
        </p:txBody>
      </p:sp>
      <p:sp>
        <p:nvSpPr>
          <p:cNvPr id="9" name="TextBox 8">
            <a:extLst>
              <a:ext uri="{FF2B5EF4-FFF2-40B4-BE49-F238E27FC236}">
                <a16:creationId xmlns:a16="http://schemas.microsoft.com/office/drawing/2014/main" id="{3A3C214C-A8C0-4D41-AA27-C04A8E1D73B5}"/>
              </a:ext>
            </a:extLst>
          </p:cNvPr>
          <p:cNvSpPr txBox="1"/>
          <p:nvPr/>
        </p:nvSpPr>
        <p:spPr>
          <a:xfrm>
            <a:off x="7344260" y="714359"/>
            <a:ext cx="1219095" cy="461665"/>
          </a:xfrm>
          <a:prstGeom prst="rect">
            <a:avLst/>
          </a:prstGeom>
          <a:noFill/>
        </p:spPr>
        <p:txBody>
          <a:bodyPr wrap="square">
            <a:spAutoFit/>
          </a:bodyPr>
          <a:lstStyle/>
          <a:p>
            <a:r>
              <a:rPr lang="en-US" sz="2400" b="1" i="1" dirty="0">
                <a:solidFill>
                  <a:srgbClr val="C00000"/>
                </a:solidFill>
                <a:latin typeface="Times New Roman" pitchFamily="18" charset="0"/>
              </a:rPr>
              <a:t>Air</a:t>
            </a:r>
          </a:p>
        </p:txBody>
      </p:sp>
      <p:sp>
        <p:nvSpPr>
          <p:cNvPr id="10" name="TextBox 9">
            <a:extLst>
              <a:ext uri="{FF2B5EF4-FFF2-40B4-BE49-F238E27FC236}">
                <a16:creationId xmlns:a16="http://schemas.microsoft.com/office/drawing/2014/main" id="{79D13856-6B17-47DB-A399-249C3EFBFA9D}"/>
              </a:ext>
            </a:extLst>
          </p:cNvPr>
          <p:cNvSpPr txBox="1"/>
          <p:nvPr/>
        </p:nvSpPr>
        <p:spPr>
          <a:xfrm>
            <a:off x="1306157" y="2489865"/>
            <a:ext cx="1592774" cy="461665"/>
          </a:xfrm>
          <a:prstGeom prst="rect">
            <a:avLst/>
          </a:prstGeom>
          <a:noFill/>
        </p:spPr>
        <p:txBody>
          <a:bodyPr wrap="square">
            <a:spAutoFit/>
          </a:bodyPr>
          <a:lstStyle/>
          <a:p>
            <a:r>
              <a:rPr lang="en-US" sz="2400" b="1" i="1" dirty="0">
                <a:solidFill>
                  <a:srgbClr val="C00000"/>
                </a:solidFill>
                <a:latin typeface="Times New Roman" pitchFamily="18" charset="0"/>
              </a:rPr>
              <a:t>Gelatin </a:t>
            </a:r>
            <a:r>
              <a:rPr lang="en-US" sz="2400" b="1" i="1" dirty="0">
                <a:solidFill>
                  <a:srgbClr val="C00000"/>
                </a:solidFill>
                <a:latin typeface="Times New Roman" pitchFamily="18" charset="0"/>
                <a:sym typeface="Wingdings" panose="05000000000000000000" pitchFamily="2" charset="2"/>
              </a:rPr>
              <a:t></a:t>
            </a:r>
            <a:endParaRPr lang="en-US" sz="2400" b="1" i="1" dirty="0">
              <a:solidFill>
                <a:srgbClr val="C00000"/>
              </a:solidFill>
              <a:latin typeface="Times New Roman" pitchFamily="18" charset="0"/>
            </a:endParaRPr>
          </a:p>
        </p:txBody>
      </p:sp>
      <p:sp>
        <p:nvSpPr>
          <p:cNvPr id="11" name="TextBox 10">
            <a:extLst>
              <a:ext uri="{FF2B5EF4-FFF2-40B4-BE49-F238E27FC236}">
                <a16:creationId xmlns:a16="http://schemas.microsoft.com/office/drawing/2014/main" id="{9C5BD021-71A6-4C06-A072-4046F0BF6889}"/>
              </a:ext>
            </a:extLst>
          </p:cNvPr>
          <p:cNvSpPr txBox="1"/>
          <p:nvPr/>
        </p:nvSpPr>
        <p:spPr>
          <a:xfrm>
            <a:off x="2844897" y="2448020"/>
            <a:ext cx="1979634" cy="461665"/>
          </a:xfrm>
          <a:prstGeom prst="rect">
            <a:avLst/>
          </a:prstGeom>
          <a:noFill/>
        </p:spPr>
        <p:txBody>
          <a:bodyPr wrap="square">
            <a:spAutoFit/>
          </a:bodyPr>
          <a:lstStyle/>
          <a:p>
            <a:r>
              <a:rPr lang="en-US" sz="2400" b="1" i="1" dirty="0">
                <a:solidFill>
                  <a:srgbClr val="C00000"/>
                </a:solidFill>
                <a:latin typeface="Times New Roman" pitchFamily="18" charset="0"/>
              </a:rPr>
              <a:t>Collagen</a:t>
            </a:r>
          </a:p>
        </p:txBody>
      </p:sp>
      <p:sp>
        <p:nvSpPr>
          <p:cNvPr id="14" name="TextBox 13">
            <a:extLst>
              <a:ext uri="{FF2B5EF4-FFF2-40B4-BE49-F238E27FC236}">
                <a16:creationId xmlns:a16="http://schemas.microsoft.com/office/drawing/2014/main" id="{71ECE625-0DB4-491D-A955-C074431CAFA7}"/>
              </a:ext>
            </a:extLst>
          </p:cNvPr>
          <p:cNvSpPr txBox="1"/>
          <p:nvPr/>
        </p:nvSpPr>
        <p:spPr>
          <a:xfrm>
            <a:off x="390951" y="3424043"/>
            <a:ext cx="1830412" cy="461665"/>
          </a:xfrm>
          <a:prstGeom prst="rect">
            <a:avLst/>
          </a:prstGeom>
          <a:noFill/>
        </p:spPr>
        <p:txBody>
          <a:bodyPr wrap="square">
            <a:spAutoFit/>
          </a:bodyPr>
          <a:lstStyle/>
          <a:p>
            <a:r>
              <a:rPr lang="en-US" sz="2400" b="1" i="1" dirty="0">
                <a:solidFill>
                  <a:srgbClr val="C00000"/>
                </a:solidFill>
                <a:latin typeface="Times New Roman" pitchFamily="18" charset="0"/>
              </a:rPr>
              <a:t>Emulsifiers</a:t>
            </a:r>
          </a:p>
        </p:txBody>
      </p:sp>
      <p:sp>
        <p:nvSpPr>
          <p:cNvPr id="15" name="TextBox 14">
            <a:extLst>
              <a:ext uri="{FF2B5EF4-FFF2-40B4-BE49-F238E27FC236}">
                <a16:creationId xmlns:a16="http://schemas.microsoft.com/office/drawing/2014/main" id="{6AEB91A3-62D6-492A-BE24-53A866B8F307}"/>
              </a:ext>
            </a:extLst>
          </p:cNvPr>
          <p:cNvSpPr txBox="1"/>
          <p:nvPr/>
        </p:nvSpPr>
        <p:spPr>
          <a:xfrm>
            <a:off x="6149046" y="4811377"/>
            <a:ext cx="1703834" cy="461665"/>
          </a:xfrm>
          <a:prstGeom prst="rect">
            <a:avLst/>
          </a:prstGeom>
          <a:noFill/>
        </p:spPr>
        <p:txBody>
          <a:bodyPr wrap="square">
            <a:spAutoFit/>
          </a:bodyPr>
          <a:lstStyle/>
          <a:p>
            <a:r>
              <a:rPr lang="en-US" sz="2400" b="1" i="1" dirty="0">
                <a:solidFill>
                  <a:srgbClr val="C00000"/>
                </a:solidFill>
                <a:latin typeface="Times New Roman" pitchFamily="18" charset="0"/>
              </a:rPr>
              <a:t>Air bubbles</a:t>
            </a:r>
          </a:p>
        </p:txBody>
      </p:sp>
      <p:sp>
        <p:nvSpPr>
          <p:cNvPr id="16" name="TextBox 15">
            <a:extLst>
              <a:ext uri="{FF2B5EF4-FFF2-40B4-BE49-F238E27FC236}">
                <a16:creationId xmlns:a16="http://schemas.microsoft.com/office/drawing/2014/main" id="{514B32E3-F0F5-4B75-ABF1-F3099FBA09CF}"/>
              </a:ext>
            </a:extLst>
          </p:cNvPr>
          <p:cNvSpPr txBox="1"/>
          <p:nvPr/>
        </p:nvSpPr>
        <p:spPr>
          <a:xfrm>
            <a:off x="85754" y="5829003"/>
            <a:ext cx="7832569" cy="830997"/>
          </a:xfrm>
          <a:prstGeom prst="rect">
            <a:avLst/>
          </a:prstGeom>
          <a:noFill/>
        </p:spPr>
        <p:txBody>
          <a:bodyPr wrap="square">
            <a:spAutoFit/>
          </a:bodyPr>
          <a:lstStyle/>
          <a:p>
            <a:r>
              <a:rPr lang="en-US" sz="2400" b="1" i="1" dirty="0">
                <a:solidFill>
                  <a:srgbClr val="C00000"/>
                </a:solidFill>
                <a:latin typeface="Times New Roman" panose="02020603050405020304" pitchFamily="18" charset="0"/>
                <a:cs typeface="Times New Roman" panose="02020603050405020304" pitchFamily="18" charset="0"/>
              </a:rPr>
              <a:t>More bubbles </a:t>
            </a:r>
            <a:r>
              <a:rPr lang="en-US" sz="2400" b="1" i="1" dirty="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Slower </a:t>
            </a:r>
            <a:r>
              <a:rPr lang="en-US" sz="2400" b="1" i="1" dirty="0">
                <a:solidFill>
                  <a:srgbClr val="C00000"/>
                </a:solidFill>
                <a:latin typeface="Times New Roman" panose="02020603050405020304" pitchFamily="18" charset="0"/>
                <a:cs typeface="Times New Roman" panose="02020603050405020304" pitchFamily="18" charset="0"/>
              </a:rPr>
              <a:t>frequency (waves)</a:t>
            </a:r>
            <a:r>
              <a:rPr lang="en-US" sz="2400" b="1" i="1" dirty="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L</a:t>
            </a:r>
            <a:r>
              <a:rPr lang="en-US" sz="2400" b="1" i="1" dirty="0">
                <a:solidFill>
                  <a:srgbClr val="C00000"/>
                </a:solidFill>
                <a:latin typeface="Times New Roman" panose="02020603050405020304" pitchFamily="18" charset="0"/>
                <a:cs typeface="Times New Roman" panose="02020603050405020304" pitchFamily="18" charset="0"/>
              </a:rPr>
              <a:t>ower pitch  </a:t>
            </a:r>
          </a:p>
          <a:p>
            <a:r>
              <a:rPr lang="en-US" sz="2400" b="1" i="1" dirty="0">
                <a:solidFill>
                  <a:srgbClr val="C00000"/>
                </a:solidFill>
                <a:latin typeface="Times New Roman" panose="02020603050405020304" pitchFamily="18" charset="0"/>
                <a:cs typeface="Times New Roman" panose="02020603050405020304" pitchFamily="18" charset="0"/>
              </a:rPr>
              <a:t>Less bubbles </a:t>
            </a:r>
            <a:r>
              <a:rPr lang="en-US" sz="2400" b="1" i="1" dirty="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 Faster frequency (water)  Higher pitch</a:t>
            </a:r>
            <a:endParaRPr lang="en-US" sz="2400" b="1" i="1" dirty="0">
              <a:solidFill>
                <a:srgbClr val="C00000"/>
              </a:solidFill>
              <a:latin typeface="Times New Roman" panose="02020603050405020304" pitchFamily="18" charset="0"/>
              <a:cs typeface="Times New Roman" panose="02020603050405020304" pitchFamily="18" charset="0"/>
            </a:endParaRPr>
          </a:p>
        </p:txBody>
      </p:sp>
      <p:pic>
        <p:nvPicPr>
          <p:cNvPr id="17" name="Picture 2">
            <a:extLst>
              <a:ext uri="{FF2B5EF4-FFF2-40B4-BE49-F238E27FC236}">
                <a16:creationId xmlns:a16="http://schemas.microsoft.com/office/drawing/2014/main" id="{21A87371-AE2A-4A2D-9A44-DEB26FF539A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011134">
            <a:off x="7705911" y="5699396"/>
            <a:ext cx="929281" cy="97301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a:extLst>
              <a:ext uri="{FF2B5EF4-FFF2-40B4-BE49-F238E27FC236}">
                <a16:creationId xmlns:a16="http://schemas.microsoft.com/office/drawing/2014/main" id="{743F602C-3D67-48DF-ACC9-4D94C1661C8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89178" y="2943346"/>
            <a:ext cx="1434396" cy="107579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9" name="Picture 6">
            <a:extLst>
              <a:ext uri="{FF2B5EF4-FFF2-40B4-BE49-F238E27FC236}">
                <a16:creationId xmlns:a16="http://schemas.microsoft.com/office/drawing/2014/main" id="{EE48FCD4-BDD3-45DA-9D35-3B287E43E76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21182" y="5165141"/>
            <a:ext cx="592494" cy="592494"/>
          </a:xfrm>
          <a:prstGeom prst="rect">
            <a:avLst/>
          </a:prstGeom>
          <a:noFill/>
          <a:extLst>
            <a:ext uri="{909E8E84-426E-40DD-AFC4-6F175D3DCCD1}">
              <a14:hiddenFill xmlns:a14="http://schemas.microsoft.com/office/drawing/2010/main">
                <a:solidFill>
                  <a:srgbClr val="FFFFFF"/>
                </a:solidFill>
              </a14:hiddenFill>
            </a:ext>
          </a:extLst>
        </p:spPr>
      </p:pic>
      <p:sp>
        <p:nvSpPr>
          <p:cNvPr id="20" name="Text Box 8"/>
          <p:cNvSpPr txBox="1">
            <a:spLocks noChangeArrowheads="1"/>
          </p:cNvSpPr>
          <p:nvPr/>
        </p:nvSpPr>
        <p:spPr bwMode="auto">
          <a:xfrm>
            <a:off x="9286505" y="900131"/>
            <a:ext cx="3063834" cy="1384995"/>
          </a:xfrm>
          <a:prstGeom prst="rect">
            <a:avLst/>
          </a:prstGeom>
          <a:solidFill>
            <a:srgbClr val="663300"/>
          </a:solidFill>
          <a:ln w="9525">
            <a:noFill/>
            <a:miter lim="800000"/>
            <a:headEnd/>
            <a:tailEnd/>
          </a:ln>
        </p:spPr>
        <p:txBody>
          <a:bodyPr wrap="square">
            <a:spAutoFit/>
          </a:bodyPr>
          <a:lstStyle/>
          <a:p>
            <a:pPr>
              <a:spcBef>
                <a:spcPct val="50000"/>
              </a:spcBef>
            </a:pPr>
            <a:r>
              <a:rPr lang="en-US" sz="1400" b="1" dirty="0">
                <a:solidFill>
                  <a:schemeClr val="bg1"/>
                </a:solidFill>
                <a:latin typeface="Times New Roman" pitchFamily="18" charset="0"/>
              </a:rPr>
              <a:t>NOTE:  This section explains the science behind the marshmallows, which were used for the Boyle’s Law lab the previous week.  It will also tie into our next lesson on elements, mixtures, and compounds.</a:t>
            </a:r>
            <a:endParaRPr lang="en-US" sz="1100" b="1" dirty="0">
              <a:solidFill>
                <a:schemeClr val="bg1"/>
              </a:solidFill>
              <a:latin typeface="Times New Roman" pitchFamily="18" charset="0"/>
            </a:endParaRPr>
          </a:p>
        </p:txBody>
      </p:sp>
    </p:spTree>
    <p:extLst>
      <p:ext uri="{BB962C8B-B14F-4D97-AF65-F5344CB8AC3E}">
        <p14:creationId xmlns:p14="http://schemas.microsoft.com/office/powerpoint/2010/main" val="128196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0" y="89580"/>
            <a:ext cx="9144000" cy="461665"/>
          </a:xfrm>
          <a:prstGeom prst="rect">
            <a:avLst/>
          </a:prstGeom>
          <a:solidFill>
            <a:srgbClr val="663300"/>
          </a:solidFill>
          <a:ln w="9525">
            <a:noFill/>
            <a:miter lim="800000"/>
            <a:headEnd/>
            <a:tailEnd/>
          </a:ln>
        </p:spPr>
        <p:txBody>
          <a:bodyPr wrap="square">
            <a:spAutoFit/>
          </a:bodyPr>
          <a:lstStyle/>
          <a:p>
            <a:r>
              <a:rPr lang="en-US" sz="2400" b="1" dirty="0">
                <a:solidFill>
                  <a:schemeClr val="bg1"/>
                </a:solidFill>
                <a:latin typeface="Times New Roman" pitchFamily="18" charset="0"/>
              </a:rPr>
              <a:t>Part D: Quick Review</a:t>
            </a:r>
          </a:p>
        </p:txBody>
      </p:sp>
      <p:sp>
        <p:nvSpPr>
          <p:cNvPr id="21" name="Text Box 11">
            <a:extLst>
              <a:ext uri="{FF2B5EF4-FFF2-40B4-BE49-F238E27FC236}">
                <a16:creationId xmlns:a16="http://schemas.microsoft.com/office/drawing/2014/main" id="{8B575AE7-5392-432A-AF2D-EF90875EC4AC}"/>
              </a:ext>
            </a:extLst>
          </p:cNvPr>
          <p:cNvSpPr txBox="1">
            <a:spLocks noChangeArrowheads="1"/>
          </p:cNvSpPr>
          <p:nvPr/>
        </p:nvSpPr>
        <p:spPr bwMode="auto">
          <a:xfrm>
            <a:off x="77364" y="548834"/>
            <a:ext cx="9010650" cy="6257482"/>
          </a:xfrm>
          <a:prstGeom prst="rect">
            <a:avLst/>
          </a:prstGeom>
          <a:noFill/>
          <a:ln w="9525">
            <a:noFill/>
            <a:miter lim="800000"/>
            <a:headEnd/>
            <a:tailEnd/>
          </a:ln>
        </p:spPr>
        <p:txBody>
          <a:bodyPr wrap="square">
            <a:spAutoFit/>
          </a:bodyPr>
          <a:lstStyle/>
          <a:p>
            <a:pPr>
              <a:lnSpc>
                <a:spcPct val="150000"/>
              </a:lnSpc>
            </a:pPr>
            <a:r>
              <a:rPr lang="en-US" b="1" dirty="0">
                <a:latin typeface="Times New Roman" pitchFamily="18" charset="0"/>
              </a:rPr>
              <a:t>1.  What happens to the kinetic energy as each substance changes: increase or decrease?</a:t>
            </a:r>
          </a:p>
          <a:p>
            <a:pPr>
              <a:lnSpc>
                <a:spcPct val="150000"/>
              </a:lnSpc>
            </a:pPr>
            <a:r>
              <a:rPr lang="en-US" dirty="0">
                <a:latin typeface="Times New Roman" pitchFamily="18" charset="0"/>
              </a:rPr>
              <a:t>	</a:t>
            </a:r>
            <a:r>
              <a:rPr lang="en-US" sz="1600" dirty="0">
                <a:latin typeface="Times New Roman" pitchFamily="18" charset="0"/>
              </a:rPr>
              <a:t>A. Steam rises from the surface</a:t>
            </a:r>
          </a:p>
          <a:p>
            <a:pPr>
              <a:lnSpc>
                <a:spcPct val="150000"/>
              </a:lnSpc>
            </a:pPr>
            <a:r>
              <a:rPr lang="en-US" sz="1600" dirty="0">
                <a:latin typeface="Times New Roman" pitchFamily="18" charset="0"/>
              </a:rPr>
              <a:t>	B. Sugar is melted to make marshmallows </a:t>
            </a:r>
          </a:p>
          <a:p>
            <a:pPr>
              <a:lnSpc>
                <a:spcPct val="150000"/>
              </a:lnSpc>
            </a:pPr>
            <a:r>
              <a:rPr lang="en-US" sz="1600" dirty="0">
                <a:latin typeface="Times New Roman" pitchFamily="18" charset="0"/>
              </a:rPr>
              <a:t>	C. Melted chocolate becomes solid chocolate</a:t>
            </a:r>
          </a:p>
          <a:p>
            <a:pPr>
              <a:lnSpc>
                <a:spcPct val="150000"/>
              </a:lnSpc>
            </a:pPr>
            <a:r>
              <a:rPr lang="en-US" sz="1600" dirty="0">
                <a:latin typeface="Times New Roman" pitchFamily="18" charset="0"/>
              </a:rPr>
              <a:t>	D. Hot cocoa cools to room temperature</a:t>
            </a:r>
          </a:p>
          <a:p>
            <a:pPr>
              <a:lnSpc>
                <a:spcPct val="150000"/>
              </a:lnSpc>
            </a:pPr>
            <a:r>
              <a:rPr lang="en-US" sz="1600" dirty="0">
                <a:latin typeface="Times New Roman" pitchFamily="18" charset="0"/>
              </a:rPr>
              <a:t>	E. Marshmallows melt in the hot water </a:t>
            </a:r>
          </a:p>
          <a:p>
            <a:pPr>
              <a:lnSpc>
                <a:spcPct val="150000"/>
              </a:lnSpc>
            </a:pPr>
            <a:r>
              <a:rPr lang="en-US" sz="1600" dirty="0">
                <a:latin typeface="Times New Roman" pitchFamily="18" charset="0"/>
              </a:rPr>
              <a:t>	F. Putting hot chocolate in the freezer</a:t>
            </a:r>
          </a:p>
          <a:p>
            <a:pPr>
              <a:lnSpc>
                <a:spcPct val="150000"/>
              </a:lnSpc>
            </a:pPr>
            <a:endParaRPr lang="en-US" sz="500" dirty="0">
              <a:latin typeface="Times New Roman" pitchFamily="18" charset="0"/>
            </a:endParaRPr>
          </a:p>
          <a:p>
            <a:pPr>
              <a:lnSpc>
                <a:spcPct val="150000"/>
              </a:lnSpc>
            </a:pPr>
            <a:r>
              <a:rPr lang="en-US" b="1" dirty="0">
                <a:latin typeface="Times New Roman" pitchFamily="18" charset="0"/>
              </a:rPr>
              <a:t>2.  What type of change is occurring in each example: P = Physical or C = Chemical?</a:t>
            </a:r>
          </a:p>
          <a:p>
            <a:pPr>
              <a:lnSpc>
                <a:spcPct val="150000"/>
              </a:lnSpc>
            </a:pPr>
            <a:r>
              <a:rPr lang="en-US" sz="1600" dirty="0">
                <a:latin typeface="Times New Roman" pitchFamily="18" charset="0"/>
              </a:rPr>
              <a:t>	A. Hydrogen and oxygen combine to form water molecules</a:t>
            </a:r>
          </a:p>
          <a:p>
            <a:pPr>
              <a:lnSpc>
                <a:spcPct val="150000"/>
              </a:lnSpc>
            </a:pPr>
            <a:r>
              <a:rPr lang="en-US" sz="1600" dirty="0">
                <a:latin typeface="Times New Roman" pitchFamily="18" charset="0"/>
              </a:rPr>
              <a:t>	B. Water is heated up until it turns to steam</a:t>
            </a:r>
          </a:p>
          <a:p>
            <a:pPr>
              <a:lnSpc>
                <a:spcPct val="150000"/>
              </a:lnSpc>
            </a:pPr>
            <a:r>
              <a:rPr lang="en-US" sz="1600" dirty="0">
                <a:latin typeface="Times New Roman" pitchFamily="18" charset="0"/>
              </a:rPr>
              <a:t>	C. Mixing cocoa powder, sugar, and other ingredients to make the dry mix</a:t>
            </a:r>
          </a:p>
          <a:p>
            <a:pPr>
              <a:lnSpc>
                <a:spcPct val="150000"/>
              </a:lnSpc>
            </a:pPr>
            <a:r>
              <a:rPr lang="en-US" sz="1600" dirty="0">
                <a:latin typeface="Times New Roman" pitchFamily="18" charset="0"/>
              </a:rPr>
              <a:t>	D. Ripping open the powder packet</a:t>
            </a:r>
          </a:p>
          <a:p>
            <a:pPr>
              <a:lnSpc>
                <a:spcPct val="150000"/>
              </a:lnSpc>
            </a:pPr>
            <a:r>
              <a:rPr lang="en-US" sz="1600" dirty="0">
                <a:latin typeface="Times New Roman" pitchFamily="18" charset="0"/>
              </a:rPr>
              <a:t>	E. Powder dissolving in the water</a:t>
            </a:r>
          </a:p>
          <a:p>
            <a:pPr>
              <a:lnSpc>
                <a:spcPct val="150000"/>
              </a:lnSpc>
            </a:pPr>
            <a:r>
              <a:rPr lang="en-US" sz="1600" dirty="0">
                <a:latin typeface="Times New Roman" pitchFamily="18" charset="0"/>
              </a:rPr>
              <a:t>	F. Marshmallows melting in the solution</a:t>
            </a:r>
          </a:p>
          <a:p>
            <a:pPr>
              <a:lnSpc>
                <a:spcPct val="150000"/>
              </a:lnSpc>
            </a:pPr>
            <a:r>
              <a:rPr lang="en-US" sz="1600" dirty="0">
                <a:latin typeface="Times New Roman" pitchFamily="18" charset="0"/>
              </a:rPr>
              <a:t>	G. Stirring the hot chocolate</a:t>
            </a:r>
          </a:p>
          <a:p>
            <a:pPr>
              <a:lnSpc>
                <a:spcPct val="150000"/>
              </a:lnSpc>
            </a:pPr>
            <a:r>
              <a:rPr lang="en-US" sz="1600" dirty="0">
                <a:latin typeface="Times New Roman" pitchFamily="18" charset="0"/>
              </a:rPr>
              <a:t>	H. Drinking the hot chocolate</a:t>
            </a:r>
            <a:endParaRPr lang="en-US" dirty="0">
              <a:latin typeface="Times New Roman" pitchFamily="18" charset="0"/>
            </a:endParaRPr>
          </a:p>
        </p:txBody>
      </p:sp>
      <p:sp>
        <p:nvSpPr>
          <p:cNvPr id="2" name="Arrow: Down 1">
            <a:extLst>
              <a:ext uri="{FF2B5EF4-FFF2-40B4-BE49-F238E27FC236}">
                <a16:creationId xmlns:a16="http://schemas.microsoft.com/office/drawing/2014/main" id="{0EC75A67-F398-42B5-BB4E-981ECDAFCE68}"/>
              </a:ext>
            </a:extLst>
          </p:cNvPr>
          <p:cNvSpPr/>
          <p:nvPr/>
        </p:nvSpPr>
        <p:spPr>
          <a:xfrm>
            <a:off x="7166928" y="2285582"/>
            <a:ext cx="569167" cy="5691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D106D0DF-AF12-4B27-90CD-2E05BBF26CCC}"/>
              </a:ext>
            </a:extLst>
          </p:cNvPr>
          <p:cNvSpPr/>
          <p:nvPr/>
        </p:nvSpPr>
        <p:spPr>
          <a:xfrm flipV="1">
            <a:off x="7175860" y="1453121"/>
            <a:ext cx="569167" cy="56916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646D5462-058E-4E61-868F-71456AE47202}"/>
              </a:ext>
            </a:extLst>
          </p:cNvPr>
          <p:cNvSpPr/>
          <p:nvPr/>
        </p:nvSpPr>
        <p:spPr>
          <a:xfrm>
            <a:off x="6499715" y="4943214"/>
            <a:ext cx="684804" cy="923330"/>
          </a:xfrm>
          <a:prstGeom prst="rect">
            <a:avLst/>
          </a:prstGeom>
          <a:noFill/>
        </p:spPr>
        <p:txBody>
          <a:bodyPr wrap="none" lIns="91440" tIns="45720" rIns="91440" bIns="45720">
            <a:spAutoFit/>
          </a:bodyPr>
          <a:lstStyle/>
          <a:p>
            <a:pPr algn="ctr"/>
            <a:r>
              <a:rPr lang="en-US" sz="5400" b="1" cap="none" spc="0" dirty="0">
                <a:ln w="0"/>
                <a:solidFill>
                  <a:srgbClr val="FFFF00"/>
                </a:solidFill>
                <a:effectLst>
                  <a:outerShdw blurRad="38100" dist="19050" dir="2700000" algn="tl" rotWithShape="0">
                    <a:schemeClr val="dk1">
                      <a:alpha val="40000"/>
                    </a:schemeClr>
                  </a:outerShdw>
                </a:effectLst>
                <a:latin typeface="Arial Black" panose="020B0A04020102020204" pitchFamily="34" charset="0"/>
              </a:rPr>
              <a:t>P</a:t>
            </a:r>
          </a:p>
        </p:txBody>
      </p:sp>
      <p:sp>
        <p:nvSpPr>
          <p:cNvPr id="18" name="Rectangle 17">
            <a:extLst>
              <a:ext uri="{FF2B5EF4-FFF2-40B4-BE49-F238E27FC236}">
                <a16:creationId xmlns:a16="http://schemas.microsoft.com/office/drawing/2014/main" id="{D9D76C59-FE0A-4FF5-8A66-8228113877E3}"/>
              </a:ext>
            </a:extLst>
          </p:cNvPr>
          <p:cNvSpPr/>
          <p:nvPr/>
        </p:nvSpPr>
        <p:spPr>
          <a:xfrm>
            <a:off x="7869323" y="4936478"/>
            <a:ext cx="723275" cy="923330"/>
          </a:xfrm>
          <a:prstGeom prst="rect">
            <a:avLst/>
          </a:prstGeom>
          <a:noFill/>
        </p:spPr>
        <p:txBody>
          <a:bodyPr wrap="none" lIns="91440" tIns="45720" rIns="91440" bIns="45720">
            <a:spAutoFit/>
          </a:bodyPr>
          <a:lstStyle/>
          <a:p>
            <a:pPr algn="ctr"/>
            <a:r>
              <a:rPr lang="en-US" sz="5400" b="1" cap="none" spc="0" dirty="0">
                <a:ln w="0"/>
                <a:solidFill>
                  <a:srgbClr val="00B050"/>
                </a:solidFill>
                <a:effectLst>
                  <a:outerShdw blurRad="38100" dist="19050" dir="2700000" algn="tl" rotWithShape="0">
                    <a:schemeClr val="dk1">
                      <a:alpha val="40000"/>
                    </a:schemeClr>
                  </a:outerShdw>
                </a:effectLst>
                <a:latin typeface="Arial Black" panose="020B0A04020102020204" pitchFamily="34" charset="0"/>
              </a:rPr>
              <a:t>C</a:t>
            </a:r>
          </a:p>
        </p:txBody>
      </p:sp>
      <p:sp>
        <p:nvSpPr>
          <p:cNvPr id="4" name="TextBox 3">
            <a:extLst>
              <a:ext uri="{FF2B5EF4-FFF2-40B4-BE49-F238E27FC236}">
                <a16:creationId xmlns:a16="http://schemas.microsoft.com/office/drawing/2014/main" id="{9F94D765-44AC-4691-BCCD-E73516C20EF7}"/>
              </a:ext>
            </a:extLst>
          </p:cNvPr>
          <p:cNvSpPr txBox="1"/>
          <p:nvPr/>
        </p:nvSpPr>
        <p:spPr>
          <a:xfrm>
            <a:off x="7109110" y="1982659"/>
            <a:ext cx="684804" cy="369332"/>
          </a:xfrm>
          <a:prstGeom prst="rect">
            <a:avLst/>
          </a:prstGeom>
          <a:noFill/>
        </p:spPr>
        <p:txBody>
          <a:bodyPr wrap="square" rtlCol="0">
            <a:spAutoFit/>
          </a:bodyPr>
          <a:lstStyle/>
          <a:p>
            <a:pPr algn="ctr"/>
            <a:r>
              <a:rPr lang="en-US" b="1" dirty="0"/>
              <a:t>OR</a:t>
            </a:r>
          </a:p>
        </p:txBody>
      </p:sp>
      <p:sp>
        <p:nvSpPr>
          <p:cNvPr id="19" name="TextBox 18">
            <a:extLst>
              <a:ext uri="{FF2B5EF4-FFF2-40B4-BE49-F238E27FC236}">
                <a16:creationId xmlns:a16="http://schemas.microsoft.com/office/drawing/2014/main" id="{79953549-B69A-41C6-8703-4BFF07A169D6}"/>
              </a:ext>
            </a:extLst>
          </p:cNvPr>
          <p:cNvSpPr txBox="1"/>
          <p:nvPr/>
        </p:nvSpPr>
        <p:spPr>
          <a:xfrm>
            <a:off x="7184519" y="5213477"/>
            <a:ext cx="684804" cy="369332"/>
          </a:xfrm>
          <a:prstGeom prst="rect">
            <a:avLst/>
          </a:prstGeom>
          <a:noFill/>
        </p:spPr>
        <p:txBody>
          <a:bodyPr wrap="square" rtlCol="0">
            <a:spAutoFit/>
          </a:bodyPr>
          <a:lstStyle/>
          <a:p>
            <a:pPr algn="ctr"/>
            <a:r>
              <a:rPr lang="en-US" b="1" dirty="0"/>
              <a:t>OR</a:t>
            </a:r>
          </a:p>
        </p:txBody>
      </p:sp>
      <p:sp>
        <p:nvSpPr>
          <p:cNvPr id="12" name="TextBox 11">
            <a:extLst>
              <a:ext uri="{FF2B5EF4-FFF2-40B4-BE49-F238E27FC236}">
                <a16:creationId xmlns:a16="http://schemas.microsoft.com/office/drawing/2014/main" id="{29F210BB-B66C-41DD-A677-B79D3496C0E1}"/>
              </a:ext>
            </a:extLst>
          </p:cNvPr>
          <p:cNvSpPr txBox="1"/>
          <p:nvPr/>
        </p:nvSpPr>
        <p:spPr>
          <a:xfrm>
            <a:off x="4572000" y="6255103"/>
            <a:ext cx="4253966" cy="523220"/>
          </a:xfrm>
          <a:prstGeom prst="rect">
            <a:avLst/>
          </a:prstGeom>
          <a:noFill/>
        </p:spPr>
        <p:txBody>
          <a:bodyPr wrap="square">
            <a:spAutoFit/>
          </a:bodyPr>
          <a:lstStyle/>
          <a:p>
            <a:pPr algn="ctr" rtl="0">
              <a:spcBef>
                <a:spcPts val="0"/>
              </a:spcBef>
              <a:spcAft>
                <a:spcPts val="0"/>
              </a:spcAft>
            </a:pPr>
            <a:r>
              <a:rPr lang="en-US" sz="1400" b="1" i="0" u="none" strike="noStrike" dirty="0">
                <a:solidFill>
                  <a:srgbClr val="000000"/>
                </a:solidFill>
                <a:effectLst/>
                <a:latin typeface="Arial" panose="020B0604020202020204" pitchFamily="34" charset="0"/>
              </a:rPr>
              <a:t>Make your own marshmallows …</a:t>
            </a:r>
            <a:r>
              <a:rPr lang="en-US" sz="1400" b="0" i="0" u="none" strike="noStrike" dirty="0">
                <a:solidFill>
                  <a:srgbClr val="000000"/>
                </a:solidFill>
                <a:effectLst/>
                <a:latin typeface="Arial" panose="020B0604020202020204" pitchFamily="34" charset="0"/>
              </a:rPr>
              <a:t> </a:t>
            </a:r>
            <a:r>
              <a:rPr lang="en-US" sz="1400" b="0" i="0" u="sng" strike="noStrike" dirty="0">
                <a:solidFill>
                  <a:srgbClr val="0097A7"/>
                </a:solidFill>
                <a:effectLst/>
                <a:latin typeface="Arial" panose="020B0604020202020204" pitchFamily="34" charset="0"/>
                <a:hlinkClick r:id="rId4"/>
              </a:rPr>
              <a:t>https://www.youtube.com/watch/fPXJ1uobO_0</a:t>
            </a:r>
            <a:endParaRPr lang="en-US" sz="1400" dirty="0"/>
          </a:p>
        </p:txBody>
      </p:sp>
      <p:sp>
        <p:nvSpPr>
          <p:cNvPr id="13" name="Arrow: Down 12">
            <a:extLst>
              <a:ext uri="{FF2B5EF4-FFF2-40B4-BE49-F238E27FC236}">
                <a16:creationId xmlns:a16="http://schemas.microsoft.com/office/drawing/2014/main" id="{8D1C74D2-CF29-4A4F-A96B-4F79D98836A6}"/>
              </a:ext>
            </a:extLst>
          </p:cNvPr>
          <p:cNvSpPr/>
          <p:nvPr/>
        </p:nvSpPr>
        <p:spPr>
          <a:xfrm>
            <a:off x="68220" y="1757499"/>
            <a:ext cx="457200" cy="3657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49FFD767-4181-4854-AB68-DF5D7F388BB3}"/>
              </a:ext>
            </a:extLst>
          </p:cNvPr>
          <p:cNvSpPr/>
          <p:nvPr/>
        </p:nvSpPr>
        <p:spPr>
          <a:xfrm flipV="1">
            <a:off x="68220" y="964551"/>
            <a:ext cx="457200" cy="36576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Down 15">
            <a:extLst>
              <a:ext uri="{FF2B5EF4-FFF2-40B4-BE49-F238E27FC236}">
                <a16:creationId xmlns:a16="http://schemas.microsoft.com/office/drawing/2014/main" id="{8DC7036E-4002-4732-902A-0A6004C80E2B}"/>
              </a:ext>
            </a:extLst>
          </p:cNvPr>
          <p:cNvSpPr/>
          <p:nvPr/>
        </p:nvSpPr>
        <p:spPr>
          <a:xfrm flipV="1">
            <a:off x="68220" y="1361025"/>
            <a:ext cx="457200" cy="36576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Down 19">
            <a:extLst>
              <a:ext uri="{FF2B5EF4-FFF2-40B4-BE49-F238E27FC236}">
                <a16:creationId xmlns:a16="http://schemas.microsoft.com/office/drawing/2014/main" id="{D0B41A8B-CD9C-49F1-BF27-43908011D619}"/>
              </a:ext>
            </a:extLst>
          </p:cNvPr>
          <p:cNvSpPr/>
          <p:nvPr/>
        </p:nvSpPr>
        <p:spPr>
          <a:xfrm>
            <a:off x="68220" y="2153973"/>
            <a:ext cx="457200" cy="3657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Down 21">
            <a:extLst>
              <a:ext uri="{FF2B5EF4-FFF2-40B4-BE49-F238E27FC236}">
                <a16:creationId xmlns:a16="http://schemas.microsoft.com/office/drawing/2014/main" id="{A8150347-8FBE-49F8-927C-0F725A9ACC3A}"/>
              </a:ext>
            </a:extLst>
          </p:cNvPr>
          <p:cNvSpPr/>
          <p:nvPr/>
        </p:nvSpPr>
        <p:spPr>
          <a:xfrm flipV="1">
            <a:off x="68220" y="2550447"/>
            <a:ext cx="457200" cy="36576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Down 22">
            <a:extLst>
              <a:ext uri="{FF2B5EF4-FFF2-40B4-BE49-F238E27FC236}">
                <a16:creationId xmlns:a16="http://schemas.microsoft.com/office/drawing/2014/main" id="{E979FB76-92FB-4FDA-8DF5-1D83548A6947}"/>
              </a:ext>
            </a:extLst>
          </p:cNvPr>
          <p:cNvSpPr/>
          <p:nvPr/>
        </p:nvSpPr>
        <p:spPr>
          <a:xfrm>
            <a:off x="68220" y="2946922"/>
            <a:ext cx="457200" cy="3657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36AE5EA-1F19-4182-A1BE-1477585F89E5}"/>
              </a:ext>
            </a:extLst>
          </p:cNvPr>
          <p:cNvPicPr>
            <a:picLocks noChangeAspect="1"/>
          </p:cNvPicPr>
          <p:nvPr/>
        </p:nvPicPr>
        <p:blipFill>
          <a:blip r:embed="rId5" cstate="print"/>
          <a:stretch>
            <a:fillRect/>
          </a:stretch>
        </p:blipFill>
        <p:spPr>
          <a:xfrm>
            <a:off x="4572000" y="964523"/>
            <a:ext cx="4418050" cy="2418501"/>
          </a:xfrm>
          <a:prstGeom prst="rect">
            <a:avLst/>
          </a:prstGeom>
        </p:spPr>
      </p:pic>
      <p:sp>
        <p:nvSpPr>
          <p:cNvPr id="24" name="Rectangle 23">
            <a:extLst>
              <a:ext uri="{FF2B5EF4-FFF2-40B4-BE49-F238E27FC236}">
                <a16:creationId xmlns:a16="http://schemas.microsoft.com/office/drawing/2014/main" id="{3090F7B3-0836-424C-B878-8916E03D68C1}"/>
              </a:ext>
            </a:extLst>
          </p:cNvPr>
          <p:cNvSpPr/>
          <p:nvPr/>
        </p:nvSpPr>
        <p:spPr>
          <a:xfrm>
            <a:off x="63685" y="3691937"/>
            <a:ext cx="543739" cy="646331"/>
          </a:xfrm>
          <a:prstGeom prst="rect">
            <a:avLst/>
          </a:prstGeom>
          <a:noFill/>
        </p:spPr>
        <p:txBody>
          <a:bodyPr wrap="none" lIns="91440" tIns="45720" rIns="91440" bIns="45720">
            <a:spAutoFit/>
          </a:bodyPr>
          <a:lstStyle/>
          <a:p>
            <a:pPr algn="ctr"/>
            <a:r>
              <a:rPr lang="en-US" sz="3600" b="1" dirty="0">
                <a:ln w="0"/>
                <a:solidFill>
                  <a:srgbClr val="00B050"/>
                </a:solidFill>
                <a:effectLst>
                  <a:outerShdw blurRad="38100" dist="19050" dir="2700000" algn="tl" rotWithShape="0">
                    <a:schemeClr val="dk1">
                      <a:alpha val="40000"/>
                    </a:schemeClr>
                  </a:outerShdw>
                </a:effectLst>
                <a:latin typeface="Arial Black" panose="020B0A04020102020204" pitchFamily="34" charset="0"/>
              </a:rPr>
              <a:t>C</a:t>
            </a:r>
          </a:p>
        </p:txBody>
      </p:sp>
      <p:sp>
        <p:nvSpPr>
          <p:cNvPr id="25" name="Rectangle 24">
            <a:extLst>
              <a:ext uri="{FF2B5EF4-FFF2-40B4-BE49-F238E27FC236}">
                <a16:creationId xmlns:a16="http://schemas.microsoft.com/office/drawing/2014/main" id="{9F507D68-00DB-406D-A6C6-3FE4327CA89F}"/>
              </a:ext>
            </a:extLst>
          </p:cNvPr>
          <p:cNvSpPr/>
          <p:nvPr/>
        </p:nvSpPr>
        <p:spPr>
          <a:xfrm>
            <a:off x="76509" y="4064679"/>
            <a:ext cx="518091" cy="646331"/>
          </a:xfrm>
          <a:prstGeom prst="rect">
            <a:avLst/>
          </a:prstGeom>
          <a:noFill/>
        </p:spPr>
        <p:txBody>
          <a:bodyPr wrap="none" lIns="91440" tIns="45720" rIns="91440" bIns="45720">
            <a:spAutoFit/>
          </a:bodyPr>
          <a:lstStyle/>
          <a:p>
            <a:pPr algn="ctr"/>
            <a:r>
              <a:rPr lang="en-US" sz="3600" b="1" cap="none" spc="0" dirty="0">
                <a:ln w="0"/>
                <a:solidFill>
                  <a:srgbClr val="FFFF00"/>
                </a:solidFill>
                <a:effectLst>
                  <a:outerShdw blurRad="38100" dist="19050" dir="2700000" algn="tl" rotWithShape="0">
                    <a:schemeClr val="dk1">
                      <a:alpha val="40000"/>
                    </a:schemeClr>
                  </a:outerShdw>
                </a:effectLst>
                <a:latin typeface="Arial Black" panose="020B0A04020102020204" pitchFamily="34" charset="0"/>
              </a:rPr>
              <a:t>P</a:t>
            </a:r>
          </a:p>
        </p:txBody>
      </p:sp>
      <p:sp>
        <p:nvSpPr>
          <p:cNvPr id="26" name="Rectangle 25">
            <a:extLst>
              <a:ext uri="{FF2B5EF4-FFF2-40B4-BE49-F238E27FC236}">
                <a16:creationId xmlns:a16="http://schemas.microsoft.com/office/drawing/2014/main" id="{AD2B0CE9-D71E-4743-A3C9-8AAAD7AE5D58}"/>
              </a:ext>
            </a:extLst>
          </p:cNvPr>
          <p:cNvSpPr/>
          <p:nvPr/>
        </p:nvSpPr>
        <p:spPr>
          <a:xfrm>
            <a:off x="76509" y="4437421"/>
            <a:ext cx="518091" cy="646331"/>
          </a:xfrm>
          <a:prstGeom prst="rect">
            <a:avLst/>
          </a:prstGeom>
          <a:noFill/>
        </p:spPr>
        <p:txBody>
          <a:bodyPr wrap="none" lIns="91440" tIns="45720" rIns="91440" bIns="45720">
            <a:spAutoFit/>
          </a:bodyPr>
          <a:lstStyle/>
          <a:p>
            <a:pPr algn="ctr"/>
            <a:r>
              <a:rPr lang="en-US" sz="3600" b="1" cap="none" spc="0" dirty="0">
                <a:ln w="0"/>
                <a:solidFill>
                  <a:srgbClr val="FFFF00"/>
                </a:solidFill>
                <a:effectLst>
                  <a:outerShdw blurRad="38100" dist="19050" dir="2700000" algn="tl" rotWithShape="0">
                    <a:schemeClr val="dk1">
                      <a:alpha val="40000"/>
                    </a:schemeClr>
                  </a:outerShdw>
                </a:effectLst>
                <a:latin typeface="Arial Black" panose="020B0A04020102020204" pitchFamily="34" charset="0"/>
              </a:rPr>
              <a:t>P</a:t>
            </a:r>
          </a:p>
        </p:txBody>
      </p:sp>
      <p:sp>
        <p:nvSpPr>
          <p:cNvPr id="27" name="Rectangle 26">
            <a:extLst>
              <a:ext uri="{FF2B5EF4-FFF2-40B4-BE49-F238E27FC236}">
                <a16:creationId xmlns:a16="http://schemas.microsoft.com/office/drawing/2014/main" id="{5F985468-CB07-4488-81EF-66756982459F}"/>
              </a:ext>
            </a:extLst>
          </p:cNvPr>
          <p:cNvSpPr/>
          <p:nvPr/>
        </p:nvSpPr>
        <p:spPr>
          <a:xfrm>
            <a:off x="76509" y="4810163"/>
            <a:ext cx="518091" cy="646331"/>
          </a:xfrm>
          <a:prstGeom prst="rect">
            <a:avLst/>
          </a:prstGeom>
          <a:noFill/>
        </p:spPr>
        <p:txBody>
          <a:bodyPr wrap="none" lIns="91440" tIns="45720" rIns="91440" bIns="45720">
            <a:spAutoFit/>
          </a:bodyPr>
          <a:lstStyle/>
          <a:p>
            <a:pPr algn="ctr"/>
            <a:r>
              <a:rPr lang="en-US" sz="3600" b="1" cap="none" spc="0" dirty="0">
                <a:ln w="0"/>
                <a:solidFill>
                  <a:srgbClr val="FFFF00"/>
                </a:solidFill>
                <a:effectLst>
                  <a:outerShdw blurRad="38100" dist="19050" dir="2700000" algn="tl" rotWithShape="0">
                    <a:schemeClr val="dk1">
                      <a:alpha val="40000"/>
                    </a:schemeClr>
                  </a:outerShdw>
                </a:effectLst>
                <a:latin typeface="Arial Black" panose="020B0A04020102020204" pitchFamily="34" charset="0"/>
              </a:rPr>
              <a:t>P</a:t>
            </a:r>
          </a:p>
        </p:txBody>
      </p:sp>
      <p:sp>
        <p:nvSpPr>
          <p:cNvPr id="28" name="Rectangle 27">
            <a:extLst>
              <a:ext uri="{FF2B5EF4-FFF2-40B4-BE49-F238E27FC236}">
                <a16:creationId xmlns:a16="http://schemas.microsoft.com/office/drawing/2014/main" id="{12C5519F-E913-40C9-A7EF-5EF6F36B2CA0}"/>
              </a:ext>
            </a:extLst>
          </p:cNvPr>
          <p:cNvSpPr/>
          <p:nvPr/>
        </p:nvSpPr>
        <p:spPr>
          <a:xfrm>
            <a:off x="76509" y="5182905"/>
            <a:ext cx="518091" cy="646331"/>
          </a:xfrm>
          <a:prstGeom prst="rect">
            <a:avLst/>
          </a:prstGeom>
          <a:noFill/>
        </p:spPr>
        <p:txBody>
          <a:bodyPr wrap="none" lIns="91440" tIns="45720" rIns="91440" bIns="45720">
            <a:spAutoFit/>
          </a:bodyPr>
          <a:lstStyle/>
          <a:p>
            <a:pPr algn="ctr"/>
            <a:r>
              <a:rPr lang="en-US" sz="3600" b="1" cap="none" spc="0" dirty="0">
                <a:ln w="0"/>
                <a:solidFill>
                  <a:srgbClr val="FFFF00"/>
                </a:solidFill>
                <a:effectLst>
                  <a:outerShdw blurRad="38100" dist="19050" dir="2700000" algn="tl" rotWithShape="0">
                    <a:schemeClr val="dk1">
                      <a:alpha val="40000"/>
                    </a:schemeClr>
                  </a:outerShdw>
                </a:effectLst>
                <a:latin typeface="Arial Black" panose="020B0A04020102020204" pitchFamily="34" charset="0"/>
              </a:rPr>
              <a:t>P</a:t>
            </a:r>
          </a:p>
        </p:txBody>
      </p:sp>
      <p:sp>
        <p:nvSpPr>
          <p:cNvPr id="29" name="Rectangle 28">
            <a:extLst>
              <a:ext uri="{FF2B5EF4-FFF2-40B4-BE49-F238E27FC236}">
                <a16:creationId xmlns:a16="http://schemas.microsoft.com/office/drawing/2014/main" id="{0418C43E-3189-4117-970D-E015494BE3A7}"/>
              </a:ext>
            </a:extLst>
          </p:cNvPr>
          <p:cNvSpPr/>
          <p:nvPr/>
        </p:nvSpPr>
        <p:spPr>
          <a:xfrm>
            <a:off x="76509" y="5555647"/>
            <a:ext cx="518091" cy="646331"/>
          </a:xfrm>
          <a:prstGeom prst="rect">
            <a:avLst/>
          </a:prstGeom>
          <a:noFill/>
        </p:spPr>
        <p:txBody>
          <a:bodyPr wrap="none" lIns="91440" tIns="45720" rIns="91440" bIns="45720">
            <a:spAutoFit/>
          </a:bodyPr>
          <a:lstStyle/>
          <a:p>
            <a:pPr algn="ctr"/>
            <a:r>
              <a:rPr lang="en-US" sz="3600" b="1" cap="none" spc="0" dirty="0">
                <a:ln w="0"/>
                <a:solidFill>
                  <a:srgbClr val="FFFF00"/>
                </a:solidFill>
                <a:effectLst>
                  <a:outerShdw blurRad="38100" dist="19050" dir="2700000" algn="tl" rotWithShape="0">
                    <a:schemeClr val="dk1">
                      <a:alpha val="40000"/>
                    </a:schemeClr>
                  </a:outerShdw>
                </a:effectLst>
                <a:latin typeface="Arial Black" panose="020B0A04020102020204" pitchFamily="34" charset="0"/>
              </a:rPr>
              <a:t>P</a:t>
            </a:r>
          </a:p>
        </p:txBody>
      </p:sp>
      <p:sp>
        <p:nvSpPr>
          <p:cNvPr id="30" name="Rectangle 29">
            <a:extLst>
              <a:ext uri="{FF2B5EF4-FFF2-40B4-BE49-F238E27FC236}">
                <a16:creationId xmlns:a16="http://schemas.microsoft.com/office/drawing/2014/main" id="{1F2506D8-2888-4509-81EC-CAF60DC47975}"/>
              </a:ext>
            </a:extLst>
          </p:cNvPr>
          <p:cNvSpPr/>
          <p:nvPr/>
        </p:nvSpPr>
        <p:spPr>
          <a:xfrm>
            <a:off x="76509" y="5928389"/>
            <a:ext cx="518091" cy="646331"/>
          </a:xfrm>
          <a:prstGeom prst="rect">
            <a:avLst/>
          </a:prstGeom>
          <a:noFill/>
        </p:spPr>
        <p:txBody>
          <a:bodyPr wrap="none" lIns="91440" tIns="45720" rIns="91440" bIns="45720">
            <a:spAutoFit/>
          </a:bodyPr>
          <a:lstStyle/>
          <a:p>
            <a:pPr algn="ctr"/>
            <a:r>
              <a:rPr lang="en-US" sz="3600" b="1" cap="none" spc="0" dirty="0">
                <a:ln w="0"/>
                <a:solidFill>
                  <a:srgbClr val="FFFF00"/>
                </a:solidFill>
                <a:effectLst>
                  <a:outerShdw blurRad="38100" dist="19050" dir="2700000" algn="tl" rotWithShape="0">
                    <a:schemeClr val="dk1">
                      <a:alpha val="40000"/>
                    </a:schemeClr>
                  </a:outerShdw>
                </a:effectLst>
                <a:latin typeface="Arial Black" panose="020B0A04020102020204" pitchFamily="34" charset="0"/>
              </a:rPr>
              <a:t>P</a:t>
            </a:r>
          </a:p>
        </p:txBody>
      </p:sp>
      <p:sp>
        <p:nvSpPr>
          <p:cNvPr id="31" name="Rectangle 30">
            <a:extLst>
              <a:ext uri="{FF2B5EF4-FFF2-40B4-BE49-F238E27FC236}">
                <a16:creationId xmlns:a16="http://schemas.microsoft.com/office/drawing/2014/main" id="{DE46C1B9-58AC-41B1-9D8B-F87480C1E8F9}"/>
              </a:ext>
            </a:extLst>
          </p:cNvPr>
          <p:cNvSpPr/>
          <p:nvPr/>
        </p:nvSpPr>
        <p:spPr>
          <a:xfrm>
            <a:off x="63685" y="6301128"/>
            <a:ext cx="543739" cy="646331"/>
          </a:xfrm>
          <a:prstGeom prst="rect">
            <a:avLst/>
          </a:prstGeom>
          <a:noFill/>
        </p:spPr>
        <p:txBody>
          <a:bodyPr wrap="none" lIns="91440" tIns="45720" rIns="91440" bIns="45720">
            <a:spAutoFit/>
          </a:bodyPr>
          <a:lstStyle/>
          <a:p>
            <a:pPr algn="ctr"/>
            <a:r>
              <a:rPr lang="en-US" sz="3600" b="1" cap="none" spc="0" dirty="0">
                <a:ln w="0"/>
                <a:solidFill>
                  <a:srgbClr val="00B050"/>
                </a:solidFill>
                <a:effectLst>
                  <a:outerShdw blurRad="38100" dist="19050" dir="2700000" algn="tl" rotWithShape="0">
                    <a:schemeClr val="dk1">
                      <a:alpha val="40000"/>
                    </a:schemeClr>
                  </a:outerShdw>
                </a:effectLst>
                <a:latin typeface="Arial Black" panose="020B0A04020102020204" pitchFamily="34" charset="0"/>
              </a:rPr>
              <a:t>C</a:t>
            </a:r>
          </a:p>
        </p:txBody>
      </p:sp>
      <p:sp>
        <p:nvSpPr>
          <p:cNvPr id="5" name="SMARTInkShape-1"/>
          <p:cNvSpPr/>
          <p:nvPr>
            <p:custDataLst>
              <p:tags r:id="rId1"/>
            </p:custDataLst>
          </p:nvPr>
        </p:nvSpPr>
        <p:spPr>
          <a:xfrm>
            <a:off x="8402836" y="3115866"/>
            <a:ext cx="8931" cy="1"/>
          </a:xfrm>
          <a:custGeom>
            <a:avLst/>
            <a:gdLst/>
            <a:ahLst/>
            <a:cxnLst/>
            <a:rect l="0" t="0" r="0" b="0"/>
            <a:pathLst>
              <a:path w="8931" h="1">
                <a:moveTo>
                  <a:pt x="0" y="0"/>
                </a:moveTo>
                <a:lnTo>
                  <a:pt x="0" y="0"/>
                </a:lnTo>
                <a:lnTo>
                  <a:pt x="8930" y="0"/>
                </a:lnTo>
              </a:path>
            </a:pathLst>
          </a:custGeom>
          <a:ln w="1905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F62D905B-6BB7-47F4-A271-73B03CB896EA}"/>
              </a:ext>
            </a:extLst>
          </p:cNvPr>
          <p:cNvSpPr txBox="1"/>
          <p:nvPr/>
        </p:nvSpPr>
        <p:spPr>
          <a:xfrm>
            <a:off x="9374721" y="1143653"/>
            <a:ext cx="2621902" cy="2031325"/>
          </a:xfrm>
          <a:prstGeom prst="rect">
            <a:avLst/>
          </a:prstGeom>
          <a:noFill/>
        </p:spPr>
        <p:txBody>
          <a:bodyPr wrap="square" rtlCol="0">
            <a:spAutoFit/>
          </a:bodyPr>
          <a:lstStyle/>
          <a:p>
            <a:r>
              <a:rPr lang="en-US" dirty="0"/>
              <a:t>Image from </a:t>
            </a:r>
            <a:r>
              <a:rPr lang="en-US" u="sng" dirty="0"/>
              <a:t>States of Matter</a:t>
            </a:r>
            <a:r>
              <a:rPr lang="en-US" dirty="0"/>
              <a:t> notes will be available on the Chemistry page of the Science Classroom at https://sciencespot.net. </a:t>
            </a:r>
          </a:p>
          <a:p>
            <a:endParaRPr lang="en-US" dirty="0"/>
          </a:p>
        </p:txBody>
      </p:sp>
      <p:sp>
        <p:nvSpPr>
          <p:cNvPr id="32" name="Text Box 8"/>
          <p:cNvSpPr txBox="1">
            <a:spLocks noChangeArrowheads="1"/>
          </p:cNvSpPr>
          <p:nvPr/>
        </p:nvSpPr>
        <p:spPr bwMode="auto">
          <a:xfrm>
            <a:off x="-3301339" y="745752"/>
            <a:ext cx="3063834" cy="954107"/>
          </a:xfrm>
          <a:prstGeom prst="rect">
            <a:avLst/>
          </a:prstGeom>
          <a:solidFill>
            <a:srgbClr val="663300"/>
          </a:solidFill>
          <a:ln w="9525">
            <a:noFill/>
            <a:miter lim="800000"/>
            <a:headEnd/>
            <a:tailEnd/>
          </a:ln>
        </p:spPr>
        <p:txBody>
          <a:bodyPr wrap="square">
            <a:spAutoFit/>
          </a:bodyPr>
          <a:lstStyle/>
          <a:p>
            <a:pPr>
              <a:spcBef>
                <a:spcPct val="50000"/>
              </a:spcBef>
            </a:pPr>
            <a:r>
              <a:rPr lang="en-US" sz="1400" b="1" dirty="0">
                <a:solidFill>
                  <a:schemeClr val="bg1"/>
                </a:solidFill>
                <a:latin typeface="Times New Roman" pitchFamily="18" charset="0"/>
              </a:rPr>
              <a:t>NOTE:  This section reviews energy changes during phase changes, something my students get easily confused.</a:t>
            </a:r>
            <a:endParaRPr lang="en-US" sz="1100" b="1" dirty="0">
              <a:solidFill>
                <a:schemeClr val="bg1"/>
              </a:solidFill>
              <a:latin typeface="Times New Roman" pitchFamily="18" charset="0"/>
            </a:endParaRPr>
          </a:p>
        </p:txBody>
      </p:sp>
      <p:sp>
        <p:nvSpPr>
          <p:cNvPr id="33" name="Text Box 8"/>
          <p:cNvSpPr txBox="1">
            <a:spLocks noChangeArrowheads="1"/>
          </p:cNvSpPr>
          <p:nvPr/>
        </p:nvSpPr>
        <p:spPr bwMode="auto">
          <a:xfrm>
            <a:off x="-3303318" y="3783856"/>
            <a:ext cx="3063834" cy="738664"/>
          </a:xfrm>
          <a:prstGeom prst="rect">
            <a:avLst/>
          </a:prstGeom>
          <a:solidFill>
            <a:srgbClr val="663300"/>
          </a:solidFill>
          <a:ln w="9525">
            <a:noFill/>
            <a:miter lim="800000"/>
            <a:headEnd/>
            <a:tailEnd/>
          </a:ln>
        </p:spPr>
        <p:txBody>
          <a:bodyPr wrap="square">
            <a:spAutoFit/>
          </a:bodyPr>
          <a:lstStyle/>
          <a:p>
            <a:pPr>
              <a:spcBef>
                <a:spcPct val="50000"/>
              </a:spcBef>
            </a:pPr>
            <a:r>
              <a:rPr lang="en-US" sz="1400" b="1" dirty="0">
                <a:solidFill>
                  <a:schemeClr val="bg1"/>
                </a:solidFill>
                <a:latin typeface="Times New Roman" pitchFamily="18" charset="0"/>
              </a:rPr>
              <a:t>NOTE:  This section reviews  physical and chemical changes, which was the previous day’s lesson.</a:t>
            </a:r>
            <a:endParaRPr lang="en-US" sz="1100" b="1" dirty="0">
              <a:solidFill>
                <a:schemeClr val="bg1"/>
              </a:solidFill>
              <a:latin typeface="Times New Roman" pitchFamily="18" charset="0"/>
            </a:endParaRPr>
          </a:p>
        </p:txBody>
      </p:sp>
      <p:sp>
        <p:nvSpPr>
          <p:cNvPr id="34" name="Text Box 8"/>
          <p:cNvSpPr txBox="1">
            <a:spLocks noChangeArrowheads="1"/>
          </p:cNvSpPr>
          <p:nvPr/>
        </p:nvSpPr>
        <p:spPr bwMode="auto">
          <a:xfrm>
            <a:off x="9365675" y="5903893"/>
            <a:ext cx="3063834" cy="954107"/>
          </a:xfrm>
          <a:prstGeom prst="rect">
            <a:avLst/>
          </a:prstGeom>
          <a:solidFill>
            <a:srgbClr val="663300"/>
          </a:solidFill>
          <a:ln w="9525">
            <a:noFill/>
            <a:miter lim="800000"/>
            <a:headEnd/>
            <a:tailEnd/>
          </a:ln>
        </p:spPr>
        <p:txBody>
          <a:bodyPr wrap="square">
            <a:spAutoFit/>
          </a:bodyPr>
          <a:lstStyle/>
          <a:p>
            <a:pPr>
              <a:spcBef>
                <a:spcPct val="50000"/>
              </a:spcBef>
            </a:pPr>
            <a:r>
              <a:rPr lang="en-US" sz="1400" b="1" dirty="0">
                <a:solidFill>
                  <a:schemeClr val="bg1"/>
                </a:solidFill>
                <a:latin typeface="Times New Roman" pitchFamily="18" charset="0"/>
              </a:rPr>
              <a:t>NOTE: I usually have a few students who want to make their own marshmallows.  This video is a great one to show them the steps.</a:t>
            </a:r>
            <a:endParaRPr lang="en-US" sz="1100" b="1" dirty="0">
              <a:solidFill>
                <a:schemeClr val="bg1"/>
              </a:solidFill>
              <a:latin typeface="Times New Roman" pitchFamily="18" charset="0"/>
            </a:endParaRPr>
          </a:p>
        </p:txBody>
      </p:sp>
    </p:spTree>
    <p:extLst>
      <p:ext uri="{BB962C8B-B14F-4D97-AF65-F5344CB8AC3E}">
        <p14:creationId xmlns:p14="http://schemas.microsoft.com/office/powerpoint/2010/main" val="337567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animBg="1"/>
      <p:bldP spid="20" grpId="0" animBg="1"/>
      <p:bldP spid="22" grpId="0" animBg="1"/>
      <p:bldP spid="23" grpId="0" animBg="1"/>
      <p:bldP spid="24" grpId="0"/>
      <p:bldP spid="25" grpId="0"/>
      <p:bldP spid="26" grpId="0"/>
      <p:bldP spid="27" grpId="0"/>
      <p:bldP spid="28" grpId="0"/>
      <p:bldP spid="29" grpId="0"/>
      <p:bldP spid="30"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0" y="89580"/>
            <a:ext cx="9144000" cy="461665"/>
          </a:xfrm>
          <a:prstGeom prst="rect">
            <a:avLst/>
          </a:prstGeom>
          <a:solidFill>
            <a:srgbClr val="663300"/>
          </a:solidFill>
          <a:ln w="9525">
            <a:noFill/>
            <a:miter lim="800000"/>
            <a:headEnd/>
            <a:tailEnd/>
          </a:ln>
        </p:spPr>
        <p:txBody>
          <a:bodyPr wrap="square">
            <a:spAutoFit/>
          </a:bodyPr>
          <a:lstStyle/>
          <a:p>
            <a:r>
              <a:rPr lang="en-US" sz="2400" b="1" dirty="0">
                <a:solidFill>
                  <a:schemeClr val="bg1"/>
                </a:solidFill>
                <a:latin typeface="Times New Roman" pitchFamily="18" charset="0"/>
              </a:rPr>
              <a:t>Part E: Questions</a:t>
            </a:r>
          </a:p>
        </p:txBody>
      </p:sp>
      <p:sp>
        <p:nvSpPr>
          <p:cNvPr id="15" name="SMARTInkShape-5">
            <a:extLst>
              <a:ext uri="{FF2B5EF4-FFF2-40B4-BE49-F238E27FC236}">
                <a16:creationId xmlns:a16="http://schemas.microsoft.com/office/drawing/2014/main" id="{627A665D-AAE2-4751-9C81-CF43EE12AFD2}"/>
              </a:ext>
            </a:extLst>
          </p:cNvPr>
          <p:cNvSpPr/>
          <p:nvPr>
            <p:custDataLst>
              <p:tags r:id="rId1"/>
            </p:custDataLst>
          </p:nvPr>
        </p:nvSpPr>
        <p:spPr>
          <a:xfrm>
            <a:off x="8402836" y="3115866"/>
            <a:ext cx="8931" cy="1"/>
          </a:xfrm>
          <a:custGeom>
            <a:avLst/>
            <a:gdLst/>
            <a:ahLst/>
            <a:cxnLst/>
            <a:rect l="0" t="0" r="0" b="0"/>
            <a:pathLst>
              <a:path w="8931" h="1">
                <a:moveTo>
                  <a:pt x="0" y="0"/>
                </a:moveTo>
                <a:lnTo>
                  <a:pt x="0" y="0"/>
                </a:lnTo>
                <a:lnTo>
                  <a:pt x="8930" y="0"/>
                </a:lnTo>
              </a:path>
            </a:pathLst>
          </a:custGeom>
          <a:ln w="1905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p>
        </p:txBody>
      </p:sp>
      <p:sp>
        <p:nvSpPr>
          <p:cNvPr id="21" name="Text Box 11">
            <a:extLst>
              <a:ext uri="{FF2B5EF4-FFF2-40B4-BE49-F238E27FC236}">
                <a16:creationId xmlns:a16="http://schemas.microsoft.com/office/drawing/2014/main" id="{8B575AE7-5392-432A-AF2D-EF90875EC4AC}"/>
              </a:ext>
            </a:extLst>
          </p:cNvPr>
          <p:cNvSpPr txBox="1">
            <a:spLocks noChangeArrowheads="1"/>
          </p:cNvSpPr>
          <p:nvPr/>
        </p:nvSpPr>
        <p:spPr bwMode="auto">
          <a:xfrm>
            <a:off x="77364" y="520841"/>
            <a:ext cx="9010650" cy="646331"/>
          </a:xfrm>
          <a:prstGeom prst="rect">
            <a:avLst/>
          </a:prstGeom>
          <a:noFill/>
          <a:ln w="9525">
            <a:noFill/>
            <a:miter lim="800000"/>
            <a:headEnd/>
            <a:tailEnd/>
          </a:ln>
        </p:spPr>
        <p:txBody>
          <a:bodyPr wrap="square">
            <a:spAutoFit/>
          </a:bodyPr>
          <a:lstStyle/>
          <a:p>
            <a:r>
              <a:rPr lang="en-US" dirty="0">
                <a:latin typeface="Times New Roman" pitchFamily="18" charset="0"/>
              </a:rPr>
              <a:t>Brainstorm with your table group to develop 5 questions about this activity.  Use online resources to help you answer the questions.  Be prepared to share your results with the class.</a:t>
            </a:r>
          </a:p>
        </p:txBody>
      </p:sp>
    </p:spTree>
    <p:extLst>
      <p:ext uri="{BB962C8B-B14F-4D97-AF65-F5344CB8AC3E}">
        <p14:creationId xmlns:p14="http://schemas.microsoft.com/office/powerpoint/2010/main" val="4173397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6D5C6-ADDE-478C-9EF2-8836B8FDEE39}"/>
              </a:ext>
            </a:extLst>
          </p:cNvPr>
          <p:cNvSpPr>
            <a:spLocks noGrp="1"/>
          </p:cNvSpPr>
          <p:nvPr>
            <p:ph type="title"/>
          </p:nvPr>
        </p:nvSpPr>
        <p:spPr>
          <a:xfrm>
            <a:off x="331767" y="329500"/>
            <a:ext cx="7886700" cy="1325563"/>
          </a:xfrm>
        </p:spPr>
        <p:txBody>
          <a:bodyPr/>
          <a:lstStyle/>
          <a:p>
            <a:r>
              <a:rPr lang="en-US" b="1" dirty="0"/>
              <a:t>Student Masters</a:t>
            </a:r>
          </a:p>
        </p:txBody>
      </p:sp>
      <p:sp>
        <p:nvSpPr>
          <p:cNvPr id="3" name="Content Placeholder 2">
            <a:extLst>
              <a:ext uri="{FF2B5EF4-FFF2-40B4-BE49-F238E27FC236}">
                <a16:creationId xmlns:a16="http://schemas.microsoft.com/office/drawing/2014/main" id="{6BE2E5E7-D45A-4B4F-B935-FE5CE753BECE}"/>
              </a:ext>
            </a:extLst>
          </p:cNvPr>
          <p:cNvSpPr>
            <a:spLocks noGrp="1"/>
          </p:cNvSpPr>
          <p:nvPr>
            <p:ph idx="1"/>
          </p:nvPr>
        </p:nvSpPr>
        <p:spPr>
          <a:xfrm>
            <a:off x="628649" y="1493116"/>
            <a:ext cx="7886700" cy="4351338"/>
          </a:xfrm>
        </p:spPr>
        <p:txBody>
          <a:bodyPr>
            <a:normAutofit fontScale="92500" lnSpcReduction="10000"/>
          </a:bodyPr>
          <a:lstStyle/>
          <a:p>
            <a:r>
              <a:rPr lang="en-US" dirty="0"/>
              <a:t>The following slides were used to make PNG files for the digital assignment on Google Slides.</a:t>
            </a:r>
          </a:p>
          <a:p>
            <a:r>
              <a:rPr lang="en-US" dirty="0"/>
              <a:t>If you would like to edit the student assignment, make changes to the following slides.  Choose the save the file as </a:t>
            </a:r>
            <a:r>
              <a:rPr lang="en-US" dirty="0" err="1"/>
              <a:t>PNG</a:t>
            </a:r>
            <a:r>
              <a:rPr lang="en-US" dirty="0"/>
              <a:t> and follow the prompts.  The images can be added as backgrounds for the Google Slides in the assignment.  I added textboxes and other interactive features the students would  need to complete the activity.</a:t>
            </a:r>
          </a:p>
          <a:p>
            <a:r>
              <a:rPr lang="en-US" dirty="0"/>
              <a:t>The digital assignment is available at </a:t>
            </a:r>
            <a:r>
              <a:rPr lang="en-US" dirty="0">
                <a:hlinkClick r:id="rId2"/>
              </a:rPr>
              <a:t>https://docs.google.com/presentation/d/1X6pOA_9SLZ3yYn-lE7zpiyh7ucfdUFYJa95CTU9R1-U/copy</a:t>
            </a:r>
            <a:endParaRPr lang="en-US" dirty="0"/>
          </a:p>
          <a:p>
            <a:endParaRPr lang="en-US" dirty="0"/>
          </a:p>
        </p:txBody>
      </p:sp>
    </p:spTree>
    <p:extLst>
      <p:ext uri="{BB962C8B-B14F-4D97-AF65-F5344CB8AC3E}">
        <p14:creationId xmlns:p14="http://schemas.microsoft.com/office/powerpoint/2010/main" val="1550543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8"/>
          <p:cNvSpPr txBox="1">
            <a:spLocks noChangeArrowheads="1"/>
          </p:cNvSpPr>
          <p:nvPr/>
        </p:nvSpPr>
        <p:spPr bwMode="auto">
          <a:xfrm>
            <a:off x="0" y="1260020"/>
            <a:ext cx="9144000" cy="400110"/>
          </a:xfrm>
          <a:prstGeom prst="rect">
            <a:avLst/>
          </a:prstGeom>
          <a:solidFill>
            <a:srgbClr val="663300"/>
          </a:solidFill>
          <a:ln w="9525">
            <a:noFill/>
            <a:miter lim="800000"/>
            <a:headEnd/>
            <a:tailEnd/>
          </a:ln>
        </p:spPr>
        <p:txBody>
          <a:bodyPr wrap="square">
            <a:spAutoFit/>
          </a:bodyPr>
          <a:lstStyle/>
          <a:p>
            <a:pPr>
              <a:spcBef>
                <a:spcPct val="50000"/>
              </a:spcBef>
            </a:pPr>
            <a:r>
              <a:rPr lang="en-US" sz="2000" b="1" dirty="0">
                <a:solidFill>
                  <a:schemeClr val="bg1"/>
                </a:solidFill>
                <a:latin typeface="Times New Roman" pitchFamily="18" charset="0"/>
              </a:rPr>
              <a:t>Part A: Cocoa Science </a:t>
            </a:r>
          </a:p>
        </p:txBody>
      </p:sp>
      <p:sp>
        <p:nvSpPr>
          <p:cNvPr id="9" name="WordArt 4">
            <a:extLst>
              <a:ext uri="{FF2B5EF4-FFF2-40B4-BE49-F238E27FC236}">
                <a16:creationId xmlns:a16="http://schemas.microsoft.com/office/drawing/2014/main" id="{A31612F7-2BD1-412C-B95D-D02C2DB9E950}"/>
              </a:ext>
            </a:extLst>
          </p:cNvPr>
          <p:cNvSpPr>
            <a:spLocks noChangeArrowheads="1" noChangeShapeType="1" noTextEdit="1"/>
          </p:cNvSpPr>
          <p:nvPr/>
        </p:nvSpPr>
        <p:spPr bwMode="auto">
          <a:xfrm>
            <a:off x="133350" y="64277"/>
            <a:ext cx="8945336" cy="1001458"/>
          </a:xfrm>
          <a:prstGeom prst="rect">
            <a:avLst/>
          </a:prstGeom>
        </p:spPr>
        <p:txBody>
          <a:bodyPr wrap="none" fromWordArt="1">
            <a:prstTxWarp prst="textPlain">
              <a:avLst>
                <a:gd name="adj" fmla="val 50000"/>
              </a:avLst>
            </a:prstTxWarp>
          </a:bodyPr>
          <a:lstStyle/>
          <a:p>
            <a:pPr algn="ctr"/>
            <a:r>
              <a:rPr lang="en-US" sz="3600" kern="10" dirty="0">
                <a:ln w="28575">
                  <a:solidFill>
                    <a:schemeClr val="tx1"/>
                  </a:solidFill>
                  <a:round/>
                  <a:headEnd/>
                  <a:tailEnd/>
                </a:ln>
                <a:solidFill>
                  <a:srgbClr val="663300"/>
                </a:solidFill>
                <a:latin typeface="Cooper Black" panose="0208090404030B020404" pitchFamily="18" charset="0"/>
              </a:rPr>
              <a:t>Hot Chocolate Science</a:t>
            </a:r>
          </a:p>
        </p:txBody>
      </p:sp>
      <p:pic>
        <p:nvPicPr>
          <p:cNvPr id="13" name="Picture 12" descr="A red square with a white letter on it&#10;&#10;Description automatically generated with low confidence">
            <a:hlinkClick r:id="rId2"/>
            <a:extLst>
              <a:ext uri="{FF2B5EF4-FFF2-40B4-BE49-F238E27FC236}">
                <a16:creationId xmlns:a16="http://schemas.microsoft.com/office/drawing/2014/main" id="{CC3359CF-70E7-4C45-BC37-59274C80C2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66882" y="1162104"/>
            <a:ext cx="895862" cy="657495"/>
          </a:xfrm>
          <a:prstGeom prst="rect">
            <a:avLst/>
          </a:prstGeom>
        </p:spPr>
      </p:pic>
      <p:cxnSp>
        <p:nvCxnSpPr>
          <p:cNvPr id="3" name="Connector: Elbow 2">
            <a:extLst>
              <a:ext uri="{FF2B5EF4-FFF2-40B4-BE49-F238E27FC236}">
                <a16:creationId xmlns:a16="http://schemas.microsoft.com/office/drawing/2014/main" id="{A26E6E2C-D02C-40B6-B71A-C596C702B00A}"/>
              </a:ext>
            </a:extLst>
          </p:cNvPr>
          <p:cNvCxnSpPr>
            <a:cxnSpLocks/>
          </p:cNvCxnSpPr>
          <p:nvPr/>
        </p:nvCxnSpPr>
        <p:spPr>
          <a:xfrm flipH="1">
            <a:off x="4935887" y="4057576"/>
            <a:ext cx="326571" cy="279918"/>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ctor: Elbow 7">
            <a:extLst>
              <a:ext uri="{FF2B5EF4-FFF2-40B4-BE49-F238E27FC236}">
                <a16:creationId xmlns:a16="http://schemas.microsoft.com/office/drawing/2014/main" id="{D72B899E-BBF5-4998-92FD-1B0ED7DFF451}"/>
              </a:ext>
            </a:extLst>
          </p:cNvPr>
          <p:cNvCxnSpPr>
            <a:cxnSpLocks/>
          </p:cNvCxnSpPr>
          <p:nvPr/>
        </p:nvCxnSpPr>
        <p:spPr>
          <a:xfrm>
            <a:off x="5887613" y="4057576"/>
            <a:ext cx="289248" cy="279918"/>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1" name="Picture 2">
            <a:extLst>
              <a:ext uri="{FF2B5EF4-FFF2-40B4-BE49-F238E27FC236}">
                <a16:creationId xmlns:a16="http://schemas.microsoft.com/office/drawing/2014/main" id="{933CD7DE-E36E-4324-8C54-E2AD2DBAB2D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52213" y="5695896"/>
            <a:ext cx="1123836" cy="10608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 Box 11">
            <a:extLst>
              <a:ext uri="{FF2B5EF4-FFF2-40B4-BE49-F238E27FC236}">
                <a16:creationId xmlns:a16="http://schemas.microsoft.com/office/drawing/2014/main" id="{4A35EE5D-6812-4385-88AB-635CAE8CD756}"/>
              </a:ext>
            </a:extLst>
          </p:cNvPr>
          <p:cNvSpPr txBox="1">
            <a:spLocks noChangeArrowheads="1"/>
          </p:cNvSpPr>
          <p:nvPr/>
        </p:nvSpPr>
        <p:spPr bwMode="auto">
          <a:xfrm>
            <a:off x="68036" y="1789098"/>
            <a:ext cx="8768054" cy="4524315"/>
          </a:xfrm>
          <a:prstGeom prst="rect">
            <a:avLst/>
          </a:prstGeom>
          <a:noFill/>
          <a:ln w="9525">
            <a:noFill/>
            <a:miter lim="800000"/>
            <a:headEnd/>
            <a:tailEnd/>
          </a:ln>
        </p:spPr>
        <p:txBody>
          <a:bodyPr wrap="square">
            <a:spAutoFit/>
          </a:bodyPr>
          <a:lstStyle/>
          <a:p>
            <a:pPr marL="457200" indent="-457200">
              <a:buAutoNum type="arabicPeriod"/>
            </a:pPr>
            <a:r>
              <a:rPr lang="en-US" sz="2000" b="1" dirty="0">
                <a:latin typeface="Times New Roman" pitchFamily="18" charset="0"/>
              </a:rPr>
              <a:t>What causes the powder to clump? Why? </a:t>
            </a:r>
          </a:p>
          <a:p>
            <a:pPr marL="457200" indent="-457200">
              <a:buAutoNum type="arabicPeriod"/>
            </a:pPr>
            <a:endParaRPr lang="en-US" sz="2800" b="1" dirty="0">
              <a:latin typeface="Times New Roman" pitchFamily="18" charset="0"/>
            </a:endParaRPr>
          </a:p>
          <a:p>
            <a:pPr marL="457200" indent="-457200">
              <a:buAutoNum type="arabicPeriod"/>
            </a:pPr>
            <a:endParaRPr lang="en-US" sz="2400" dirty="0">
              <a:latin typeface="Times New Roman" pitchFamily="18" charset="0"/>
            </a:endParaRPr>
          </a:p>
          <a:p>
            <a:pPr marL="457200" indent="-457200">
              <a:buAutoNum type="arabicPeriod"/>
            </a:pPr>
            <a:r>
              <a:rPr lang="en-US" sz="2000" b="1" dirty="0">
                <a:latin typeface="Times New Roman" pitchFamily="18" charset="0"/>
              </a:rPr>
              <a:t>How do you avoid lumps?  </a:t>
            </a:r>
            <a:endParaRPr lang="en-US" sz="2000" dirty="0">
              <a:latin typeface="Times New Roman" pitchFamily="18" charset="0"/>
            </a:endParaRPr>
          </a:p>
          <a:p>
            <a:pPr marL="457200" indent="-457200">
              <a:buAutoNum type="arabicPeriod"/>
            </a:pPr>
            <a:endParaRPr lang="en-US" sz="3200" dirty="0">
              <a:latin typeface="Times New Roman" pitchFamily="18" charset="0"/>
            </a:endParaRPr>
          </a:p>
          <a:p>
            <a:pPr marL="457200" indent="-457200">
              <a:buAutoNum type="arabicPeriod"/>
            </a:pPr>
            <a:r>
              <a:rPr lang="en-US" sz="2000" b="1" dirty="0">
                <a:latin typeface="Times New Roman" pitchFamily="18" charset="0"/>
              </a:rPr>
              <a:t>What is the difference between hydrophilic and hydrophobic? Give an example of each.</a:t>
            </a:r>
            <a:endParaRPr lang="en-US" sz="2000" dirty="0">
              <a:latin typeface="Times New Roman" pitchFamily="18" charset="0"/>
            </a:endParaRPr>
          </a:p>
          <a:p>
            <a:pPr marL="457200" indent="-457200">
              <a:buAutoNum type="arabicPeriod"/>
            </a:pPr>
            <a:endParaRPr lang="en-US" sz="2000" dirty="0">
              <a:latin typeface="Times New Roman" pitchFamily="18" charset="0"/>
            </a:endParaRPr>
          </a:p>
          <a:p>
            <a:pPr marL="457200" indent="-457200">
              <a:buAutoNum type="arabicPeriod"/>
            </a:pPr>
            <a:endParaRPr lang="en-US" sz="1400" dirty="0">
              <a:latin typeface="Times New Roman" pitchFamily="18" charset="0"/>
            </a:endParaRPr>
          </a:p>
          <a:p>
            <a:pPr marL="457200" indent="-457200">
              <a:buAutoNum type="arabicPeriod"/>
            </a:pPr>
            <a:r>
              <a:rPr lang="en-US" sz="2000" b="1" dirty="0">
                <a:latin typeface="Times New Roman" pitchFamily="18" charset="0"/>
              </a:rPr>
              <a:t>What protein in milk acts as an emulsifier in hot cocoa?</a:t>
            </a:r>
          </a:p>
          <a:p>
            <a:pPr marL="457200" indent="-457200">
              <a:buAutoNum type="arabicPeriod"/>
            </a:pPr>
            <a:endParaRPr lang="en-US" sz="2000" b="1" dirty="0">
              <a:latin typeface="Times New Roman" pitchFamily="18" charset="0"/>
            </a:endParaRPr>
          </a:p>
          <a:p>
            <a:pPr marL="457200" indent="-457200">
              <a:buAutoNum type="arabicPeriod"/>
            </a:pPr>
            <a:r>
              <a:rPr lang="en-US" sz="2000" b="1" dirty="0">
                <a:latin typeface="Times New Roman" pitchFamily="18" charset="0"/>
              </a:rPr>
              <a:t>What does the term viscosity mean?  How does it relate to </a:t>
            </a:r>
            <a:br>
              <a:rPr lang="en-US" sz="2000" b="1" dirty="0">
                <a:latin typeface="Times New Roman" pitchFamily="18" charset="0"/>
              </a:rPr>
            </a:br>
            <a:r>
              <a:rPr lang="en-US" sz="2000" b="1" dirty="0">
                <a:latin typeface="Times New Roman" pitchFamily="18" charset="0"/>
              </a:rPr>
              <a:t>hot chocolate?  </a:t>
            </a:r>
            <a:endParaRPr lang="en-US" sz="2000" dirty="0">
              <a:latin typeface="Times New Roman" pitchFamily="18" charset="0"/>
            </a:endParaRPr>
          </a:p>
        </p:txBody>
      </p:sp>
    </p:spTree>
    <p:extLst>
      <p:ext uri="{BB962C8B-B14F-4D97-AF65-F5344CB8AC3E}">
        <p14:creationId xmlns:p14="http://schemas.microsoft.com/office/powerpoint/2010/main" val="9859460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ags/tag2.xml><?xml version="1.0" encoding="utf-8"?>
<p:tagLst xmlns:a="http://schemas.openxmlformats.org/drawingml/2006/main" xmlns:r="http://schemas.openxmlformats.org/officeDocument/2006/relationships" xmlns:p="http://schemas.openxmlformats.org/presentationml/2006/main">
  <p:tag name="HIGHLIGHTER" val="false"/>
</p:tagLst>
</file>

<file path=ppt/tags/tag3.xml><?xml version="1.0" encoding="utf-8"?>
<p:tagLst xmlns:a="http://schemas.openxmlformats.org/drawingml/2006/main" xmlns:r="http://schemas.openxmlformats.org/officeDocument/2006/relationships" xmlns:p="http://schemas.openxmlformats.org/presentationml/2006/main">
  <p:tag name="HIGHLIGHTER" val="false"/>
</p:tagLst>
</file>

<file path=ppt/tags/tag4.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957</TotalTime>
  <Words>1487</Words>
  <Application>Microsoft Office PowerPoint</Application>
  <PresentationFormat>On-screen Show (4:3)</PresentationFormat>
  <Paragraphs>157</Paragraphs>
  <Slides>12</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Black</vt:lpstr>
      <vt:lpstr>Calibri</vt:lpstr>
      <vt:lpstr>Calibri Light</vt:lpstr>
      <vt:lpstr>Cooper Black</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Student Masters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Starters</dc:title>
  <dc:creator>Tracy Tomm</dc:creator>
  <cp:lastModifiedBy>Tracy Tomm</cp:lastModifiedBy>
  <cp:revision>97</cp:revision>
  <dcterms:created xsi:type="dcterms:W3CDTF">2021-01-11T03:34:29Z</dcterms:created>
  <dcterms:modified xsi:type="dcterms:W3CDTF">2025-01-11T18:10:30Z</dcterms:modified>
</cp:coreProperties>
</file>