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443" r:id="rId3"/>
    <p:sldId id="428" r:id="rId4"/>
    <p:sldId id="444" r:id="rId5"/>
    <p:sldId id="453" r:id="rId6"/>
    <p:sldId id="337" r:id="rId7"/>
    <p:sldId id="423" r:id="rId8"/>
    <p:sldId id="424" r:id="rId9"/>
    <p:sldId id="427" r:id="rId10"/>
    <p:sldId id="447" r:id="rId11"/>
    <p:sldId id="448" r:id="rId12"/>
    <p:sldId id="454" r:id="rId13"/>
    <p:sldId id="429" r:id="rId14"/>
    <p:sldId id="450" r:id="rId15"/>
    <p:sldId id="446" r:id="rId16"/>
    <p:sldId id="457" r:id="rId17"/>
    <p:sldId id="461" r:id="rId18"/>
    <p:sldId id="445" r:id="rId19"/>
    <p:sldId id="456" r:id="rId20"/>
    <p:sldId id="460" r:id="rId21"/>
    <p:sldId id="463" r:id="rId22"/>
    <p:sldId id="464" r:id="rId23"/>
    <p:sldId id="465" r:id="rId24"/>
    <p:sldId id="466" r:id="rId25"/>
    <p:sldId id="437" r:id="rId26"/>
    <p:sldId id="434" r:id="rId27"/>
    <p:sldId id="440" r:id="rId28"/>
    <p:sldId id="469" r:id="rId29"/>
    <p:sldId id="476" r:id="rId30"/>
    <p:sldId id="477" r:id="rId31"/>
    <p:sldId id="478" r:id="rId32"/>
    <p:sldId id="462" r:id="rId33"/>
    <p:sldId id="480" r:id="rId34"/>
    <p:sldId id="481" r:id="rId35"/>
    <p:sldId id="258" r:id="rId36"/>
    <p:sldId id="259" r:id="rId37"/>
    <p:sldId id="261" r:id="rId38"/>
    <p:sldId id="262" r:id="rId39"/>
    <p:sldId id="527" r:id="rId40"/>
    <p:sldId id="475" r:id="rId41"/>
    <p:sldId id="514" r:id="rId42"/>
    <p:sldId id="516" r:id="rId43"/>
    <p:sldId id="482" r:id="rId44"/>
    <p:sldId id="517" r:id="rId45"/>
    <p:sldId id="512" r:id="rId46"/>
    <p:sldId id="513" r:id="rId47"/>
    <p:sldId id="524" r:id="rId48"/>
    <p:sldId id="483" r:id="rId49"/>
    <p:sldId id="484" r:id="rId50"/>
    <p:sldId id="520" r:id="rId51"/>
    <p:sldId id="485" r:id="rId52"/>
    <p:sldId id="518" r:id="rId53"/>
    <p:sldId id="486" r:id="rId54"/>
    <p:sldId id="521" r:id="rId55"/>
    <p:sldId id="535" r:id="rId56"/>
    <p:sldId id="523" r:id="rId57"/>
    <p:sldId id="533" r:id="rId58"/>
    <p:sldId id="534" r:id="rId59"/>
    <p:sldId id="553" r:id="rId60"/>
    <p:sldId id="536" r:id="rId61"/>
    <p:sldId id="537" r:id="rId62"/>
    <p:sldId id="552" r:id="rId63"/>
  </p:sldIdLst>
  <p:sldSz cx="100584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09164" algn="l" rtl="0" fontAlgn="base">
      <a:spcBef>
        <a:spcPct val="0"/>
      </a:spcBef>
      <a:spcAft>
        <a:spcPct val="0"/>
      </a:spcAft>
      <a:defRPr kern="1200">
        <a:solidFill>
          <a:schemeClr val="tx1"/>
        </a:solidFill>
        <a:latin typeface="Arial" charset="0"/>
        <a:ea typeface="+mn-ea"/>
        <a:cs typeface="+mn-cs"/>
      </a:defRPr>
    </a:lvl2pPr>
    <a:lvl3pPr marL="1018324" algn="l" rtl="0" fontAlgn="base">
      <a:spcBef>
        <a:spcPct val="0"/>
      </a:spcBef>
      <a:spcAft>
        <a:spcPct val="0"/>
      </a:spcAft>
      <a:defRPr kern="1200">
        <a:solidFill>
          <a:schemeClr val="tx1"/>
        </a:solidFill>
        <a:latin typeface="Arial" charset="0"/>
        <a:ea typeface="+mn-ea"/>
        <a:cs typeface="+mn-cs"/>
      </a:defRPr>
    </a:lvl3pPr>
    <a:lvl4pPr marL="1527486" algn="l" rtl="0" fontAlgn="base">
      <a:spcBef>
        <a:spcPct val="0"/>
      </a:spcBef>
      <a:spcAft>
        <a:spcPct val="0"/>
      </a:spcAft>
      <a:defRPr kern="1200">
        <a:solidFill>
          <a:schemeClr val="tx1"/>
        </a:solidFill>
        <a:latin typeface="Arial" charset="0"/>
        <a:ea typeface="+mn-ea"/>
        <a:cs typeface="+mn-cs"/>
      </a:defRPr>
    </a:lvl4pPr>
    <a:lvl5pPr marL="2036647" algn="l" rtl="0" fontAlgn="base">
      <a:spcBef>
        <a:spcPct val="0"/>
      </a:spcBef>
      <a:spcAft>
        <a:spcPct val="0"/>
      </a:spcAft>
      <a:defRPr kern="1200">
        <a:solidFill>
          <a:schemeClr val="tx1"/>
        </a:solidFill>
        <a:latin typeface="Arial" charset="0"/>
        <a:ea typeface="+mn-ea"/>
        <a:cs typeface="+mn-cs"/>
      </a:defRPr>
    </a:lvl5pPr>
    <a:lvl6pPr marL="2545809" algn="l" defTabSz="1018324" rtl="0" eaLnBrk="1" latinLnBrk="0" hangingPunct="1">
      <a:defRPr kern="1200">
        <a:solidFill>
          <a:schemeClr val="tx1"/>
        </a:solidFill>
        <a:latin typeface="Arial" charset="0"/>
        <a:ea typeface="+mn-ea"/>
        <a:cs typeface="+mn-cs"/>
      </a:defRPr>
    </a:lvl6pPr>
    <a:lvl7pPr marL="3054971" algn="l" defTabSz="1018324" rtl="0" eaLnBrk="1" latinLnBrk="0" hangingPunct="1">
      <a:defRPr kern="1200">
        <a:solidFill>
          <a:schemeClr val="tx1"/>
        </a:solidFill>
        <a:latin typeface="Arial" charset="0"/>
        <a:ea typeface="+mn-ea"/>
        <a:cs typeface="+mn-cs"/>
      </a:defRPr>
    </a:lvl7pPr>
    <a:lvl8pPr marL="3564134" algn="l" defTabSz="1018324" rtl="0" eaLnBrk="1" latinLnBrk="0" hangingPunct="1">
      <a:defRPr kern="1200">
        <a:solidFill>
          <a:schemeClr val="tx1"/>
        </a:solidFill>
        <a:latin typeface="Arial" charset="0"/>
        <a:ea typeface="+mn-ea"/>
        <a:cs typeface="+mn-cs"/>
      </a:defRPr>
    </a:lvl8pPr>
    <a:lvl9pPr marL="4073295" algn="l" defTabSz="1018324"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FFFF00"/>
    <a:srgbClr val="CCFF33"/>
    <a:srgbClr val="33CC33"/>
    <a:srgbClr val="993300"/>
    <a:srgbClr val="CC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3" autoAdjust="0"/>
    <p:restoredTop sz="87262" autoAdjust="0"/>
  </p:normalViewPr>
  <p:slideViewPr>
    <p:cSldViewPr>
      <p:cViewPr varScale="1">
        <p:scale>
          <a:sx n="73" d="100"/>
          <a:sy n="73" d="100"/>
        </p:scale>
        <p:origin x="1598" y="6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D17FA7-C2A1-46FF-8B56-A0952E918FCF}" type="datetimeFigureOut">
              <a:rPr lang="en-US" smtClean="0"/>
              <a:pPr/>
              <a:t>2/23/2021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7F9F05-1787-4A50-8233-2ADC0764E1E0}" type="slidenum">
              <a:rPr lang="en-US" smtClean="0"/>
              <a:pPr/>
              <a:t>‹#›</a:t>
            </a:fld>
            <a:endParaRPr lang="en-US" dirty="0"/>
          </a:p>
        </p:txBody>
      </p:sp>
    </p:spTree>
    <p:extLst>
      <p:ext uri="{BB962C8B-B14F-4D97-AF65-F5344CB8AC3E}">
        <p14:creationId xmlns:p14="http://schemas.microsoft.com/office/powerpoint/2010/main" val="1952387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D914CE1-5D02-4864-B969-99E205525844}" type="slidenum">
              <a:rPr lang="en-US"/>
              <a:pPr>
                <a:defRPr/>
              </a:pPr>
              <a:t>‹#›</a:t>
            </a:fld>
            <a:endParaRPr lang="en-US" dirty="0"/>
          </a:p>
        </p:txBody>
      </p:sp>
    </p:spTree>
    <p:extLst>
      <p:ext uri="{BB962C8B-B14F-4D97-AF65-F5344CB8AC3E}">
        <p14:creationId xmlns:p14="http://schemas.microsoft.com/office/powerpoint/2010/main" val="96786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509164" algn="l" rtl="0" eaLnBrk="0" fontAlgn="base" hangingPunct="0">
      <a:spcBef>
        <a:spcPct val="30000"/>
      </a:spcBef>
      <a:spcAft>
        <a:spcPct val="0"/>
      </a:spcAft>
      <a:defRPr sz="1300" kern="1200">
        <a:solidFill>
          <a:schemeClr val="tx1"/>
        </a:solidFill>
        <a:latin typeface="Arial" charset="0"/>
        <a:ea typeface="+mn-ea"/>
        <a:cs typeface="+mn-cs"/>
      </a:defRPr>
    </a:lvl2pPr>
    <a:lvl3pPr marL="1018324" algn="l" rtl="0" eaLnBrk="0" fontAlgn="base" hangingPunct="0">
      <a:spcBef>
        <a:spcPct val="30000"/>
      </a:spcBef>
      <a:spcAft>
        <a:spcPct val="0"/>
      </a:spcAft>
      <a:defRPr sz="1300" kern="1200">
        <a:solidFill>
          <a:schemeClr val="tx1"/>
        </a:solidFill>
        <a:latin typeface="Arial" charset="0"/>
        <a:ea typeface="+mn-ea"/>
        <a:cs typeface="+mn-cs"/>
      </a:defRPr>
    </a:lvl3pPr>
    <a:lvl4pPr marL="1527486" algn="l" rtl="0" eaLnBrk="0" fontAlgn="base" hangingPunct="0">
      <a:spcBef>
        <a:spcPct val="30000"/>
      </a:spcBef>
      <a:spcAft>
        <a:spcPct val="0"/>
      </a:spcAft>
      <a:defRPr sz="1300" kern="1200">
        <a:solidFill>
          <a:schemeClr val="tx1"/>
        </a:solidFill>
        <a:latin typeface="Arial" charset="0"/>
        <a:ea typeface="+mn-ea"/>
        <a:cs typeface="+mn-cs"/>
      </a:defRPr>
    </a:lvl4pPr>
    <a:lvl5pPr marL="2036647" algn="l" rtl="0" eaLnBrk="0" fontAlgn="base" hangingPunct="0">
      <a:spcBef>
        <a:spcPct val="30000"/>
      </a:spcBef>
      <a:spcAft>
        <a:spcPct val="0"/>
      </a:spcAft>
      <a:defRPr sz="1300" kern="1200">
        <a:solidFill>
          <a:schemeClr val="tx1"/>
        </a:solidFill>
        <a:latin typeface="Arial" charset="0"/>
        <a:ea typeface="+mn-ea"/>
        <a:cs typeface="+mn-cs"/>
      </a:defRPr>
    </a:lvl5pPr>
    <a:lvl6pPr marL="2545809" algn="l" defTabSz="1018324" rtl="0" eaLnBrk="1" latinLnBrk="0" hangingPunct="1">
      <a:defRPr sz="1300" kern="1200">
        <a:solidFill>
          <a:schemeClr val="tx1"/>
        </a:solidFill>
        <a:latin typeface="+mn-lt"/>
        <a:ea typeface="+mn-ea"/>
        <a:cs typeface="+mn-cs"/>
      </a:defRPr>
    </a:lvl6pPr>
    <a:lvl7pPr marL="3054971" algn="l" defTabSz="1018324" rtl="0" eaLnBrk="1" latinLnBrk="0" hangingPunct="1">
      <a:defRPr sz="1300" kern="1200">
        <a:solidFill>
          <a:schemeClr val="tx1"/>
        </a:solidFill>
        <a:latin typeface="+mn-lt"/>
        <a:ea typeface="+mn-ea"/>
        <a:cs typeface="+mn-cs"/>
      </a:defRPr>
    </a:lvl7pPr>
    <a:lvl8pPr marL="3564134" algn="l" defTabSz="1018324" rtl="0" eaLnBrk="1" latinLnBrk="0" hangingPunct="1">
      <a:defRPr sz="1300" kern="1200">
        <a:solidFill>
          <a:schemeClr val="tx1"/>
        </a:solidFill>
        <a:latin typeface="+mn-lt"/>
        <a:ea typeface="+mn-ea"/>
        <a:cs typeface="+mn-cs"/>
      </a:defRPr>
    </a:lvl8pPr>
    <a:lvl9pPr marL="4073295" algn="l" defTabSz="10183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1</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0868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41</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6093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72E021C-143E-4A47-8EB2-0026D3B99AC6}" type="slidenum">
              <a:rPr lang="en-US"/>
              <a:pPr/>
              <a:t>42</a:t>
            </a:fld>
            <a:endParaRPr lang="en-US" dirty="0"/>
          </a:p>
        </p:txBody>
      </p:sp>
      <p:sp>
        <p:nvSpPr>
          <p:cNvPr id="20483" name="Rectangle 2"/>
          <p:cNvSpPr>
            <a:spLocks noGrp="1" noRot="1" noChangeAspect="1" noChangeArrowheads="1" noTextEdit="1"/>
          </p:cNvSpPr>
          <p:nvPr>
            <p:ph type="sldImg"/>
          </p:nvPr>
        </p:nvSpPr>
        <p:spPr>
          <a:xfrm>
            <a:off x="1209675" y="685800"/>
            <a:ext cx="4438650" cy="3429000"/>
          </a:xfrm>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4211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72E021C-143E-4A47-8EB2-0026D3B99AC6}" type="slidenum">
              <a:rPr lang="en-US"/>
              <a:pPr/>
              <a:t>43</a:t>
            </a:fld>
            <a:endParaRPr lang="en-US" dirty="0"/>
          </a:p>
        </p:txBody>
      </p:sp>
      <p:sp>
        <p:nvSpPr>
          <p:cNvPr id="20483" name="Rectangle 2"/>
          <p:cNvSpPr>
            <a:spLocks noGrp="1" noRot="1" noChangeAspect="1" noChangeArrowheads="1" noTextEdit="1"/>
          </p:cNvSpPr>
          <p:nvPr>
            <p:ph type="sldImg"/>
          </p:nvPr>
        </p:nvSpPr>
        <p:spPr>
          <a:xfrm>
            <a:off x="1209675" y="685800"/>
            <a:ext cx="4438650" cy="3429000"/>
          </a:xfrm>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022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72E021C-143E-4A47-8EB2-0026D3B99AC6}" type="slidenum">
              <a:rPr lang="en-US"/>
              <a:pPr/>
              <a:t>44</a:t>
            </a:fld>
            <a:endParaRPr lang="en-US" dirty="0"/>
          </a:p>
        </p:txBody>
      </p:sp>
      <p:sp>
        <p:nvSpPr>
          <p:cNvPr id="20483" name="Rectangle 2"/>
          <p:cNvSpPr>
            <a:spLocks noGrp="1" noRot="1" noChangeAspect="1" noChangeArrowheads="1" noTextEdit="1"/>
          </p:cNvSpPr>
          <p:nvPr>
            <p:ph type="sldImg"/>
          </p:nvPr>
        </p:nvSpPr>
        <p:spPr>
          <a:xfrm>
            <a:off x="1209675" y="685800"/>
            <a:ext cx="4438650" cy="3429000"/>
          </a:xfrm>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7761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72E021C-143E-4A47-8EB2-0026D3B99AC6}" type="slidenum">
              <a:rPr lang="en-US"/>
              <a:pPr/>
              <a:t>45</a:t>
            </a:fld>
            <a:endParaRPr lang="en-US" dirty="0"/>
          </a:p>
        </p:txBody>
      </p:sp>
      <p:sp>
        <p:nvSpPr>
          <p:cNvPr id="20483" name="Rectangle 2"/>
          <p:cNvSpPr>
            <a:spLocks noGrp="1" noRot="1" noChangeAspect="1" noChangeArrowheads="1" noTextEdit="1"/>
          </p:cNvSpPr>
          <p:nvPr>
            <p:ph type="sldImg"/>
          </p:nvPr>
        </p:nvSpPr>
        <p:spPr>
          <a:xfrm>
            <a:off x="1209675" y="685800"/>
            <a:ext cx="4438650" cy="3429000"/>
          </a:xfrm>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0220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72E021C-143E-4A47-8EB2-0026D3B99AC6}" type="slidenum">
              <a:rPr lang="en-US"/>
              <a:pPr/>
              <a:t>46</a:t>
            </a:fld>
            <a:endParaRPr lang="en-US" dirty="0"/>
          </a:p>
        </p:txBody>
      </p:sp>
      <p:sp>
        <p:nvSpPr>
          <p:cNvPr id="20483" name="Rectangle 2"/>
          <p:cNvSpPr>
            <a:spLocks noGrp="1" noRot="1" noChangeAspect="1" noChangeArrowheads="1" noTextEdit="1"/>
          </p:cNvSpPr>
          <p:nvPr>
            <p:ph type="sldImg"/>
          </p:nvPr>
        </p:nvSpPr>
        <p:spPr>
          <a:xfrm>
            <a:off x="1209675" y="685800"/>
            <a:ext cx="4438650" cy="3429000"/>
          </a:xfrm>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022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72E021C-143E-4A47-8EB2-0026D3B99AC6}" type="slidenum">
              <a:rPr lang="en-US"/>
              <a:pPr/>
              <a:t>47</a:t>
            </a:fld>
            <a:endParaRPr lang="en-US" dirty="0"/>
          </a:p>
        </p:txBody>
      </p:sp>
      <p:sp>
        <p:nvSpPr>
          <p:cNvPr id="20483" name="Rectangle 2"/>
          <p:cNvSpPr>
            <a:spLocks noGrp="1" noRot="1" noChangeAspect="1" noChangeArrowheads="1" noTextEdit="1"/>
          </p:cNvSpPr>
          <p:nvPr>
            <p:ph type="sldImg"/>
          </p:nvPr>
        </p:nvSpPr>
        <p:spPr>
          <a:xfrm>
            <a:off x="1209675" y="685800"/>
            <a:ext cx="4438650" cy="3429000"/>
          </a:xfrm>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4098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 plan available at https://sciencespot.net/Media/Chem_LegoLesson.pdf</a:t>
            </a:r>
          </a:p>
        </p:txBody>
      </p:sp>
      <p:sp>
        <p:nvSpPr>
          <p:cNvPr id="4" name="Slide Number Placeholder 3"/>
          <p:cNvSpPr>
            <a:spLocks noGrp="1"/>
          </p:cNvSpPr>
          <p:nvPr>
            <p:ph type="sldNum" sz="quarter" idx="10"/>
          </p:nvPr>
        </p:nvSpPr>
        <p:spPr/>
        <p:txBody>
          <a:bodyPr/>
          <a:lstStyle/>
          <a:p>
            <a:pPr>
              <a:defRPr/>
            </a:pPr>
            <a:fld id="{2D914CE1-5D02-4864-B969-99E205525844}" type="slidenum">
              <a:rPr lang="en-US" smtClean="0"/>
              <a:pPr>
                <a:defRPr/>
              </a:pPr>
              <a:t>48</a:t>
            </a:fld>
            <a:endParaRPr lang="en-US" dirty="0"/>
          </a:p>
        </p:txBody>
      </p:sp>
    </p:spTree>
    <p:extLst>
      <p:ext uri="{BB962C8B-B14F-4D97-AF65-F5344CB8AC3E}">
        <p14:creationId xmlns:p14="http://schemas.microsoft.com/office/powerpoint/2010/main" val="3748614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55</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9179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59</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0766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5</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37079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8DDBCFF-A96E-44A9-94A4-AE80703E5C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44CD16-2ED6-4086-B1AD-F3CC01C37E8C}" type="slidenum">
              <a:rPr lang="en-US" altLang="en-US" smtClean="0"/>
              <a:pPr>
                <a:spcBef>
                  <a:spcPct val="0"/>
                </a:spcBef>
              </a:pPr>
              <a:t>62</a:t>
            </a:fld>
            <a:endParaRPr lang="en-US" altLang="en-US"/>
          </a:p>
        </p:txBody>
      </p:sp>
      <p:sp>
        <p:nvSpPr>
          <p:cNvPr id="8195" name="Rectangle 2">
            <a:extLst>
              <a:ext uri="{FF2B5EF4-FFF2-40B4-BE49-F238E27FC236}">
                <a16:creationId xmlns:a16="http://schemas.microsoft.com/office/drawing/2014/main" id="{118DFD4F-600E-4C25-8C82-679B77218DE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14449C5-2F68-460B-B4E6-D00A8423F3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4752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12</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7822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Particle Diagrams from https://statesofmattertechnologyshowcase.weebly.com/particle-diagrams.html</a:t>
            </a:r>
          </a:p>
          <a:p>
            <a:endParaRPr lang="en-US" dirty="0"/>
          </a:p>
        </p:txBody>
      </p:sp>
      <p:sp>
        <p:nvSpPr>
          <p:cNvPr id="4" name="Slide Number Placeholder 3"/>
          <p:cNvSpPr>
            <a:spLocks noGrp="1"/>
          </p:cNvSpPr>
          <p:nvPr>
            <p:ph type="sldNum" sz="quarter" idx="5"/>
          </p:nvPr>
        </p:nvSpPr>
        <p:spPr/>
        <p:txBody>
          <a:bodyPr/>
          <a:lstStyle/>
          <a:p>
            <a:pPr>
              <a:defRPr/>
            </a:pPr>
            <a:fld id="{2D914CE1-5D02-4864-B969-99E205525844}" type="slidenum">
              <a:rPr lang="en-US" smtClean="0"/>
              <a:pPr>
                <a:defRPr/>
              </a:pPr>
              <a:t>15</a:t>
            </a:fld>
            <a:endParaRPr lang="en-US" dirty="0"/>
          </a:p>
        </p:txBody>
      </p:sp>
    </p:spTree>
    <p:extLst>
      <p:ext uri="{BB962C8B-B14F-4D97-AF65-F5344CB8AC3E}">
        <p14:creationId xmlns:p14="http://schemas.microsoft.com/office/powerpoint/2010/main" val="391356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Particle Diagrams from https://statesofmattertechnologyshowcase.weebly.com/particle-diagrams.html</a:t>
            </a:r>
          </a:p>
          <a:p>
            <a:endParaRPr lang="en-US" dirty="0"/>
          </a:p>
        </p:txBody>
      </p:sp>
      <p:sp>
        <p:nvSpPr>
          <p:cNvPr id="4" name="Slide Number Placeholder 3"/>
          <p:cNvSpPr>
            <a:spLocks noGrp="1"/>
          </p:cNvSpPr>
          <p:nvPr>
            <p:ph type="sldNum" sz="quarter" idx="5"/>
          </p:nvPr>
        </p:nvSpPr>
        <p:spPr/>
        <p:txBody>
          <a:bodyPr/>
          <a:lstStyle/>
          <a:p>
            <a:pPr>
              <a:defRPr/>
            </a:pPr>
            <a:fld id="{2D914CE1-5D02-4864-B969-99E205525844}" type="slidenum">
              <a:rPr lang="en-US" smtClean="0"/>
              <a:pPr>
                <a:defRPr/>
              </a:pPr>
              <a:t>16</a:t>
            </a:fld>
            <a:endParaRPr lang="en-US" dirty="0"/>
          </a:p>
        </p:txBody>
      </p:sp>
    </p:spTree>
    <p:extLst>
      <p:ext uri="{BB962C8B-B14F-4D97-AF65-F5344CB8AC3E}">
        <p14:creationId xmlns:p14="http://schemas.microsoft.com/office/powerpoint/2010/main" val="387680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19</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1974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24</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2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a:t>
            </a:r>
            <a:r>
              <a:rPr lang="en-US" b="0" i="0" dirty="0" err="1">
                <a:solidFill>
                  <a:srgbClr val="000000"/>
                </a:solidFill>
                <a:effectLst/>
                <a:latin typeface="arial" panose="020B0604020202020204" pitchFamily="34" charset="0"/>
              </a:rPr>
              <a:t>tl</a:t>
            </a:r>
            <a:r>
              <a:rPr lang="en-US" b="0" i="0" dirty="0">
                <a:solidFill>
                  <a:srgbClr val="000000"/>
                </a:solidFill>
                <a:effectLst/>
                <a:latin typeface="arial" panose="020B0604020202020204" pitchFamily="34" charset="0"/>
              </a:rPr>
              <a:t>) Royalty-Free/CORBIS, (tr) Charles D. Winters / Photo Researchers, Inc., (cl) London Scientific Films/photolibrary.com, (</a:t>
            </a:r>
            <a:r>
              <a:rPr lang="en-US" b="0" i="0" dirty="0" err="1">
                <a:solidFill>
                  <a:srgbClr val="000000"/>
                </a:solidFill>
                <a:effectLst/>
                <a:latin typeface="arial" panose="020B0604020202020204" pitchFamily="34" charset="0"/>
              </a:rPr>
              <a:t>cr</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sciencephotos</a:t>
            </a:r>
            <a:r>
              <a:rPr lang="en-US" b="0" i="0" dirty="0">
                <a:solidFill>
                  <a:srgbClr val="000000"/>
                </a:solidFill>
                <a:effectLst/>
                <a:latin typeface="arial" panose="020B0604020202020204" pitchFamily="34" charset="0"/>
              </a:rPr>
              <a:t> / </a:t>
            </a:r>
            <a:r>
              <a:rPr lang="en-US" b="0" i="0" dirty="0" err="1">
                <a:solidFill>
                  <a:srgbClr val="000000"/>
                </a:solidFill>
                <a:effectLst/>
                <a:latin typeface="arial" panose="020B0604020202020204" pitchFamily="34" charset="0"/>
              </a:rPr>
              <a:t>Alamy</a:t>
            </a:r>
            <a:r>
              <a:rPr lang="en-US" b="0" i="0" dirty="0">
                <a:solidFill>
                  <a:srgbClr val="000000"/>
                </a:solidFill>
                <a:effectLst/>
                <a:latin typeface="arial" panose="020B0604020202020204" pitchFamily="34" charset="0"/>
              </a:rPr>
              <a:t>, (bl) Brand X Pictures, (</a:t>
            </a:r>
            <a:r>
              <a:rPr lang="en-US" b="0" i="0" dirty="0" err="1">
                <a:solidFill>
                  <a:srgbClr val="000000"/>
                </a:solidFill>
                <a:effectLst/>
                <a:latin typeface="arial" panose="020B0604020202020204" pitchFamily="34" charset="0"/>
              </a:rPr>
              <a:t>br</a:t>
            </a:r>
            <a:r>
              <a:rPr lang="en-US" b="0" i="0" dirty="0">
                <a:solidFill>
                  <a:srgbClr val="000000"/>
                </a:solidFill>
                <a:effectLst/>
                <a:latin typeface="arial" panose="020B0604020202020204" pitchFamily="34" charset="0"/>
              </a:rPr>
              <a:t>) Dante </a:t>
            </a:r>
            <a:r>
              <a:rPr lang="en-US" b="0" i="0" dirty="0" err="1">
                <a:solidFill>
                  <a:srgbClr val="000000"/>
                </a:solidFill>
                <a:effectLst/>
                <a:latin typeface="arial" panose="020B0604020202020204" pitchFamily="34" charset="0"/>
              </a:rPr>
              <a:t>Fenolio</a:t>
            </a:r>
            <a:r>
              <a:rPr lang="en-US" b="0" i="0" dirty="0">
                <a:solidFill>
                  <a:srgbClr val="000000"/>
                </a:solidFill>
                <a:effectLst/>
                <a:latin typeface="arial" panose="020B0604020202020204" pitchFamily="34" charset="0"/>
              </a:rPr>
              <a:t> / Photo Researchers, Inc.</a:t>
            </a:r>
            <a:endParaRPr lang="en-US" dirty="0"/>
          </a:p>
        </p:txBody>
      </p:sp>
      <p:sp>
        <p:nvSpPr>
          <p:cNvPr id="4" name="Slide Number Placeholder 3"/>
          <p:cNvSpPr>
            <a:spLocks noGrp="1"/>
          </p:cNvSpPr>
          <p:nvPr>
            <p:ph type="sldNum" sz="quarter" idx="5"/>
          </p:nvPr>
        </p:nvSpPr>
        <p:spPr/>
        <p:txBody>
          <a:bodyPr/>
          <a:lstStyle/>
          <a:p>
            <a:pPr>
              <a:defRPr/>
            </a:pPr>
            <a:fld id="{2D914CE1-5D02-4864-B969-99E205525844}" type="slidenum">
              <a:rPr lang="en-US" smtClean="0"/>
              <a:pPr>
                <a:defRPr/>
              </a:pPr>
              <a:t>27</a:t>
            </a:fld>
            <a:endParaRPr lang="en-US" dirty="0"/>
          </a:p>
        </p:txBody>
      </p:sp>
    </p:spTree>
    <p:extLst>
      <p:ext uri="{BB962C8B-B14F-4D97-AF65-F5344CB8AC3E}">
        <p14:creationId xmlns:p14="http://schemas.microsoft.com/office/powerpoint/2010/main" val="85673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F8F6294-484E-44FF-AD41-94CFE3B60C42}" type="slidenum">
              <a:rPr lang="en-US"/>
              <a:pPr/>
              <a:t>40</a:t>
            </a:fld>
            <a:endParaRPr lang="en-US" dirty="0"/>
          </a:p>
        </p:txBody>
      </p:sp>
      <p:sp>
        <p:nvSpPr>
          <p:cNvPr id="19459" name="Rectangle 2"/>
          <p:cNvSpPr>
            <a:spLocks noGrp="1" noRot="1" noChangeAspect="1" noChangeArrowheads="1" noTextEdit="1"/>
          </p:cNvSpPr>
          <p:nvPr>
            <p:ph type="sldImg"/>
          </p:nvPr>
        </p:nvSpPr>
        <p:spPr>
          <a:xfrm>
            <a:off x="1209675" y="685800"/>
            <a:ext cx="4438650" cy="3429000"/>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6093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8"/>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2675" indent="0" algn="ctr">
              <a:buNone/>
              <a:defRPr/>
            </a:lvl2pPr>
            <a:lvl3pPr marL="1005345" indent="0" algn="ctr">
              <a:buNone/>
              <a:defRPr/>
            </a:lvl3pPr>
            <a:lvl4pPr marL="1508020" indent="0" algn="ctr">
              <a:buNone/>
              <a:defRPr/>
            </a:lvl4pPr>
            <a:lvl5pPr marL="2010691" indent="0" algn="ctr">
              <a:buNone/>
              <a:defRPr/>
            </a:lvl5pPr>
            <a:lvl6pPr marL="2513366" indent="0" algn="ctr">
              <a:buNone/>
              <a:defRPr/>
            </a:lvl6pPr>
            <a:lvl7pPr marL="3016036" indent="0" algn="ctr">
              <a:buNone/>
              <a:defRPr/>
            </a:lvl7pPr>
            <a:lvl8pPr marL="3518712" indent="0" algn="ctr">
              <a:buNone/>
              <a:defRPr/>
            </a:lvl8pPr>
            <a:lvl9pPr marL="402138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544A6A-C64F-4D8C-8755-47E8E4D2AA2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75EFC-33D5-40D4-B9C2-F67C31FBC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9"/>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9"/>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50B5F0-447B-43E4-A1EB-FDE73D1D414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2920" y="311259"/>
            <a:ext cx="9052560" cy="663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4C74FB7-D2A5-4F0D-BFD9-DAE9DA509CA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CD0698-FFFB-4FBF-B33B-CE8FA41A87D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3"/>
            <a:ext cx="8549640" cy="1543685"/>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94544" y="3294281"/>
            <a:ext cx="8549640" cy="1700212"/>
          </a:xfrm>
        </p:spPr>
        <p:txBody>
          <a:bodyPr anchor="b"/>
          <a:lstStyle>
            <a:lvl1pPr marL="0" indent="0">
              <a:buNone/>
              <a:defRPr sz="2200"/>
            </a:lvl1pPr>
            <a:lvl2pPr marL="502675" indent="0">
              <a:buNone/>
              <a:defRPr sz="2000"/>
            </a:lvl2pPr>
            <a:lvl3pPr marL="1005345" indent="0">
              <a:buNone/>
              <a:defRPr sz="1800"/>
            </a:lvl3pPr>
            <a:lvl4pPr marL="1508020" indent="0">
              <a:buNone/>
              <a:defRPr sz="1600"/>
            </a:lvl4pPr>
            <a:lvl5pPr marL="2010691" indent="0">
              <a:buNone/>
              <a:defRPr sz="1600"/>
            </a:lvl5pPr>
            <a:lvl6pPr marL="2513366" indent="0">
              <a:buNone/>
              <a:defRPr sz="1600"/>
            </a:lvl6pPr>
            <a:lvl7pPr marL="3016036" indent="0">
              <a:buNone/>
              <a:defRPr sz="1600"/>
            </a:lvl7pPr>
            <a:lvl8pPr marL="3518712" indent="0">
              <a:buNone/>
              <a:defRPr sz="1600"/>
            </a:lvl8pPr>
            <a:lvl9pPr marL="4021384"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8FF295-05C3-426E-8393-6556C149F80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4"/>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4"/>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842E832-8625-4AC0-9913-7F2FD20D9E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7"/>
            <a:ext cx="4444207" cy="725064"/>
          </a:xfrm>
        </p:spPr>
        <p:txBody>
          <a:bodyPr anchor="b"/>
          <a:lstStyle>
            <a:lvl1pPr marL="0" indent="0">
              <a:buNone/>
              <a:defRPr sz="2700" b="1"/>
            </a:lvl1pPr>
            <a:lvl2pPr marL="502675" indent="0">
              <a:buNone/>
              <a:defRPr sz="2200" b="1"/>
            </a:lvl2pPr>
            <a:lvl3pPr marL="1005345" indent="0">
              <a:buNone/>
              <a:defRPr sz="2000" b="1"/>
            </a:lvl3pPr>
            <a:lvl4pPr marL="1508020" indent="0">
              <a:buNone/>
              <a:defRPr sz="1800" b="1"/>
            </a:lvl4pPr>
            <a:lvl5pPr marL="2010691" indent="0">
              <a:buNone/>
              <a:defRPr sz="1800" b="1"/>
            </a:lvl5pPr>
            <a:lvl6pPr marL="2513366" indent="0">
              <a:buNone/>
              <a:defRPr sz="1800" b="1"/>
            </a:lvl6pPr>
            <a:lvl7pPr marL="3016036" indent="0">
              <a:buNone/>
              <a:defRPr sz="1800" b="1"/>
            </a:lvl7pPr>
            <a:lvl8pPr marL="3518712" indent="0">
              <a:buNone/>
              <a:defRPr sz="1800" b="1"/>
            </a:lvl8pPr>
            <a:lvl9pPr marL="4021384"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61"/>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3" y="1739797"/>
            <a:ext cx="4445953" cy="725064"/>
          </a:xfrm>
        </p:spPr>
        <p:txBody>
          <a:bodyPr anchor="b"/>
          <a:lstStyle>
            <a:lvl1pPr marL="0" indent="0">
              <a:buNone/>
              <a:defRPr sz="2700" b="1"/>
            </a:lvl1pPr>
            <a:lvl2pPr marL="502675" indent="0">
              <a:buNone/>
              <a:defRPr sz="2200" b="1"/>
            </a:lvl2pPr>
            <a:lvl3pPr marL="1005345" indent="0">
              <a:buNone/>
              <a:defRPr sz="2000" b="1"/>
            </a:lvl3pPr>
            <a:lvl4pPr marL="1508020" indent="0">
              <a:buNone/>
              <a:defRPr sz="1800" b="1"/>
            </a:lvl4pPr>
            <a:lvl5pPr marL="2010691" indent="0">
              <a:buNone/>
              <a:defRPr sz="1800" b="1"/>
            </a:lvl5pPr>
            <a:lvl6pPr marL="2513366" indent="0">
              <a:buNone/>
              <a:defRPr sz="1800" b="1"/>
            </a:lvl6pPr>
            <a:lvl7pPr marL="3016036" indent="0">
              <a:buNone/>
              <a:defRPr sz="1800" b="1"/>
            </a:lvl7pPr>
            <a:lvl8pPr marL="3518712" indent="0">
              <a:buNone/>
              <a:defRPr sz="1800" b="1"/>
            </a:lvl8pPr>
            <a:lvl9pPr marL="402138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3" y="2464861"/>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B4F0D74-15A0-4CF1-A365-BCD3DDF744A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8F1CC0F-70DC-4CA8-8080-B643A705806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56D51E8-9977-41B6-8E4A-5356437AF9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63"/>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5" y="1626453"/>
            <a:ext cx="3309144" cy="5316538"/>
          </a:xfrm>
        </p:spPr>
        <p:txBody>
          <a:bodyPr/>
          <a:lstStyle>
            <a:lvl1pPr marL="0" indent="0">
              <a:buNone/>
              <a:defRPr sz="1600"/>
            </a:lvl1pPr>
            <a:lvl2pPr marL="502675" indent="0">
              <a:buNone/>
              <a:defRPr sz="1300"/>
            </a:lvl2pPr>
            <a:lvl3pPr marL="1005345" indent="0">
              <a:buNone/>
              <a:defRPr sz="1100"/>
            </a:lvl3pPr>
            <a:lvl4pPr marL="1508020" indent="0">
              <a:buNone/>
              <a:defRPr sz="1000"/>
            </a:lvl4pPr>
            <a:lvl5pPr marL="2010691" indent="0">
              <a:buNone/>
              <a:defRPr sz="1000"/>
            </a:lvl5pPr>
            <a:lvl6pPr marL="2513366" indent="0">
              <a:buNone/>
              <a:defRPr sz="1000"/>
            </a:lvl6pPr>
            <a:lvl7pPr marL="3016036" indent="0">
              <a:buNone/>
              <a:defRPr sz="1000"/>
            </a:lvl7pPr>
            <a:lvl8pPr marL="3518712" indent="0">
              <a:buNone/>
              <a:defRPr sz="1000"/>
            </a:lvl8pPr>
            <a:lvl9pPr marL="4021384"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FD07F45-1C91-45A7-9EF1-CDB558E835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2"/>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2675" indent="0">
              <a:buNone/>
              <a:defRPr sz="3100"/>
            </a:lvl2pPr>
            <a:lvl3pPr marL="1005345" indent="0">
              <a:buNone/>
              <a:defRPr sz="2700"/>
            </a:lvl3pPr>
            <a:lvl4pPr marL="1508020" indent="0">
              <a:buNone/>
              <a:defRPr sz="2200"/>
            </a:lvl4pPr>
            <a:lvl5pPr marL="2010691" indent="0">
              <a:buNone/>
              <a:defRPr sz="2200"/>
            </a:lvl5pPr>
            <a:lvl6pPr marL="2513366" indent="0">
              <a:buNone/>
              <a:defRPr sz="2200"/>
            </a:lvl6pPr>
            <a:lvl7pPr marL="3016036" indent="0">
              <a:buNone/>
              <a:defRPr sz="2200"/>
            </a:lvl7pPr>
            <a:lvl8pPr marL="3518712" indent="0">
              <a:buNone/>
              <a:defRPr sz="2200"/>
            </a:lvl8pPr>
            <a:lvl9pPr marL="4021384" indent="0">
              <a:buNone/>
              <a:defRPr sz="2200"/>
            </a:lvl9pPr>
          </a:lstStyle>
          <a:p>
            <a:pPr lvl="0"/>
            <a:endParaRPr lang="en-US" noProof="0" dirty="0"/>
          </a:p>
        </p:txBody>
      </p:sp>
      <p:sp>
        <p:nvSpPr>
          <p:cNvPr id="4" name="Text Placeholder 3"/>
          <p:cNvSpPr>
            <a:spLocks noGrp="1"/>
          </p:cNvSpPr>
          <p:nvPr>
            <p:ph type="body" sz="half" idx="2"/>
          </p:nvPr>
        </p:nvSpPr>
        <p:spPr>
          <a:xfrm>
            <a:off x="1971517" y="6082985"/>
            <a:ext cx="6035040" cy="912177"/>
          </a:xfrm>
        </p:spPr>
        <p:txBody>
          <a:bodyPr/>
          <a:lstStyle>
            <a:lvl1pPr marL="0" indent="0">
              <a:buNone/>
              <a:defRPr sz="1600"/>
            </a:lvl1pPr>
            <a:lvl2pPr marL="502675" indent="0">
              <a:buNone/>
              <a:defRPr sz="1300"/>
            </a:lvl2pPr>
            <a:lvl3pPr marL="1005345" indent="0">
              <a:buNone/>
              <a:defRPr sz="1100"/>
            </a:lvl3pPr>
            <a:lvl4pPr marL="1508020" indent="0">
              <a:buNone/>
              <a:defRPr sz="1000"/>
            </a:lvl4pPr>
            <a:lvl5pPr marL="2010691" indent="0">
              <a:buNone/>
              <a:defRPr sz="1000"/>
            </a:lvl5pPr>
            <a:lvl6pPr marL="2513366" indent="0">
              <a:buNone/>
              <a:defRPr sz="1000"/>
            </a:lvl6pPr>
            <a:lvl7pPr marL="3016036" indent="0">
              <a:buNone/>
              <a:defRPr sz="1000"/>
            </a:lvl7pPr>
            <a:lvl8pPr marL="3518712" indent="0">
              <a:buNone/>
              <a:defRPr sz="1000"/>
            </a:lvl8pPr>
            <a:lvl9pPr marL="4021384"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B5B971B-F7D4-4012-99F6-285B1ECACE4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2920" y="311256"/>
            <a:ext cx="9052560" cy="12954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2920" y="1813564"/>
            <a:ext cx="9052560" cy="5129425"/>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02920" y="7077922"/>
            <a:ext cx="2346960" cy="53975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defRPr sz="1600" smtClean="0"/>
            </a:lvl1pPr>
          </a:lstStyle>
          <a:p>
            <a:pPr>
              <a:defRPr/>
            </a:pPr>
            <a:endParaRPr lang="en-US" dirty="0"/>
          </a:p>
        </p:txBody>
      </p:sp>
      <p:sp>
        <p:nvSpPr>
          <p:cNvPr id="1029" name="Rectangle 5"/>
          <p:cNvSpPr>
            <a:spLocks noGrp="1" noChangeArrowheads="1"/>
          </p:cNvSpPr>
          <p:nvPr>
            <p:ph type="ftr" sz="quarter" idx="3"/>
          </p:nvPr>
        </p:nvSpPr>
        <p:spPr bwMode="auto">
          <a:xfrm>
            <a:off x="3436620" y="7077922"/>
            <a:ext cx="3185160" cy="53975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ctr">
              <a:defRPr sz="1600" smtClean="0"/>
            </a:lvl1pPr>
          </a:lstStyle>
          <a:p>
            <a:pPr>
              <a:defRPr/>
            </a:pPr>
            <a:endParaRPr lang="en-US" dirty="0"/>
          </a:p>
        </p:txBody>
      </p:sp>
      <p:sp>
        <p:nvSpPr>
          <p:cNvPr id="1030" name="Rectangle 6"/>
          <p:cNvSpPr>
            <a:spLocks noGrp="1" noChangeArrowheads="1"/>
          </p:cNvSpPr>
          <p:nvPr>
            <p:ph type="sldNum" sz="quarter" idx="4"/>
          </p:nvPr>
        </p:nvSpPr>
        <p:spPr bwMode="auto">
          <a:xfrm>
            <a:off x="7208520" y="7077922"/>
            <a:ext cx="2346960" cy="53975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1600" smtClean="0"/>
            </a:lvl1pPr>
          </a:lstStyle>
          <a:p>
            <a:pPr>
              <a:defRPr/>
            </a:pPr>
            <a:fld id="{CB1F88DB-371E-4733-B3EC-D60B5E423E8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charset="0"/>
        </a:defRPr>
      </a:lvl2pPr>
      <a:lvl3pPr algn="ctr" rtl="0" eaLnBrk="0" fontAlgn="base" hangingPunct="0">
        <a:spcBef>
          <a:spcPct val="0"/>
        </a:spcBef>
        <a:spcAft>
          <a:spcPct val="0"/>
        </a:spcAft>
        <a:defRPr sz="4800">
          <a:solidFill>
            <a:schemeClr val="tx2"/>
          </a:solidFill>
          <a:latin typeface="Arial" charset="0"/>
        </a:defRPr>
      </a:lvl3pPr>
      <a:lvl4pPr algn="ctr" rtl="0" eaLnBrk="0" fontAlgn="base" hangingPunct="0">
        <a:spcBef>
          <a:spcPct val="0"/>
        </a:spcBef>
        <a:spcAft>
          <a:spcPct val="0"/>
        </a:spcAft>
        <a:defRPr sz="4800">
          <a:solidFill>
            <a:schemeClr val="tx2"/>
          </a:solidFill>
          <a:latin typeface="Arial" charset="0"/>
        </a:defRPr>
      </a:lvl4pPr>
      <a:lvl5pPr algn="ctr" rtl="0" eaLnBrk="0" fontAlgn="base" hangingPunct="0">
        <a:spcBef>
          <a:spcPct val="0"/>
        </a:spcBef>
        <a:spcAft>
          <a:spcPct val="0"/>
        </a:spcAft>
        <a:defRPr sz="4800">
          <a:solidFill>
            <a:schemeClr val="tx2"/>
          </a:solidFill>
          <a:latin typeface="Arial" charset="0"/>
        </a:defRPr>
      </a:lvl5pPr>
      <a:lvl6pPr marL="502675" algn="ctr" rtl="0" fontAlgn="base">
        <a:spcBef>
          <a:spcPct val="0"/>
        </a:spcBef>
        <a:spcAft>
          <a:spcPct val="0"/>
        </a:spcAft>
        <a:defRPr sz="4800">
          <a:solidFill>
            <a:schemeClr val="tx2"/>
          </a:solidFill>
          <a:latin typeface="Arial" charset="0"/>
        </a:defRPr>
      </a:lvl6pPr>
      <a:lvl7pPr marL="1005345" algn="ctr" rtl="0" fontAlgn="base">
        <a:spcBef>
          <a:spcPct val="0"/>
        </a:spcBef>
        <a:spcAft>
          <a:spcPct val="0"/>
        </a:spcAft>
        <a:defRPr sz="4800">
          <a:solidFill>
            <a:schemeClr val="tx2"/>
          </a:solidFill>
          <a:latin typeface="Arial" charset="0"/>
        </a:defRPr>
      </a:lvl7pPr>
      <a:lvl8pPr marL="1508020" algn="ctr" rtl="0" fontAlgn="base">
        <a:spcBef>
          <a:spcPct val="0"/>
        </a:spcBef>
        <a:spcAft>
          <a:spcPct val="0"/>
        </a:spcAft>
        <a:defRPr sz="4800">
          <a:solidFill>
            <a:schemeClr val="tx2"/>
          </a:solidFill>
          <a:latin typeface="Arial" charset="0"/>
        </a:defRPr>
      </a:lvl8pPr>
      <a:lvl9pPr marL="2010691" algn="ctr" rtl="0" fontAlgn="base">
        <a:spcBef>
          <a:spcPct val="0"/>
        </a:spcBef>
        <a:spcAft>
          <a:spcPct val="0"/>
        </a:spcAft>
        <a:defRPr sz="4800">
          <a:solidFill>
            <a:schemeClr val="tx2"/>
          </a:solidFill>
          <a:latin typeface="Arial" charset="0"/>
        </a:defRPr>
      </a:lvl9pPr>
    </p:titleStyle>
    <p:bodyStyle>
      <a:lvl1pPr marL="377004" indent="-377004" algn="l" rtl="0" eaLnBrk="0" fontAlgn="base" hangingPunct="0">
        <a:spcBef>
          <a:spcPct val="20000"/>
        </a:spcBef>
        <a:spcAft>
          <a:spcPct val="0"/>
        </a:spcAft>
        <a:buChar char="•"/>
        <a:defRPr sz="3600">
          <a:solidFill>
            <a:schemeClr val="tx1"/>
          </a:solidFill>
          <a:latin typeface="+mn-lt"/>
          <a:ea typeface="+mn-ea"/>
          <a:cs typeface="+mn-cs"/>
        </a:defRPr>
      </a:lvl1pPr>
      <a:lvl2pPr marL="816842" indent="-314171" algn="l" rtl="0" eaLnBrk="0" fontAlgn="base" hangingPunct="0">
        <a:spcBef>
          <a:spcPct val="20000"/>
        </a:spcBef>
        <a:spcAft>
          <a:spcPct val="0"/>
        </a:spcAft>
        <a:buChar char="–"/>
        <a:defRPr sz="3100">
          <a:solidFill>
            <a:schemeClr val="tx1"/>
          </a:solidFill>
          <a:latin typeface="+mn-lt"/>
        </a:defRPr>
      </a:lvl2pPr>
      <a:lvl3pPr marL="1256682" indent="-251338" algn="l" rtl="0" eaLnBrk="0" fontAlgn="base" hangingPunct="0">
        <a:spcBef>
          <a:spcPct val="20000"/>
        </a:spcBef>
        <a:spcAft>
          <a:spcPct val="0"/>
        </a:spcAft>
        <a:buChar char="•"/>
        <a:defRPr sz="2700">
          <a:solidFill>
            <a:schemeClr val="tx1"/>
          </a:solidFill>
          <a:latin typeface="+mn-lt"/>
        </a:defRPr>
      </a:lvl3pPr>
      <a:lvl4pPr marL="1759353" indent="-251338" algn="l" rtl="0" eaLnBrk="0" fontAlgn="base" hangingPunct="0">
        <a:spcBef>
          <a:spcPct val="20000"/>
        </a:spcBef>
        <a:spcAft>
          <a:spcPct val="0"/>
        </a:spcAft>
        <a:buChar char="–"/>
        <a:defRPr sz="2200">
          <a:solidFill>
            <a:schemeClr val="tx1"/>
          </a:solidFill>
          <a:latin typeface="+mn-lt"/>
        </a:defRPr>
      </a:lvl4pPr>
      <a:lvl5pPr marL="2262029" indent="-251338" algn="l" rtl="0" eaLnBrk="0" fontAlgn="base" hangingPunct="0">
        <a:spcBef>
          <a:spcPct val="20000"/>
        </a:spcBef>
        <a:spcAft>
          <a:spcPct val="0"/>
        </a:spcAft>
        <a:buChar char="»"/>
        <a:defRPr sz="2200">
          <a:solidFill>
            <a:schemeClr val="tx1"/>
          </a:solidFill>
          <a:latin typeface="+mn-lt"/>
        </a:defRPr>
      </a:lvl5pPr>
      <a:lvl6pPr marL="2764700" indent="-251338" algn="l" rtl="0" fontAlgn="base">
        <a:spcBef>
          <a:spcPct val="20000"/>
        </a:spcBef>
        <a:spcAft>
          <a:spcPct val="0"/>
        </a:spcAft>
        <a:buChar char="»"/>
        <a:defRPr sz="2200">
          <a:solidFill>
            <a:schemeClr val="tx1"/>
          </a:solidFill>
          <a:latin typeface="+mn-lt"/>
        </a:defRPr>
      </a:lvl6pPr>
      <a:lvl7pPr marL="3267374" indent="-251338" algn="l" rtl="0" fontAlgn="base">
        <a:spcBef>
          <a:spcPct val="20000"/>
        </a:spcBef>
        <a:spcAft>
          <a:spcPct val="0"/>
        </a:spcAft>
        <a:buChar char="»"/>
        <a:defRPr sz="2200">
          <a:solidFill>
            <a:schemeClr val="tx1"/>
          </a:solidFill>
          <a:latin typeface="+mn-lt"/>
        </a:defRPr>
      </a:lvl7pPr>
      <a:lvl8pPr marL="3770047" indent="-251338" algn="l" rtl="0" fontAlgn="base">
        <a:spcBef>
          <a:spcPct val="20000"/>
        </a:spcBef>
        <a:spcAft>
          <a:spcPct val="0"/>
        </a:spcAft>
        <a:buChar char="»"/>
        <a:defRPr sz="2200">
          <a:solidFill>
            <a:schemeClr val="tx1"/>
          </a:solidFill>
          <a:latin typeface="+mn-lt"/>
        </a:defRPr>
      </a:lvl8pPr>
      <a:lvl9pPr marL="4272720" indent="-251338" algn="l" rtl="0" fontAlgn="base">
        <a:spcBef>
          <a:spcPct val="20000"/>
        </a:spcBef>
        <a:spcAft>
          <a:spcPct val="0"/>
        </a:spcAft>
        <a:buChar char="»"/>
        <a:defRPr sz="2200">
          <a:solidFill>
            <a:schemeClr val="tx1"/>
          </a:solidFill>
          <a:latin typeface="+mn-lt"/>
        </a:defRPr>
      </a:lvl9pPr>
    </p:bodyStyle>
    <p:otherStyle>
      <a:defPPr>
        <a:defRPr lang="en-US"/>
      </a:defPPr>
      <a:lvl1pPr marL="0" algn="l" defTabSz="1005345" rtl="0" eaLnBrk="1" latinLnBrk="0" hangingPunct="1">
        <a:defRPr sz="2000" kern="1200">
          <a:solidFill>
            <a:schemeClr val="tx1"/>
          </a:solidFill>
          <a:latin typeface="+mn-lt"/>
          <a:ea typeface="+mn-ea"/>
          <a:cs typeface="+mn-cs"/>
        </a:defRPr>
      </a:lvl1pPr>
      <a:lvl2pPr marL="502675" algn="l" defTabSz="1005345" rtl="0" eaLnBrk="1" latinLnBrk="0" hangingPunct="1">
        <a:defRPr sz="2000" kern="1200">
          <a:solidFill>
            <a:schemeClr val="tx1"/>
          </a:solidFill>
          <a:latin typeface="+mn-lt"/>
          <a:ea typeface="+mn-ea"/>
          <a:cs typeface="+mn-cs"/>
        </a:defRPr>
      </a:lvl2pPr>
      <a:lvl3pPr marL="1005345" algn="l" defTabSz="1005345" rtl="0" eaLnBrk="1" latinLnBrk="0" hangingPunct="1">
        <a:defRPr sz="2000" kern="1200">
          <a:solidFill>
            <a:schemeClr val="tx1"/>
          </a:solidFill>
          <a:latin typeface="+mn-lt"/>
          <a:ea typeface="+mn-ea"/>
          <a:cs typeface="+mn-cs"/>
        </a:defRPr>
      </a:lvl3pPr>
      <a:lvl4pPr marL="1508020" algn="l" defTabSz="1005345" rtl="0" eaLnBrk="1" latinLnBrk="0" hangingPunct="1">
        <a:defRPr sz="2000" kern="1200">
          <a:solidFill>
            <a:schemeClr val="tx1"/>
          </a:solidFill>
          <a:latin typeface="+mn-lt"/>
          <a:ea typeface="+mn-ea"/>
          <a:cs typeface="+mn-cs"/>
        </a:defRPr>
      </a:lvl4pPr>
      <a:lvl5pPr marL="2010691" algn="l" defTabSz="1005345" rtl="0" eaLnBrk="1" latinLnBrk="0" hangingPunct="1">
        <a:defRPr sz="2000" kern="1200">
          <a:solidFill>
            <a:schemeClr val="tx1"/>
          </a:solidFill>
          <a:latin typeface="+mn-lt"/>
          <a:ea typeface="+mn-ea"/>
          <a:cs typeface="+mn-cs"/>
        </a:defRPr>
      </a:lvl5pPr>
      <a:lvl6pPr marL="2513366" algn="l" defTabSz="1005345" rtl="0" eaLnBrk="1" latinLnBrk="0" hangingPunct="1">
        <a:defRPr sz="2000" kern="1200">
          <a:solidFill>
            <a:schemeClr val="tx1"/>
          </a:solidFill>
          <a:latin typeface="+mn-lt"/>
          <a:ea typeface="+mn-ea"/>
          <a:cs typeface="+mn-cs"/>
        </a:defRPr>
      </a:lvl6pPr>
      <a:lvl7pPr marL="3016036" algn="l" defTabSz="1005345" rtl="0" eaLnBrk="1" latinLnBrk="0" hangingPunct="1">
        <a:defRPr sz="2000" kern="1200">
          <a:solidFill>
            <a:schemeClr val="tx1"/>
          </a:solidFill>
          <a:latin typeface="+mn-lt"/>
          <a:ea typeface="+mn-ea"/>
          <a:cs typeface="+mn-cs"/>
        </a:defRPr>
      </a:lvl7pPr>
      <a:lvl8pPr marL="3518712" algn="l" defTabSz="1005345" rtl="0" eaLnBrk="1" latinLnBrk="0" hangingPunct="1">
        <a:defRPr sz="2000" kern="1200">
          <a:solidFill>
            <a:schemeClr val="tx1"/>
          </a:solidFill>
          <a:latin typeface="+mn-lt"/>
          <a:ea typeface="+mn-ea"/>
          <a:cs typeface="+mn-cs"/>
        </a:defRPr>
      </a:lvl8pPr>
      <a:lvl9pPr marL="4021384" algn="l" defTabSz="100534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7.xml"/><Relationship Id="rId18" Type="http://schemas.openxmlformats.org/officeDocument/2006/relationships/image" Target="../media/image5.png"/><Relationship Id="rId3" Type="http://schemas.openxmlformats.org/officeDocument/2006/relationships/image" Target="../media/image1.jpeg"/><Relationship Id="rId21" Type="http://schemas.openxmlformats.org/officeDocument/2006/relationships/image" Target="../media/image8.png"/><Relationship Id="rId7" Type="http://schemas.openxmlformats.org/officeDocument/2006/relationships/slide" Target="slide12.xml"/><Relationship Id="rId12" Type="http://schemas.openxmlformats.org/officeDocument/2006/relationships/slide" Target="slide48.xml"/><Relationship Id="rId17"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41.xml"/><Relationship Id="rId5" Type="http://schemas.openxmlformats.org/officeDocument/2006/relationships/hyperlink" Target="https://flexbooks.ck12.org/user:dhrvbw1aagf2yw5hmti2lm5lda../cbook/ck-12-physical-science-for-middle-school-10488795/r2/" TargetMode="External"/><Relationship Id="rId15" Type="http://schemas.openxmlformats.org/officeDocument/2006/relationships/image" Target="../media/image2.png"/><Relationship Id="rId10" Type="http://schemas.openxmlformats.org/officeDocument/2006/relationships/slide" Target="slide32.xml"/><Relationship Id="rId19" Type="http://schemas.openxmlformats.org/officeDocument/2006/relationships/image" Target="../media/image6.png"/><Relationship Id="rId4" Type="http://schemas.openxmlformats.org/officeDocument/2006/relationships/hyperlink" Target="https://docs.google.com/presentation/d/14BaL-B-W-06FpalMEY97sXHxTOrcYnqLz3kaXqkGMtU/copy" TargetMode="External"/><Relationship Id="rId9" Type="http://schemas.openxmlformats.org/officeDocument/2006/relationships/slide" Target="slide24.xml"/><Relationship Id="rId14" Type="http://schemas.openxmlformats.org/officeDocument/2006/relationships/slide" Target="slide5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hyperlink" Target="https://docs.google.com/presentation/d/1Is8qgUe_TK9wF52kDyZoNI0VSPBcdRFPYbFqxdRB1mQ/edit?usp=sharing" TargetMode="External"/><Relationship Id="rId1" Type="http://schemas.openxmlformats.org/officeDocument/2006/relationships/slideLayout" Target="../slideLayouts/slideLayout6.xml"/><Relationship Id="rId6" Type="http://schemas.openxmlformats.org/officeDocument/2006/relationships/hyperlink" Target="https://sciencespot.net/Pages/classchem.html" TargetMode="External"/><Relationship Id="rId5" Type="http://schemas.openxmlformats.org/officeDocument/2006/relationships/image" Target="../media/image21.png"/><Relationship Id="rId4" Type="http://schemas.openxmlformats.org/officeDocument/2006/relationships/hyperlink" Target="https://video.link/w/KwwEb"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kd7MMRKDwc" TargetMode="External"/><Relationship Id="rId2" Type="http://schemas.openxmlformats.org/officeDocument/2006/relationships/image" Target="../media/image25.gif"/><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dpuzzle.com/media/5a14426686335640f0dd8423"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deo.link/w/8OSEb"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hyperlink" Target="https://video.link/w/cPzIb" TargetMode="External"/><Relationship Id="rId4" Type="http://schemas.openxmlformats.org/officeDocument/2006/relationships/image" Target="../media/image32.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n6wpNhyreDE" TargetMode="External"/><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youtube.com/watch?v=n6wpNhyreD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wmf"/></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edpuzzle.com/media/582e274cfd2b7d422c85a368" TargetMode="Externa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hyperlink" Target="https://www.youtube.com/watch?v=mAqJmEjCy4E&amp;feature=youtu.b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hyperlink" Target="https://www.youtube.com/watch?v=ReGfd_s9gXA&amp;feature=youtu.b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8.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hyperlink" Target="https://www.youtube.com/watch?v=85diRmuk-ow&amp;feature=youtu.b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8.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hyperlink" Target="https://www.youtube.com/watch?v=3b4shT7EBZQ&amp;feature=youtu.b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iCXQ3nKF2no" TargetMode="Externa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3" Type="http://schemas.openxmlformats.org/officeDocument/2006/relationships/hyperlink" Target="LegoChallengeNotes.notebook"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drive.google.com/file/d/1zJH2Kfak81EbF08PzffKL_ZI9hJXoNnm/view?usp=sharing" TargetMode="External"/><Relationship Id="rId5" Type="http://schemas.openxmlformats.org/officeDocument/2006/relationships/image" Target="../media/image92.png"/><Relationship Id="rId4" Type="http://schemas.openxmlformats.org/officeDocument/2006/relationships/image" Target="../media/image91.jpeg"/></Relationships>
</file>

<file path=ppt/slides/_rels/slide4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99.png"/><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image" Target="../media/image98.png"/><Relationship Id="rId16" Type="http://schemas.openxmlformats.org/officeDocument/2006/relationships/image" Target="../media/image112.png"/><Relationship Id="rId20" Type="http://schemas.openxmlformats.org/officeDocument/2006/relationships/image" Target="../media/image116.png"/><Relationship Id="rId1" Type="http://schemas.openxmlformats.org/officeDocument/2006/relationships/slideLayout" Target="../slideLayouts/slideLayout6.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1.png"/><Relationship Id="rId15" Type="http://schemas.openxmlformats.org/officeDocument/2006/relationships/image" Target="../media/image111.png"/><Relationship Id="rId23" Type="http://schemas.openxmlformats.org/officeDocument/2006/relationships/image" Target="../media/image119.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app.teachermade.com/s/Ic30HHESTqC9-qLJinoOqQ/" TargetMode="External"/><Relationship Id="rId2" Type="http://schemas.openxmlformats.org/officeDocument/2006/relationships/image" Target="../media/image121.png"/><Relationship Id="rId1" Type="http://schemas.openxmlformats.org/officeDocument/2006/relationships/slideLayout" Target="../slideLayouts/slideLayout6.xml"/><Relationship Id="rId5" Type="http://schemas.openxmlformats.org/officeDocument/2006/relationships/image" Target="../media/image122.png"/><Relationship Id="rId4" Type="http://schemas.openxmlformats.org/officeDocument/2006/relationships/hyperlink" Target="https://quizlet.com/245154520/chemistry-unit-1-vocab-2021-flash-card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hyperlink" Target="https://www.quia.com/rr/1438356.html" TargetMode="External"/><Relationship Id="rId1" Type="http://schemas.openxmlformats.org/officeDocument/2006/relationships/slideLayout" Target="../slideLayouts/slideLayout6.xml"/><Relationship Id="rId4" Type="http://schemas.openxmlformats.org/officeDocument/2006/relationships/image" Target="../media/image124.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xploratorium.edu/ronh/weight/"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hyperlink" Target="https://www.pbs.org/video/measure-mass-vs-weight-w48jzf/"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video.link/w/UyCFb" TargetMode="External"/><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Image result for chemistry"/>
          <p:cNvPicPr>
            <a:picLocks noChangeAspect="1" noChangeArrowheads="1"/>
          </p:cNvPicPr>
          <p:nvPr/>
        </p:nvPicPr>
        <p:blipFill rotWithShape="1">
          <a:blip r:embed="rId3" cstate="print"/>
          <a:srcRect b="30891"/>
          <a:stretch/>
        </p:blipFill>
        <p:spPr bwMode="auto">
          <a:xfrm>
            <a:off x="2068680" y="243841"/>
            <a:ext cx="5921042" cy="2727960"/>
          </a:xfrm>
          <a:prstGeom prst="rect">
            <a:avLst/>
          </a:prstGeom>
          <a:noFill/>
        </p:spPr>
      </p:pic>
      <p:sp>
        <p:nvSpPr>
          <p:cNvPr id="2052" name="WordArt 5"/>
          <p:cNvSpPr>
            <a:spLocks noChangeArrowheads="1" noChangeShapeType="1" noTextEdit="1"/>
          </p:cNvSpPr>
          <p:nvPr/>
        </p:nvSpPr>
        <p:spPr bwMode="auto">
          <a:xfrm>
            <a:off x="2185038" y="609600"/>
            <a:ext cx="5739765" cy="457200"/>
          </a:xfrm>
          <a:prstGeom prst="rect">
            <a:avLst/>
          </a:prstGeom>
        </p:spPr>
        <p:txBody>
          <a:bodyPr wrap="none" lIns="100536" tIns="50267" rIns="100536" bIns="50267" numCol="1" fromWordArt="1">
            <a:prstTxWarp prst="textPlain">
              <a:avLst>
                <a:gd name="adj" fmla="val 50000"/>
              </a:avLst>
            </a:prstTxWarp>
          </a:bodyPr>
          <a:lstStyle/>
          <a:p>
            <a:pPr algn="ctr"/>
            <a:r>
              <a:rPr lang="en-US" sz="4000" kern="10" dirty="0">
                <a:ln w="9525">
                  <a:solidFill>
                    <a:schemeClr val="bg1"/>
                  </a:solidFill>
                  <a:round/>
                  <a:headEnd/>
                  <a:tailEnd/>
                </a:ln>
                <a:solidFill>
                  <a:sysClr val="windowText" lastClr="000000"/>
                </a:solidFill>
                <a:latin typeface="Arial Black" panose="020B0A04020102020204" pitchFamily="34" charset="0"/>
              </a:rPr>
              <a:t>Introduction to </a:t>
            </a:r>
          </a:p>
        </p:txBody>
      </p:sp>
      <p:sp>
        <p:nvSpPr>
          <p:cNvPr id="6" name="Rectangle 3">
            <a:extLst>
              <a:ext uri="{FF2B5EF4-FFF2-40B4-BE49-F238E27FC236}">
                <a16:creationId xmlns:a16="http://schemas.microsoft.com/office/drawing/2014/main" id="{20C47BA6-C078-4F40-A23C-0E2C86A7D8F2}"/>
              </a:ext>
            </a:extLst>
          </p:cNvPr>
          <p:cNvSpPr txBox="1">
            <a:spLocks noChangeArrowheads="1"/>
          </p:cNvSpPr>
          <p:nvPr/>
        </p:nvSpPr>
        <p:spPr bwMode="auto">
          <a:xfrm>
            <a:off x="233494" y="7376161"/>
            <a:ext cx="9471660" cy="304800"/>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lvl1pPr marL="0" indent="0" algn="ctr" rtl="0" eaLnBrk="0" fontAlgn="base" hangingPunct="0">
              <a:spcBef>
                <a:spcPct val="20000"/>
              </a:spcBef>
              <a:spcAft>
                <a:spcPct val="0"/>
              </a:spcAft>
              <a:buNone/>
              <a:defRPr sz="3520">
                <a:solidFill>
                  <a:schemeClr val="tx1"/>
                </a:solidFill>
                <a:latin typeface="+mn-lt"/>
                <a:ea typeface="+mn-ea"/>
                <a:cs typeface="+mn-cs"/>
              </a:defRPr>
            </a:lvl1pPr>
            <a:lvl2pPr marL="502850" indent="0" algn="ctr" rtl="0" eaLnBrk="0" fontAlgn="base" hangingPunct="0">
              <a:spcBef>
                <a:spcPct val="20000"/>
              </a:spcBef>
              <a:spcAft>
                <a:spcPct val="0"/>
              </a:spcAft>
              <a:buNone/>
              <a:defRPr sz="3080">
                <a:solidFill>
                  <a:schemeClr val="tx1"/>
                </a:solidFill>
                <a:latin typeface="+mn-lt"/>
              </a:defRPr>
            </a:lvl2pPr>
            <a:lvl3pPr marL="1005699" indent="0" algn="ctr" rtl="0" eaLnBrk="0" fontAlgn="base" hangingPunct="0">
              <a:spcBef>
                <a:spcPct val="20000"/>
              </a:spcBef>
              <a:spcAft>
                <a:spcPct val="0"/>
              </a:spcAft>
              <a:buNone/>
              <a:defRPr sz="2640">
                <a:solidFill>
                  <a:schemeClr val="tx1"/>
                </a:solidFill>
                <a:latin typeface="+mn-lt"/>
              </a:defRPr>
            </a:lvl3pPr>
            <a:lvl4pPr marL="1508548" indent="0" algn="ctr" rtl="0" eaLnBrk="0" fontAlgn="base" hangingPunct="0">
              <a:spcBef>
                <a:spcPct val="20000"/>
              </a:spcBef>
              <a:spcAft>
                <a:spcPct val="0"/>
              </a:spcAft>
              <a:buNone/>
              <a:defRPr sz="2200">
                <a:solidFill>
                  <a:schemeClr val="tx1"/>
                </a:solidFill>
                <a:latin typeface="+mn-lt"/>
              </a:defRPr>
            </a:lvl4pPr>
            <a:lvl5pPr marL="2011396" indent="0" algn="ctr" rtl="0" eaLnBrk="0" fontAlgn="base" hangingPunct="0">
              <a:spcBef>
                <a:spcPct val="20000"/>
              </a:spcBef>
              <a:spcAft>
                <a:spcPct val="0"/>
              </a:spcAft>
              <a:buNone/>
              <a:defRPr sz="2200">
                <a:solidFill>
                  <a:schemeClr val="tx1"/>
                </a:solidFill>
                <a:latin typeface="+mn-lt"/>
              </a:defRPr>
            </a:lvl5pPr>
            <a:lvl6pPr marL="2514246" indent="0" algn="ctr" rtl="0" fontAlgn="base">
              <a:spcBef>
                <a:spcPct val="20000"/>
              </a:spcBef>
              <a:spcAft>
                <a:spcPct val="0"/>
              </a:spcAft>
              <a:buNone/>
              <a:defRPr sz="2200">
                <a:solidFill>
                  <a:schemeClr val="tx1"/>
                </a:solidFill>
                <a:latin typeface="+mn-lt"/>
              </a:defRPr>
            </a:lvl6pPr>
            <a:lvl7pPr marL="3017095" indent="0" algn="ctr" rtl="0" fontAlgn="base">
              <a:spcBef>
                <a:spcPct val="20000"/>
              </a:spcBef>
              <a:spcAft>
                <a:spcPct val="0"/>
              </a:spcAft>
              <a:buNone/>
              <a:defRPr sz="2200">
                <a:solidFill>
                  <a:schemeClr val="tx1"/>
                </a:solidFill>
                <a:latin typeface="+mn-lt"/>
              </a:defRPr>
            </a:lvl7pPr>
            <a:lvl8pPr marL="3519945" indent="0" algn="ctr" rtl="0" fontAlgn="base">
              <a:spcBef>
                <a:spcPct val="20000"/>
              </a:spcBef>
              <a:spcAft>
                <a:spcPct val="0"/>
              </a:spcAft>
              <a:buNone/>
              <a:defRPr sz="2200">
                <a:solidFill>
                  <a:schemeClr val="tx1"/>
                </a:solidFill>
                <a:latin typeface="+mn-lt"/>
              </a:defRPr>
            </a:lvl8pPr>
            <a:lvl9pPr marL="4022795" indent="0" algn="ctr" rtl="0" fontAlgn="base">
              <a:spcBef>
                <a:spcPct val="20000"/>
              </a:spcBef>
              <a:spcAft>
                <a:spcPct val="0"/>
              </a:spcAft>
              <a:buNone/>
              <a:defRPr sz="2200">
                <a:solidFill>
                  <a:schemeClr val="tx1"/>
                </a:solidFill>
                <a:latin typeface="+mn-lt"/>
              </a:defRPr>
            </a:lvl9pPr>
          </a:lstStyle>
          <a:p>
            <a:pPr eaLnBrk="1" hangingPunct="1"/>
            <a:r>
              <a:rPr lang="en-US" sz="1400" b="1" dirty="0">
                <a:solidFill>
                  <a:srgbClr val="00B0F0"/>
                </a:solidFill>
                <a:latin typeface="Times New Roman" pitchFamily="18" charset="0"/>
              </a:rPr>
              <a:t>7</a:t>
            </a:r>
            <a:r>
              <a:rPr lang="en-US" sz="1400" b="1" baseline="30000" dirty="0">
                <a:solidFill>
                  <a:srgbClr val="00B0F0"/>
                </a:solidFill>
                <a:latin typeface="Times New Roman" pitchFamily="18" charset="0"/>
              </a:rPr>
              <a:t>th</a:t>
            </a:r>
            <a:r>
              <a:rPr lang="en-US" sz="1400" b="1" dirty="0">
                <a:solidFill>
                  <a:srgbClr val="00B0F0"/>
                </a:solidFill>
                <a:latin typeface="Times New Roman" pitchFamily="18" charset="0"/>
              </a:rPr>
              <a:t> &amp; 8</a:t>
            </a:r>
            <a:r>
              <a:rPr lang="en-US" sz="1400" b="1" baseline="30000" dirty="0">
                <a:solidFill>
                  <a:srgbClr val="00B0F0"/>
                </a:solidFill>
                <a:latin typeface="Times New Roman" pitchFamily="18" charset="0"/>
              </a:rPr>
              <a:t>th</a:t>
            </a:r>
            <a:r>
              <a:rPr lang="en-US" sz="1400" b="1" dirty="0">
                <a:solidFill>
                  <a:srgbClr val="00B0F0"/>
                </a:solidFill>
                <a:latin typeface="Times New Roman" pitchFamily="18" charset="0"/>
              </a:rPr>
              <a:t> Grade Science         U</a:t>
            </a:r>
            <a:r>
              <a:rPr lang="en-US" sz="1400" b="1" kern="0" dirty="0">
                <a:solidFill>
                  <a:srgbClr val="00B0F0"/>
                </a:solidFill>
                <a:latin typeface="Times New Roman" pitchFamily="18" charset="0"/>
              </a:rPr>
              <a:t>nit developed by Tracy Tomm    Updated 2021     https://sciencespot.net</a:t>
            </a:r>
          </a:p>
        </p:txBody>
      </p:sp>
      <p:sp>
        <p:nvSpPr>
          <p:cNvPr id="2" name="TextBox 1">
            <a:extLst>
              <a:ext uri="{FF2B5EF4-FFF2-40B4-BE49-F238E27FC236}">
                <a16:creationId xmlns:a16="http://schemas.microsoft.com/office/drawing/2014/main" id="{60B8AEA2-BCE8-46EA-BF14-304B3E816257}"/>
              </a:ext>
            </a:extLst>
          </p:cNvPr>
          <p:cNvSpPr txBox="1"/>
          <p:nvPr/>
        </p:nvSpPr>
        <p:spPr>
          <a:xfrm>
            <a:off x="-3894221" y="243840"/>
            <a:ext cx="3886200" cy="6463276"/>
          </a:xfrm>
          <a:prstGeom prst="rect">
            <a:avLst/>
          </a:prstGeom>
          <a:noFill/>
        </p:spPr>
        <p:txBody>
          <a:bodyPr wrap="square" lIns="91408" tIns="45704" rIns="91408" bIns="45704" rtlCol="0">
            <a:spAutoFit/>
          </a:bodyPr>
          <a:lstStyle/>
          <a:p>
            <a:r>
              <a:rPr lang="en-US" dirty="0"/>
              <a:t>Digital student notebook available at </a:t>
            </a:r>
            <a:r>
              <a:rPr lang="en-US" dirty="0">
                <a:hlinkClick r:id="rId4"/>
              </a:rPr>
              <a:t>https://docs.google.com/presentation/d/14BaL-B-W-06FpalMEY97sXHxTOrcYnqLz3kaXqkGMtU/copy</a:t>
            </a:r>
            <a:endParaRPr lang="en-US" dirty="0"/>
          </a:p>
          <a:p>
            <a:endParaRPr lang="en-US" dirty="0"/>
          </a:p>
          <a:p>
            <a:r>
              <a:rPr lang="en-US" dirty="0"/>
              <a:t>The textbook for this unit is available at </a:t>
            </a:r>
            <a:r>
              <a:rPr lang="en-US" dirty="0">
                <a:hlinkClick r:id="rId5"/>
              </a:rPr>
              <a:t>CK12.org</a:t>
            </a:r>
            <a:r>
              <a:rPr lang="en-US" dirty="0"/>
              <a:t>.   I have provided links on the students slides (digital version) where needed.</a:t>
            </a:r>
          </a:p>
          <a:p>
            <a:endParaRPr lang="en-US" dirty="0"/>
          </a:p>
          <a:p>
            <a:r>
              <a:rPr lang="en-US" dirty="0"/>
              <a:t>Check in the margin areas on these slides for teacher notes and tips. </a:t>
            </a:r>
          </a:p>
          <a:p>
            <a:endParaRPr lang="en-US" dirty="0"/>
          </a:p>
          <a:p>
            <a:r>
              <a:rPr lang="en-US" dirty="0"/>
              <a:t>Hyperlinks are included on this slide to skip to specific sections in the notes.</a:t>
            </a:r>
          </a:p>
          <a:p>
            <a:endParaRPr lang="en-US" dirty="0"/>
          </a:p>
          <a:p>
            <a:endParaRPr lang="en-US" dirty="0"/>
          </a:p>
          <a:p>
            <a:endParaRPr lang="en-US" dirty="0"/>
          </a:p>
          <a:p>
            <a:endParaRPr lang="en-US" dirty="0"/>
          </a:p>
          <a:p>
            <a:r>
              <a:rPr lang="en-US" dirty="0"/>
              <a:t>Questions? </a:t>
            </a:r>
          </a:p>
          <a:p>
            <a:r>
              <a:rPr lang="en-US" dirty="0"/>
              <a:t>E-mail:  ttomm@sciencespot.net</a:t>
            </a:r>
          </a:p>
        </p:txBody>
      </p:sp>
      <p:sp>
        <p:nvSpPr>
          <p:cNvPr id="7" name="Rectangle 3">
            <a:extLst>
              <a:ext uri="{FF2B5EF4-FFF2-40B4-BE49-F238E27FC236}">
                <a16:creationId xmlns:a16="http://schemas.microsoft.com/office/drawing/2014/main" id="{9404F800-7D3E-4C90-9BA7-262BC06BA5B4}"/>
              </a:ext>
            </a:extLst>
          </p:cNvPr>
          <p:cNvSpPr txBox="1">
            <a:spLocks noChangeArrowheads="1"/>
          </p:cNvSpPr>
          <p:nvPr/>
        </p:nvSpPr>
        <p:spPr bwMode="auto">
          <a:xfrm>
            <a:off x="328622" y="3030731"/>
            <a:ext cx="9471660" cy="3568429"/>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lvl1pPr marL="0" indent="0" algn="ctr" rtl="0" eaLnBrk="0" fontAlgn="base" hangingPunct="0">
              <a:spcBef>
                <a:spcPct val="20000"/>
              </a:spcBef>
              <a:spcAft>
                <a:spcPct val="0"/>
              </a:spcAft>
              <a:buNone/>
              <a:defRPr sz="3520">
                <a:solidFill>
                  <a:schemeClr val="tx1"/>
                </a:solidFill>
                <a:latin typeface="+mn-lt"/>
                <a:ea typeface="+mn-ea"/>
                <a:cs typeface="+mn-cs"/>
              </a:defRPr>
            </a:lvl1pPr>
            <a:lvl2pPr marL="502850" indent="0" algn="ctr" rtl="0" eaLnBrk="0" fontAlgn="base" hangingPunct="0">
              <a:spcBef>
                <a:spcPct val="20000"/>
              </a:spcBef>
              <a:spcAft>
                <a:spcPct val="0"/>
              </a:spcAft>
              <a:buNone/>
              <a:defRPr sz="3080">
                <a:solidFill>
                  <a:schemeClr val="tx1"/>
                </a:solidFill>
                <a:latin typeface="+mn-lt"/>
              </a:defRPr>
            </a:lvl2pPr>
            <a:lvl3pPr marL="1005699" indent="0" algn="ctr" rtl="0" eaLnBrk="0" fontAlgn="base" hangingPunct="0">
              <a:spcBef>
                <a:spcPct val="20000"/>
              </a:spcBef>
              <a:spcAft>
                <a:spcPct val="0"/>
              </a:spcAft>
              <a:buNone/>
              <a:defRPr sz="2640">
                <a:solidFill>
                  <a:schemeClr val="tx1"/>
                </a:solidFill>
                <a:latin typeface="+mn-lt"/>
              </a:defRPr>
            </a:lvl3pPr>
            <a:lvl4pPr marL="1508548" indent="0" algn="ctr" rtl="0" eaLnBrk="0" fontAlgn="base" hangingPunct="0">
              <a:spcBef>
                <a:spcPct val="20000"/>
              </a:spcBef>
              <a:spcAft>
                <a:spcPct val="0"/>
              </a:spcAft>
              <a:buNone/>
              <a:defRPr sz="2200">
                <a:solidFill>
                  <a:schemeClr val="tx1"/>
                </a:solidFill>
                <a:latin typeface="+mn-lt"/>
              </a:defRPr>
            </a:lvl4pPr>
            <a:lvl5pPr marL="2011396" indent="0" algn="ctr" rtl="0" eaLnBrk="0" fontAlgn="base" hangingPunct="0">
              <a:spcBef>
                <a:spcPct val="20000"/>
              </a:spcBef>
              <a:spcAft>
                <a:spcPct val="0"/>
              </a:spcAft>
              <a:buNone/>
              <a:defRPr sz="2200">
                <a:solidFill>
                  <a:schemeClr val="tx1"/>
                </a:solidFill>
                <a:latin typeface="+mn-lt"/>
              </a:defRPr>
            </a:lvl5pPr>
            <a:lvl6pPr marL="2514246" indent="0" algn="ctr" rtl="0" fontAlgn="base">
              <a:spcBef>
                <a:spcPct val="20000"/>
              </a:spcBef>
              <a:spcAft>
                <a:spcPct val="0"/>
              </a:spcAft>
              <a:buNone/>
              <a:defRPr sz="2200">
                <a:solidFill>
                  <a:schemeClr val="tx1"/>
                </a:solidFill>
                <a:latin typeface="+mn-lt"/>
              </a:defRPr>
            </a:lvl6pPr>
            <a:lvl7pPr marL="3017095" indent="0" algn="ctr" rtl="0" fontAlgn="base">
              <a:spcBef>
                <a:spcPct val="20000"/>
              </a:spcBef>
              <a:spcAft>
                <a:spcPct val="0"/>
              </a:spcAft>
              <a:buNone/>
              <a:defRPr sz="2200">
                <a:solidFill>
                  <a:schemeClr val="tx1"/>
                </a:solidFill>
                <a:latin typeface="+mn-lt"/>
              </a:defRPr>
            </a:lvl7pPr>
            <a:lvl8pPr marL="3519945" indent="0" algn="ctr" rtl="0" fontAlgn="base">
              <a:spcBef>
                <a:spcPct val="20000"/>
              </a:spcBef>
              <a:spcAft>
                <a:spcPct val="0"/>
              </a:spcAft>
              <a:buNone/>
              <a:defRPr sz="2200">
                <a:solidFill>
                  <a:schemeClr val="tx1"/>
                </a:solidFill>
                <a:latin typeface="+mn-lt"/>
              </a:defRPr>
            </a:lvl8pPr>
            <a:lvl9pPr marL="4022795" indent="0" algn="ctr" rtl="0" fontAlgn="base">
              <a:spcBef>
                <a:spcPct val="20000"/>
              </a:spcBef>
              <a:spcAft>
                <a:spcPct val="0"/>
              </a:spcAft>
              <a:buNone/>
              <a:defRPr sz="2200">
                <a:solidFill>
                  <a:schemeClr val="tx1"/>
                </a:solidFill>
                <a:latin typeface="+mn-lt"/>
              </a:defRPr>
            </a:lvl9pPr>
          </a:lstStyle>
          <a:p>
            <a:pPr eaLnBrk="1" hangingPunct="1"/>
            <a:r>
              <a:rPr lang="en-US" sz="2500" b="1" kern="0" dirty="0">
                <a:solidFill>
                  <a:srgbClr val="00B0F0"/>
                </a:solidFill>
                <a:latin typeface="Times New Roman" pitchFamily="18" charset="0"/>
                <a:hlinkClick r:id="rId6" action="ppaction://hlinksldjump"/>
              </a:rPr>
              <a:t>Lesson 1 – Matter</a:t>
            </a:r>
            <a:endParaRPr lang="en-US" sz="2500" b="1" kern="0" dirty="0">
              <a:solidFill>
                <a:srgbClr val="00B0F0"/>
              </a:solidFill>
              <a:latin typeface="Times New Roman" pitchFamily="18" charset="0"/>
            </a:endParaRPr>
          </a:p>
          <a:p>
            <a:pPr eaLnBrk="1" hangingPunct="1"/>
            <a:r>
              <a:rPr lang="en-US" sz="2500" b="1" kern="0" dirty="0">
                <a:solidFill>
                  <a:srgbClr val="00B0F0"/>
                </a:solidFill>
                <a:latin typeface="Times New Roman" pitchFamily="18" charset="0"/>
                <a:hlinkClick r:id="rId7" action="ppaction://hlinksldjump"/>
              </a:rPr>
              <a:t>Lesson 2 – States of Matter</a:t>
            </a:r>
            <a:endParaRPr lang="en-US" sz="2500" b="1" kern="0" dirty="0">
              <a:solidFill>
                <a:srgbClr val="00B0F0"/>
              </a:solidFill>
              <a:latin typeface="Times New Roman" pitchFamily="18" charset="0"/>
            </a:endParaRPr>
          </a:p>
          <a:p>
            <a:pPr eaLnBrk="1" hangingPunct="1"/>
            <a:r>
              <a:rPr lang="en-US" sz="2500" b="1" kern="0" dirty="0">
                <a:solidFill>
                  <a:srgbClr val="00B0F0"/>
                </a:solidFill>
                <a:latin typeface="Times New Roman" pitchFamily="18" charset="0"/>
                <a:hlinkClick r:id="rId8" action="ppaction://hlinksldjump"/>
              </a:rPr>
              <a:t>EDPuzzle: Changes in State</a:t>
            </a:r>
            <a:br>
              <a:rPr lang="en-US" sz="2500" b="1" kern="0" dirty="0">
                <a:solidFill>
                  <a:srgbClr val="00B0F0"/>
                </a:solidFill>
                <a:latin typeface="Times New Roman" pitchFamily="18" charset="0"/>
              </a:rPr>
            </a:br>
            <a:r>
              <a:rPr lang="en-US" sz="2500" b="1" kern="0" dirty="0">
                <a:solidFill>
                  <a:srgbClr val="00B0F0"/>
                </a:solidFill>
                <a:latin typeface="Times New Roman" pitchFamily="18" charset="0"/>
                <a:hlinkClick r:id="rId9" action="ppaction://hlinksldjump"/>
              </a:rPr>
              <a:t>Lesson 3: Physical/Chemical</a:t>
            </a:r>
            <a:endParaRPr lang="en-US" sz="2500" b="1" kern="0" dirty="0">
              <a:solidFill>
                <a:srgbClr val="00B0F0"/>
              </a:solidFill>
              <a:latin typeface="Times New Roman" pitchFamily="18" charset="0"/>
            </a:endParaRPr>
          </a:p>
          <a:p>
            <a:pPr eaLnBrk="1" hangingPunct="1"/>
            <a:r>
              <a:rPr lang="en-US" sz="2500" b="1" kern="0" dirty="0">
                <a:solidFill>
                  <a:srgbClr val="00B0F0"/>
                </a:solidFill>
                <a:latin typeface="Times New Roman" pitchFamily="18" charset="0"/>
              </a:rPr>
              <a:t>      </a:t>
            </a:r>
            <a:r>
              <a:rPr lang="en-US" sz="2500" b="1" kern="0" dirty="0">
                <a:solidFill>
                  <a:srgbClr val="00B0F0"/>
                </a:solidFill>
                <a:latin typeface="Times New Roman" pitchFamily="18" charset="0"/>
                <a:hlinkClick r:id="rId10" action="ppaction://hlinksldjump"/>
              </a:rPr>
              <a:t>Everyday Chem Answer Key</a:t>
            </a:r>
            <a:endParaRPr lang="en-US" sz="2500" b="1" kern="0" dirty="0">
              <a:solidFill>
                <a:srgbClr val="00B0F0"/>
              </a:solidFill>
              <a:latin typeface="Times New Roman" pitchFamily="18" charset="0"/>
            </a:endParaRPr>
          </a:p>
          <a:p>
            <a:pPr eaLnBrk="1" hangingPunct="1"/>
            <a:r>
              <a:rPr lang="en-US" sz="2500" b="1" kern="0" dirty="0">
                <a:solidFill>
                  <a:srgbClr val="00B0F0"/>
                </a:solidFill>
                <a:latin typeface="Times New Roman" pitchFamily="18" charset="0"/>
                <a:hlinkClick r:id="rId11" action="ppaction://hlinksldjump"/>
              </a:rPr>
              <a:t>Lesson 4:  Classifying Matter </a:t>
            </a:r>
            <a:endParaRPr lang="en-US" sz="2500" b="1" kern="0" dirty="0">
              <a:solidFill>
                <a:srgbClr val="00B0F0"/>
              </a:solidFill>
              <a:latin typeface="Times New Roman" pitchFamily="18" charset="0"/>
            </a:endParaRPr>
          </a:p>
          <a:p>
            <a:pPr eaLnBrk="1" hangingPunct="1"/>
            <a:r>
              <a:rPr lang="en-US" sz="2500" b="1" kern="0" dirty="0">
                <a:solidFill>
                  <a:srgbClr val="00B0F0"/>
                </a:solidFill>
                <a:latin typeface="Times New Roman" pitchFamily="18" charset="0"/>
                <a:hlinkClick r:id="rId12" action="ppaction://hlinksldjump"/>
              </a:rPr>
              <a:t>Activity 4A: Lego Chemistry </a:t>
            </a:r>
            <a:endParaRPr lang="en-US" sz="2500" b="1" kern="0" dirty="0">
              <a:solidFill>
                <a:srgbClr val="00B0F0"/>
              </a:solidFill>
              <a:latin typeface="Times New Roman" pitchFamily="18" charset="0"/>
            </a:endParaRPr>
          </a:p>
          <a:p>
            <a:pPr eaLnBrk="1" hangingPunct="1"/>
            <a:r>
              <a:rPr lang="en-US" sz="2500" b="1" kern="0" dirty="0">
                <a:solidFill>
                  <a:srgbClr val="00B0F0"/>
                </a:solidFill>
                <a:latin typeface="Times New Roman" pitchFamily="18" charset="0"/>
                <a:hlinkClick r:id="rId13" action="ppaction://hlinksldjump"/>
              </a:rPr>
              <a:t>Activity 4B: Matter Classification</a:t>
            </a:r>
          </a:p>
          <a:p>
            <a:pPr eaLnBrk="1" hangingPunct="1"/>
            <a:r>
              <a:rPr lang="en-US" sz="2500" b="1" kern="0" dirty="0">
                <a:solidFill>
                  <a:srgbClr val="00B0F0"/>
                </a:solidFill>
                <a:latin typeface="Times New Roman" pitchFamily="18" charset="0"/>
                <a:hlinkClick r:id="rId14" action="ppaction://hlinksldjump"/>
              </a:rPr>
              <a:t>Unit Review</a:t>
            </a:r>
            <a:endParaRPr lang="en-US" sz="2500" b="1" kern="0" dirty="0">
              <a:solidFill>
                <a:srgbClr val="00B0F0"/>
              </a:solidFill>
              <a:latin typeface="Times New Roman" pitchFamily="18" charset="0"/>
            </a:endParaRPr>
          </a:p>
        </p:txBody>
      </p:sp>
      <p:pic>
        <p:nvPicPr>
          <p:cNvPr id="13" name="Picture 6">
            <a:extLst>
              <a:ext uri="{FF2B5EF4-FFF2-40B4-BE49-F238E27FC236}">
                <a16:creationId xmlns:a16="http://schemas.microsoft.com/office/drawing/2014/main" id="{69E01CB5-49EE-4487-B270-6E8D93DB0A8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867538">
            <a:off x="171909" y="2942288"/>
            <a:ext cx="1542327" cy="15621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C5B2EDF2-FFC3-47FF-8762-6A4D8B24FD0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228865">
            <a:off x="8651748" y="2556560"/>
            <a:ext cx="10858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ACA0EA8-F14E-4EEE-92B3-5BF53DDBC09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002590">
            <a:off x="293830" y="440408"/>
            <a:ext cx="1395268" cy="19697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341E9E8-EE9A-4D76-85A8-3C2F23F14A3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435315">
            <a:off x="7263960" y="3479608"/>
            <a:ext cx="762000" cy="7705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0755F7AE-288E-4D79-AA51-318DB5EA712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9492175">
            <a:off x="2108485" y="3507274"/>
            <a:ext cx="762000" cy="77054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B257FE2-4D89-4DF1-9685-B781F3BECBC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3070809">
            <a:off x="8132115" y="704632"/>
            <a:ext cx="1782207" cy="110496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203ED86B-4717-44CA-9D0B-54FB7E87564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4403134">
            <a:off x="7571973" y="4990830"/>
            <a:ext cx="2818558" cy="15312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86B99B61-D504-443F-AB1E-27A0155397F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7261333">
            <a:off x="-31315" y="4998608"/>
            <a:ext cx="2469716" cy="1935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C427347-5F81-44AB-8512-9916F48FB404}"/>
              </a:ext>
            </a:extLst>
          </p:cNvPr>
          <p:cNvSpPr txBox="1"/>
          <p:nvPr/>
        </p:nvSpPr>
        <p:spPr>
          <a:xfrm>
            <a:off x="183933" y="152399"/>
            <a:ext cx="9630829" cy="2856116"/>
          </a:xfrm>
          <a:prstGeom prst="rect">
            <a:avLst/>
          </a:prstGeom>
          <a:noFill/>
        </p:spPr>
        <p:txBody>
          <a:bodyPr wrap="square" lIns="100536" tIns="50267" rIns="100536" bIns="50267" rtlCol="0">
            <a:spAutoFit/>
          </a:bodyPr>
          <a:lstStyle/>
          <a:p>
            <a:r>
              <a:rPr lang="en-US" sz="3200" b="1" dirty="0">
                <a:latin typeface="Arial Black" panose="020B0A04020102020204" pitchFamily="34" charset="0"/>
                <a:cs typeface="Times New Roman" pitchFamily="18" charset="0"/>
              </a:rPr>
              <a:t>Density Challenge</a:t>
            </a:r>
          </a:p>
          <a:p>
            <a:endParaRPr lang="en-US" b="1" dirty="0">
              <a:latin typeface="Times New Roman" pitchFamily="18" charset="0"/>
              <a:cs typeface="Times New Roman" pitchFamily="18" charset="0"/>
            </a:endParaRPr>
          </a:p>
          <a:p>
            <a:r>
              <a:rPr lang="en-US" sz="2500" dirty="0">
                <a:latin typeface="Times New Roman" pitchFamily="18" charset="0"/>
                <a:cs typeface="Times New Roman" pitchFamily="18" charset="0"/>
              </a:rPr>
              <a:t>Click the image below to open the assignment on Google Classroom.</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Follow the directions to complete the tasks on each slide. </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a:hlinkClick r:id="rId2"/>
          </p:cNvPr>
          <p:cNvPicPr>
            <a:picLocks noChangeAspect="1"/>
          </p:cNvPicPr>
          <p:nvPr/>
        </p:nvPicPr>
        <p:blipFill>
          <a:blip r:embed="rId3" cstate="print"/>
          <a:stretch>
            <a:fillRect/>
          </a:stretch>
        </p:blipFill>
        <p:spPr>
          <a:xfrm>
            <a:off x="792092" y="2630286"/>
            <a:ext cx="8474216" cy="4267200"/>
          </a:xfrm>
          <a:prstGeom prst="rect">
            <a:avLst/>
          </a:prstGeom>
          <a:ln>
            <a:noFill/>
          </a:ln>
          <a:effectLst>
            <a:outerShdw blurRad="292100" dist="139700" dir="2700000" algn="tl" rotWithShape="0">
              <a:srgbClr val="333333">
                <a:alpha val="65000"/>
              </a:srgbClr>
            </a:outerShdw>
          </a:effectLst>
        </p:spPr>
      </p:pic>
      <p:pic>
        <p:nvPicPr>
          <p:cNvPr id="7" name="Picture 6">
            <a:hlinkClick r:id="rId4"/>
            <a:extLst>
              <a:ext uri="{FF2B5EF4-FFF2-40B4-BE49-F238E27FC236}">
                <a16:creationId xmlns:a16="http://schemas.microsoft.com/office/drawing/2014/main" id="{4F95F7CE-3550-4C29-9801-FEEB97B549D1}"/>
              </a:ext>
            </a:extLst>
          </p:cNvPr>
          <p:cNvPicPr>
            <a:picLocks noChangeAspect="1"/>
          </p:cNvPicPr>
          <p:nvPr/>
        </p:nvPicPr>
        <p:blipFill>
          <a:blip r:embed="rId5" cstate="print"/>
          <a:stretch>
            <a:fillRect/>
          </a:stretch>
        </p:blipFill>
        <p:spPr>
          <a:xfrm>
            <a:off x="10515600" y="5029200"/>
            <a:ext cx="2270963" cy="1312440"/>
          </a:xfrm>
          <a:prstGeom prst="rect">
            <a:avLst/>
          </a:prstGeom>
        </p:spPr>
      </p:pic>
      <p:pic>
        <p:nvPicPr>
          <p:cNvPr id="3" name="Picture 2">
            <a:hlinkClick r:id="rId6"/>
            <a:extLst>
              <a:ext uri="{FF2B5EF4-FFF2-40B4-BE49-F238E27FC236}">
                <a16:creationId xmlns:a16="http://schemas.microsoft.com/office/drawing/2014/main" id="{C7E7AE4D-7B78-4969-8E99-ED6B0CF27B9C}"/>
              </a:ext>
            </a:extLst>
          </p:cNvPr>
          <p:cNvPicPr>
            <a:picLocks noChangeAspect="1"/>
          </p:cNvPicPr>
          <p:nvPr/>
        </p:nvPicPr>
        <p:blipFill>
          <a:blip r:embed="rId7"/>
          <a:stretch>
            <a:fillRect/>
          </a:stretch>
        </p:blipFill>
        <p:spPr>
          <a:xfrm>
            <a:off x="10259981" y="2598910"/>
            <a:ext cx="8055038" cy="1958510"/>
          </a:xfrm>
          <a:prstGeom prst="rect">
            <a:avLst/>
          </a:prstGeom>
        </p:spPr>
      </p:pic>
      <p:sp>
        <p:nvSpPr>
          <p:cNvPr id="5" name="TextBox 4">
            <a:extLst>
              <a:ext uri="{FF2B5EF4-FFF2-40B4-BE49-F238E27FC236}">
                <a16:creationId xmlns:a16="http://schemas.microsoft.com/office/drawing/2014/main" id="{0B7A6029-E46D-478D-9184-900A0A43E204}"/>
              </a:ext>
            </a:extLst>
          </p:cNvPr>
          <p:cNvSpPr txBox="1"/>
          <p:nvPr/>
        </p:nvSpPr>
        <p:spPr>
          <a:xfrm>
            <a:off x="10287000" y="1580457"/>
            <a:ext cx="8001000" cy="923330"/>
          </a:xfrm>
          <a:prstGeom prst="rect">
            <a:avLst/>
          </a:prstGeom>
          <a:noFill/>
        </p:spPr>
        <p:txBody>
          <a:bodyPr wrap="square" rtlCol="0">
            <a:spAutoFit/>
          </a:bodyPr>
          <a:lstStyle/>
          <a:p>
            <a:r>
              <a:rPr lang="en-US" dirty="0"/>
              <a:t>Click the image below to go to the Chemistry page of my website.  Scroll down to find this lab along with a “sweet” Hot Chocolate Lab that relates to this unit.</a:t>
            </a:r>
          </a:p>
        </p:txBody>
      </p:sp>
    </p:spTree>
    <p:extLst>
      <p:ext uri="{BB962C8B-B14F-4D97-AF65-F5344CB8AC3E}">
        <p14:creationId xmlns:p14="http://schemas.microsoft.com/office/powerpoint/2010/main" val="273767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76203" y="266703"/>
            <a:ext cx="9906001" cy="3785619"/>
          </a:xfrm>
          <a:prstGeom prst="rect">
            <a:avLst/>
          </a:prstGeom>
          <a:noFill/>
        </p:spPr>
        <p:txBody>
          <a:bodyPr wrap="square" lIns="91408" tIns="45704" rIns="91408" bIns="45704" rtlCol="0">
            <a:spAutoFit/>
          </a:bodyPr>
          <a:lstStyle/>
          <a:p>
            <a:r>
              <a:rPr lang="en-US" sz="2500" b="1" dirty="0">
                <a:highlight>
                  <a:srgbClr val="FFFF00"/>
                </a:highlight>
                <a:latin typeface="Times New Roman" panose="02020603050405020304" pitchFamily="18" charset="0"/>
                <a:cs typeface="Times New Roman" panose="02020603050405020304" pitchFamily="18" charset="0"/>
              </a:rPr>
              <a:t>Your Assignment:</a:t>
            </a:r>
          </a:p>
          <a:p>
            <a:endParaRPr lang="en-US" sz="2500" b="1" dirty="0">
              <a:latin typeface="Times New Roman" panose="02020603050405020304" pitchFamily="18" charset="0"/>
              <a:cs typeface="Times New Roman" panose="02020603050405020304" pitchFamily="18" charset="0"/>
            </a:endParaRPr>
          </a:p>
          <a:p>
            <a:r>
              <a:rPr lang="en-US" sz="2500" b="1" dirty="0">
                <a:latin typeface="Times New Roman" panose="02020603050405020304" pitchFamily="18" charset="0"/>
                <a:cs typeface="Times New Roman" panose="02020603050405020304" pitchFamily="18" charset="0"/>
              </a:rPr>
              <a:t>Read Chapter 2 in the textbook to fill in the LEFT part of SLIDE 3.</a:t>
            </a: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pPr marL="502744" indent="-502744">
              <a:buAutoNum type="arabicPeriod"/>
            </a:pPr>
            <a:endParaRPr lang="en-US" sz="4000" dirty="0">
              <a:latin typeface="Times New Roman" panose="02020603050405020304" pitchFamily="18" charset="0"/>
              <a:cs typeface="Times New Roman" panose="02020603050405020304" pitchFamily="18" charset="0"/>
            </a:endParaRPr>
          </a:p>
          <a:p>
            <a:pPr marL="502744" indent="-502744">
              <a:buAutoNum type="arabicPeriod"/>
            </a:pP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AC3C097-8F32-4DAF-94B8-86D8F279ABEA}"/>
              </a:ext>
            </a:extLst>
          </p:cNvPr>
          <p:cNvSpPr txBox="1"/>
          <p:nvPr/>
        </p:nvSpPr>
        <p:spPr>
          <a:xfrm>
            <a:off x="-3347362" y="0"/>
            <a:ext cx="3292994" cy="369332"/>
          </a:xfrm>
          <a:prstGeom prst="rect">
            <a:avLst/>
          </a:prstGeom>
          <a:noFill/>
        </p:spPr>
        <p:txBody>
          <a:bodyPr wrap="square">
            <a:spAutoFit/>
          </a:bodyPr>
          <a:lstStyle/>
          <a:p>
            <a:r>
              <a:rPr lang="en-US" b="1" dirty="0">
                <a:solidFill>
                  <a:srgbClr val="FF0000"/>
                </a:solidFill>
              </a:rPr>
              <a:t>Student Instructions</a:t>
            </a:r>
          </a:p>
        </p:txBody>
      </p:sp>
      <p:pic>
        <p:nvPicPr>
          <p:cNvPr id="6" name="Picture 5">
            <a:extLst>
              <a:ext uri="{FF2B5EF4-FFF2-40B4-BE49-F238E27FC236}">
                <a16:creationId xmlns:a16="http://schemas.microsoft.com/office/drawing/2014/main" id="{EA328527-52B4-4E6F-9795-3320EBBA3E0D}"/>
              </a:ext>
            </a:extLst>
          </p:cNvPr>
          <p:cNvPicPr>
            <a:picLocks noChangeAspect="1"/>
          </p:cNvPicPr>
          <p:nvPr/>
        </p:nvPicPr>
        <p:blipFill>
          <a:blip r:embed="rId2"/>
          <a:stretch>
            <a:fillRect/>
          </a:stretch>
        </p:blipFill>
        <p:spPr>
          <a:xfrm>
            <a:off x="304800" y="1828800"/>
            <a:ext cx="9460334" cy="3657600"/>
          </a:xfrm>
          <a:prstGeom prst="rect">
            <a:avLst/>
          </a:prstGeom>
        </p:spPr>
      </p:pic>
    </p:spTree>
    <p:extLst>
      <p:ext uri="{BB962C8B-B14F-4D97-AF65-F5344CB8AC3E}">
        <p14:creationId xmlns:p14="http://schemas.microsoft.com/office/powerpoint/2010/main" val="191704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hemistry"/>
          <p:cNvPicPr>
            <a:picLocks noChangeAspect="1" noChangeArrowheads="1"/>
          </p:cNvPicPr>
          <p:nvPr/>
        </p:nvPicPr>
        <p:blipFill>
          <a:blip r:embed="rId3" cstate="print"/>
          <a:srcRect/>
          <a:stretch>
            <a:fillRect/>
          </a:stretch>
        </p:blipFill>
        <p:spPr bwMode="auto">
          <a:xfrm>
            <a:off x="1005840" y="1158039"/>
            <a:ext cx="7858125" cy="5238749"/>
          </a:xfrm>
          <a:prstGeom prst="rect">
            <a:avLst/>
          </a:prstGeom>
          <a:noFill/>
        </p:spPr>
      </p:pic>
      <p:sp>
        <p:nvSpPr>
          <p:cNvPr id="2051" name="Rectangle 3"/>
          <p:cNvSpPr>
            <a:spLocks noGrp="1" noChangeArrowheads="1"/>
          </p:cNvSpPr>
          <p:nvPr>
            <p:ph type="subTitle" idx="1"/>
          </p:nvPr>
        </p:nvSpPr>
        <p:spPr>
          <a:xfrm>
            <a:off x="228600" y="5857553"/>
            <a:ext cx="9471660" cy="1505594"/>
          </a:xfrm>
          <a:solidFill>
            <a:srgbClr val="0070C0"/>
          </a:solidFill>
        </p:spPr>
        <p:txBody>
          <a:bodyPr/>
          <a:lstStyle/>
          <a:p>
            <a:pPr algn="ctr"/>
            <a:r>
              <a:rPr lang="en-US" sz="4300" b="1" dirty="0">
                <a:solidFill>
                  <a:schemeClr val="bg1"/>
                </a:solidFill>
                <a:latin typeface="Times New Roman" pitchFamily="18" charset="0"/>
                <a:cs typeface="Times New Roman" pitchFamily="18" charset="0"/>
              </a:rPr>
              <a:t>Class Notes</a:t>
            </a:r>
            <a:br>
              <a:rPr lang="en-US" sz="4300" b="1" dirty="0">
                <a:solidFill>
                  <a:schemeClr val="bg1"/>
                </a:solidFill>
                <a:latin typeface="Times New Roman" pitchFamily="18" charset="0"/>
                <a:cs typeface="Times New Roman" pitchFamily="18" charset="0"/>
              </a:rPr>
            </a:br>
            <a:r>
              <a:rPr lang="en-US" sz="4300" b="1" dirty="0">
                <a:solidFill>
                  <a:schemeClr val="bg1"/>
                </a:solidFill>
                <a:latin typeface="Times New Roman" pitchFamily="18" charset="0"/>
                <a:cs typeface="Times New Roman" pitchFamily="18" charset="0"/>
              </a:rPr>
              <a:t>Lesson 2:  States of Matter</a:t>
            </a:r>
            <a:endParaRPr lang="en-US" sz="3200" b="1" dirty="0">
              <a:solidFill>
                <a:schemeClr val="bg1"/>
              </a:solidFill>
            </a:endParaRPr>
          </a:p>
        </p:txBody>
      </p:sp>
      <p:sp>
        <p:nvSpPr>
          <p:cNvPr id="2052" name="WordArt 5"/>
          <p:cNvSpPr>
            <a:spLocks noChangeArrowheads="1" noChangeShapeType="1" noTextEdit="1"/>
          </p:cNvSpPr>
          <p:nvPr/>
        </p:nvSpPr>
        <p:spPr bwMode="auto">
          <a:xfrm>
            <a:off x="1371604" y="1371603"/>
            <a:ext cx="7492365" cy="1048395"/>
          </a:xfrm>
          <a:prstGeom prst="rect">
            <a:avLst/>
          </a:prstGeom>
        </p:spPr>
        <p:txBody>
          <a:bodyPr wrap="none" lIns="100536" tIns="50267" rIns="100536" bIns="50267" numCol="1" fromWordArt="1">
            <a:prstTxWarp prst="textPlain">
              <a:avLst>
                <a:gd name="adj" fmla="val 50000"/>
              </a:avLst>
            </a:prstTxWarp>
          </a:bodyPr>
          <a:lstStyle/>
          <a:p>
            <a:pPr algn="ctr"/>
            <a:r>
              <a:rPr lang="en-US" sz="4000" kern="10" dirty="0">
                <a:ln w="9525">
                  <a:solidFill>
                    <a:schemeClr val="bg1"/>
                  </a:solidFill>
                  <a:round/>
                  <a:headEnd/>
                  <a:tailEnd/>
                </a:ln>
                <a:solidFill>
                  <a:sysClr val="windowText" lastClr="000000"/>
                </a:solidFill>
                <a:latin typeface="Arial Black" panose="020B0A04020102020204" pitchFamily="34" charset="0"/>
              </a:rPr>
              <a:t>Introduction to </a:t>
            </a:r>
          </a:p>
        </p:txBody>
      </p:sp>
      <p:sp>
        <p:nvSpPr>
          <p:cNvPr id="5" name="TextBox 4">
            <a:extLst>
              <a:ext uri="{FF2B5EF4-FFF2-40B4-BE49-F238E27FC236}">
                <a16:creationId xmlns:a16="http://schemas.microsoft.com/office/drawing/2014/main" id="{913AB250-F4D1-4816-927D-34B0C37D2628}"/>
              </a:ext>
            </a:extLst>
          </p:cNvPr>
          <p:cNvSpPr txBox="1"/>
          <p:nvPr/>
        </p:nvSpPr>
        <p:spPr>
          <a:xfrm>
            <a:off x="3068002" y="7403068"/>
            <a:ext cx="3733800" cy="369332"/>
          </a:xfrm>
          <a:prstGeom prst="rect">
            <a:avLst/>
          </a:prstGeom>
          <a:noFill/>
        </p:spPr>
        <p:txBody>
          <a:bodyPr wrap="square" rtlCol="0">
            <a:spAutoFit/>
          </a:bodyPr>
          <a:lstStyle/>
          <a:p>
            <a:pPr algn="ctr"/>
            <a:r>
              <a:rPr lang="en-US" dirty="0">
                <a:hlinkClick r:id="rId4" action="ppaction://hlinksldjump"/>
              </a:rPr>
              <a:t>Main Page</a:t>
            </a:r>
            <a:endParaRPr lang="en-US" dirty="0"/>
          </a:p>
        </p:txBody>
      </p:sp>
    </p:spTree>
    <p:extLst>
      <p:ext uri="{BB962C8B-B14F-4D97-AF65-F5344CB8AC3E}">
        <p14:creationId xmlns:p14="http://schemas.microsoft.com/office/powerpoint/2010/main" val="117475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103606" y="36096"/>
            <a:ext cx="9820443" cy="7509716"/>
          </a:xfrm>
          <a:prstGeom prst="rect">
            <a:avLst/>
          </a:prstGeom>
          <a:noFill/>
        </p:spPr>
        <p:txBody>
          <a:bodyPr wrap="square" lIns="91408" tIns="45704" rIns="91408" bIns="45704" rtlCol="0">
            <a:spAutoFit/>
          </a:bodyPr>
          <a:lstStyle/>
          <a:p>
            <a:r>
              <a:rPr lang="en-US" sz="2500" b="1" dirty="0">
                <a:solidFill>
                  <a:schemeClr val="bg1"/>
                </a:solidFill>
                <a:highlight>
                  <a:srgbClr val="000000"/>
                </a:highlight>
                <a:latin typeface="Times New Roman" panose="02020603050405020304" pitchFamily="18" charset="0"/>
                <a:cs typeface="Times New Roman" panose="02020603050405020304" pitchFamily="18" charset="0"/>
              </a:rPr>
              <a:t>LESSON 2:  STATES OF MATTER</a:t>
            </a:r>
            <a:endParaRPr lang="en-US" sz="2500" dirty="0">
              <a:solidFill>
                <a:schemeClr val="bg1"/>
              </a:solidFill>
              <a:highlight>
                <a:srgbClr val="000000"/>
              </a:highlight>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2500" b="1" dirty="0">
                <a:solidFill>
                  <a:srgbClr val="000000"/>
                </a:solidFill>
                <a:latin typeface="Times New Roman" panose="02020603050405020304" pitchFamily="18" charset="0"/>
                <a:cs typeface="Times New Roman" panose="02020603050405020304" pitchFamily="18" charset="0"/>
              </a:rPr>
              <a:t>Part A: Read Chapter 2 in the textbook to complete this section.</a:t>
            </a:r>
          </a:p>
          <a:p>
            <a:endParaRPr lang="en-US" b="1" dirty="0">
              <a:solidFill>
                <a:srgbClr val="000000"/>
              </a:solidFill>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1. </a:t>
            </a:r>
            <a:r>
              <a:rPr lang="en-US" sz="2500" dirty="0">
                <a:solidFill>
                  <a:srgbClr val="000000"/>
                </a:solidFill>
                <a:latin typeface="Times New Roman" panose="02020603050405020304" pitchFamily="18" charset="0"/>
              </a:rPr>
              <a:t>Matter can exist in different </a:t>
            </a:r>
            <a:r>
              <a:rPr lang="en-US" sz="2500" b="1" dirty="0">
                <a:solidFill>
                  <a:srgbClr val="000000"/>
                </a:solidFill>
                <a:latin typeface="Times New Roman" panose="02020603050405020304" pitchFamily="18" charset="0"/>
              </a:rPr>
              <a:t>_____________ </a:t>
            </a:r>
            <a:r>
              <a:rPr lang="en-US" sz="2500" dirty="0">
                <a:solidFill>
                  <a:srgbClr val="000000"/>
                </a:solidFill>
                <a:latin typeface="Times New Roman" panose="02020603050405020304" pitchFamily="18" charset="0"/>
              </a:rPr>
              <a:t>or </a:t>
            </a:r>
            <a:r>
              <a:rPr lang="en-US" sz="2500" b="1" dirty="0">
                <a:solidFill>
                  <a:srgbClr val="000000"/>
                </a:solidFill>
                <a:latin typeface="Times New Roman" panose="02020603050405020304" pitchFamily="18" charset="0"/>
              </a:rPr>
              <a:t>_____________</a:t>
            </a:r>
            <a:r>
              <a:rPr lang="en-US" sz="2500" dirty="0">
                <a:solidFill>
                  <a:srgbClr val="000000"/>
                </a:solidFill>
                <a:latin typeface="Times New Roman" panose="02020603050405020304" pitchFamily="18" charset="0"/>
              </a:rPr>
              <a:t>.</a:t>
            </a:r>
          </a:p>
          <a:p>
            <a:endParaRPr lang="en-US" sz="1400" dirty="0">
              <a:solidFill>
                <a:srgbClr val="000000"/>
              </a:solidFill>
              <a:latin typeface="Times New Roman" panose="02020603050405020304" pitchFamily="18" charset="0"/>
            </a:endParaRPr>
          </a:p>
          <a:p>
            <a:r>
              <a:rPr lang="en-US" sz="2500" dirty="0">
                <a:solidFill>
                  <a:srgbClr val="000000"/>
                </a:solidFill>
                <a:latin typeface="Times New Roman" panose="02020603050405020304" pitchFamily="18" charset="0"/>
              </a:rPr>
              <a:t>2.  What states of matter are represented in the </a:t>
            </a:r>
            <a:br>
              <a:rPr lang="en-US" sz="2500" dirty="0">
                <a:solidFill>
                  <a:srgbClr val="000000"/>
                </a:solidFill>
                <a:latin typeface="Times New Roman" panose="02020603050405020304" pitchFamily="18" charset="0"/>
              </a:rPr>
            </a:br>
            <a:r>
              <a:rPr lang="en-US" sz="2500" dirty="0">
                <a:solidFill>
                  <a:srgbClr val="000000"/>
                </a:solidFill>
                <a:latin typeface="Times New Roman" panose="02020603050405020304" pitchFamily="18" charset="0"/>
              </a:rPr>
              <a:t>iceberg picture? Explain.</a:t>
            </a:r>
          </a:p>
          <a:p>
            <a:endParaRPr lang="en-US" sz="3600" dirty="0">
              <a:solidFill>
                <a:srgbClr val="000000"/>
              </a:solidFill>
              <a:latin typeface="Times New Roman" panose="02020603050405020304" pitchFamily="18" charset="0"/>
            </a:endParaRPr>
          </a:p>
          <a:p>
            <a:endParaRPr lang="en-US" sz="3600" dirty="0">
              <a:solidFill>
                <a:srgbClr val="000000"/>
              </a:solidFill>
              <a:latin typeface="Times New Roman" panose="02020603050405020304" pitchFamily="18" charset="0"/>
            </a:endParaRPr>
          </a:p>
          <a:p>
            <a:endParaRPr lang="en-US" sz="3600" dirty="0">
              <a:solidFill>
                <a:srgbClr val="000000"/>
              </a:solidFill>
              <a:latin typeface="Times New Roman" panose="02020603050405020304" pitchFamily="18" charset="0"/>
            </a:endParaRPr>
          </a:p>
          <a:p>
            <a:r>
              <a:rPr lang="en-US" sz="1400" dirty="0">
                <a:solidFill>
                  <a:srgbClr val="000000"/>
                </a:solidFill>
                <a:latin typeface="Times New Roman" panose="02020603050405020304" pitchFamily="18" charset="0"/>
              </a:rPr>
              <a:t> </a:t>
            </a:r>
            <a:br>
              <a:rPr lang="en-US" sz="1600" dirty="0"/>
            </a:br>
            <a:r>
              <a:rPr lang="en-US" sz="2500" dirty="0">
                <a:latin typeface="Times New Roman" panose="02020603050405020304" pitchFamily="18" charset="0"/>
                <a:cs typeface="Times New Roman" panose="02020603050405020304" pitchFamily="18" charset="0"/>
              </a:rPr>
              <a:t>3. </a:t>
            </a:r>
            <a:r>
              <a:rPr lang="en-US" sz="2500" b="1" dirty="0">
                <a:solidFill>
                  <a:srgbClr val="000000"/>
                </a:solidFill>
                <a:latin typeface="Times New Roman" panose="02020603050405020304" pitchFamily="18" charset="0"/>
                <a:cs typeface="Times New Roman" panose="02020603050405020304" pitchFamily="18" charset="0"/>
              </a:rPr>
              <a:t>______________ </a:t>
            </a:r>
            <a:r>
              <a:rPr lang="en-US" sz="2500" dirty="0">
                <a:solidFill>
                  <a:srgbClr val="000000"/>
                </a:solidFill>
                <a:latin typeface="Times New Roman" panose="02020603050405020304" pitchFamily="18" charset="0"/>
                <a:cs typeface="Times New Roman" panose="02020603050405020304" pitchFamily="18" charset="0"/>
              </a:rPr>
              <a:t>is the ability to cause changes in matter. </a:t>
            </a:r>
          </a:p>
          <a:p>
            <a:endParaRPr lang="en-US" sz="1400" dirty="0">
              <a:solidFill>
                <a:srgbClr val="000000"/>
              </a:solidFill>
              <a:latin typeface="Times New Roman" panose="02020603050405020304" pitchFamily="18" charset="0"/>
              <a:cs typeface="Times New Roman" panose="02020603050405020304" pitchFamily="18" charset="0"/>
            </a:endParaRPr>
          </a:p>
          <a:p>
            <a:r>
              <a:rPr lang="en-US" sz="2500" dirty="0">
                <a:solidFill>
                  <a:srgbClr val="000000"/>
                </a:solidFill>
                <a:latin typeface="Times New Roman" panose="02020603050405020304" pitchFamily="18" charset="0"/>
                <a:cs typeface="Times New Roman" panose="02020603050405020304" pitchFamily="18" charset="0"/>
              </a:rPr>
              <a:t>4. Any matter that is moving has energy called ___________ energy.</a:t>
            </a:r>
          </a:p>
          <a:p>
            <a:endParaRPr lang="en-US" sz="1400" dirty="0">
              <a:solidFill>
                <a:srgbClr val="000000"/>
              </a:solidFill>
              <a:latin typeface="Times New Roman" panose="02020603050405020304" pitchFamily="18" charset="0"/>
              <a:cs typeface="Times New Roman" panose="02020603050405020304" pitchFamily="18" charset="0"/>
            </a:endParaRPr>
          </a:p>
          <a:p>
            <a:pPr algn="just">
              <a:spcBef>
                <a:spcPts val="0"/>
              </a:spcBef>
              <a:spcAft>
                <a:spcPts val="0"/>
              </a:spcAft>
            </a:pPr>
            <a:r>
              <a:rPr lang="en-US" sz="2500" dirty="0">
                <a:solidFill>
                  <a:srgbClr val="000000"/>
                </a:solidFill>
                <a:latin typeface="Times New Roman" panose="02020603050405020304" pitchFamily="18" charset="0"/>
                <a:cs typeface="Times New Roman" panose="02020603050405020304" pitchFamily="18" charset="0"/>
              </a:rPr>
              <a:t>5. All matter consists of constantly moving _______________ according to the Kinetic Theory of Matter.</a:t>
            </a:r>
            <a:endParaRPr lang="en-US" sz="2500" dirty="0">
              <a:latin typeface="Times New Roman" panose="02020603050405020304" pitchFamily="18" charset="0"/>
              <a:cs typeface="Times New Roman" panose="02020603050405020304" pitchFamily="18" charset="0"/>
            </a:endParaRPr>
          </a:p>
          <a:p>
            <a:endParaRPr lang="en-US" sz="1100" dirty="0">
              <a:solidFill>
                <a:srgbClr val="000000"/>
              </a:solidFill>
              <a:latin typeface="Arial" panose="020B0604020202020204" pitchFamily="34" charset="0"/>
            </a:endParaRPr>
          </a:p>
          <a:p>
            <a:r>
              <a:rPr lang="en-US" sz="2500" dirty="0">
                <a:solidFill>
                  <a:srgbClr val="000000"/>
                </a:solidFill>
                <a:latin typeface="Times New Roman" panose="02020603050405020304" pitchFamily="18" charset="0"/>
                <a:cs typeface="Times New Roman" panose="02020603050405020304" pitchFamily="18" charset="0"/>
              </a:rPr>
              <a:t>6.  ______________ is the fourth state of matter found in the sun and stars in our solar system.</a:t>
            </a:r>
          </a:p>
        </p:txBody>
      </p:sp>
      <p:pic>
        <p:nvPicPr>
          <p:cNvPr id="6146" name="Picture 2">
            <a:extLst>
              <a:ext uri="{FF2B5EF4-FFF2-40B4-BE49-F238E27FC236}">
                <a16:creationId xmlns:a16="http://schemas.microsoft.com/office/drawing/2014/main" id="{1ECBF2CA-CCA0-4660-BCD2-DE41FF02D7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0411" y="1928580"/>
            <a:ext cx="3203262" cy="24024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DEC3F9F-63A4-40D0-BDED-C68DF3AACD8A}"/>
              </a:ext>
            </a:extLst>
          </p:cNvPr>
          <p:cNvSpPr txBox="1"/>
          <p:nvPr/>
        </p:nvSpPr>
        <p:spPr>
          <a:xfrm>
            <a:off x="6629400" y="1271804"/>
            <a:ext cx="1969771"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PHASES</a:t>
            </a:r>
            <a:endParaRPr lang="en-US" sz="1600" b="1" dirty="0">
              <a:solidFill>
                <a:srgbClr val="FF0000"/>
              </a:solidFill>
            </a:endParaRPr>
          </a:p>
        </p:txBody>
      </p:sp>
      <p:sp>
        <p:nvSpPr>
          <p:cNvPr id="11" name="TextBox 10">
            <a:extLst>
              <a:ext uri="{FF2B5EF4-FFF2-40B4-BE49-F238E27FC236}">
                <a16:creationId xmlns:a16="http://schemas.microsoft.com/office/drawing/2014/main" id="{C9C5F0DD-D010-485F-BE69-7CC651DB13EC}"/>
              </a:ext>
            </a:extLst>
          </p:cNvPr>
          <p:cNvSpPr txBox="1"/>
          <p:nvPr/>
        </p:nvSpPr>
        <p:spPr>
          <a:xfrm>
            <a:off x="521729" y="4493497"/>
            <a:ext cx="1969771"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ENERGY</a:t>
            </a:r>
            <a:endParaRPr lang="en-US" sz="1600" b="1" dirty="0">
              <a:solidFill>
                <a:srgbClr val="FF0000"/>
              </a:solidFill>
            </a:endParaRPr>
          </a:p>
        </p:txBody>
      </p:sp>
      <p:sp>
        <p:nvSpPr>
          <p:cNvPr id="12" name="TextBox 11">
            <a:extLst>
              <a:ext uri="{FF2B5EF4-FFF2-40B4-BE49-F238E27FC236}">
                <a16:creationId xmlns:a16="http://schemas.microsoft.com/office/drawing/2014/main" id="{1561EB7E-3F27-4DC7-AA92-0A0B32CE219D}"/>
              </a:ext>
            </a:extLst>
          </p:cNvPr>
          <p:cNvSpPr txBox="1"/>
          <p:nvPr/>
        </p:nvSpPr>
        <p:spPr>
          <a:xfrm>
            <a:off x="6027690" y="5104783"/>
            <a:ext cx="1969771"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KINETIC</a:t>
            </a:r>
            <a:endParaRPr lang="en-US" sz="1600" b="1" dirty="0">
              <a:solidFill>
                <a:srgbClr val="FF0000"/>
              </a:solidFill>
            </a:endParaRPr>
          </a:p>
        </p:txBody>
      </p:sp>
      <p:sp>
        <p:nvSpPr>
          <p:cNvPr id="13" name="TextBox 12">
            <a:extLst>
              <a:ext uri="{FF2B5EF4-FFF2-40B4-BE49-F238E27FC236}">
                <a16:creationId xmlns:a16="http://schemas.microsoft.com/office/drawing/2014/main" id="{59BD5513-4BCD-483F-AD91-AE0237322965}"/>
              </a:ext>
            </a:extLst>
          </p:cNvPr>
          <p:cNvSpPr txBox="1"/>
          <p:nvPr/>
        </p:nvSpPr>
        <p:spPr>
          <a:xfrm>
            <a:off x="5784873" y="5681362"/>
            <a:ext cx="2198371" cy="486236"/>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PARTICLES</a:t>
            </a:r>
            <a:endParaRPr lang="en-US" sz="1600" b="1" dirty="0">
              <a:solidFill>
                <a:srgbClr val="FF0000"/>
              </a:solidFill>
            </a:endParaRPr>
          </a:p>
        </p:txBody>
      </p:sp>
      <p:sp>
        <p:nvSpPr>
          <p:cNvPr id="14" name="TextBox 13">
            <a:extLst>
              <a:ext uri="{FF2B5EF4-FFF2-40B4-BE49-F238E27FC236}">
                <a16:creationId xmlns:a16="http://schemas.microsoft.com/office/drawing/2014/main" id="{28E1F1F6-184D-4458-98BE-F443C1C2C0ED}"/>
              </a:ext>
            </a:extLst>
          </p:cNvPr>
          <p:cNvSpPr txBox="1"/>
          <p:nvPr/>
        </p:nvSpPr>
        <p:spPr>
          <a:xfrm>
            <a:off x="521730" y="6603955"/>
            <a:ext cx="1969771"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PLASMA</a:t>
            </a:r>
            <a:endParaRPr lang="en-US" sz="1600" b="1" dirty="0">
              <a:solidFill>
                <a:srgbClr val="FF0000"/>
              </a:solidFill>
            </a:endParaRPr>
          </a:p>
        </p:txBody>
      </p:sp>
      <p:sp>
        <p:nvSpPr>
          <p:cNvPr id="15" name="TextBox 14">
            <a:extLst>
              <a:ext uri="{FF2B5EF4-FFF2-40B4-BE49-F238E27FC236}">
                <a16:creationId xmlns:a16="http://schemas.microsoft.com/office/drawing/2014/main" id="{D5D30A47-988A-4F99-93F7-A9431D5CF279}"/>
              </a:ext>
            </a:extLst>
          </p:cNvPr>
          <p:cNvSpPr txBox="1"/>
          <p:nvPr/>
        </p:nvSpPr>
        <p:spPr>
          <a:xfrm>
            <a:off x="4079510" y="1271804"/>
            <a:ext cx="1969771"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STATES</a:t>
            </a:r>
            <a:endParaRPr lang="en-US" sz="1600" b="1" dirty="0">
              <a:solidFill>
                <a:srgbClr val="FF0000"/>
              </a:solidFill>
            </a:endParaRPr>
          </a:p>
        </p:txBody>
      </p:sp>
      <p:sp>
        <p:nvSpPr>
          <p:cNvPr id="16" name="TextBox 15">
            <a:extLst>
              <a:ext uri="{FF2B5EF4-FFF2-40B4-BE49-F238E27FC236}">
                <a16:creationId xmlns:a16="http://schemas.microsoft.com/office/drawing/2014/main" id="{0BD8BC90-B632-462F-89B0-97633ED07912}"/>
              </a:ext>
            </a:extLst>
          </p:cNvPr>
          <p:cNvSpPr txBox="1"/>
          <p:nvPr/>
        </p:nvSpPr>
        <p:spPr>
          <a:xfrm>
            <a:off x="487571" y="2712898"/>
            <a:ext cx="6396488" cy="1255678"/>
          </a:xfrm>
          <a:prstGeom prst="rect">
            <a:avLst/>
          </a:prstGeom>
          <a:noFill/>
        </p:spPr>
        <p:txBody>
          <a:bodyPr wrap="square" lIns="100536" tIns="50267" rIns="100536" bIns="50267" rtlCol="0">
            <a:spAutoFit/>
          </a:bodyPr>
          <a:lstStyle/>
          <a:p>
            <a:r>
              <a:rPr lang="en-US" sz="2500" b="1" dirty="0">
                <a:solidFill>
                  <a:srgbClr val="FF0000"/>
                </a:solidFill>
                <a:latin typeface="Times New Roman" pitchFamily="18" charset="0"/>
                <a:cs typeface="Times New Roman" pitchFamily="18" charset="0"/>
              </a:rPr>
              <a:t>Water </a:t>
            </a:r>
            <a:r>
              <a:rPr lang="en-US" sz="2500" b="1" dirty="0">
                <a:solidFill>
                  <a:srgbClr val="FF0000"/>
                </a:solidFill>
                <a:latin typeface="Times New Roman" pitchFamily="18" charset="0"/>
                <a:cs typeface="Times New Roman" pitchFamily="18" charset="0"/>
                <a:sym typeface="Wingdings" panose="05000000000000000000" pitchFamily="2" charset="2"/>
              </a:rPr>
              <a:t> Liquid</a:t>
            </a:r>
          </a:p>
          <a:p>
            <a:r>
              <a:rPr lang="en-US" sz="2500" b="1" dirty="0">
                <a:solidFill>
                  <a:srgbClr val="FF0000"/>
                </a:solidFill>
                <a:latin typeface="Times New Roman" pitchFamily="18" charset="0"/>
                <a:cs typeface="Times New Roman" pitchFamily="18" charset="0"/>
                <a:sym typeface="Wingdings" panose="05000000000000000000" pitchFamily="2" charset="2"/>
              </a:rPr>
              <a:t>Glacier  Solid</a:t>
            </a:r>
          </a:p>
          <a:p>
            <a:r>
              <a:rPr lang="en-US" sz="2500" b="1" dirty="0">
                <a:solidFill>
                  <a:srgbClr val="FF0000"/>
                </a:solidFill>
                <a:latin typeface="Times New Roman" pitchFamily="18" charset="0"/>
                <a:cs typeface="Times New Roman" pitchFamily="18" charset="0"/>
                <a:sym typeface="Wingdings" panose="05000000000000000000" pitchFamily="2" charset="2"/>
              </a:rPr>
              <a:t>Water Vapor in the air  Gas</a:t>
            </a:r>
          </a:p>
        </p:txBody>
      </p:sp>
      <p:sp>
        <p:nvSpPr>
          <p:cNvPr id="17" name="TextBox 16">
            <a:extLst>
              <a:ext uri="{FF2B5EF4-FFF2-40B4-BE49-F238E27FC236}">
                <a16:creationId xmlns:a16="http://schemas.microsoft.com/office/drawing/2014/main" id="{10D1727B-3502-4404-9A29-F25CA047CF80}"/>
              </a:ext>
            </a:extLst>
          </p:cNvPr>
          <p:cNvSpPr txBox="1"/>
          <p:nvPr/>
        </p:nvSpPr>
        <p:spPr>
          <a:xfrm>
            <a:off x="1676400" y="7354718"/>
            <a:ext cx="8458200" cy="477021"/>
          </a:xfrm>
          <a:prstGeom prst="rect">
            <a:avLst/>
          </a:prstGeom>
          <a:noFill/>
        </p:spPr>
        <p:txBody>
          <a:bodyPr wrap="square" lIns="91408" tIns="45704" rIns="91408" bIns="45704">
            <a:spAutoFit/>
          </a:bodyPr>
          <a:lstStyle/>
          <a:p>
            <a:r>
              <a:rPr lang="en-US" sz="2500" b="1" i="1" dirty="0">
                <a:solidFill>
                  <a:srgbClr val="FF0000"/>
                </a:solidFill>
                <a:latin typeface="Times New Roman" pitchFamily="18" charset="0"/>
                <a:cs typeface="Times New Roman" pitchFamily="18" charset="0"/>
                <a:sym typeface="Wingdings" panose="05000000000000000000" pitchFamily="2" charset="2"/>
              </a:rPr>
              <a:t>One more for #2 - Sunlight – Comes from the Sun  Plasma</a:t>
            </a:r>
            <a:endParaRPr lang="en-US" sz="1600" b="1" i="1" dirty="0">
              <a:solidFill>
                <a:srgbClr val="FF0000"/>
              </a:solidFill>
            </a:endParaRPr>
          </a:p>
        </p:txBody>
      </p:sp>
    </p:spTree>
    <p:extLst>
      <p:ext uri="{BB962C8B-B14F-4D97-AF65-F5344CB8AC3E}">
        <p14:creationId xmlns:p14="http://schemas.microsoft.com/office/powerpoint/2010/main" val="25716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103606" y="417097"/>
            <a:ext cx="9820443" cy="1877405"/>
          </a:xfrm>
          <a:prstGeom prst="rect">
            <a:avLst/>
          </a:prstGeom>
          <a:noFill/>
        </p:spPr>
        <p:txBody>
          <a:bodyPr wrap="square" lIns="91408" tIns="45704" rIns="91408" bIns="45704" rtlCol="0">
            <a:spAutoFit/>
          </a:bodyPr>
          <a:lstStyle/>
          <a:p>
            <a:pPr algn="just">
              <a:spcBef>
                <a:spcPts val="0"/>
              </a:spcBef>
              <a:spcAft>
                <a:spcPts val="0"/>
              </a:spcAft>
            </a:pPr>
            <a:r>
              <a:rPr lang="en-US" sz="2500" dirty="0">
                <a:solidFill>
                  <a:srgbClr val="000000"/>
                </a:solidFill>
                <a:latin typeface="Times New Roman" panose="02020603050405020304" pitchFamily="18" charset="0"/>
                <a:cs typeface="Times New Roman" panose="02020603050405020304" pitchFamily="18" charset="0"/>
              </a:rPr>
              <a:t>7. </a:t>
            </a:r>
            <a:r>
              <a:rPr lang="en-US" sz="2500" b="1" dirty="0">
                <a:solidFill>
                  <a:srgbClr val="000000"/>
                </a:solidFill>
                <a:latin typeface="Times New Roman" panose="02020603050405020304" pitchFamily="18" charset="0"/>
                <a:cs typeface="Times New Roman" panose="02020603050405020304" pitchFamily="18" charset="0"/>
              </a:rPr>
              <a:t>__________________ </a:t>
            </a:r>
            <a:r>
              <a:rPr lang="en-US" sz="2500" dirty="0">
                <a:solidFill>
                  <a:srgbClr val="000000"/>
                </a:solidFill>
                <a:latin typeface="Times New Roman" panose="02020603050405020304" pitchFamily="18" charset="0"/>
                <a:cs typeface="Times New Roman" panose="02020603050405020304" pitchFamily="18" charset="0"/>
              </a:rPr>
              <a:t>is a measure of the kinetic energy in matter. </a:t>
            </a:r>
          </a:p>
          <a:p>
            <a:pPr algn="just">
              <a:spcBef>
                <a:spcPts val="0"/>
              </a:spcBef>
              <a:spcAft>
                <a:spcPts val="0"/>
              </a:spcAft>
            </a:pPr>
            <a:endParaRPr lang="en-US" sz="1600" dirty="0">
              <a:solidFill>
                <a:srgbClr val="000000"/>
              </a:solidFill>
              <a:latin typeface="Times New Roman" panose="02020603050405020304" pitchFamily="18" charset="0"/>
              <a:cs typeface="Times New Roman" panose="02020603050405020304" pitchFamily="18" charset="0"/>
            </a:endParaRPr>
          </a:p>
          <a:p>
            <a:pPr algn="just">
              <a:spcBef>
                <a:spcPts val="0"/>
              </a:spcBef>
              <a:spcAft>
                <a:spcPts val="0"/>
              </a:spcAft>
            </a:pPr>
            <a:r>
              <a:rPr lang="en-US" sz="2500" dirty="0">
                <a:solidFill>
                  <a:srgbClr val="000000"/>
                </a:solidFill>
                <a:latin typeface="Times New Roman" panose="02020603050405020304" pitchFamily="18" charset="0"/>
                <a:cs typeface="Times New Roman" panose="02020603050405020304" pitchFamily="18" charset="0"/>
              </a:rPr>
              <a:t>8.  Identify the temperatures for water at normal atmospheric pressure for each scale. </a:t>
            </a:r>
          </a:p>
          <a:p>
            <a:endParaRPr lang="en-US" sz="25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5D30A47-988A-4F99-93F7-A9431D5CF279}"/>
              </a:ext>
            </a:extLst>
          </p:cNvPr>
          <p:cNvSpPr txBox="1"/>
          <p:nvPr/>
        </p:nvSpPr>
        <p:spPr>
          <a:xfrm>
            <a:off x="533402" y="399395"/>
            <a:ext cx="2895597" cy="486236"/>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TEMPERATURE</a:t>
            </a:r>
            <a:endParaRPr lang="en-US" sz="1600" b="1" dirty="0">
              <a:solidFill>
                <a:srgbClr val="FF0000"/>
              </a:solidFill>
            </a:endParaRPr>
          </a:p>
        </p:txBody>
      </p:sp>
      <p:graphicFrame>
        <p:nvGraphicFramePr>
          <p:cNvPr id="16" name="Table 2">
            <a:extLst>
              <a:ext uri="{FF2B5EF4-FFF2-40B4-BE49-F238E27FC236}">
                <a16:creationId xmlns:a16="http://schemas.microsoft.com/office/drawing/2014/main" id="{92D6EA78-E2ED-41B4-A60C-AAD3B847F4D5}"/>
              </a:ext>
            </a:extLst>
          </p:cNvPr>
          <p:cNvGraphicFramePr>
            <a:graphicFrameLocks noGrp="1"/>
          </p:cNvGraphicFramePr>
          <p:nvPr>
            <p:extLst>
              <p:ext uri="{D42A27DB-BD31-4B8C-83A1-F6EECF244321}">
                <p14:modId xmlns:p14="http://schemas.microsoft.com/office/powerpoint/2010/main" val="851415287"/>
              </p:ext>
            </p:extLst>
          </p:nvPr>
        </p:nvGraphicFramePr>
        <p:xfrm>
          <a:off x="158002" y="2026030"/>
          <a:ext cx="6397824" cy="2208018"/>
        </p:xfrm>
        <a:graphic>
          <a:graphicData uri="http://schemas.openxmlformats.org/drawingml/2006/table">
            <a:tbl>
              <a:tblPr firstRow="1" bandRow="1">
                <a:tableStyleId>{21E4AEA4-8DFA-4A89-87EB-49C32662AFE0}</a:tableStyleId>
              </a:tblPr>
              <a:tblGrid>
                <a:gridCol w="1599456">
                  <a:extLst>
                    <a:ext uri="{9D8B030D-6E8A-4147-A177-3AD203B41FA5}">
                      <a16:colId xmlns:a16="http://schemas.microsoft.com/office/drawing/2014/main" val="1610767691"/>
                    </a:ext>
                  </a:extLst>
                </a:gridCol>
                <a:gridCol w="1599456">
                  <a:extLst>
                    <a:ext uri="{9D8B030D-6E8A-4147-A177-3AD203B41FA5}">
                      <a16:colId xmlns:a16="http://schemas.microsoft.com/office/drawing/2014/main" val="3658005137"/>
                    </a:ext>
                  </a:extLst>
                </a:gridCol>
                <a:gridCol w="1599456">
                  <a:extLst>
                    <a:ext uri="{9D8B030D-6E8A-4147-A177-3AD203B41FA5}">
                      <a16:colId xmlns:a16="http://schemas.microsoft.com/office/drawing/2014/main" val="816650112"/>
                    </a:ext>
                  </a:extLst>
                </a:gridCol>
                <a:gridCol w="1599456">
                  <a:extLst>
                    <a:ext uri="{9D8B030D-6E8A-4147-A177-3AD203B41FA5}">
                      <a16:colId xmlns:a16="http://schemas.microsoft.com/office/drawing/2014/main" val="2982463834"/>
                    </a:ext>
                  </a:extLst>
                </a:gridCol>
              </a:tblGrid>
              <a:tr h="501135">
                <a:tc>
                  <a:txBody>
                    <a:bodyPr/>
                    <a:lstStyle/>
                    <a:p>
                      <a:pPr fontAlgn="t"/>
                      <a:r>
                        <a:rPr lang="en-US" sz="2000" dirty="0">
                          <a:effectLst/>
                        </a:rPr>
                        <a:t> </a:t>
                      </a:r>
                    </a:p>
                  </a:txBody>
                  <a:tcPr marL="76200" marR="76200" marT="68580" marB="68580"/>
                </a:tc>
                <a:tc>
                  <a:txBody>
                    <a:bodyPr/>
                    <a:lstStyle/>
                    <a:p>
                      <a:pPr algn="ctr" rtl="0" fontAlgn="ctr">
                        <a:spcBef>
                          <a:spcPts val="0"/>
                        </a:spcBef>
                        <a:spcAft>
                          <a:spcPts val="0"/>
                        </a:spcAft>
                      </a:pPr>
                      <a:r>
                        <a:rPr lang="en-US" sz="1800" b="1" i="0" u="none" strike="noStrike" dirty="0">
                          <a:solidFill>
                            <a:schemeClr val="bg1"/>
                          </a:solidFill>
                          <a:effectLst/>
                          <a:latin typeface="Arial" panose="020B0604020202020204" pitchFamily="34" charset="0"/>
                        </a:rPr>
                        <a:t>Fahrenheit</a:t>
                      </a:r>
                      <a:endParaRPr lang="en-US" sz="2400" dirty="0">
                        <a:solidFill>
                          <a:schemeClr val="bg1"/>
                        </a:solidFill>
                        <a:effectLst/>
                      </a:endParaRPr>
                    </a:p>
                  </a:txBody>
                  <a:tcPr marL="76200" marR="76200" marT="68580" marB="68580" anchor="ctr"/>
                </a:tc>
                <a:tc>
                  <a:txBody>
                    <a:bodyPr/>
                    <a:lstStyle/>
                    <a:p>
                      <a:pPr algn="ctr" rtl="0" fontAlgn="ctr">
                        <a:spcBef>
                          <a:spcPts val="0"/>
                        </a:spcBef>
                        <a:spcAft>
                          <a:spcPts val="0"/>
                        </a:spcAft>
                      </a:pPr>
                      <a:r>
                        <a:rPr lang="en-US" sz="1800" b="1" i="0" u="none" strike="noStrike" dirty="0">
                          <a:solidFill>
                            <a:schemeClr val="bg1"/>
                          </a:solidFill>
                          <a:effectLst/>
                          <a:latin typeface="Arial" panose="020B0604020202020204" pitchFamily="34" charset="0"/>
                        </a:rPr>
                        <a:t>Celsius</a:t>
                      </a:r>
                      <a:endParaRPr lang="en-US" sz="2400" dirty="0">
                        <a:solidFill>
                          <a:schemeClr val="bg1"/>
                        </a:solidFill>
                        <a:effectLst/>
                      </a:endParaRPr>
                    </a:p>
                  </a:txBody>
                  <a:tcPr marL="76200" marR="76200" marT="68580" marB="68580" anchor="ctr"/>
                </a:tc>
                <a:tc>
                  <a:txBody>
                    <a:bodyPr/>
                    <a:lstStyle/>
                    <a:p>
                      <a:pPr algn="ctr" rtl="0" fontAlgn="ctr">
                        <a:spcBef>
                          <a:spcPts val="0"/>
                        </a:spcBef>
                        <a:spcAft>
                          <a:spcPts val="0"/>
                        </a:spcAft>
                      </a:pPr>
                      <a:r>
                        <a:rPr lang="en-US" sz="1800" b="1" i="0" u="none" strike="noStrike" dirty="0">
                          <a:solidFill>
                            <a:schemeClr val="bg1"/>
                          </a:solidFill>
                          <a:effectLst/>
                          <a:latin typeface="Arial" panose="020B0604020202020204" pitchFamily="34" charset="0"/>
                        </a:rPr>
                        <a:t>Kelvins</a:t>
                      </a:r>
                      <a:endParaRPr lang="en-US" sz="2400" dirty="0">
                        <a:solidFill>
                          <a:schemeClr val="bg1"/>
                        </a:solidFill>
                        <a:effectLst/>
                      </a:endParaRPr>
                    </a:p>
                  </a:txBody>
                  <a:tcPr marL="76200" marR="76200" marT="68580" marB="68580" anchor="ctr"/>
                </a:tc>
                <a:extLst>
                  <a:ext uri="{0D108BD9-81ED-4DB2-BD59-A6C34878D82A}">
                    <a16:rowId xmlns:a16="http://schemas.microsoft.com/office/drawing/2014/main" val="705903722"/>
                  </a:ext>
                </a:extLst>
              </a:tr>
              <a:tr h="568961">
                <a:tc>
                  <a:txBody>
                    <a:bodyPr/>
                    <a:lstStyle/>
                    <a:p>
                      <a:pPr algn="ctr" rtl="0" fontAlgn="ctr">
                        <a:spcBef>
                          <a:spcPts val="0"/>
                        </a:spcBef>
                        <a:spcAft>
                          <a:spcPts val="0"/>
                        </a:spcAft>
                      </a:pPr>
                      <a:r>
                        <a:rPr lang="en-US" sz="1600" b="1" i="0" u="none" strike="noStrike" dirty="0">
                          <a:solidFill>
                            <a:srgbClr val="000000"/>
                          </a:solidFill>
                          <a:effectLst/>
                          <a:latin typeface="Arial" panose="020B0604020202020204" pitchFamily="34" charset="0"/>
                        </a:rPr>
                        <a:t>Absolute Zero</a:t>
                      </a:r>
                      <a:endParaRPr lang="en-US" sz="2000" dirty="0">
                        <a:effectLst/>
                      </a:endParaRPr>
                    </a:p>
                  </a:txBody>
                  <a:tcPr marL="76200" marR="76200" marT="68580" marB="68580" anchor="ctr"/>
                </a:tc>
                <a:tc>
                  <a:txBody>
                    <a:bodyPr/>
                    <a:lstStyle/>
                    <a:p>
                      <a:pPr algn="ctr" fontAlgn="ctr"/>
                      <a:r>
                        <a:rPr lang="en-US" sz="2800" b="1" dirty="0">
                          <a:solidFill>
                            <a:srgbClr val="FF0000"/>
                          </a:solidFill>
                          <a:effectLst/>
                        </a:rPr>
                        <a:t> -460</a:t>
                      </a:r>
                    </a:p>
                  </a:txBody>
                  <a:tcPr marL="76200" marR="76200" marT="68580" marB="68580" anchor="ctr"/>
                </a:tc>
                <a:tc>
                  <a:txBody>
                    <a:bodyPr/>
                    <a:lstStyle/>
                    <a:p>
                      <a:pPr algn="ctr" fontAlgn="ctr"/>
                      <a:r>
                        <a:rPr lang="en-US" sz="2800" b="1" dirty="0">
                          <a:solidFill>
                            <a:srgbClr val="FF0000"/>
                          </a:solidFill>
                          <a:effectLst/>
                        </a:rPr>
                        <a:t> -273</a:t>
                      </a:r>
                    </a:p>
                  </a:txBody>
                  <a:tcPr marL="76200" marR="76200" marT="68580" marB="68580" anchor="ctr"/>
                </a:tc>
                <a:tc>
                  <a:txBody>
                    <a:bodyPr/>
                    <a:lstStyle/>
                    <a:p>
                      <a:pPr algn="ctr" fontAlgn="ctr"/>
                      <a:r>
                        <a:rPr lang="en-US" sz="2800" b="1" dirty="0">
                          <a:solidFill>
                            <a:srgbClr val="FF0000"/>
                          </a:solidFill>
                          <a:effectLst/>
                        </a:rPr>
                        <a:t> 0</a:t>
                      </a:r>
                    </a:p>
                  </a:txBody>
                  <a:tcPr marL="76200" marR="76200" marT="68580" marB="68580" anchor="ctr"/>
                </a:tc>
                <a:extLst>
                  <a:ext uri="{0D108BD9-81ED-4DB2-BD59-A6C34878D82A}">
                    <a16:rowId xmlns:a16="http://schemas.microsoft.com/office/drawing/2014/main" val="69026952"/>
                  </a:ext>
                </a:extLst>
              </a:tr>
              <a:tr h="568961">
                <a:tc>
                  <a:txBody>
                    <a:bodyPr/>
                    <a:lstStyle/>
                    <a:p>
                      <a:pPr algn="ctr" rtl="0" fontAlgn="ctr">
                        <a:spcBef>
                          <a:spcPts val="0"/>
                        </a:spcBef>
                        <a:spcAft>
                          <a:spcPts val="0"/>
                        </a:spcAft>
                      </a:pPr>
                      <a:r>
                        <a:rPr lang="en-US" sz="1600" b="1" i="0" u="none" strike="noStrike">
                          <a:solidFill>
                            <a:srgbClr val="000000"/>
                          </a:solidFill>
                          <a:effectLst/>
                          <a:latin typeface="Arial" panose="020B0604020202020204" pitchFamily="34" charset="0"/>
                        </a:rPr>
                        <a:t>Freezing Pt</a:t>
                      </a:r>
                      <a:endParaRPr lang="en-US" sz="2000">
                        <a:effectLst/>
                      </a:endParaRPr>
                    </a:p>
                  </a:txBody>
                  <a:tcPr marL="76200" marR="76200" marT="68580" marB="68580" anchor="ctr"/>
                </a:tc>
                <a:tc>
                  <a:txBody>
                    <a:bodyPr/>
                    <a:lstStyle/>
                    <a:p>
                      <a:pPr algn="ctr" fontAlgn="ctr"/>
                      <a:r>
                        <a:rPr lang="en-US" sz="2800" b="1" dirty="0">
                          <a:solidFill>
                            <a:srgbClr val="FF0000"/>
                          </a:solidFill>
                          <a:effectLst/>
                        </a:rPr>
                        <a:t> 32</a:t>
                      </a:r>
                    </a:p>
                  </a:txBody>
                  <a:tcPr marL="76200" marR="76200" marT="68580" marB="68580" anchor="ctr"/>
                </a:tc>
                <a:tc>
                  <a:txBody>
                    <a:bodyPr/>
                    <a:lstStyle/>
                    <a:p>
                      <a:pPr algn="ctr" fontAlgn="ctr"/>
                      <a:r>
                        <a:rPr lang="en-US" sz="2800" b="1" dirty="0">
                          <a:solidFill>
                            <a:srgbClr val="FF0000"/>
                          </a:solidFill>
                          <a:effectLst/>
                        </a:rPr>
                        <a:t> 0</a:t>
                      </a:r>
                    </a:p>
                  </a:txBody>
                  <a:tcPr marL="76200" marR="76200" marT="68580" marB="68580" anchor="ctr"/>
                </a:tc>
                <a:tc>
                  <a:txBody>
                    <a:bodyPr/>
                    <a:lstStyle/>
                    <a:p>
                      <a:pPr algn="ctr" fontAlgn="ctr"/>
                      <a:r>
                        <a:rPr lang="en-US" sz="2800" b="1" dirty="0">
                          <a:solidFill>
                            <a:srgbClr val="FF0000"/>
                          </a:solidFill>
                          <a:effectLst/>
                        </a:rPr>
                        <a:t> 273</a:t>
                      </a:r>
                    </a:p>
                  </a:txBody>
                  <a:tcPr marL="76200" marR="76200" marT="68580" marB="68580" anchor="ctr"/>
                </a:tc>
                <a:extLst>
                  <a:ext uri="{0D108BD9-81ED-4DB2-BD59-A6C34878D82A}">
                    <a16:rowId xmlns:a16="http://schemas.microsoft.com/office/drawing/2014/main" val="3425867299"/>
                  </a:ext>
                </a:extLst>
              </a:tr>
              <a:tr h="568961">
                <a:tc>
                  <a:txBody>
                    <a:bodyPr/>
                    <a:lstStyle/>
                    <a:p>
                      <a:pPr algn="ctr" rtl="0" fontAlgn="ctr">
                        <a:spcBef>
                          <a:spcPts val="0"/>
                        </a:spcBef>
                        <a:spcAft>
                          <a:spcPts val="0"/>
                        </a:spcAft>
                      </a:pPr>
                      <a:r>
                        <a:rPr lang="en-US" sz="1600" b="1" i="0" u="none" strike="noStrike" dirty="0">
                          <a:solidFill>
                            <a:srgbClr val="000000"/>
                          </a:solidFill>
                          <a:effectLst/>
                          <a:latin typeface="Arial" panose="020B0604020202020204" pitchFamily="34" charset="0"/>
                        </a:rPr>
                        <a:t>Boiling Pt</a:t>
                      </a:r>
                      <a:endParaRPr lang="en-US" sz="2000" dirty="0">
                        <a:effectLst/>
                      </a:endParaRPr>
                    </a:p>
                  </a:txBody>
                  <a:tcPr marL="76200" marR="76200" marT="68580" marB="68580" anchor="ctr"/>
                </a:tc>
                <a:tc>
                  <a:txBody>
                    <a:bodyPr/>
                    <a:lstStyle/>
                    <a:p>
                      <a:pPr algn="ctr" fontAlgn="ctr"/>
                      <a:r>
                        <a:rPr lang="en-US" sz="2800" b="1" dirty="0">
                          <a:solidFill>
                            <a:srgbClr val="FF0000"/>
                          </a:solidFill>
                          <a:effectLst/>
                        </a:rPr>
                        <a:t> 212</a:t>
                      </a:r>
                    </a:p>
                  </a:txBody>
                  <a:tcPr marL="76200" marR="76200" marT="68580" marB="68580" anchor="ctr"/>
                </a:tc>
                <a:tc>
                  <a:txBody>
                    <a:bodyPr/>
                    <a:lstStyle/>
                    <a:p>
                      <a:pPr algn="ctr" fontAlgn="ctr"/>
                      <a:r>
                        <a:rPr lang="en-US" sz="2800" b="1" dirty="0">
                          <a:solidFill>
                            <a:srgbClr val="FF0000"/>
                          </a:solidFill>
                          <a:effectLst/>
                        </a:rPr>
                        <a:t> 100</a:t>
                      </a:r>
                    </a:p>
                  </a:txBody>
                  <a:tcPr marL="76200" marR="76200" marT="68580" marB="68580" anchor="ctr"/>
                </a:tc>
                <a:tc>
                  <a:txBody>
                    <a:bodyPr/>
                    <a:lstStyle/>
                    <a:p>
                      <a:pPr algn="ctr" fontAlgn="ctr"/>
                      <a:r>
                        <a:rPr lang="en-US" sz="2800" b="1" dirty="0">
                          <a:solidFill>
                            <a:srgbClr val="FF0000"/>
                          </a:solidFill>
                          <a:effectLst/>
                        </a:rPr>
                        <a:t> 373</a:t>
                      </a:r>
                    </a:p>
                  </a:txBody>
                  <a:tcPr marL="76200" marR="76200" marT="68580" marB="68580" anchor="ctr"/>
                </a:tc>
                <a:extLst>
                  <a:ext uri="{0D108BD9-81ED-4DB2-BD59-A6C34878D82A}">
                    <a16:rowId xmlns:a16="http://schemas.microsoft.com/office/drawing/2014/main" val="2256863742"/>
                  </a:ext>
                </a:extLst>
              </a:tr>
            </a:tbl>
          </a:graphicData>
        </a:graphic>
      </p:graphicFrame>
      <p:sp>
        <p:nvSpPr>
          <p:cNvPr id="17" name="TextBox 16">
            <a:extLst>
              <a:ext uri="{FF2B5EF4-FFF2-40B4-BE49-F238E27FC236}">
                <a16:creationId xmlns:a16="http://schemas.microsoft.com/office/drawing/2014/main" id="{C38936E6-953D-49F0-A49E-A9520666BB7A}"/>
              </a:ext>
            </a:extLst>
          </p:cNvPr>
          <p:cNvSpPr txBox="1"/>
          <p:nvPr/>
        </p:nvSpPr>
        <p:spPr>
          <a:xfrm>
            <a:off x="114117" y="7355305"/>
            <a:ext cx="9809933" cy="307744"/>
          </a:xfrm>
          <a:prstGeom prst="rect">
            <a:avLst/>
          </a:prstGeom>
          <a:noFill/>
        </p:spPr>
        <p:txBody>
          <a:bodyPr wrap="square" lIns="91408" tIns="45704" rIns="91408" bIns="45704">
            <a:spAutoFit/>
          </a:bodyPr>
          <a:lstStyle/>
          <a:p>
            <a:r>
              <a:rPr lang="en-US" sz="1400" dirty="0"/>
              <a:t>https://docs.google.com/presentation/d/1Is8qgUe_TK9wF52kDyZoNI0VSPBcdRFPYbFqxdRB1mQ/edit?usp=sharing</a:t>
            </a:r>
          </a:p>
        </p:txBody>
      </p:sp>
      <p:pic>
        <p:nvPicPr>
          <p:cNvPr id="1026" name="Picture 2">
            <a:extLst>
              <a:ext uri="{FF2B5EF4-FFF2-40B4-BE49-F238E27FC236}">
                <a16:creationId xmlns:a16="http://schemas.microsoft.com/office/drawing/2014/main" id="{FF69FDC7-F662-4648-9906-3CF38C8385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8" y="1819275"/>
            <a:ext cx="3232853" cy="266741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F7235A7-D036-4202-A923-7AA1D6F2C488}"/>
              </a:ext>
            </a:extLst>
          </p:cNvPr>
          <p:cNvSpPr txBox="1"/>
          <p:nvPr/>
        </p:nvSpPr>
        <p:spPr>
          <a:xfrm>
            <a:off x="2057403" y="5095294"/>
            <a:ext cx="7305429" cy="477603"/>
          </a:xfrm>
          <a:prstGeom prst="rect">
            <a:avLst/>
          </a:prstGeom>
          <a:noFill/>
        </p:spPr>
        <p:txBody>
          <a:bodyPr wrap="square" lIns="91408" tIns="45704" rIns="91408" bIns="45704">
            <a:spAutoFit/>
          </a:bodyPr>
          <a:lstStyle/>
          <a:p>
            <a:pPr algn="just">
              <a:spcBef>
                <a:spcPts val="0"/>
              </a:spcBef>
              <a:spcAft>
                <a:spcPts val="0"/>
              </a:spcAft>
            </a:pPr>
            <a:r>
              <a:rPr lang="en-US" sz="2500" b="1" i="1" dirty="0">
                <a:solidFill>
                  <a:srgbClr val="000000"/>
                </a:solidFill>
                <a:latin typeface="Times New Roman" panose="02020603050405020304" pitchFamily="18" charset="0"/>
                <a:cs typeface="Times New Roman" panose="02020603050405020304" pitchFamily="18" charset="0"/>
              </a:rPr>
              <a:t>Think About It – What does “Absolute Zero” mean?</a:t>
            </a:r>
          </a:p>
        </p:txBody>
      </p:sp>
      <p:sp>
        <p:nvSpPr>
          <p:cNvPr id="5" name="Arrow: Down 4">
            <a:extLst>
              <a:ext uri="{FF2B5EF4-FFF2-40B4-BE49-F238E27FC236}">
                <a16:creationId xmlns:a16="http://schemas.microsoft.com/office/drawing/2014/main" id="{EE077355-8798-426F-A06E-64ABEBD46699}"/>
              </a:ext>
            </a:extLst>
          </p:cNvPr>
          <p:cNvSpPr/>
          <p:nvPr/>
        </p:nvSpPr>
        <p:spPr>
          <a:xfrm>
            <a:off x="6737650" y="4582017"/>
            <a:ext cx="762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pic>
        <p:nvPicPr>
          <p:cNvPr id="4" name="Picture 3" descr="A red square with a white letter on it&#10;&#10;Description automatically generated with medium confidence">
            <a:hlinkClick r:id="rId3"/>
            <a:extLst>
              <a:ext uri="{FF2B5EF4-FFF2-40B4-BE49-F238E27FC236}">
                <a16:creationId xmlns:a16="http://schemas.microsoft.com/office/drawing/2014/main" id="{EEE0241E-C29B-4BFB-945E-444AE4D67F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5211" y="5613036"/>
            <a:ext cx="1214437" cy="851918"/>
          </a:xfrm>
          <a:prstGeom prst="rect">
            <a:avLst/>
          </a:prstGeom>
        </p:spPr>
      </p:pic>
    </p:spTree>
    <p:extLst>
      <p:ext uri="{BB962C8B-B14F-4D97-AF65-F5344CB8AC3E}">
        <p14:creationId xmlns:p14="http://schemas.microsoft.com/office/powerpoint/2010/main" val="79324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103606" y="36098"/>
            <a:ext cx="9820443" cy="830964"/>
          </a:xfrm>
          <a:prstGeom prst="rect">
            <a:avLst/>
          </a:prstGeom>
          <a:noFill/>
        </p:spPr>
        <p:txBody>
          <a:bodyPr wrap="square" lIns="91408" tIns="45704" rIns="91408" bIns="45704" rtlCol="0">
            <a:spAutoFit/>
          </a:bodyPr>
          <a:lstStyle/>
          <a:p>
            <a:r>
              <a:rPr lang="en-US" sz="2400" b="1" dirty="0">
                <a:solidFill>
                  <a:srgbClr val="000000"/>
                </a:solidFill>
                <a:latin typeface="Times New Roman" panose="02020603050405020304" pitchFamily="18" charset="0"/>
              </a:rPr>
              <a:t>Part B: Complete the chart to describe the three main phases of matter.</a:t>
            </a:r>
            <a:r>
              <a:rPr lang="en-US" sz="2400" b="1" dirty="0"/>
              <a:t> </a:t>
            </a:r>
            <a:endParaRPr lang="en-US" sz="2400" b="1" dirty="0">
              <a:solidFill>
                <a:srgbClr val="000000"/>
              </a:solidFill>
              <a:latin typeface="Arial" panose="020B0604020202020204" pitchFamily="34"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62163E4-AAD5-41A2-870E-29AB50A4AD90}"/>
              </a:ext>
            </a:extLst>
          </p:cNvPr>
          <p:cNvGraphicFramePr>
            <a:graphicFrameLocks noGrp="1"/>
          </p:cNvGraphicFramePr>
          <p:nvPr>
            <p:extLst>
              <p:ext uri="{D42A27DB-BD31-4B8C-83A1-F6EECF244321}">
                <p14:modId xmlns:p14="http://schemas.microsoft.com/office/powerpoint/2010/main" val="4142665978"/>
              </p:ext>
            </p:extLst>
          </p:nvPr>
        </p:nvGraphicFramePr>
        <p:xfrm>
          <a:off x="304803" y="653322"/>
          <a:ext cx="9274188" cy="6839612"/>
        </p:xfrm>
        <a:graphic>
          <a:graphicData uri="http://schemas.openxmlformats.org/drawingml/2006/table">
            <a:tbl>
              <a:tblPr firstRow="1" bandRow="1">
                <a:tableStyleId>{7E9639D4-E3E2-4D34-9284-5A2195B3D0D7}</a:tableStyleId>
              </a:tblPr>
              <a:tblGrid>
                <a:gridCol w="2211508">
                  <a:extLst>
                    <a:ext uri="{9D8B030D-6E8A-4147-A177-3AD203B41FA5}">
                      <a16:colId xmlns:a16="http://schemas.microsoft.com/office/drawing/2014/main" val="1847446787"/>
                    </a:ext>
                  </a:extLst>
                </a:gridCol>
                <a:gridCol w="2154710">
                  <a:extLst>
                    <a:ext uri="{9D8B030D-6E8A-4147-A177-3AD203B41FA5}">
                      <a16:colId xmlns:a16="http://schemas.microsoft.com/office/drawing/2014/main" val="867800896"/>
                    </a:ext>
                  </a:extLst>
                </a:gridCol>
                <a:gridCol w="2453985">
                  <a:extLst>
                    <a:ext uri="{9D8B030D-6E8A-4147-A177-3AD203B41FA5}">
                      <a16:colId xmlns:a16="http://schemas.microsoft.com/office/drawing/2014/main" val="1032518215"/>
                    </a:ext>
                  </a:extLst>
                </a:gridCol>
                <a:gridCol w="2453985">
                  <a:extLst>
                    <a:ext uri="{9D8B030D-6E8A-4147-A177-3AD203B41FA5}">
                      <a16:colId xmlns:a16="http://schemas.microsoft.com/office/drawing/2014/main" val="3825955041"/>
                    </a:ext>
                  </a:extLst>
                </a:gridCol>
              </a:tblGrid>
              <a:tr h="519876">
                <a:tc>
                  <a:txBody>
                    <a:bodyPr/>
                    <a:lstStyle/>
                    <a:p>
                      <a:pPr algn="ct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SOLIDS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LIQUIDS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GASES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8705494"/>
                  </a:ext>
                </a:extLst>
              </a:tr>
              <a:tr h="1248283">
                <a:tc>
                  <a:txBody>
                    <a:bodyPr/>
                    <a:lstStyle/>
                    <a:p>
                      <a:pPr algn="ctr"/>
                      <a:r>
                        <a:rPr lang="en-US" sz="1600" b="1" dirty="0"/>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Fixed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en-US" sz="2000" dirty="0"/>
                        <a:t>Not fixed</a:t>
                      </a:r>
                      <a:br>
                        <a:rPr lang="en-US" sz="2000" dirty="0"/>
                      </a:br>
                      <a:r>
                        <a:rPr lang="en-US" sz="1400" dirty="0"/>
                        <a:t>Takes shape of container</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Not fixed</a:t>
                      </a:r>
                      <a:br>
                        <a:rPr lang="en-US" sz="2000" dirty="0"/>
                      </a:br>
                      <a:r>
                        <a:rPr lang="en-US" sz="1400" dirty="0"/>
                        <a:t>Takes up available space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662338"/>
                  </a:ext>
                </a:extLst>
              </a:tr>
              <a:tr h="1499357">
                <a:tc>
                  <a:txBody>
                    <a:bodyPr/>
                    <a:lstStyle/>
                    <a:p>
                      <a:pPr algn="ctr"/>
                      <a:r>
                        <a:rPr lang="en-US" sz="1600" b="1" dirty="0"/>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Fixed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en-US" sz="2000" dirty="0"/>
                        <a:t>Fixed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Not fixed</a:t>
                      </a:r>
                      <a:br>
                        <a:rPr lang="en-US" sz="2000" dirty="0"/>
                      </a:br>
                      <a:r>
                        <a:rPr lang="en-US" sz="1600" dirty="0"/>
                        <a:t>Takes up available space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3211225"/>
                  </a:ext>
                </a:extLst>
              </a:tr>
              <a:tr h="1531257">
                <a:tc>
                  <a:txBody>
                    <a:bodyPr/>
                    <a:lstStyle/>
                    <a:p>
                      <a:pPr algn="ctr"/>
                      <a:r>
                        <a:rPr lang="en-US" sz="1600" b="1" dirty="0"/>
                        <a:t>PARTICLE </a:t>
                      </a:r>
                      <a:br>
                        <a:rPr lang="en-US" sz="1600" b="1" dirty="0"/>
                      </a:br>
                      <a:r>
                        <a:rPr lang="en-US" sz="1600" b="1" dirty="0"/>
                        <a:t>DIAGRAM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5699" rtl="0" eaLnBrk="1" fontAlgn="auto" latinLnBrk="0" hangingPunct="1">
                        <a:lnSpc>
                          <a:spcPct val="100000"/>
                        </a:lnSpc>
                        <a:spcBef>
                          <a:spcPts val="0"/>
                        </a:spcBef>
                        <a:spcAft>
                          <a:spcPts val="0"/>
                        </a:spcAft>
                        <a:buClrTx/>
                        <a:buSzTx/>
                        <a:buFontTx/>
                        <a:buNone/>
                        <a:tabLst/>
                        <a:defRP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1816000"/>
                  </a:ext>
                </a:extLst>
              </a:tr>
              <a:tr h="1088967">
                <a:tc>
                  <a:txBody>
                    <a:bodyPr/>
                    <a:lstStyle/>
                    <a:p>
                      <a:pPr algn="ctr"/>
                      <a:r>
                        <a:rPr lang="en-US" sz="1600" b="1" dirty="0"/>
                        <a:t>PARTICLE 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Particles packed closely, vibrate in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5699" rtl="0" eaLnBrk="1" fontAlgn="auto" latinLnBrk="0" hangingPunct="1">
                        <a:lnSpc>
                          <a:spcPct val="100000"/>
                        </a:lnSpc>
                        <a:spcBef>
                          <a:spcPts val="0"/>
                        </a:spcBef>
                        <a:spcAft>
                          <a:spcPts val="0"/>
                        </a:spcAft>
                        <a:buClrTx/>
                        <a:buSzTx/>
                        <a:buFontTx/>
                        <a:buNone/>
                        <a:tabLst/>
                        <a:defRPr/>
                      </a:pPr>
                      <a:r>
                        <a:rPr lang="en-US" sz="1600" dirty="0"/>
                        <a:t>Particles can slide past one another allowing it to take the shape of its container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Particles spread further apart and moving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499781"/>
                  </a:ext>
                </a:extLst>
              </a:tr>
              <a:tr h="951872">
                <a:tc>
                  <a:txBody>
                    <a:bodyPr/>
                    <a:lstStyle/>
                    <a:p>
                      <a:pPr algn="ctr"/>
                      <a:r>
                        <a:rPr lang="en-US" sz="1600" b="1" dirty="0"/>
                        <a:t>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856372"/>
                  </a:ext>
                </a:extLst>
              </a:tr>
            </a:tbl>
          </a:graphicData>
        </a:graphic>
      </p:graphicFrame>
      <p:pic>
        <p:nvPicPr>
          <p:cNvPr id="2050" name="Picture 2">
            <a:extLst>
              <a:ext uri="{FF2B5EF4-FFF2-40B4-BE49-F238E27FC236}">
                <a16:creationId xmlns:a16="http://schemas.microsoft.com/office/drawing/2014/main" id="{DFBBF0E6-01D0-43F9-922F-FD0856472F2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999" r="34001"/>
          <a:stretch/>
        </p:blipFill>
        <p:spPr bwMode="auto">
          <a:xfrm>
            <a:off x="5283024" y="4006460"/>
            <a:ext cx="1188721" cy="13263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08C225B-ADA3-4F8C-BB8B-FC2A2D732B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00"/>
          <a:stretch/>
        </p:blipFill>
        <p:spPr bwMode="auto">
          <a:xfrm>
            <a:off x="2999219" y="3970772"/>
            <a:ext cx="1188721" cy="1409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6A785AC-FC21-4DEB-B9C7-E9C0C37CEF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93" r="-592"/>
          <a:stretch/>
        </p:blipFill>
        <p:spPr bwMode="auto">
          <a:xfrm>
            <a:off x="7879083" y="4006460"/>
            <a:ext cx="1188721" cy="1326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447FF1A-3189-4A7C-B510-B6A1DD137EB8}"/>
              </a:ext>
            </a:extLst>
          </p:cNvPr>
          <p:cNvSpPr/>
          <p:nvPr/>
        </p:nvSpPr>
        <p:spPr>
          <a:xfrm>
            <a:off x="2667003" y="1285102"/>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9" name="Rectangle 8">
            <a:extLst>
              <a:ext uri="{FF2B5EF4-FFF2-40B4-BE49-F238E27FC236}">
                <a16:creationId xmlns:a16="http://schemas.microsoft.com/office/drawing/2014/main" id="{65FF1814-7B9D-4E2F-83C5-2EA8F12E3FEB}"/>
              </a:ext>
            </a:extLst>
          </p:cNvPr>
          <p:cNvSpPr/>
          <p:nvPr/>
        </p:nvSpPr>
        <p:spPr>
          <a:xfrm>
            <a:off x="2695834" y="2660054"/>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11" name="Rectangle 10">
            <a:extLst>
              <a:ext uri="{FF2B5EF4-FFF2-40B4-BE49-F238E27FC236}">
                <a16:creationId xmlns:a16="http://schemas.microsoft.com/office/drawing/2014/main" id="{ADDA0FD0-03F3-4DC1-BC00-FAE190AB355D}"/>
              </a:ext>
            </a:extLst>
          </p:cNvPr>
          <p:cNvSpPr/>
          <p:nvPr/>
        </p:nvSpPr>
        <p:spPr>
          <a:xfrm>
            <a:off x="2667003" y="550508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12" name="Rectangle 11">
            <a:extLst>
              <a:ext uri="{FF2B5EF4-FFF2-40B4-BE49-F238E27FC236}">
                <a16:creationId xmlns:a16="http://schemas.microsoft.com/office/drawing/2014/main" id="{8596D1FF-9ECD-478B-8199-14E9280AD4B4}"/>
              </a:ext>
            </a:extLst>
          </p:cNvPr>
          <p:cNvSpPr/>
          <p:nvPr/>
        </p:nvSpPr>
        <p:spPr>
          <a:xfrm>
            <a:off x="4744368" y="1295403"/>
            <a:ext cx="226603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13" name="Rectangle 12">
            <a:extLst>
              <a:ext uri="{FF2B5EF4-FFF2-40B4-BE49-F238E27FC236}">
                <a16:creationId xmlns:a16="http://schemas.microsoft.com/office/drawing/2014/main" id="{E97FC266-7B9E-45AC-BD21-E3E759796574}"/>
              </a:ext>
            </a:extLst>
          </p:cNvPr>
          <p:cNvSpPr/>
          <p:nvPr/>
        </p:nvSpPr>
        <p:spPr>
          <a:xfrm>
            <a:off x="4744367" y="2670355"/>
            <a:ext cx="226603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14" name="Rectangle 13">
            <a:extLst>
              <a:ext uri="{FF2B5EF4-FFF2-40B4-BE49-F238E27FC236}">
                <a16:creationId xmlns:a16="http://schemas.microsoft.com/office/drawing/2014/main" id="{84B0772C-C156-4189-B1FE-FB71B507CC56}"/>
              </a:ext>
            </a:extLst>
          </p:cNvPr>
          <p:cNvSpPr/>
          <p:nvPr/>
        </p:nvSpPr>
        <p:spPr>
          <a:xfrm>
            <a:off x="4744368" y="5515382"/>
            <a:ext cx="226603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15" name="Rectangle 14">
            <a:extLst>
              <a:ext uri="{FF2B5EF4-FFF2-40B4-BE49-F238E27FC236}">
                <a16:creationId xmlns:a16="http://schemas.microsoft.com/office/drawing/2014/main" id="{2D6D157F-4E1B-4299-85A6-2C33C82A8829}"/>
              </a:ext>
            </a:extLst>
          </p:cNvPr>
          <p:cNvSpPr/>
          <p:nvPr/>
        </p:nvSpPr>
        <p:spPr>
          <a:xfrm>
            <a:off x="7230132" y="1295403"/>
            <a:ext cx="226603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16" name="Rectangle 15">
            <a:extLst>
              <a:ext uri="{FF2B5EF4-FFF2-40B4-BE49-F238E27FC236}">
                <a16:creationId xmlns:a16="http://schemas.microsoft.com/office/drawing/2014/main" id="{E96CCEBE-E761-4468-85E4-916F0A2B9DB0}"/>
              </a:ext>
            </a:extLst>
          </p:cNvPr>
          <p:cNvSpPr/>
          <p:nvPr/>
        </p:nvSpPr>
        <p:spPr>
          <a:xfrm>
            <a:off x="7258967" y="2670355"/>
            <a:ext cx="226603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17" name="Rectangle 16">
            <a:extLst>
              <a:ext uri="{FF2B5EF4-FFF2-40B4-BE49-F238E27FC236}">
                <a16:creationId xmlns:a16="http://schemas.microsoft.com/office/drawing/2014/main" id="{B7C67893-A4FF-4384-9466-A269E4CE9865}"/>
              </a:ext>
            </a:extLst>
          </p:cNvPr>
          <p:cNvSpPr/>
          <p:nvPr/>
        </p:nvSpPr>
        <p:spPr>
          <a:xfrm>
            <a:off x="7230132" y="5515382"/>
            <a:ext cx="226603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Tree>
    <p:extLst>
      <p:ext uri="{BB962C8B-B14F-4D97-AF65-F5344CB8AC3E}">
        <p14:creationId xmlns:p14="http://schemas.microsoft.com/office/powerpoint/2010/main" val="36713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103606" y="36098"/>
            <a:ext cx="9820443" cy="830964"/>
          </a:xfrm>
          <a:prstGeom prst="rect">
            <a:avLst/>
          </a:prstGeom>
          <a:noFill/>
        </p:spPr>
        <p:txBody>
          <a:bodyPr wrap="square" lIns="91408" tIns="45704" rIns="91408" bIns="45704" rtlCol="0">
            <a:spAutoFit/>
          </a:bodyPr>
          <a:lstStyle/>
          <a:p>
            <a:r>
              <a:rPr lang="en-US" sz="2400" b="1" dirty="0">
                <a:solidFill>
                  <a:srgbClr val="000000"/>
                </a:solidFill>
                <a:latin typeface="Times New Roman" panose="02020603050405020304" pitchFamily="18" charset="0"/>
              </a:rPr>
              <a:t>Part B: Complete the chart to describe the three main phases of matter.</a:t>
            </a:r>
            <a:r>
              <a:rPr lang="en-US" sz="2400" b="1" dirty="0"/>
              <a:t> </a:t>
            </a:r>
            <a:endParaRPr lang="en-US" sz="2400" b="1" dirty="0">
              <a:solidFill>
                <a:srgbClr val="000000"/>
              </a:solidFill>
              <a:latin typeface="Arial" panose="020B0604020202020204" pitchFamily="34"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62163E4-AAD5-41A2-870E-29AB50A4AD90}"/>
              </a:ext>
            </a:extLst>
          </p:cNvPr>
          <p:cNvGraphicFramePr>
            <a:graphicFrameLocks noGrp="1"/>
          </p:cNvGraphicFramePr>
          <p:nvPr>
            <p:extLst>
              <p:ext uri="{D42A27DB-BD31-4B8C-83A1-F6EECF244321}">
                <p14:modId xmlns:p14="http://schemas.microsoft.com/office/powerpoint/2010/main" val="3075816786"/>
              </p:ext>
            </p:extLst>
          </p:nvPr>
        </p:nvGraphicFramePr>
        <p:xfrm>
          <a:off x="304803" y="653325"/>
          <a:ext cx="9274188" cy="6882165"/>
        </p:xfrm>
        <a:graphic>
          <a:graphicData uri="http://schemas.openxmlformats.org/drawingml/2006/table">
            <a:tbl>
              <a:tblPr firstRow="1" bandRow="1">
                <a:tableStyleId>{7E9639D4-E3E2-4D34-9284-5A2195B3D0D7}</a:tableStyleId>
              </a:tblPr>
              <a:tblGrid>
                <a:gridCol w="2211508">
                  <a:extLst>
                    <a:ext uri="{9D8B030D-6E8A-4147-A177-3AD203B41FA5}">
                      <a16:colId xmlns:a16="http://schemas.microsoft.com/office/drawing/2014/main" val="1847446787"/>
                    </a:ext>
                  </a:extLst>
                </a:gridCol>
                <a:gridCol w="2154710">
                  <a:extLst>
                    <a:ext uri="{9D8B030D-6E8A-4147-A177-3AD203B41FA5}">
                      <a16:colId xmlns:a16="http://schemas.microsoft.com/office/drawing/2014/main" val="867800896"/>
                    </a:ext>
                  </a:extLst>
                </a:gridCol>
                <a:gridCol w="2453985">
                  <a:extLst>
                    <a:ext uri="{9D8B030D-6E8A-4147-A177-3AD203B41FA5}">
                      <a16:colId xmlns:a16="http://schemas.microsoft.com/office/drawing/2014/main" val="1032518215"/>
                    </a:ext>
                  </a:extLst>
                </a:gridCol>
                <a:gridCol w="2453985">
                  <a:extLst>
                    <a:ext uri="{9D8B030D-6E8A-4147-A177-3AD203B41FA5}">
                      <a16:colId xmlns:a16="http://schemas.microsoft.com/office/drawing/2014/main" val="3825955041"/>
                    </a:ext>
                  </a:extLst>
                </a:gridCol>
              </a:tblGrid>
              <a:tr h="713232">
                <a:tc>
                  <a:txBody>
                    <a:bodyPr/>
                    <a:lstStyle/>
                    <a:p>
                      <a:pPr algn="ctr"/>
                      <a:r>
                        <a:rPr lang="en-US" sz="2000" dirty="0">
                          <a:solidFill>
                            <a:schemeClr val="bg1"/>
                          </a:solidFill>
                        </a:rPr>
                        <a:t>KE</a:t>
                      </a:r>
                      <a:r>
                        <a:rPr lang="en-US" sz="2000" baseline="0" dirty="0">
                          <a:solidFill>
                            <a:schemeClr val="bg1"/>
                          </a:solidFill>
                        </a:rPr>
                        <a:t> = Kinetic Energy</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SOLIDS</a:t>
                      </a:r>
                    </a:p>
                    <a:p>
                      <a:pPr algn="ctr"/>
                      <a:r>
                        <a:rPr lang="en-US" sz="2000" dirty="0">
                          <a:solidFill>
                            <a:schemeClr val="bg1"/>
                          </a:solidFill>
                        </a:rPr>
                        <a:t>Lowest 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LIQUIDS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GASES</a:t>
                      </a:r>
                    </a:p>
                    <a:p>
                      <a:pPr algn="ctr"/>
                      <a:r>
                        <a:rPr lang="en-US" sz="2000" dirty="0">
                          <a:solidFill>
                            <a:schemeClr val="bg1"/>
                          </a:solidFill>
                        </a:rPr>
                        <a:t>Highest 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8705494"/>
                  </a:ext>
                </a:extLst>
              </a:tr>
              <a:tr h="1248283">
                <a:tc>
                  <a:txBody>
                    <a:bodyPr/>
                    <a:lstStyle/>
                    <a:p>
                      <a:pPr algn="ctr"/>
                      <a:r>
                        <a:rPr lang="en-US" sz="1600" b="1" dirty="0"/>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Fixed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en-US" sz="2000" dirty="0"/>
                        <a:t>Not fixed</a:t>
                      </a:r>
                      <a:br>
                        <a:rPr lang="en-US" sz="2000" dirty="0"/>
                      </a:br>
                      <a:r>
                        <a:rPr lang="en-US" sz="1400" dirty="0"/>
                        <a:t>Takes shape of container</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Not fixed</a:t>
                      </a:r>
                      <a:br>
                        <a:rPr lang="en-US" sz="2000" dirty="0"/>
                      </a:br>
                      <a:r>
                        <a:rPr lang="en-US" sz="1400" dirty="0"/>
                        <a:t>Takes up available space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662338"/>
                  </a:ext>
                </a:extLst>
              </a:tr>
              <a:tr h="1499357">
                <a:tc>
                  <a:txBody>
                    <a:bodyPr/>
                    <a:lstStyle/>
                    <a:p>
                      <a:pPr algn="ctr"/>
                      <a:r>
                        <a:rPr lang="en-US" sz="1600" b="1" dirty="0"/>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Fixed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en-US" sz="2000" dirty="0"/>
                        <a:t>Fixed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Not fixed</a:t>
                      </a:r>
                      <a:br>
                        <a:rPr lang="en-US" sz="2000" dirty="0"/>
                      </a:br>
                      <a:r>
                        <a:rPr lang="en-US" sz="1600" dirty="0"/>
                        <a:t>Takes up available space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3211225"/>
                  </a:ext>
                </a:extLst>
              </a:tr>
              <a:tr h="1308198">
                <a:tc>
                  <a:txBody>
                    <a:bodyPr/>
                    <a:lstStyle/>
                    <a:p>
                      <a:pPr algn="ctr"/>
                      <a:r>
                        <a:rPr lang="en-US" sz="1600" b="1" dirty="0"/>
                        <a:t>PARTICLE </a:t>
                      </a:r>
                      <a:br>
                        <a:rPr lang="en-US" sz="1600" b="1" dirty="0"/>
                      </a:br>
                      <a:r>
                        <a:rPr lang="en-US" sz="1600" b="1" dirty="0"/>
                        <a:t>DIAGRAM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5699" rtl="0" eaLnBrk="1" fontAlgn="auto" latinLnBrk="0" hangingPunct="1">
                        <a:lnSpc>
                          <a:spcPct val="100000"/>
                        </a:lnSpc>
                        <a:spcBef>
                          <a:spcPts val="0"/>
                        </a:spcBef>
                        <a:spcAft>
                          <a:spcPts val="0"/>
                        </a:spcAft>
                        <a:buClrTx/>
                        <a:buSzTx/>
                        <a:buFontTx/>
                        <a:buNone/>
                        <a:tabLst/>
                        <a:defRP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1816000"/>
                  </a:ext>
                </a:extLst>
              </a:tr>
              <a:tr h="1088967">
                <a:tc>
                  <a:txBody>
                    <a:bodyPr/>
                    <a:lstStyle/>
                    <a:p>
                      <a:pPr algn="ctr"/>
                      <a:r>
                        <a:rPr lang="en-US" sz="1600" b="1" dirty="0"/>
                        <a:t>PARTICLE 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Particles packed closely, vibrate in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5699" rtl="0" eaLnBrk="1" fontAlgn="auto" latinLnBrk="0" hangingPunct="1">
                        <a:lnSpc>
                          <a:spcPct val="100000"/>
                        </a:lnSpc>
                        <a:spcBef>
                          <a:spcPts val="0"/>
                        </a:spcBef>
                        <a:spcAft>
                          <a:spcPts val="0"/>
                        </a:spcAft>
                        <a:buClrTx/>
                        <a:buSzTx/>
                        <a:buFontTx/>
                        <a:buNone/>
                        <a:tabLst/>
                        <a:defRPr/>
                      </a:pPr>
                      <a:r>
                        <a:rPr lang="en-US" sz="1600" dirty="0"/>
                        <a:t>Particles can slide past one another allowing it to take the shape of its container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Particles spread further apart and moving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499781"/>
                  </a:ext>
                </a:extLst>
              </a:tr>
              <a:tr h="1024128">
                <a:tc>
                  <a:txBody>
                    <a:bodyPr/>
                    <a:lstStyle/>
                    <a:p>
                      <a:pPr algn="ctr"/>
                      <a:r>
                        <a:rPr lang="en-US" sz="1600" b="1" dirty="0"/>
                        <a:t>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Ice, snow, rocks, bottles, gold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Water, soda, tea, lava//magma,</a:t>
                      </a:r>
                      <a:r>
                        <a:rPr lang="en-US" sz="2000" baseline="0" dirty="0"/>
                        <a:t> density liquids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Steam, air, helium, water vapor, oxygen, methane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856372"/>
                  </a:ext>
                </a:extLst>
              </a:tr>
            </a:tbl>
          </a:graphicData>
        </a:graphic>
      </p:graphicFrame>
      <p:pic>
        <p:nvPicPr>
          <p:cNvPr id="2050" name="Picture 2">
            <a:extLst>
              <a:ext uri="{FF2B5EF4-FFF2-40B4-BE49-F238E27FC236}">
                <a16:creationId xmlns:a16="http://schemas.microsoft.com/office/drawing/2014/main" id="{DFBBF0E6-01D0-43F9-922F-FD0856472F2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999" r="34001"/>
          <a:stretch/>
        </p:blipFill>
        <p:spPr bwMode="auto">
          <a:xfrm>
            <a:off x="5262951" y="4203350"/>
            <a:ext cx="1295400" cy="996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08C225B-ADA3-4F8C-BB8B-FC2A2D732B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00"/>
          <a:stretch/>
        </p:blipFill>
        <p:spPr bwMode="auto">
          <a:xfrm>
            <a:off x="2928555" y="4191000"/>
            <a:ext cx="1219199" cy="996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6A785AC-FC21-4DEB-B9C7-E9C0C37CEF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93" r="-592"/>
          <a:stretch/>
        </p:blipFill>
        <p:spPr bwMode="auto">
          <a:xfrm>
            <a:off x="7808416" y="4226691"/>
            <a:ext cx="1295400" cy="9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3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B9A70FBD-501C-4873-BE19-F4B0C2E75769}"/>
              </a:ext>
            </a:extLst>
          </p:cNvPr>
          <p:cNvSpPr txBox="1"/>
          <p:nvPr/>
        </p:nvSpPr>
        <p:spPr>
          <a:xfrm>
            <a:off x="172110" y="367052"/>
            <a:ext cx="8168143" cy="887839"/>
          </a:xfrm>
          <a:prstGeom prst="rect">
            <a:avLst/>
          </a:prstGeom>
          <a:solidFill>
            <a:srgbClr val="FFFF00"/>
          </a:solidFill>
        </p:spPr>
        <p:txBody>
          <a:bodyPr wrap="square" lIns="91408" tIns="45704" rIns="91408" bIns="45704">
            <a:spAutoFit/>
          </a:bodyPr>
          <a:lstStyle/>
          <a:p>
            <a:pPr algn="just">
              <a:lnSpc>
                <a:spcPct val="107000"/>
              </a:lnSpc>
              <a:spcBef>
                <a:spcPts val="599"/>
              </a:spcBef>
              <a:spcAft>
                <a:spcPts val="599"/>
              </a:spcAft>
            </a:pP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 How could you use a bottle of cola to demonstrate these relationships between kinetic energy and state of matter?</a:t>
            </a:r>
          </a:p>
        </p:txBody>
      </p:sp>
      <p:pic>
        <p:nvPicPr>
          <p:cNvPr id="3" name="Picture 2">
            <a:extLst>
              <a:ext uri="{FF2B5EF4-FFF2-40B4-BE49-F238E27FC236}">
                <a16:creationId xmlns:a16="http://schemas.microsoft.com/office/drawing/2014/main" id="{439F8B19-29CE-4703-A950-E9D2F21072B6}"/>
              </a:ext>
            </a:extLst>
          </p:cNvPr>
          <p:cNvPicPr>
            <a:picLocks noChangeAspect="1"/>
          </p:cNvPicPr>
          <p:nvPr/>
        </p:nvPicPr>
        <p:blipFill>
          <a:blip r:embed="rId2" cstate="print"/>
          <a:stretch>
            <a:fillRect/>
          </a:stretch>
        </p:blipFill>
        <p:spPr>
          <a:xfrm>
            <a:off x="8356019" y="-8355"/>
            <a:ext cx="1610434" cy="1744318"/>
          </a:xfrm>
          <a:prstGeom prst="rect">
            <a:avLst/>
          </a:prstGeom>
        </p:spPr>
      </p:pic>
      <p:sp>
        <p:nvSpPr>
          <p:cNvPr id="6" name="TextBox 5">
            <a:extLst>
              <a:ext uri="{FF2B5EF4-FFF2-40B4-BE49-F238E27FC236}">
                <a16:creationId xmlns:a16="http://schemas.microsoft.com/office/drawing/2014/main" id="{237A42D8-8D4F-4671-B72D-389FB3091DDA}"/>
              </a:ext>
            </a:extLst>
          </p:cNvPr>
          <p:cNvSpPr txBox="1"/>
          <p:nvPr/>
        </p:nvSpPr>
        <p:spPr>
          <a:xfrm>
            <a:off x="238489" y="1842790"/>
            <a:ext cx="3365279" cy="5109059"/>
          </a:xfrm>
          <a:prstGeom prst="rect">
            <a:avLst/>
          </a:prstGeom>
          <a:noFill/>
        </p:spPr>
        <p:txBody>
          <a:bodyPr wrap="square" lIns="91408" tIns="45704" rIns="91408" bIns="45704">
            <a:spAutoFit/>
          </a:bodyPr>
          <a:lstStyle/>
          <a:p>
            <a:pPr algn="just">
              <a:spcBef>
                <a:spcPts val="0"/>
              </a:spcBef>
              <a:spcAft>
                <a:spcPts val="0"/>
              </a:spcAft>
            </a:pPr>
            <a:r>
              <a:rPr lang="en-US" sz="22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Gas</a:t>
            </a: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Higher energy</a:t>
            </a:r>
          </a:p>
          <a:p>
            <a:pPr algn="just">
              <a:spcBef>
                <a:spcPts val="0"/>
              </a:spcBef>
              <a:spcAft>
                <a:spcPts val="0"/>
              </a:spcAft>
            </a:pP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 fixed shape</a:t>
            </a:r>
          </a:p>
          <a:p>
            <a:pPr algn="just">
              <a:spcBef>
                <a:spcPts val="0"/>
              </a:spcBef>
              <a:spcAft>
                <a:spcPts val="0"/>
              </a:spcAft>
            </a:pP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 fixed volume</a:t>
            </a:r>
          </a:p>
          <a:p>
            <a:pPr algn="just">
              <a:spcBef>
                <a:spcPts val="0"/>
              </a:spcBef>
              <a:spcAft>
                <a:spcPts val="0"/>
              </a:spcAft>
            </a:pP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Takes up available space</a:t>
            </a:r>
          </a:p>
          <a:p>
            <a:pPr algn="just">
              <a:spcBef>
                <a:spcPts val="0"/>
              </a:spcBef>
              <a:spcAft>
                <a:spcPts val="0"/>
              </a:spcAft>
            </a:pPr>
            <a:endPar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22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Liquid</a:t>
            </a: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0"/>
              </a:spcBef>
              <a:spcAft>
                <a:spcPts val="0"/>
              </a:spcAft>
            </a:pP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Fixed volume</a:t>
            </a:r>
          </a:p>
          <a:p>
            <a:pPr algn="just">
              <a:spcBef>
                <a:spcPts val="0"/>
              </a:spcBef>
              <a:spcAft>
                <a:spcPts val="0"/>
              </a:spcAft>
            </a:pP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 fixed shape</a:t>
            </a:r>
            <a:endPar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Shape of its container</a:t>
            </a:r>
          </a:p>
          <a:p>
            <a:pPr algn="just">
              <a:spcBef>
                <a:spcPts val="0"/>
              </a:spcBef>
              <a:spcAft>
                <a:spcPts val="0"/>
              </a:spcAft>
            </a:pPr>
            <a:endPar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22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Solid</a:t>
            </a: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Lower energy</a:t>
            </a:r>
          </a:p>
          <a:p>
            <a:pPr algn="just">
              <a:spcBef>
                <a:spcPts val="0"/>
              </a:spcBef>
              <a:spcAft>
                <a:spcPts val="0"/>
              </a:spcAft>
            </a:pP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Fixed shape </a:t>
            </a:r>
          </a:p>
          <a:p>
            <a:pPr algn="just">
              <a:spcBef>
                <a:spcPts val="0"/>
              </a:spcBef>
              <a:spcAft>
                <a:spcPts val="0"/>
              </a:spcAft>
            </a:pPr>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Fixed volume</a:t>
            </a:r>
          </a:p>
        </p:txBody>
      </p:sp>
      <p:sp>
        <p:nvSpPr>
          <p:cNvPr id="5" name="TextBox 4">
            <a:extLst>
              <a:ext uri="{FF2B5EF4-FFF2-40B4-BE49-F238E27FC236}">
                <a16:creationId xmlns:a16="http://schemas.microsoft.com/office/drawing/2014/main" id="{8F20AB78-3169-4B28-9860-D352E8CF3BD2}"/>
              </a:ext>
            </a:extLst>
          </p:cNvPr>
          <p:cNvSpPr txBox="1"/>
          <p:nvPr/>
        </p:nvSpPr>
        <p:spPr>
          <a:xfrm>
            <a:off x="3486148" y="1842790"/>
            <a:ext cx="6248400" cy="1541415"/>
          </a:xfrm>
          <a:prstGeom prst="rect">
            <a:avLst/>
          </a:prstGeom>
          <a:noFill/>
        </p:spPr>
        <p:txBody>
          <a:bodyPr wrap="square" lIns="91408" tIns="45704" rIns="91408" bIns="45704">
            <a:spAutoFit/>
          </a:bodyPr>
          <a:lstStyle/>
          <a:p>
            <a:pPr algn="just">
              <a:lnSpc>
                <a:spcPct val="107000"/>
              </a:lnSpc>
              <a:spcBef>
                <a:spcPts val="0"/>
              </a:spcBef>
              <a:spcAft>
                <a:spcPts val="800"/>
              </a:spcAft>
            </a:pP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Opening the bottle allows the carbon dioxide gas to come out of the cola solution. The gas spreads into the surrounding air as it takes up available space as its shape and volume change.</a:t>
            </a:r>
          </a:p>
        </p:txBody>
      </p:sp>
      <p:sp>
        <p:nvSpPr>
          <p:cNvPr id="7" name="TextBox 6">
            <a:extLst>
              <a:ext uri="{FF2B5EF4-FFF2-40B4-BE49-F238E27FC236}">
                <a16:creationId xmlns:a16="http://schemas.microsoft.com/office/drawing/2014/main" id="{F7D8EF51-BFAC-4F33-9F8C-B4786D7FC7A6}"/>
              </a:ext>
            </a:extLst>
          </p:cNvPr>
          <p:cNvSpPr txBox="1"/>
          <p:nvPr/>
        </p:nvSpPr>
        <p:spPr>
          <a:xfrm>
            <a:off x="3486148" y="3727235"/>
            <a:ext cx="6435580" cy="1541415"/>
          </a:xfrm>
          <a:prstGeom prst="rect">
            <a:avLst/>
          </a:prstGeom>
          <a:noFill/>
        </p:spPr>
        <p:txBody>
          <a:bodyPr wrap="square" lIns="91408" tIns="45704" rIns="91408" bIns="45704">
            <a:spAutoFit/>
          </a:bodyPr>
          <a:lstStyle/>
          <a:p>
            <a:pPr algn="just">
              <a:lnSpc>
                <a:spcPct val="107000"/>
              </a:lnSpc>
              <a:spcBef>
                <a:spcPts val="0"/>
              </a:spcBef>
              <a:spcAft>
                <a:spcPts val="800"/>
              </a:spcAft>
            </a:pP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Pouring the cola into a cup changes its “shape”, but it is still the same amount of cola.    The particles slide over each other but not enough to pull apart completely.  Volume stays the same, but its shape changes. </a:t>
            </a:r>
          </a:p>
        </p:txBody>
      </p:sp>
      <p:sp>
        <p:nvSpPr>
          <p:cNvPr id="8" name="TextBox 7">
            <a:extLst>
              <a:ext uri="{FF2B5EF4-FFF2-40B4-BE49-F238E27FC236}">
                <a16:creationId xmlns:a16="http://schemas.microsoft.com/office/drawing/2014/main" id="{1ABA5395-64EE-4762-8F31-74B7F6ED1CCB}"/>
              </a:ext>
            </a:extLst>
          </p:cNvPr>
          <p:cNvSpPr txBox="1"/>
          <p:nvPr/>
        </p:nvSpPr>
        <p:spPr>
          <a:xfrm>
            <a:off x="3486148" y="5703721"/>
            <a:ext cx="6354802" cy="1541415"/>
          </a:xfrm>
          <a:prstGeom prst="rect">
            <a:avLst/>
          </a:prstGeom>
          <a:noFill/>
        </p:spPr>
        <p:txBody>
          <a:bodyPr wrap="square" lIns="91408" tIns="45704" rIns="91408" bIns="45704">
            <a:spAutoFit/>
          </a:bodyPr>
          <a:lstStyle/>
          <a:p>
            <a:pPr algn="just">
              <a:lnSpc>
                <a:spcPct val="107000"/>
              </a:lnSpc>
              <a:spcBef>
                <a:spcPts val="0"/>
              </a:spcBef>
              <a:spcAft>
                <a:spcPts val="800"/>
              </a:spcAft>
            </a:pP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glass bottle will remain the same size and shape if you do nothing to it. Its particles do not have enough energy to move apart or even to slide over each other.  It keeps a specific shape and volume.</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A4C6367-07B2-48C2-8BDC-375B08E3602E}"/>
              </a:ext>
            </a:extLst>
          </p:cNvPr>
          <p:cNvSpPr txBox="1"/>
          <p:nvPr/>
        </p:nvSpPr>
        <p:spPr>
          <a:xfrm>
            <a:off x="-5257800" y="152403"/>
            <a:ext cx="5029200" cy="954107"/>
          </a:xfrm>
          <a:prstGeom prst="rect">
            <a:avLst/>
          </a:prstGeom>
          <a:noFill/>
        </p:spPr>
        <p:txBody>
          <a:bodyPr wrap="square">
            <a:spAutoFit/>
          </a:bodyPr>
          <a:lstStyle/>
          <a:p>
            <a:r>
              <a:rPr lang="en-US" sz="1400" dirty="0"/>
              <a:t>Source: https://flexbooks.ck12.org/cbook/ck-12-middle-school-physical-science-flexbook-2.0/section/2.16/primary/lesson/kinetic-theory-of-matter-ms-ps</a:t>
            </a:r>
          </a:p>
        </p:txBody>
      </p:sp>
    </p:spTree>
    <p:extLst>
      <p:ext uri="{BB962C8B-B14F-4D97-AF65-F5344CB8AC3E}">
        <p14:creationId xmlns:p14="http://schemas.microsoft.com/office/powerpoint/2010/main" val="202554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152401" y="304803"/>
            <a:ext cx="9492856" cy="6247832"/>
          </a:xfrm>
          <a:prstGeom prst="rect">
            <a:avLst/>
          </a:prstGeom>
          <a:noFill/>
        </p:spPr>
        <p:txBody>
          <a:bodyPr wrap="square" lIns="91408" tIns="45704" rIns="91408" bIns="45704" rtlCol="0">
            <a:spAutoFit/>
          </a:bodyPr>
          <a:lstStyle/>
          <a:p>
            <a:r>
              <a:rPr lang="en-US" sz="2500" b="1" dirty="0">
                <a:latin typeface="Times New Roman" panose="02020603050405020304" pitchFamily="18" charset="0"/>
                <a:cs typeface="Times New Roman" panose="02020603050405020304" pitchFamily="18" charset="0"/>
              </a:rPr>
              <a:t>Your Assignment:</a:t>
            </a:r>
          </a:p>
          <a:p>
            <a:r>
              <a:rPr lang="en-US" sz="2500" b="1" dirty="0">
                <a:latin typeface="Times New Roman" panose="02020603050405020304" pitchFamily="18" charset="0"/>
                <a:cs typeface="Times New Roman" panose="02020603050405020304" pitchFamily="18" charset="0"/>
              </a:rPr>
              <a:t>Complete SLIDE 4 as you watch the video on EDPuzzle.</a:t>
            </a: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Video Link: </a:t>
            </a:r>
            <a:r>
              <a:rPr lang="en-US" b="1" dirty="0">
                <a:latin typeface="Times New Roman" panose="02020603050405020304" pitchFamily="18" charset="0"/>
                <a:cs typeface="Times New Roman" panose="02020603050405020304" pitchFamily="18" charset="0"/>
                <a:hlinkClick r:id="rId2"/>
              </a:rPr>
              <a:t>https://edpuzzle.com/media/5a14426686335640f0dd8423</a:t>
            </a:r>
            <a:endParaRPr lang="en-US" sz="25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0B437B8-B850-4E5F-B73A-02E8C403BDE9}"/>
              </a:ext>
            </a:extLst>
          </p:cNvPr>
          <p:cNvPicPr>
            <a:picLocks noChangeAspect="1"/>
          </p:cNvPicPr>
          <p:nvPr/>
        </p:nvPicPr>
        <p:blipFill>
          <a:blip r:embed="rId3" cstate="print"/>
          <a:stretch>
            <a:fillRect/>
          </a:stretch>
        </p:blipFill>
        <p:spPr>
          <a:xfrm>
            <a:off x="338365" y="1676400"/>
            <a:ext cx="9277989"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60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hemistry"/>
          <p:cNvPicPr>
            <a:picLocks noChangeAspect="1" noChangeArrowheads="1"/>
          </p:cNvPicPr>
          <p:nvPr/>
        </p:nvPicPr>
        <p:blipFill>
          <a:blip r:embed="rId3" cstate="print"/>
          <a:srcRect/>
          <a:stretch>
            <a:fillRect/>
          </a:stretch>
        </p:blipFill>
        <p:spPr bwMode="auto">
          <a:xfrm>
            <a:off x="1005840" y="1158039"/>
            <a:ext cx="7858125" cy="5238749"/>
          </a:xfrm>
          <a:prstGeom prst="rect">
            <a:avLst/>
          </a:prstGeom>
          <a:noFill/>
        </p:spPr>
      </p:pic>
      <p:sp>
        <p:nvSpPr>
          <p:cNvPr id="2051" name="Rectangle 3"/>
          <p:cNvSpPr>
            <a:spLocks noGrp="1" noChangeArrowheads="1"/>
          </p:cNvSpPr>
          <p:nvPr>
            <p:ph type="subTitle" idx="1"/>
          </p:nvPr>
        </p:nvSpPr>
        <p:spPr>
          <a:xfrm>
            <a:off x="228600" y="5857553"/>
            <a:ext cx="9471660" cy="1505594"/>
          </a:xfrm>
          <a:solidFill>
            <a:srgbClr val="0070C0"/>
          </a:solidFill>
        </p:spPr>
        <p:txBody>
          <a:bodyPr/>
          <a:lstStyle/>
          <a:p>
            <a:pPr algn="ctr"/>
            <a:r>
              <a:rPr lang="en-US" sz="4300" b="1" dirty="0">
                <a:solidFill>
                  <a:schemeClr val="bg1"/>
                </a:solidFill>
                <a:latin typeface="Times New Roman" pitchFamily="18" charset="0"/>
                <a:cs typeface="Times New Roman" pitchFamily="18" charset="0"/>
              </a:rPr>
              <a:t>Class Notes</a:t>
            </a:r>
            <a:br>
              <a:rPr lang="en-US" sz="4300" b="1" dirty="0">
                <a:solidFill>
                  <a:schemeClr val="bg1"/>
                </a:solidFill>
                <a:latin typeface="Times New Roman" pitchFamily="18" charset="0"/>
                <a:cs typeface="Times New Roman" pitchFamily="18" charset="0"/>
              </a:rPr>
            </a:br>
            <a:r>
              <a:rPr lang="en-US" sz="4300" b="1" dirty="0">
                <a:solidFill>
                  <a:schemeClr val="bg1"/>
                </a:solidFill>
                <a:latin typeface="Times New Roman" pitchFamily="18" charset="0"/>
                <a:cs typeface="Times New Roman" pitchFamily="18" charset="0"/>
              </a:rPr>
              <a:t>EDPuzzle - Phase Changes</a:t>
            </a:r>
            <a:endParaRPr lang="en-US" sz="3200" b="1" dirty="0">
              <a:solidFill>
                <a:schemeClr val="bg1"/>
              </a:solidFill>
            </a:endParaRPr>
          </a:p>
        </p:txBody>
      </p:sp>
      <p:sp>
        <p:nvSpPr>
          <p:cNvPr id="2052" name="WordArt 5"/>
          <p:cNvSpPr>
            <a:spLocks noChangeArrowheads="1" noChangeShapeType="1" noTextEdit="1"/>
          </p:cNvSpPr>
          <p:nvPr/>
        </p:nvSpPr>
        <p:spPr bwMode="auto">
          <a:xfrm>
            <a:off x="1371604" y="1371603"/>
            <a:ext cx="7492365" cy="1048395"/>
          </a:xfrm>
          <a:prstGeom prst="rect">
            <a:avLst/>
          </a:prstGeom>
        </p:spPr>
        <p:txBody>
          <a:bodyPr wrap="none" lIns="100536" tIns="50267" rIns="100536" bIns="50267" numCol="1" fromWordArt="1">
            <a:prstTxWarp prst="textPlain">
              <a:avLst>
                <a:gd name="adj" fmla="val 50000"/>
              </a:avLst>
            </a:prstTxWarp>
          </a:bodyPr>
          <a:lstStyle/>
          <a:p>
            <a:pPr algn="ctr"/>
            <a:r>
              <a:rPr lang="en-US" sz="4000" kern="10" dirty="0">
                <a:ln w="9525">
                  <a:solidFill>
                    <a:schemeClr val="bg1"/>
                  </a:solidFill>
                  <a:round/>
                  <a:headEnd/>
                  <a:tailEnd/>
                </a:ln>
                <a:solidFill>
                  <a:sysClr val="windowText" lastClr="000000"/>
                </a:solidFill>
                <a:latin typeface="Arial Black" panose="020B0A04020102020204" pitchFamily="34" charset="0"/>
              </a:rPr>
              <a:t>Introduction to </a:t>
            </a:r>
          </a:p>
        </p:txBody>
      </p:sp>
      <p:sp>
        <p:nvSpPr>
          <p:cNvPr id="5" name="TextBox 4">
            <a:extLst>
              <a:ext uri="{FF2B5EF4-FFF2-40B4-BE49-F238E27FC236}">
                <a16:creationId xmlns:a16="http://schemas.microsoft.com/office/drawing/2014/main" id="{F9A217CA-9B66-491B-AF9B-1EB4C63D0B4C}"/>
              </a:ext>
            </a:extLst>
          </p:cNvPr>
          <p:cNvSpPr txBox="1"/>
          <p:nvPr/>
        </p:nvSpPr>
        <p:spPr>
          <a:xfrm>
            <a:off x="3068002" y="7403068"/>
            <a:ext cx="3733800" cy="369332"/>
          </a:xfrm>
          <a:prstGeom prst="rect">
            <a:avLst/>
          </a:prstGeom>
          <a:noFill/>
        </p:spPr>
        <p:txBody>
          <a:bodyPr wrap="square" rtlCol="0">
            <a:spAutoFit/>
          </a:bodyPr>
          <a:lstStyle/>
          <a:p>
            <a:pPr algn="ctr"/>
            <a:r>
              <a:rPr lang="en-US" dirty="0">
                <a:hlinkClick r:id="rId4" action="ppaction://hlinksldjump"/>
              </a:rPr>
              <a:t>Main Page</a:t>
            </a:r>
            <a:endParaRPr lang="en-US" dirty="0"/>
          </a:p>
        </p:txBody>
      </p:sp>
    </p:spTree>
    <p:extLst>
      <p:ext uri="{BB962C8B-B14F-4D97-AF65-F5344CB8AC3E}">
        <p14:creationId xmlns:p14="http://schemas.microsoft.com/office/powerpoint/2010/main" val="86542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F1B63FA5-D8E9-44DD-A5A7-784EF99ECB1C}"/>
              </a:ext>
            </a:extLst>
          </p:cNvPr>
          <p:cNvPicPr>
            <a:picLocks noChangeAspect="1"/>
          </p:cNvPicPr>
          <p:nvPr/>
        </p:nvPicPr>
        <p:blipFill>
          <a:blip r:embed="rId3" cstate="print"/>
          <a:stretch>
            <a:fillRect/>
          </a:stretch>
        </p:blipFill>
        <p:spPr>
          <a:xfrm>
            <a:off x="1447800" y="838200"/>
            <a:ext cx="6654452" cy="3810000"/>
          </a:xfrm>
          <a:prstGeom prst="rect">
            <a:avLst/>
          </a:prstGeom>
        </p:spPr>
      </p:pic>
      <p:sp>
        <p:nvSpPr>
          <p:cNvPr id="7" name="TextBox 6">
            <a:extLst>
              <a:ext uri="{FF2B5EF4-FFF2-40B4-BE49-F238E27FC236}">
                <a16:creationId xmlns:a16="http://schemas.microsoft.com/office/drawing/2014/main" id="{E5317E58-3F4D-449C-8E4D-9F167DAEB46D}"/>
              </a:ext>
            </a:extLst>
          </p:cNvPr>
          <p:cNvSpPr txBox="1"/>
          <p:nvPr/>
        </p:nvSpPr>
        <p:spPr>
          <a:xfrm>
            <a:off x="228600" y="4876800"/>
            <a:ext cx="9296400" cy="2462180"/>
          </a:xfrm>
          <a:prstGeom prst="rect">
            <a:avLst/>
          </a:prstGeom>
          <a:noFill/>
        </p:spPr>
        <p:txBody>
          <a:bodyPr wrap="square" lIns="91408" tIns="45704" rIns="91408" bIns="45704">
            <a:spAutoFit/>
          </a:bodyPr>
          <a:lstStyle/>
          <a:p>
            <a:r>
              <a:rPr lang="en-US" sz="2800" b="1" dirty="0">
                <a:latin typeface="Times New Roman" panose="02020603050405020304" pitchFamily="18" charset="0"/>
                <a:cs typeface="Times New Roman" panose="02020603050405020304" pitchFamily="18" charset="0"/>
              </a:rPr>
              <a:t>Discussion Questions:</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What elements make up animals and plants?</a:t>
            </a:r>
          </a:p>
          <a:p>
            <a:endParaRPr lang="en-US" sz="1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How does it help us?</a:t>
            </a:r>
            <a:br>
              <a:rPr lang="en-US" sz="28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What are examples of chemistry in my life?</a:t>
            </a:r>
          </a:p>
        </p:txBody>
      </p:sp>
      <p:sp>
        <p:nvSpPr>
          <p:cNvPr id="2" name="TextBox 1">
            <a:extLst>
              <a:ext uri="{FF2B5EF4-FFF2-40B4-BE49-F238E27FC236}">
                <a16:creationId xmlns:a16="http://schemas.microsoft.com/office/drawing/2014/main" id="{31D27C49-5167-4060-96C7-FB3B61674E32}"/>
              </a:ext>
            </a:extLst>
          </p:cNvPr>
          <p:cNvSpPr txBox="1"/>
          <p:nvPr/>
        </p:nvSpPr>
        <p:spPr>
          <a:xfrm>
            <a:off x="-3048000" y="60437"/>
            <a:ext cx="3048000" cy="2031325"/>
          </a:xfrm>
          <a:prstGeom prst="rect">
            <a:avLst/>
          </a:prstGeom>
          <a:noFill/>
        </p:spPr>
        <p:txBody>
          <a:bodyPr wrap="square" rtlCol="0">
            <a:spAutoFit/>
          </a:bodyPr>
          <a:lstStyle/>
          <a:p>
            <a:r>
              <a:rPr lang="en-US" b="1" dirty="0">
                <a:highlight>
                  <a:srgbClr val="FFFF00"/>
                </a:highlight>
              </a:rPr>
              <a:t>Day 1</a:t>
            </a:r>
          </a:p>
          <a:p>
            <a:r>
              <a:rPr lang="en-US" dirty="0"/>
              <a:t>We watch this video together in class to kick off our unit.  We live in a rural community, so many of the students were familiar with the examples in the video.  </a:t>
            </a:r>
          </a:p>
        </p:txBody>
      </p:sp>
      <p:sp>
        <p:nvSpPr>
          <p:cNvPr id="6" name="TextBox 5">
            <a:extLst>
              <a:ext uri="{FF2B5EF4-FFF2-40B4-BE49-F238E27FC236}">
                <a16:creationId xmlns:a16="http://schemas.microsoft.com/office/drawing/2014/main" id="{71C4DBC8-5FE1-41A2-A3E6-C0F52AA12E66}"/>
              </a:ext>
            </a:extLst>
          </p:cNvPr>
          <p:cNvSpPr txBox="1"/>
          <p:nvPr/>
        </p:nvSpPr>
        <p:spPr>
          <a:xfrm>
            <a:off x="0" y="228603"/>
            <a:ext cx="10058400" cy="646331"/>
          </a:xfrm>
          <a:prstGeom prst="rect">
            <a:avLst/>
          </a:prstGeom>
          <a:solidFill>
            <a:srgbClr val="FF00FF"/>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Everything is Chemical</a:t>
            </a:r>
          </a:p>
        </p:txBody>
      </p:sp>
    </p:spTree>
    <p:extLst>
      <p:ext uri="{BB962C8B-B14F-4D97-AF65-F5344CB8AC3E}">
        <p14:creationId xmlns:p14="http://schemas.microsoft.com/office/powerpoint/2010/main" val="2519658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20AB78-3169-4B28-9860-D352E8CF3BD2}"/>
              </a:ext>
            </a:extLst>
          </p:cNvPr>
          <p:cNvSpPr txBox="1"/>
          <p:nvPr/>
        </p:nvSpPr>
        <p:spPr>
          <a:xfrm>
            <a:off x="228600" y="152403"/>
            <a:ext cx="9601200" cy="6463276"/>
          </a:xfrm>
          <a:prstGeom prst="rect">
            <a:avLst/>
          </a:prstGeom>
          <a:noFill/>
        </p:spPr>
        <p:txBody>
          <a:bodyPr wrap="square" lIns="91408" tIns="45704" rIns="91408" bIns="45704">
            <a:spAutoFit/>
          </a:bodyPr>
          <a:lstStyle/>
          <a:p>
            <a:r>
              <a:rPr lang="en-US" b="1" dirty="0">
                <a:solidFill>
                  <a:srgbClr val="000000"/>
                </a:solidFill>
                <a:latin typeface="Times New Roman" panose="02020603050405020304" pitchFamily="18" charset="0"/>
                <a:cs typeface="Times New Roman" panose="02020603050405020304" pitchFamily="18" charset="0"/>
              </a:rPr>
              <a:t>Part A: Watch the </a:t>
            </a:r>
            <a:r>
              <a:rPr lang="en-US" b="1" u="sng" dirty="0">
                <a:solidFill>
                  <a:srgbClr val="000000"/>
                </a:solidFill>
                <a:latin typeface="Times New Roman" panose="02020603050405020304" pitchFamily="18" charset="0"/>
                <a:cs typeface="Times New Roman" panose="02020603050405020304" pitchFamily="18" charset="0"/>
              </a:rPr>
              <a:t>Changes of State </a:t>
            </a:r>
            <a:r>
              <a:rPr lang="en-US" b="1" dirty="0">
                <a:solidFill>
                  <a:srgbClr val="000000"/>
                </a:solidFill>
                <a:latin typeface="Times New Roman" panose="02020603050405020304" pitchFamily="18" charset="0"/>
                <a:cs typeface="Times New Roman" panose="02020603050405020304" pitchFamily="18" charset="0"/>
              </a:rPr>
              <a:t>video to complete this section.</a:t>
            </a:r>
          </a:p>
          <a:p>
            <a:endParaRPr lang="en-US" b="1"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1. </a:t>
            </a:r>
            <a:r>
              <a:rPr lang="en-US" dirty="0">
                <a:solidFill>
                  <a:srgbClr val="333333"/>
                </a:solidFill>
                <a:latin typeface="Times New Roman" panose="02020603050405020304" pitchFamily="18" charset="0"/>
                <a:cs typeface="Times New Roman" panose="02020603050405020304" pitchFamily="18" charset="0"/>
              </a:rPr>
              <a:t>By changing _______________________ or ________________ you can change a state of matter.</a:t>
            </a:r>
          </a:p>
          <a:p>
            <a:endParaRPr lang="en-US" dirty="0">
              <a:solidFill>
                <a:srgbClr val="333333"/>
              </a:solidFill>
              <a:latin typeface="Times New Roman" panose="02020603050405020304" pitchFamily="18" charset="0"/>
              <a:cs typeface="Times New Roman" panose="02020603050405020304" pitchFamily="18" charset="0"/>
            </a:endParaRPr>
          </a:p>
          <a:p>
            <a:r>
              <a:rPr lang="en-US" dirty="0">
                <a:solidFill>
                  <a:srgbClr val="333333"/>
                </a:solidFill>
                <a:latin typeface="Times New Roman" panose="02020603050405020304" pitchFamily="18" charset="0"/>
                <a:cs typeface="Times New Roman" panose="02020603050405020304" pitchFamily="18" charset="0"/>
              </a:rPr>
              <a:t>2.  ___________ have the lowest amount of kinetic energy, while _________ have the highest amounts.</a:t>
            </a: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3. What is the difference between evaporation and boiling?</a:t>
            </a:r>
            <a:br>
              <a:rPr lang="en-US" dirty="0">
                <a:solidFill>
                  <a:srgbClr val="000000"/>
                </a:solidFill>
                <a:latin typeface="Times New Roman" panose="02020603050405020304" pitchFamily="18" charset="0"/>
                <a:cs typeface="Times New Roman" panose="02020603050405020304" pitchFamily="18" charset="0"/>
              </a:rPr>
            </a:br>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sz="4000" dirty="0">
              <a:solidFill>
                <a:srgbClr val="000000"/>
              </a:solidFill>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4.  Which phase is skipped in sublimation and deposition?  ______________</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5.  Label the phase change diagram in Part B using the labels provided. (We will check after #9.)</a:t>
            </a: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6. </a:t>
            </a:r>
            <a:r>
              <a:rPr lang="en-US" dirty="0">
                <a:solidFill>
                  <a:srgbClr val="333333"/>
                </a:solidFill>
                <a:latin typeface="Times New Roman" panose="02020603050405020304" pitchFamily="18" charset="0"/>
                <a:cs typeface="Times New Roman" panose="02020603050405020304" pitchFamily="18" charset="0"/>
              </a:rPr>
              <a:t>Kinetic energy is the energy of ______________.</a:t>
            </a:r>
          </a:p>
          <a:p>
            <a:endParaRPr lang="en-US" dirty="0">
              <a:solidFill>
                <a:srgbClr val="333333"/>
              </a:solidFill>
              <a:latin typeface="Times New Roman" panose="02020603050405020304" pitchFamily="18" charset="0"/>
              <a:cs typeface="Times New Roman" panose="02020603050405020304" pitchFamily="18" charset="0"/>
            </a:endParaRPr>
          </a:p>
          <a:p>
            <a:r>
              <a:rPr lang="en-US" dirty="0">
                <a:solidFill>
                  <a:srgbClr val="333333"/>
                </a:solidFill>
                <a:latin typeface="Times New Roman" panose="02020603050405020304" pitchFamily="18" charset="0"/>
                <a:cs typeface="Times New Roman" panose="02020603050405020304" pitchFamily="18" charset="0"/>
              </a:rPr>
              <a:t>7. The average kinetic energy of particles is ____________________.</a:t>
            </a:r>
          </a:p>
          <a:p>
            <a:endParaRPr lang="en-US" dirty="0">
              <a:solidFill>
                <a:srgbClr val="333333"/>
              </a:solidFill>
              <a:latin typeface="Times New Roman" panose="02020603050405020304" pitchFamily="18" charset="0"/>
              <a:cs typeface="Times New Roman" panose="02020603050405020304" pitchFamily="18" charset="0"/>
            </a:endParaRPr>
          </a:p>
          <a:p>
            <a:r>
              <a:rPr lang="en-US" dirty="0">
                <a:solidFill>
                  <a:srgbClr val="333333"/>
                </a:solidFill>
                <a:latin typeface="Times New Roman" panose="02020603050405020304" pitchFamily="18" charset="0"/>
                <a:cs typeface="Times New Roman" panose="02020603050405020304" pitchFamily="18" charset="0"/>
              </a:rPr>
              <a:t>8.  The ______________ point is the temperature at which a solid becomes a liquid.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9.  The _______________ point is the temperature at which a liquid becomes a gas.</a:t>
            </a:r>
          </a:p>
        </p:txBody>
      </p:sp>
      <p:sp>
        <p:nvSpPr>
          <p:cNvPr id="9" name="TextBox 8">
            <a:extLst>
              <a:ext uri="{FF2B5EF4-FFF2-40B4-BE49-F238E27FC236}">
                <a16:creationId xmlns:a16="http://schemas.microsoft.com/office/drawing/2014/main" id="{4377B63A-B419-42EF-A651-1A98C2F15B9A}"/>
              </a:ext>
            </a:extLst>
          </p:cNvPr>
          <p:cNvSpPr txBox="1"/>
          <p:nvPr/>
        </p:nvSpPr>
        <p:spPr>
          <a:xfrm>
            <a:off x="4495800" y="653742"/>
            <a:ext cx="22860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PRESSURE</a:t>
            </a:r>
            <a:endParaRPr lang="en-US" sz="1400" b="1" dirty="0">
              <a:solidFill>
                <a:srgbClr val="FF0000"/>
              </a:solidFill>
            </a:endParaRPr>
          </a:p>
        </p:txBody>
      </p:sp>
      <p:sp>
        <p:nvSpPr>
          <p:cNvPr id="10" name="TextBox 9">
            <a:extLst>
              <a:ext uri="{FF2B5EF4-FFF2-40B4-BE49-F238E27FC236}">
                <a16:creationId xmlns:a16="http://schemas.microsoft.com/office/drawing/2014/main" id="{418597A6-3DDE-4DDE-B7B2-871BA9EDBF1D}"/>
              </a:ext>
            </a:extLst>
          </p:cNvPr>
          <p:cNvSpPr txBox="1"/>
          <p:nvPr/>
        </p:nvSpPr>
        <p:spPr>
          <a:xfrm>
            <a:off x="1742090" y="631736"/>
            <a:ext cx="2667000" cy="442709"/>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TEMPERATURE</a:t>
            </a:r>
            <a:endParaRPr lang="en-US" sz="1400" b="1" dirty="0">
              <a:solidFill>
                <a:srgbClr val="FF0000"/>
              </a:solidFill>
            </a:endParaRPr>
          </a:p>
        </p:txBody>
      </p:sp>
      <p:sp>
        <p:nvSpPr>
          <p:cNvPr id="11" name="TextBox 10">
            <a:extLst>
              <a:ext uri="{FF2B5EF4-FFF2-40B4-BE49-F238E27FC236}">
                <a16:creationId xmlns:a16="http://schemas.microsoft.com/office/drawing/2014/main" id="{A7890A18-98E5-4154-AAFE-5A55E6444199}"/>
              </a:ext>
            </a:extLst>
          </p:cNvPr>
          <p:cNvSpPr txBox="1"/>
          <p:nvPr/>
        </p:nvSpPr>
        <p:spPr>
          <a:xfrm>
            <a:off x="351086" y="1190230"/>
            <a:ext cx="17526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SOLIDS</a:t>
            </a:r>
            <a:endParaRPr lang="en-US" sz="1400" b="1" dirty="0">
              <a:solidFill>
                <a:srgbClr val="FF0000"/>
              </a:solidFill>
            </a:endParaRPr>
          </a:p>
        </p:txBody>
      </p:sp>
      <p:sp>
        <p:nvSpPr>
          <p:cNvPr id="12" name="TextBox 11">
            <a:extLst>
              <a:ext uri="{FF2B5EF4-FFF2-40B4-BE49-F238E27FC236}">
                <a16:creationId xmlns:a16="http://schemas.microsoft.com/office/drawing/2014/main" id="{F8BB6420-6640-432A-AA02-F658BAEC7DA6}"/>
              </a:ext>
            </a:extLst>
          </p:cNvPr>
          <p:cNvSpPr txBox="1"/>
          <p:nvPr/>
        </p:nvSpPr>
        <p:spPr>
          <a:xfrm>
            <a:off x="5964620" y="1173322"/>
            <a:ext cx="17526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GASES</a:t>
            </a:r>
            <a:endParaRPr lang="en-US" sz="1400" b="1" dirty="0">
              <a:solidFill>
                <a:srgbClr val="FF0000"/>
              </a:solidFill>
            </a:endParaRPr>
          </a:p>
        </p:txBody>
      </p:sp>
      <p:sp>
        <p:nvSpPr>
          <p:cNvPr id="13" name="TextBox 12">
            <a:extLst>
              <a:ext uri="{FF2B5EF4-FFF2-40B4-BE49-F238E27FC236}">
                <a16:creationId xmlns:a16="http://schemas.microsoft.com/office/drawing/2014/main" id="{8154FBD8-2202-4AE6-B0DD-6771B31ECA9B}"/>
              </a:ext>
            </a:extLst>
          </p:cNvPr>
          <p:cNvSpPr txBox="1"/>
          <p:nvPr/>
        </p:nvSpPr>
        <p:spPr>
          <a:xfrm>
            <a:off x="928194" y="2371136"/>
            <a:ext cx="7135211" cy="870674"/>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Evaporation takes place only at the surface of a liquid, while boiling occurs throughout the liquid.</a:t>
            </a:r>
            <a:endParaRPr lang="en-US" sz="1400" b="1" dirty="0">
              <a:solidFill>
                <a:srgbClr val="FF0000"/>
              </a:solidFill>
            </a:endParaRPr>
          </a:p>
        </p:txBody>
      </p:sp>
      <p:sp>
        <p:nvSpPr>
          <p:cNvPr id="14" name="TextBox 13">
            <a:extLst>
              <a:ext uri="{FF2B5EF4-FFF2-40B4-BE49-F238E27FC236}">
                <a16:creationId xmlns:a16="http://schemas.microsoft.com/office/drawing/2014/main" id="{547C4270-1619-491C-8361-4A174BBC1E20}"/>
              </a:ext>
            </a:extLst>
          </p:cNvPr>
          <p:cNvSpPr txBox="1"/>
          <p:nvPr/>
        </p:nvSpPr>
        <p:spPr>
          <a:xfrm>
            <a:off x="5562600" y="3399220"/>
            <a:ext cx="17526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LIQUIDS</a:t>
            </a:r>
            <a:endParaRPr lang="en-US" sz="1400" b="1" dirty="0">
              <a:solidFill>
                <a:srgbClr val="FF0000"/>
              </a:solidFill>
            </a:endParaRPr>
          </a:p>
        </p:txBody>
      </p:sp>
      <p:sp>
        <p:nvSpPr>
          <p:cNvPr id="15" name="TextBox 14">
            <a:extLst>
              <a:ext uri="{FF2B5EF4-FFF2-40B4-BE49-F238E27FC236}">
                <a16:creationId xmlns:a16="http://schemas.microsoft.com/office/drawing/2014/main" id="{6B02D024-772C-4F7E-9011-D1FFBB539088}"/>
              </a:ext>
            </a:extLst>
          </p:cNvPr>
          <p:cNvSpPr txBox="1"/>
          <p:nvPr/>
        </p:nvSpPr>
        <p:spPr>
          <a:xfrm>
            <a:off x="3543299" y="4490340"/>
            <a:ext cx="4038601" cy="470848"/>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MOTION (or MOVEMENT)</a:t>
            </a:r>
            <a:endParaRPr lang="en-US" sz="1400" b="1" dirty="0">
              <a:solidFill>
                <a:srgbClr val="FF0000"/>
              </a:solidFill>
            </a:endParaRPr>
          </a:p>
        </p:txBody>
      </p:sp>
      <p:sp>
        <p:nvSpPr>
          <p:cNvPr id="16" name="TextBox 15">
            <a:extLst>
              <a:ext uri="{FF2B5EF4-FFF2-40B4-BE49-F238E27FC236}">
                <a16:creationId xmlns:a16="http://schemas.microsoft.com/office/drawing/2014/main" id="{D8E9D207-DE33-4F13-B2FC-0FFD70723E5E}"/>
              </a:ext>
            </a:extLst>
          </p:cNvPr>
          <p:cNvSpPr txBox="1"/>
          <p:nvPr/>
        </p:nvSpPr>
        <p:spPr>
          <a:xfrm>
            <a:off x="928194" y="5638800"/>
            <a:ext cx="17526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MELTING</a:t>
            </a:r>
            <a:endParaRPr lang="en-US" sz="1400" b="1" dirty="0">
              <a:solidFill>
                <a:srgbClr val="FF0000"/>
              </a:solidFill>
            </a:endParaRPr>
          </a:p>
        </p:txBody>
      </p:sp>
      <p:sp>
        <p:nvSpPr>
          <p:cNvPr id="17" name="TextBox 16">
            <a:extLst>
              <a:ext uri="{FF2B5EF4-FFF2-40B4-BE49-F238E27FC236}">
                <a16:creationId xmlns:a16="http://schemas.microsoft.com/office/drawing/2014/main" id="{54EC3E6C-29E1-4E31-B1F0-57504883A93F}"/>
              </a:ext>
            </a:extLst>
          </p:cNvPr>
          <p:cNvSpPr txBox="1"/>
          <p:nvPr/>
        </p:nvSpPr>
        <p:spPr>
          <a:xfrm>
            <a:off x="4187058" y="5078348"/>
            <a:ext cx="26670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TEMPERATURE</a:t>
            </a:r>
            <a:endParaRPr lang="en-US" sz="1400" b="1" dirty="0">
              <a:solidFill>
                <a:srgbClr val="FF0000"/>
              </a:solidFill>
            </a:endParaRPr>
          </a:p>
        </p:txBody>
      </p:sp>
      <p:sp>
        <p:nvSpPr>
          <p:cNvPr id="18" name="TextBox 17">
            <a:extLst>
              <a:ext uri="{FF2B5EF4-FFF2-40B4-BE49-F238E27FC236}">
                <a16:creationId xmlns:a16="http://schemas.microsoft.com/office/drawing/2014/main" id="{D7BDAE98-3CA6-4078-ADE7-BBE8FAADF709}"/>
              </a:ext>
            </a:extLst>
          </p:cNvPr>
          <p:cNvSpPr txBox="1"/>
          <p:nvPr/>
        </p:nvSpPr>
        <p:spPr>
          <a:xfrm>
            <a:off x="928194" y="6172200"/>
            <a:ext cx="17526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BOILING</a:t>
            </a:r>
            <a:endParaRPr lang="en-US" sz="1400" b="1" dirty="0">
              <a:solidFill>
                <a:srgbClr val="FF0000"/>
              </a:solidFill>
            </a:endParaRPr>
          </a:p>
        </p:txBody>
      </p:sp>
    </p:spTree>
    <p:extLst>
      <p:ext uri="{BB962C8B-B14F-4D97-AF65-F5344CB8AC3E}">
        <p14:creationId xmlns:p14="http://schemas.microsoft.com/office/powerpoint/2010/main" val="23359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A4420869-D279-4A82-BB23-F3DF91616ED1}"/>
              </a:ext>
            </a:extLst>
          </p:cNvPr>
          <p:cNvPicPr>
            <a:picLocks noChangeAspect="1"/>
          </p:cNvPicPr>
          <p:nvPr/>
        </p:nvPicPr>
        <p:blipFill>
          <a:blip r:embed="rId2" cstate="print"/>
          <a:stretch>
            <a:fillRect/>
          </a:stretch>
        </p:blipFill>
        <p:spPr>
          <a:xfrm>
            <a:off x="799496" y="1166618"/>
            <a:ext cx="8434645" cy="4530144"/>
          </a:xfrm>
          <a:prstGeom prst="rect">
            <a:avLst/>
          </a:prstGeom>
        </p:spPr>
      </p:pic>
      <p:sp>
        <p:nvSpPr>
          <p:cNvPr id="2" name="TextBox 1">
            <a:extLst>
              <a:ext uri="{FF2B5EF4-FFF2-40B4-BE49-F238E27FC236}">
                <a16:creationId xmlns:a16="http://schemas.microsoft.com/office/drawing/2014/main" id="{428C58A2-B1AA-4135-B46A-D087AF920F9B}"/>
              </a:ext>
            </a:extLst>
          </p:cNvPr>
          <p:cNvSpPr txBox="1"/>
          <p:nvPr/>
        </p:nvSpPr>
        <p:spPr>
          <a:xfrm>
            <a:off x="118982" y="71368"/>
            <a:ext cx="9820443" cy="477603"/>
          </a:xfrm>
          <a:prstGeom prst="rect">
            <a:avLst/>
          </a:prstGeom>
          <a:noFill/>
        </p:spPr>
        <p:txBody>
          <a:bodyPr wrap="square" lIns="91408" tIns="45704" rIns="91408" bIns="45704" rtlCol="0">
            <a:spAutoFit/>
          </a:bodyPr>
          <a:lstStyle/>
          <a:p>
            <a:pPr algn="just">
              <a:spcBef>
                <a:spcPts val="0"/>
              </a:spcBef>
              <a:spcAft>
                <a:spcPts val="0"/>
              </a:spcAft>
            </a:pPr>
            <a:r>
              <a:rPr lang="en-US" sz="2500" b="1" dirty="0">
                <a:solidFill>
                  <a:srgbClr val="000000"/>
                </a:solidFill>
                <a:latin typeface="Times New Roman" panose="02020603050405020304" pitchFamily="18" charset="0"/>
                <a:cs typeface="Times New Roman" panose="02020603050405020304" pitchFamily="18" charset="0"/>
              </a:rPr>
              <a:t>#5. Label the phase change diagram based on the textbook.</a:t>
            </a:r>
            <a:endParaRPr lang="en-US" sz="25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D789305-FDE9-49F3-B273-41A84D9CEF17}"/>
              </a:ext>
            </a:extLst>
          </p:cNvPr>
          <p:cNvSpPr txBox="1"/>
          <p:nvPr/>
        </p:nvSpPr>
        <p:spPr>
          <a:xfrm rot="5400000">
            <a:off x="8209170" y="3112472"/>
            <a:ext cx="2461078" cy="338554"/>
          </a:xfrm>
          <a:prstGeom prst="rect">
            <a:avLst/>
          </a:prstGeom>
          <a:noFill/>
        </p:spPr>
        <p:txBody>
          <a:bodyPr wrap="square" lIns="91408" tIns="45704" rIns="91408" bIns="45704" rtlCol="0">
            <a:spAutoFit/>
          </a:bodyPr>
          <a:lstStyle/>
          <a:p>
            <a:pPr algn="ctr"/>
            <a:r>
              <a:rPr lang="en-US" sz="1600" b="1" dirty="0"/>
              <a:t>Higher kinetic  energy</a:t>
            </a:r>
          </a:p>
        </p:txBody>
      </p:sp>
      <p:sp>
        <p:nvSpPr>
          <p:cNvPr id="21" name="TextBox 20">
            <a:extLst>
              <a:ext uri="{FF2B5EF4-FFF2-40B4-BE49-F238E27FC236}">
                <a16:creationId xmlns:a16="http://schemas.microsoft.com/office/drawing/2014/main" id="{EC427304-2013-4A8B-BA80-CA649C0CBC76}"/>
              </a:ext>
            </a:extLst>
          </p:cNvPr>
          <p:cNvSpPr txBox="1"/>
          <p:nvPr/>
        </p:nvSpPr>
        <p:spPr>
          <a:xfrm rot="16200000">
            <a:off x="-675220" y="3309194"/>
            <a:ext cx="2641054" cy="338554"/>
          </a:xfrm>
          <a:prstGeom prst="rect">
            <a:avLst/>
          </a:prstGeom>
          <a:noFill/>
        </p:spPr>
        <p:txBody>
          <a:bodyPr wrap="square" lIns="91408" tIns="45704" rIns="91408" bIns="45704" rtlCol="0">
            <a:spAutoFit/>
          </a:bodyPr>
          <a:lstStyle/>
          <a:p>
            <a:pPr algn="ctr"/>
            <a:r>
              <a:rPr lang="en-US" sz="1600" b="1" dirty="0"/>
              <a:t>Lower kinetic energy</a:t>
            </a:r>
          </a:p>
        </p:txBody>
      </p:sp>
      <p:sp>
        <p:nvSpPr>
          <p:cNvPr id="35" name="TextBox 34">
            <a:extLst>
              <a:ext uri="{FF2B5EF4-FFF2-40B4-BE49-F238E27FC236}">
                <a16:creationId xmlns:a16="http://schemas.microsoft.com/office/drawing/2014/main" id="{BF45E23F-BE19-4263-A86D-90D98562C0E2}"/>
              </a:ext>
            </a:extLst>
          </p:cNvPr>
          <p:cNvSpPr txBox="1"/>
          <p:nvPr/>
        </p:nvSpPr>
        <p:spPr>
          <a:xfrm>
            <a:off x="1657734" y="993312"/>
            <a:ext cx="2514600" cy="477603"/>
          </a:xfrm>
          <a:prstGeom prst="rect">
            <a:avLst/>
          </a:prstGeom>
          <a:solidFill>
            <a:schemeClr val="bg1"/>
          </a:solidFill>
          <a:ln w="28575">
            <a:solidFill>
              <a:srgbClr val="FF0000"/>
            </a:solidFill>
          </a:ln>
        </p:spPr>
        <p:txBody>
          <a:bodyPr wrap="square" lIns="91408" tIns="45704" rIns="91408" bIns="45704">
            <a:spAutoFit/>
          </a:bodyPr>
          <a:lstStyle/>
          <a:p>
            <a:pPr algn="ctr"/>
            <a:r>
              <a:rPr lang="en-US" sz="2500" b="1" dirty="0">
                <a:latin typeface="Times New Roman" pitchFamily="18" charset="0"/>
                <a:cs typeface="Times New Roman" pitchFamily="18" charset="0"/>
              </a:rPr>
              <a:t>Sublimation</a:t>
            </a:r>
            <a:endParaRPr lang="en-US" sz="1400" dirty="0"/>
          </a:p>
        </p:txBody>
      </p:sp>
      <p:sp>
        <p:nvSpPr>
          <p:cNvPr id="36" name="TextBox 35">
            <a:extLst>
              <a:ext uri="{FF2B5EF4-FFF2-40B4-BE49-F238E27FC236}">
                <a16:creationId xmlns:a16="http://schemas.microsoft.com/office/drawing/2014/main" id="{4B0379C4-9AFF-43B6-8B51-50F88EEF8F03}"/>
              </a:ext>
            </a:extLst>
          </p:cNvPr>
          <p:cNvSpPr txBox="1"/>
          <p:nvPr/>
        </p:nvSpPr>
        <p:spPr>
          <a:xfrm>
            <a:off x="5867849" y="5190135"/>
            <a:ext cx="2514600" cy="477603"/>
          </a:xfrm>
          <a:prstGeom prst="rect">
            <a:avLst/>
          </a:prstGeom>
          <a:solidFill>
            <a:schemeClr val="bg1"/>
          </a:solidFill>
          <a:ln w="28575">
            <a:solidFill>
              <a:srgbClr val="FF0000"/>
            </a:solidFill>
          </a:ln>
        </p:spPr>
        <p:txBody>
          <a:bodyPr wrap="square" lIns="91408" tIns="45704" rIns="91408" bIns="45704">
            <a:spAutoFit/>
          </a:bodyPr>
          <a:lstStyle/>
          <a:p>
            <a:pPr algn="ctr"/>
            <a:r>
              <a:rPr lang="en-US" sz="2500" b="1" dirty="0">
                <a:latin typeface="Times New Roman" pitchFamily="18" charset="0"/>
                <a:cs typeface="Times New Roman" pitchFamily="18" charset="0"/>
              </a:rPr>
              <a:t>Deposition</a:t>
            </a:r>
            <a:endParaRPr lang="en-US" sz="1400" dirty="0"/>
          </a:p>
        </p:txBody>
      </p:sp>
      <p:sp>
        <p:nvSpPr>
          <p:cNvPr id="39" name="TextBox 38">
            <a:extLst>
              <a:ext uri="{FF2B5EF4-FFF2-40B4-BE49-F238E27FC236}">
                <a16:creationId xmlns:a16="http://schemas.microsoft.com/office/drawing/2014/main" id="{764BAFA3-CD7E-44A4-A9E1-BC54DDA45044}"/>
              </a:ext>
            </a:extLst>
          </p:cNvPr>
          <p:cNvSpPr txBox="1"/>
          <p:nvPr/>
        </p:nvSpPr>
        <p:spPr>
          <a:xfrm>
            <a:off x="1804191" y="2265601"/>
            <a:ext cx="1667412" cy="477603"/>
          </a:xfrm>
          <a:prstGeom prst="rect">
            <a:avLst/>
          </a:prstGeom>
          <a:solidFill>
            <a:schemeClr val="bg1"/>
          </a:solidFill>
          <a:ln w="28575">
            <a:solidFill>
              <a:srgbClr val="FF0000"/>
            </a:solidFill>
          </a:ln>
        </p:spPr>
        <p:txBody>
          <a:bodyPr wrap="square" lIns="91408" tIns="45704" rIns="91408" bIns="45704">
            <a:spAutoFit/>
          </a:bodyPr>
          <a:lstStyle/>
          <a:p>
            <a:pPr algn="ctr"/>
            <a:r>
              <a:rPr lang="en-US" sz="2500" b="1" dirty="0">
                <a:latin typeface="Times New Roman" pitchFamily="18" charset="0"/>
                <a:cs typeface="Times New Roman" pitchFamily="18" charset="0"/>
              </a:rPr>
              <a:t>Melting</a:t>
            </a:r>
            <a:endParaRPr lang="en-US" sz="1400" dirty="0"/>
          </a:p>
        </p:txBody>
      </p:sp>
      <p:sp>
        <p:nvSpPr>
          <p:cNvPr id="40" name="TextBox 39">
            <a:extLst>
              <a:ext uri="{FF2B5EF4-FFF2-40B4-BE49-F238E27FC236}">
                <a16:creationId xmlns:a16="http://schemas.microsoft.com/office/drawing/2014/main" id="{DD268FD2-A7C5-4E78-85B7-77828B6BF6E8}"/>
              </a:ext>
            </a:extLst>
          </p:cNvPr>
          <p:cNvSpPr txBox="1"/>
          <p:nvPr/>
        </p:nvSpPr>
        <p:spPr>
          <a:xfrm>
            <a:off x="5418402" y="2286927"/>
            <a:ext cx="2122896" cy="477603"/>
          </a:xfrm>
          <a:prstGeom prst="rect">
            <a:avLst/>
          </a:prstGeom>
          <a:solidFill>
            <a:schemeClr val="bg1"/>
          </a:solidFill>
          <a:ln w="28575">
            <a:solidFill>
              <a:srgbClr val="FF0000"/>
            </a:solidFill>
          </a:ln>
        </p:spPr>
        <p:txBody>
          <a:bodyPr wrap="square" lIns="91408" tIns="45704" rIns="91408" bIns="45704">
            <a:spAutoFit/>
          </a:bodyPr>
          <a:lstStyle/>
          <a:p>
            <a:pPr algn="ctr"/>
            <a:r>
              <a:rPr lang="en-US" sz="2500" b="1" dirty="0">
                <a:latin typeface="Times New Roman" pitchFamily="18" charset="0"/>
                <a:cs typeface="Times New Roman" pitchFamily="18" charset="0"/>
              </a:rPr>
              <a:t>Vaporization</a:t>
            </a:r>
            <a:endParaRPr lang="en-US" sz="1400" dirty="0"/>
          </a:p>
        </p:txBody>
      </p:sp>
      <p:sp>
        <p:nvSpPr>
          <p:cNvPr id="41" name="TextBox 40">
            <a:extLst>
              <a:ext uri="{FF2B5EF4-FFF2-40B4-BE49-F238E27FC236}">
                <a16:creationId xmlns:a16="http://schemas.microsoft.com/office/drawing/2014/main" id="{EDE0D320-3EDA-4425-9B78-1BE06E63C68E}"/>
              </a:ext>
            </a:extLst>
          </p:cNvPr>
          <p:cNvSpPr txBox="1"/>
          <p:nvPr/>
        </p:nvSpPr>
        <p:spPr>
          <a:xfrm>
            <a:off x="2582500" y="3747314"/>
            <a:ext cx="1709882" cy="477603"/>
          </a:xfrm>
          <a:prstGeom prst="rect">
            <a:avLst/>
          </a:prstGeom>
          <a:solidFill>
            <a:schemeClr val="bg1"/>
          </a:solidFill>
          <a:ln w="28575">
            <a:solidFill>
              <a:srgbClr val="FF0000"/>
            </a:solidFill>
          </a:ln>
        </p:spPr>
        <p:txBody>
          <a:bodyPr wrap="square" lIns="91408" tIns="45704" rIns="91408" bIns="45704">
            <a:spAutoFit/>
          </a:bodyPr>
          <a:lstStyle/>
          <a:p>
            <a:pPr algn="ctr"/>
            <a:r>
              <a:rPr lang="en-US" sz="2500" b="1" dirty="0">
                <a:latin typeface="Times New Roman" pitchFamily="18" charset="0"/>
                <a:cs typeface="Times New Roman" pitchFamily="18" charset="0"/>
              </a:rPr>
              <a:t>Freezing</a:t>
            </a:r>
            <a:endParaRPr lang="en-US" sz="1400" dirty="0"/>
          </a:p>
        </p:txBody>
      </p:sp>
      <p:sp>
        <p:nvSpPr>
          <p:cNvPr id="42" name="TextBox 41">
            <a:extLst>
              <a:ext uri="{FF2B5EF4-FFF2-40B4-BE49-F238E27FC236}">
                <a16:creationId xmlns:a16="http://schemas.microsoft.com/office/drawing/2014/main" id="{81E983C1-8E8F-4EF3-AD11-8AA1E8154F42}"/>
              </a:ext>
            </a:extLst>
          </p:cNvPr>
          <p:cNvSpPr txBox="1"/>
          <p:nvPr/>
        </p:nvSpPr>
        <p:spPr>
          <a:xfrm>
            <a:off x="5790515" y="3721449"/>
            <a:ext cx="2122896" cy="477603"/>
          </a:xfrm>
          <a:prstGeom prst="rect">
            <a:avLst/>
          </a:prstGeom>
          <a:solidFill>
            <a:schemeClr val="bg1"/>
          </a:solidFill>
          <a:ln w="28575">
            <a:solidFill>
              <a:srgbClr val="FF0000"/>
            </a:solidFill>
          </a:ln>
        </p:spPr>
        <p:txBody>
          <a:bodyPr wrap="square" lIns="91408" tIns="45704" rIns="91408" bIns="45704">
            <a:spAutoFit/>
          </a:bodyPr>
          <a:lstStyle/>
          <a:p>
            <a:pPr algn="ctr"/>
            <a:r>
              <a:rPr lang="en-US" sz="2500" b="1" dirty="0">
                <a:latin typeface="Times New Roman" pitchFamily="18" charset="0"/>
                <a:cs typeface="Times New Roman" pitchFamily="18" charset="0"/>
              </a:rPr>
              <a:t>Condensation</a:t>
            </a:r>
            <a:endParaRPr lang="en-US" sz="1400" dirty="0"/>
          </a:p>
        </p:txBody>
      </p:sp>
      <p:pic>
        <p:nvPicPr>
          <p:cNvPr id="4" name="Picture 3">
            <a:extLst>
              <a:ext uri="{FF2B5EF4-FFF2-40B4-BE49-F238E27FC236}">
                <a16:creationId xmlns:a16="http://schemas.microsoft.com/office/drawing/2014/main" id="{8B87D5A3-AD2B-48E4-AB8D-F3E9D9CC4C5B}"/>
              </a:ext>
            </a:extLst>
          </p:cNvPr>
          <p:cNvPicPr>
            <a:picLocks noChangeAspect="1"/>
          </p:cNvPicPr>
          <p:nvPr/>
        </p:nvPicPr>
        <p:blipFill>
          <a:blip r:embed="rId3" cstate="print"/>
          <a:stretch>
            <a:fillRect/>
          </a:stretch>
        </p:blipFill>
        <p:spPr>
          <a:xfrm>
            <a:off x="3498704" y="1742449"/>
            <a:ext cx="1171654" cy="830997"/>
          </a:xfrm>
          <a:prstGeom prst="rect">
            <a:avLst/>
          </a:prstGeom>
        </p:spPr>
      </p:pic>
      <p:pic>
        <p:nvPicPr>
          <p:cNvPr id="1026" name="Picture 2">
            <a:extLst>
              <a:ext uri="{FF2B5EF4-FFF2-40B4-BE49-F238E27FC236}">
                <a16:creationId xmlns:a16="http://schemas.microsoft.com/office/drawing/2014/main" id="{B15C8891-14B0-4CB7-9C30-498CC1A0AB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9849" y="4254435"/>
            <a:ext cx="1189329" cy="653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DF11757-706D-4245-804D-9D4625D484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3" y="838200"/>
            <a:ext cx="1244015" cy="739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2113121-AF56-4D01-8F92-D5847B1435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9" y="4986570"/>
            <a:ext cx="1238959" cy="8804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23962EE-C861-410B-946C-A99F381CF3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0432" y="1576929"/>
            <a:ext cx="999571" cy="6531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30933A9-5CDC-4A18-9AEE-54BB8CE77B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1806" y="4254432"/>
            <a:ext cx="1243311" cy="77582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F16D9F5-66DA-423D-A910-20042C46C32E}"/>
              </a:ext>
            </a:extLst>
          </p:cNvPr>
          <p:cNvGrpSpPr/>
          <p:nvPr/>
        </p:nvGrpSpPr>
        <p:grpSpPr>
          <a:xfrm>
            <a:off x="7577593" y="1353833"/>
            <a:ext cx="2292462" cy="896996"/>
            <a:chOff x="7577592" y="1353830"/>
            <a:chExt cx="2292462" cy="896996"/>
          </a:xfrm>
        </p:grpSpPr>
        <p:sp>
          <p:nvSpPr>
            <p:cNvPr id="45" name="TextBox 44">
              <a:extLst>
                <a:ext uri="{FF2B5EF4-FFF2-40B4-BE49-F238E27FC236}">
                  <a16:creationId xmlns:a16="http://schemas.microsoft.com/office/drawing/2014/main" id="{315C9211-CA6A-474F-A34C-4C46F6D67B1B}"/>
                </a:ext>
              </a:extLst>
            </p:cNvPr>
            <p:cNvSpPr txBox="1"/>
            <p:nvPr/>
          </p:nvSpPr>
          <p:spPr>
            <a:xfrm>
              <a:off x="8374566" y="1353830"/>
              <a:ext cx="1495488" cy="592983"/>
            </a:xfrm>
            <a:prstGeom prst="rect">
              <a:avLst/>
            </a:prstGeom>
            <a:solidFill>
              <a:schemeClr val="bg1"/>
            </a:solidFill>
            <a:ln w="28575">
              <a:solidFill>
                <a:schemeClr val="tx1"/>
              </a:solidFill>
            </a:ln>
          </p:spPr>
          <p:txBody>
            <a:bodyPr wrap="square">
              <a:spAutoFit/>
            </a:bodyPr>
            <a:lstStyle/>
            <a:p>
              <a:pPr algn="ctr"/>
              <a:r>
                <a:rPr lang="en-US" sz="1600" b="1" dirty="0">
                  <a:latin typeface="Times New Roman" pitchFamily="18" charset="0"/>
                  <a:cs typeface="Times New Roman" pitchFamily="18" charset="0"/>
                </a:rPr>
                <a:t>Evaporation OR Boiling</a:t>
              </a:r>
              <a:endParaRPr lang="en-US" sz="1000" dirty="0"/>
            </a:p>
          </p:txBody>
        </p:sp>
        <p:cxnSp>
          <p:nvCxnSpPr>
            <p:cNvPr id="5" name="Straight Arrow Connector 4">
              <a:extLst>
                <a:ext uri="{FF2B5EF4-FFF2-40B4-BE49-F238E27FC236}">
                  <a16:creationId xmlns:a16="http://schemas.microsoft.com/office/drawing/2014/main" id="{C5EA7631-A529-4E52-8252-8EBCD3C24E5D}"/>
                </a:ext>
              </a:extLst>
            </p:cNvPr>
            <p:cNvCxnSpPr>
              <a:cxnSpLocks/>
              <a:stCxn id="45" idx="1"/>
            </p:cNvCxnSpPr>
            <p:nvPr/>
          </p:nvCxnSpPr>
          <p:spPr>
            <a:xfrm flipH="1">
              <a:off x="7577592" y="1650321"/>
              <a:ext cx="796974" cy="6005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B799859F-B9B2-4ACE-ABBB-06DAEE3D87E5}"/>
              </a:ext>
            </a:extLst>
          </p:cNvPr>
          <p:cNvPicPr>
            <a:picLocks noChangeAspect="1"/>
          </p:cNvPicPr>
          <p:nvPr/>
        </p:nvPicPr>
        <p:blipFill>
          <a:blip r:embed="rId3" cstate="print"/>
          <a:stretch>
            <a:fillRect/>
          </a:stretch>
        </p:blipFill>
        <p:spPr>
          <a:xfrm>
            <a:off x="6741753" y="6680256"/>
            <a:ext cx="1171654" cy="830997"/>
          </a:xfrm>
          <a:prstGeom prst="rect">
            <a:avLst/>
          </a:prstGeom>
        </p:spPr>
      </p:pic>
      <p:pic>
        <p:nvPicPr>
          <p:cNvPr id="24" name="Picture 2">
            <a:extLst>
              <a:ext uri="{FF2B5EF4-FFF2-40B4-BE49-F238E27FC236}">
                <a16:creationId xmlns:a16="http://schemas.microsoft.com/office/drawing/2014/main" id="{AE9CBAF1-D3AC-4C5E-8F9A-98A4E56CEF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2561" y="6905109"/>
            <a:ext cx="1189329" cy="6534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A302648B-2212-4440-A76F-92A0037508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271" y="6498515"/>
            <a:ext cx="1816529" cy="10791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925F7CAF-2FC3-4DBA-BF49-09025A9863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540215"/>
            <a:ext cx="1563518" cy="11110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id="{E3C90F5D-DAAC-4735-9621-5E189736EA7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6236" y="6622278"/>
            <a:ext cx="1656465" cy="10823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3C002105-74FF-44CE-AA52-C35923CB29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7442" y="6659784"/>
            <a:ext cx="1508928" cy="94157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EF7B2BB-C748-4402-B7CC-157D6C1BFEBF}"/>
              </a:ext>
            </a:extLst>
          </p:cNvPr>
          <p:cNvSpPr txBox="1"/>
          <p:nvPr/>
        </p:nvSpPr>
        <p:spPr>
          <a:xfrm>
            <a:off x="129437" y="6070104"/>
            <a:ext cx="6512453" cy="861297"/>
          </a:xfrm>
          <a:prstGeom prst="rect">
            <a:avLst/>
          </a:prstGeom>
          <a:noFill/>
        </p:spPr>
        <p:txBody>
          <a:bodyPr wrap="square" lIns="91408" tIns="45704" rIns="91408" bIns="45704">
            <a:spAutoFit/>
          </a:bodyPr>
          <a:lstStyle/>
          <a:p>
            <a:pPr algn="just">
              <a:spcBef>
                <a:spcPts val="0"/>
              </a:spcBef>
              <a:spcAft>
                <a:spcPts val="0"/>
              </a:spcAft>
            </a:pPr>
            <a:r>
              <a:rPr lang="en-US" sz="2500" b="1" dirty="0">
                <a:solidFill>
                  <a:srgbClr val="000000"/>
                </a:solidFill>
                <a:latin typeface="Times New Roman" panose="02020603050405020304" pitchFamily="18" charset="0"/>
                <a:cs typeface="Times New Roman" panose="02020603050405020304" pitchFamily="18" charset="0"/>
              </a:rPr>
              <a:t>Part B:  Add the examples to finish the diagram.</a:t>
            </a:r>
          </a:p>
        </p:txBody>
      </p:sp>
      <p:pic>
        <p:nvPicPr>
          <p:cNvPr id="31" name="Picture 30">
            <a:hlinkClick r:id="rId10"/>
            <a:extLst>
              <a:ext uri="{FF2B5EF4-FFF2-40B4-BE49-F238E27FC236}">
                <a16:creationId xmlns:a16="http://schemas.microsoft.com/office/drawing/2014/main" id="{747477C3-EC9E-43EC-B272-3CF6288932FC}"/>
              </a:ext>
            </a:extLst>
          </p:cNvPr>
          <p:cNvPicPr>
            <a:picLocks noChangeAspect="1"/>
          </p:cNvPicPr>
          <p:nvPr/>
        </p:nvPicPr>
        <p:blipFill>
          <a:blip r:embed="rId11" cstate="print"/>
          <a:stretch>
            <a:fillRect/>
          </a:stretch>
        </p:blipFill>
        <p:spPr>
          <a:xfrm>
            <a:off x="10744203" y="-487430"/>
            <a:ext cx="1689757" cy="974860"/>
          </a:xfrm>
          <a:prstGeom prst="rect">
            <a:avLst/>
          </a:prstGeom>
        </p:spPr>
      </p:pic>
    </p:spTree>
    <p:extLst>
      <p:ext uri="{BB962C8B-B14F-4D97-AF65-F5344CB8AC3E}">
        <p14:creationId xmlns:p14="http://schemas.microsoft.com/office/powerpoint/2010/main" val="22985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0"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20AB78-3169-4B28-9860-D352E8CF3BD2}"/>
              </a:ext>
            </a:extLst>
          </p:cNvPr>
          <p:cNvSpPr txBox="1"/>
          <p:nvPr/>
        </p:nvSpPr>
        <p:spPr>
          <a:xfrm>
            <a:off x="228600" y="152402"/>
            <a:ext cx="9601200" cy="2585291"/>
          </a:xfrm>
          <a:prstGeom prst="rect">
            <a:avLst/>
          </a:prstGeom>
          <a:noFill/>
        </p:spPr>
        <p:txBody>
          <a:bodyPr wrap="square" lIns="91408" tIns="45704" rIns="91408" bIns="45704">
            <a:spAutoFit/>
          </a:bodyPr>
          <a:lstStyle/>
          <a:p>
            <a:r>
              <a:rPr lang="en-US" b="1" dirty="0">
                <a:latin typeface="Times New Roman" panose="02020603050405020304" pitchFamily="18" charset="0"/>
                <a:cs typeface="Times New Roman" panose="02020603050405020304" pitchFamily="18" charset="0"/>
              </a:rPr>
              <a:t>10.  What state of matter are the substances on the list at room temperature?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Gases –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Liquids –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Solids - </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19" name="Picture 2">
            <a:extLst>
              <a:ext uri="{FF2B5EF4-FFF2-40B4-BE49-F238E27FC236}">
                <a16:creationId xmlns:a16="http://schemas.microsoft.com/office/drawing/2014/main" id="{3BA83DDB-4A06-4EBF-9318-130C0510CC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4" y="2936221"/>
            <a:ext cx="7702335" cy="42861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B66D4C0-71E1-48EF-A073-C3481C4E5037}"/>
              </a:ext>
            </a:extLst>
          </p:cNvPr>
          <p:cNvSpPr txBox="1"/>
          <p:nvPr/>
        </p:nvSpPr>
        <p:spPr>
          <a:xfrm>
            <a:off x="1368972" y="7200370"/>
            <a:ext cx="4953000" cy="486954"/>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ROOM TEMPERATURE = 23</a:t>
            </a:r>
            <a:r>
              <a:rPr lang="en-US" sz="2500" b="1" baseline="30000" dirty="0">
                <a:solidFill>
                  <a:srgbClr val="FF0000"/>
                </a:solidFill>
                <a:latin typeface="Times New Roman" pitchFamily="18" charset="0"/>
                <a:cs typeface="Times New Roman" pitchFamily="18" charset="0"/>
              </a:rPr>
              <a:t>o</a:t>
            </a:r>
            <a:r>
              <a:rPr lang="en-US" sz="2500" b="1" dirty="0">
                <a:solidFill>
                  <a:srgbClr val="FF0000"/>
                </a:solidFill>
                <a:latin typeface="Times New Roman" pitchFamily="18" charset="0"/>
                <a:cs typeface="Times New Roman" pitchFamily="18" charset="0"/>
              </a:rPr>
              <a:t> C</a:t>
            </a:r>
            <a:endParaRPr lang="en-US" sz="1600" b="1" dirty="0">
              <a:solidFill>
                <a:srgbClr val="FF0000"/>
              </a:solidFill>
            </a:endParaRPr>
          </a:p>
        </p:txBody>
      </p:sp>
      <p:sp>
        <p:nvSpPr>
          <p:cNvPr id="2" name="Oval 1">
            <a:extLst>
              <a:ext uri="{FF2B5EF4-FFF2-40B4-BE49-F238E27FC236}">
                <a16:creationId xmlns:a16="http://schemas.microsoft.com/office/drawing/2014/main" id="{F6AA6E20-F35E-4EAC-A9EB-FCD8DB538955}"/>
              </a:ext>
            </a:extLst>
          </p:cNvPr>
          <p:cNvSpPr/>
          <p:nvPr/>
        </p:nvSpPr>
        <p:spPr>
          <a:xfrm>
            <a:off x="6169575" y="39624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22" name="Oval 21">
            <a:extLst>
              <a:ext uri="{FF2B5EF4-FFF2-40B4-BE49-F238E27FC236}">
                <a16:creationId xmlns:a16="http://schemas.microsoft.com/office/drawing/2014/main" id="{51E32ACA-8D99-44B8-8043-CE5FBF9381D6}"/>
              </a:ext>
            </a:extLst>
          </p:cNvPr>
          <p:cNvSpPr/>
          <p:nvPr/>
        </p:nvSpPr>
        <p:spPr>
          <a:xfrm>
            <a:off x="6169575" y="42672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23" name="Oval 22">
            <a:extLst>
              <a:ext uri="{FF2B5EF4-FFF2-40B4-BE49-F238E27FC236}">
                <a16:creationId xmlns:a16="http://schemas.microsoft.com/office/drawing/2014/main" id="{86AB5E0C-3DA9-4161-BF1A-9BF2354F1AAC}"/>
              </a:ext>
            </a:extLst>
          </p:cNvPr>
          <p:cNvSpPr/>
          <p:nvPr/>
        </p:nvSpPr>
        <p:spPr>
          <a:xfrm>
            <a:off x="6169575" y="4648203"/>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24" name="Oval 23">
            <a:extLst>
              <a:ext uri="{FF2B5EF4-FFF2-40B4-BE49-F238E27FC236}">
                <a16:creationId xmlns:a16="http://schemas.microsoft.com/office/drawing/2014/main" id="{17CC8495-7126-418E-9504-B0F9FA16EA06}"/>
              </a:ext>
            </a:extLst>
          </p:cNvPr>
          <p:cNvSpPr/>
          <p:nvPr/>
        </p:nvSpPr>
        <p:spPr>
          <a:xfrm>
            <a:off x="4378875" y="4955896"/>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25" name="Oval 24">
            <a:extLst>
              <a:ext uri="{FF2B5EF4-FFF2-40B4-BE49-F238E27FC236}">
                <a16:creationId xmlns:a16="http://schemas.microsoft.com/office/drawing/2014/main" id="{7EE1B4BA-2C50-458C-BE99-4C3BAFD3004A}"/>
              </a:ext>
            </a:extLst>
          </p:cNvPr>
          <p:cNvSpPr/>
          <p:nvPr/>
        </p:nvSpPr>
        <p:spPr>
          <a:xfrm>
            <a:off x="4378875" y="5274621"/>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26" name="Oval 25">
            <a:extLst>
              <a:ext uri="{FF2B5EF4-FFF2-40B4-BE49-F238E27FC236}">
                <a16:creationId xmlns:a16="http://schemas.microsoft.com/office/drawing/2014/main" id="{467840FC-C41B-478C-A5CD-B893B3CD8A7E}"/>
              </a:ext>
            </a:extLst>
          </p:cNvPr>
          <p:cNvSpPr/>
          <p:nvPr/>
        </p:nvSpPr>
        <p:spPr>
          <a:xfrm>
            <a:off x="4378875" y="5593346"/>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27" name="Oval 26">
            <a:extLst>
              <a:ext uri="{FF2B5EF4-FFF2-40B4-BE49-F238E27FC236}">
                <a16:creationId xmlns:a16="http://schemas.microsoft.com/office/drawing/2014/main" id="{31D1248D-D22C-4A56-AE25-48CADA5AB1D4}"/>
              </a:ext>
            </a:extLst>
          </p:cNvPr>
          <p:cNvSpPr/>
          <p:nvPr/>
        </p:nvSpPr>
        <p:spPr>
          <a:xfrm>
            <a:off x="4378875" y="5912070"/>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p>
        </p:txBody>
      </p:sp>
      <p:sp>
        <p:nvSpPr>
          <p:cNvPr id="28" name="Oval 27">
            <a:extLst>
              <a:ext uri="{FF2B5EF4-FFF2-40B4-BE49-F238E27FC236}">
                <a16:creationId xmlns:a16="http://schemas.microsoft.com/office/drawing/2014/main" id="{CF004543-F8FA-4F40-B3EA-BF8EA29056CD}"/>
              </a:ext>
            </a:extLst>
          </p:cNvPr>
          <p:cNvSpPr/>
          <p:nvPr/>
        </p:nvSpPr>
        <p:spPr>
          <a:xfrm>
            <a:off x="3121575" y="6248403"/>
            <a:ext cx="152400" cy="152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solidFill>
                <a:srgbClr val="00B0F0"/>
              </a:solidFill>
            </a:endParaRPr>
          </a:p>
        </p:txBody>
      </p:sp>
      <p:sp>
        <p:nvSpPr>
          <p:cNvPr id="29" name="Oval 28">
            <a:extLst>
              <a:ext uri="{FF2B5EF4-FFF2-40B4-BE49-F238E27FC236}">
                <a16:creationId xmlns:a16="http://schemas.microsoft.com/office/drawing/2014/main" id="{2FF7FF2A-C4F1-4991-98A1-3AA491FE6344}"/>
              </a:ext>
            </a:extLst>
          </p:cNvPr>
          <p:cNvSpPr/>
          <p:nvPr/>
        </p:nvSpPr>
        <p:spPr>
          <a:xfrm>
            <a:off x="3121575" y="6576853"/>
            <a:ext cx="152400" cy="152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solidFill>
                <a:srgbClr val="00B0F0"/>
              </a:solidFill>
            </a:endParaRPr>
          </a:p>
        </p:txBody>
      </p:sp>
      <p:sp>
        <p:nvSpPr>
          <p:cNvPr id="30" name="Oval 29">
            <a:extLst>
              <a:ext uri="{FF2B5EF4-FFF2-40B4-BE49-F238E27FC236}">
                <a16:creationId xmlns:a16="http://schemas.microsoft.com/office/drawing/2014/main" id="{B0AE9505-0B85-4E9C-9FC4-AF221A10A599}"/>
              </a:ext>
            </a:extLst>
          </p:cNvPr>
          <p:cNvSpPr/>
          <p:nvPr/>
        </p:nvSpPr>
        <p:spPr>
          <a:xfrm>
            <a:off x="3121575" y="6905301"/>
            <a:ext cx="152400" cy="152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a:solidFill>
                <a:srgbClr val="00B0F0"/>
              </a:solidFill>
            </a:endParaRPr>
          </a:p>
        </p:txBody>
      </p:sp>
      <p:sp>
        <p:nvSpPr>
          <p:cNvPr id="31" name="TextBox 30">
            <a:extLst>
              <a:ext uri="{FF2B5EF4-FFF2-40B4-BE49-F238E27FC236}">
                <a16:creationId xmlns:a16="http://schemas.microsoft.com/office/drawing/2014/main" id="{F59847F1-5E4D-4D35-B5AC-D74E24114CE9}"/>
              </a:ext>
            </a:extLst>
          </p:cNvPr>
          <p:cNvSpPr txBox="1"/>
          <p:nvPr/>
        </p:nvSpPr>
        <p:spPr>
          <a:xfrm>
            <a:off x="1295400" y="674743"/>
            <a:ext cx="7782910" cy="486980"/>
          </a:xfrm>
          <a:prstGeom prst="rect">
            <a:avLst/>
          </a:prstGeom>
          <a:noFill/>
        </p:spPr>
        <p:txBody>
          <a:bodyPr wrap="square" lIns="100536" tIns="50267" rIns="100536" bIns="50267" rtlCol="0">
            <a:spAutoFit/>
          </a:bodyPr>
          <a:lstStyle/>
          <a:p>
            <a:r>
              <a:rPr lang="en-US" sz="2500" b="1" dirty="0">
                <a:solidFill>
                  <a:srgbClr val="FF0000"/>
                </a:solidFill>
                <a:latin typeface="Times New Roman" pitchFamily="18" charset="0"/>
                <a:cs typeface="Times New Roman" pitchFamily="18" charset="0"/>
              </a:rPr>
              <a:t>Neon, Oxygen, Chlorine</a:t>
            </a:r>
            <a:endParaRPr lang="en-US" sz="1600" b="1" dirty="0">
              <a:solidFill>
                <a:srgbClr val="FF0000"/>
              </a:solidFill>
            </a:endParaRPr>
          </a:p>
        </p:txBody>
      </p:sp>
      <p:sp>
        <p:nvSpPr>
          <p:cNvPr id="32" name="TextBox 31">
            <a:extLst>
              <a:ext uri="{FF2B5EF4-FFF2-40B4-BE49-F238E27FC236}">
                <a16:creationId xmlns:a16="http://schemas.microsoft.com/office/drawing/2014/main" id="{7606E4B5-7C5B-4A44-A327-ACAAF26C204C}"/>
              </a:ext>
            </a:extLst>
          </p:cNvPr>
          <p:cNvSpPr txBox="1"/>
          <p:nvPr/>
        </p:nvSpPr>
        <p:spPr>
          <a:xfrm>
            <a:off x="1371603" y="1349310"/>
            <a:ext cx="7782910" cy="486980"/>
          </a:xfrm>
          <a:prstGeom prst="rect">
            <a:avLst/>
          </a:prstGeom>
          <a:noFill/>
        </p:spPr>
        <p:txBody>
          <a:bodyPr wrap="square" lIns="100536" tIns="50267" rIns="100536" bIns="50267" rtlCol="0">
            <a:spAutoFit/>
          </a:bodyPr>
          <a:lstStyle/>
          <a:p>
            <a:r>
              <a:rPr lang="en-US" sz="2500" b="1" dirty="0">
                <a:solidFill>
                  <a:srgbClr val="FF0000"/>
                </a:solidFill>
                <a:latin typeface="Times New Roman" pitchFamily="18" charset="0"/>
                <a:cs typeface="Times New Roman" pitchFamily="18" charset="0"/>
              </a:rPr>
              <a:t>Ethanol, Mercury, Bromine, Water</a:t>
            </a:r>
            <a:endParaRPr lang="en-US" sz="1600" b="1" dirty="0">
              <a:solidFill>
                <a:srgbClr val="FF0000"/>
              </a:solidFill>
            </a:endParaRPr>
          </a:p>
        </p:txBody>
      </p:sp>
      <p:sp>
        <p:nvSpPr>
          <p:cNvPr id="33" name="TextBox 32">
            <a:extLst>
              <a:ext uri="{FF2B5EF4-FFF2-40B4-BE49-F238E27FC236}">
                <a16:creationId xmlns:a16="http://schemas.microsoft.com/office/drawing/2014/main" id="{D5A6BF73-B41C-40BC-9D24-C62BF479BF20}"/>
              </a:ext>
            </a:extLst>
          </p:cNvPr>
          <p:cNvSpPr txBox="1"/>
          <p:nvPr/>
        </p:nvSpPr>
        <p:spPr>
          <a:xfrm>
            <a:off x="1137746" y="1959624"/>
            <a:ext cx="7782910" cy="486980"/>
          </a:xfrm>
          <a:prstGeom prst="rect">
            <a:avLst/>
          </a:prstGeom>
          <a:noFill/>
        </p:spPr>
        <p:txBody>
          <a:bodyPr wrap="square" lIns="100536" tIns="50267" rIns="100536" bIns="50267" rtlCol="0">
            <a:spAutoFit/>
          </a:bodyPr>
          <a:lstStyle/>
          <a:p>
            <a:r>
              <a:rPr lang="en-US" sz="2500" b="1" dirty="0">
                <a:solidFill>
                  <a:srgbClr val="FF0000"/>
                </a:solidFill>
                <a:latin typeface="Times New Roman" pitchFamily="18" charset="0"/>
                <a:cs typeface="Times New Roman" pitchFamily="18" charset="0"/>
              </a:rPr>
              <a:t>Sulfur, Gold, Copper</a:t>
            </a:r>
            <a:endParaRPr lang="en-US" sz="1600" b="1" dirty="0">
              <a:solidFill>
                <a:srgbClr val="FF0000"/>
              </a:solidFill>
            </a:endParaRPr>
          </a:p>
        </p:txBody>
      </p:sp>
      <p:sp>
        <p:nvSpPr>
          <p:cNvPr id="20" name="TextBox 19">
            <a:extLst>
              <a:ext uri="{FF2B5EF4-FFF2-40B4-BE49-F238E27FC236}">
                <a16:creationId xmlns:a16="http://schemas.microsoft.com/office/drawing/2014/main" id="{542153C0-705D-4F6D-81CC-55C51C076F95}"/>
              </a:ext>
            </a:extLst>
          </p:cNvPr>
          <p:cNvSpPr txBox="1"/>
          <p:nvPr/>
        </p:nvSpPr>
        <p:spPr>
          <a:xfrm>
            <a:off x="6781803" y="3896712"/>
            <a:ext cx="3227555" cy="923297"/>
          </a:xfrm>
          <a:prstGeom prst="rect">
            <a:avLst/>
          </a:prstGeom>
          <a:solidFill>
            <a:srgbClr val="FF0000"/>
          </a:solidFill>
        </p:spPr>
        <p:txBody>
          <a:bodyPr wrap="square" lIns="91408" tIns="45704" rIns="91408" bIns="45704">
            <a:spAutoFit/>
          </a:bodyPr>
          <a:lstStyle/>
          <a:p>
            <a:r>
              <a:rPr lang="en-US" b="1" dirty="0">
                <a:solidFill>
                  <a:schemeClr val="bg1"/>
                </a:solidFill>
                <a:latin typeface="Times New Roman" pitchFamily="18" charset="0"/>
                <a:cs typeface="Times New Roman" pitchFamily="18" charset="0"/>
              </a:rPr>
              <a:t>All of these are below 23</a:t>
            </a:r>
            <a:r>
              <a:rPr lang="en-US" b="1" baseline="30000" dirty="0">
                <a:solidFill>
                  <a:schemeClr val="bg1"/>
                </a:solidFill>
                <a:latin typeface="Times New Roman" pitchFamily="18" charset="0"/>
                <a:cs typeface="Times New Roman" pitchFamily="18" charset="0"/>
              </a:rPr>
              <a:t>o</a:t>
            </a:r>
            <a:r>
              <a:rPr lang="en-US" b="1" dirty="0">
                <a:solidFill>
                  <a:schemeClr val="bg1"/>
                </a:solidFill>
                <a:latin typeface="Times New Roman" pitchFamily="18" charset="0"/>
                <a:cs typeface="Times New Roman" pitchFamily="18" charset="0"/>
              </a:rPr>
              <a:t> C, which would make them gases at room temp.</a:t>
            </a:r>
            <a:endParaRPr lang="en-US" dirty="0">
              <a:solidFill>
                <a:schemeClr val="bg1"/>
              </a:solidFill>
            </a:endParaRPr>
          </a:p>
        </p:txBody>
      </p:sp>
      <p:sp>
        <p:nvSpPr>
          <p:cNvPr id="34" name="TextBox 33">
            <a:extLst>
              <a:ext uri="{FF2B5EF4-FFF2-40B4-BE49-F238E27FC236}">
                <a16:creationId xmlns:a16="http://schemas.microsoft.com/office/drawing/2014/main" id="{BA9C14EC-FB5F-4B81-B0AD-2F3C07517F9C}"/>
              </a:ext>
            </a:extLst>
          </p:cNvPr>
          <p:cNvSpPr txBox="1"/>
          <p:nvPr/>
        </p:nvSpPr>
        <p:spPr>
          <a:xfrm>
            <a:off x="6800196" y="5055289"/>
            <a:ext cx="3227555" cy="1200296"/>
          </a:xfrm>
          <a:prstGeom prst="rect">
            <a:avLst/>
          </a:prstGeom>
          <a:solidFill>
            <a:srgbClr val="00B050"/>
          </a:solidFill>
        </p:spPr>
        <p:txBody>
          <a:bodyPr wrap="square" lIns="91408" tIns="45704" rIns="91408" bIns="45704">
            <a:spAutoFit/>
          </a:bodyPr>
          <a:lstStyle/>
          <a:p>
            <a:r>
              <a:rPr lang="en-US" b="1" dirty="0">
                <a:solidFill>
                  <a:schemeClr val="bg1"/>
                </a:solidFill>
                <a:latin typeface="Times New Roman" pitchFamily="18" charset="0"/>
                <a:cs typeface="Times New Roman" pitchFamily="18" charset="0"/>
              </a:rPr>
              <a:t>Room temp is between the melting and boiling points for these substances, which makes them liquids at room temp.</a:t>
            </a:r>
            <a:endParaRPr lang="en-US" dirty="0">
              <a:solidFill>
                <a:schemeClr val="bg1"/>
              </a:solidFill>
            </a:endParaRPr>
          </a:p>
        </p:txBody>
      </p:sp>
      <p:sp>
        <p:nvSpPr>
          <p:cNvPr id="35" name="TextBox 34">
            <a:extLst>
              <a:ext uri="{FF2B5EF4-FFF2-40B4-BE49-F238E27FC236}">
                <a16:creationId xmlns:a16="http://schemas.microsoft.com/office/drawing/2014/main" id="{2093DD80-471E-4596-84E5-5CAA851691F2}"/>
              </a:ext>
            </a:extLst>
          </p:cNvPr>
          <p:cNvSpPr txBox="1"/>
          <p:nvPr/>
        </p:nvSpPr>
        <p:spPr>
          <a:xfrm>
            <a:off x="6781803" y="6400803"/>
            <a:ext cx="3227555" cy="923297"/>
          </a:xfrm>
          <a:prstGeom prst="rect">
            <a:avLst/>
          </a:prstGeom>
          <a:solidFill>
            <a:srgbClr val="00B0F0"/>
          </a:solidFill>
        </p:spPr>
        <p:txBody>
          <a:bodyPr wrap="square" lIns="91408" tIns="45704" rIns="91408" bIns="45704">
            <a:spAutoFit/>
          </a:bodyPr>
          <a:lstStyle/>
          <a:p>
            <a:r>
              <a:rPr lang="en-US" b="1" dirty="0">
                <a:solidFill>
                  <a:schemeClr val="bg1"/>
                </a:solidFill>
                <a:latin typeface="Times New Roman" pitchFamily="18" charset="0"/>
                <a:cs typeface="Times New Roman" pitchFamily="18" charset="0"/>
              </a:rPr>
              <a:t>All of these are above 23</a:t>
            </a:r>
            <a:r>
              <a:rPr lang="en-US" b="1" baseline="30000" dirty="0">
                <a:solidFill>
                  <a:schemeClr val="bg1"/>
                </a:solidFill>
                <a:latin typeface="Times New Roman" pitchFamily="18" charset="0"/>
                <a:cs typeface="Times New Roman" pitchFamily="18" charset="0"/>
              </a:rPr>
              <a:t>o</a:t>
            </a:r>
            <a:r>
              <a:rPr lang="en-US" b="1" dirty="0">
                <a:solidFill>
                  <a:schemeClr val="bg1"/>
                </a:solidFill>
                <a:latin typeface="Times New Roman" pitchFamily="18" charset="0"/>
                <a:cs typeface="Times New Roman" pitchFamily="18" charset="0"/>
              </a:rPr>
              <a:t> C, which would make them solids at room temp.</a:t>
            </a:r>
            <a:endParaRPr lang="en-US" dirty="0">
              <a:solidFill>
                <a:schemeClr val="bg1"/>
              </a:solidFill>
            </a:endParaRPr>
          </a:p>
        </p:txBody>
      </p:sp>
    </p:spTree>
    <p:extLst>
      <p:ext uri="{BB962C8B-B14F-4D97-AF65-F5344CB8AC3E}">
        <p14:creationId xmlns:p14="http://schemas.microsoft.com/office/powerpoint/2010/main" val="324715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644183-78FD-46BA-86DD-89036E09A4A0}"/>
              </a:ext>
            </a:extLst>
          </p:cNvPr>
          <p:cNvPicPr>
            <a:picLocks noChangeAspect="1"/>
          </p:cNvPicPr>
          <p:nvPr/>
        </p:nvPicPr>
        <p:blipFill>
          <a:blip r:embed="rId2"/>
          <a:stretch>
            <a:fillRect/>
          </a:stretch>
        </p:blipFill>
        <p:spPr>
          <a:xfrm>
            <a:off x="413144" y="1447800"/>
            <a:ext cx="9240982" cy="35052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E0EB5420-B515-49D4-9D3E-BD3DD93D51D1}"/>
              </a:ext>
            </a:extLst>
          </p:cNvPr>
          <p:cNvSpPr txBox="1"/>
          <p:nvPr/>
        </p:nvSpPr>
        <p:spPr>
          <a:xfrm>
            <a:off x="152400" y="228600"/>
            <a:ext cx="9492856" cy="8402268"/>
          </a:xfrm>
          <a:prstGeom prst="rect">
            <a:avLst/>
          </a:prstGeom>
          <a:noFill/>
        </p:spPr>
        <p:txBody>
          <a:bodyPr wrap="square" lIns="91408" tIns="45704" rIns="91408" bIns="45704" rtlCol="0">
            <a:spAutoFit/>
          </a:bodyPr>
          <a:lstStyle/>
          <a:p>
            <a:r>
              <a:rPr lang="en-US" sz="2500" b="1" dirty="0">
                <a:latin typeface="Times New Roman" panose="02020603050405020304" pitchFamily="18" charset="0"/>
                <a:cs typeface="Times New Roman" panose="02020603050405020304" pitchFamily="18" charset="0"/>
              </a:rPr>
              <a:t>Your Assignment:</a:t>
            </a:r>
          </a:p>
          <a:p>
            <a:r>
              <a:rPr lang="en-US" sz="2500" b="1" dirty="0">
                <a:latin typeface="Times New Roman" panose="02020603050405020304" pitchFamily="18" charset="0"/>
                <a:cs typeface="Times New Roman" panose="02020603050405020304" pitchFamily="18" charset="0"/>
              </a:rPr>
              <a:t>Read Chapter 3 in the textbook to fill in #1-5 on slide #5.</a:t>
            </a: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pPr algn="ctr"/>
            <a:r>
              <a:rPr lang="en-US" sz="2500" b="1" dirty="0">
                <a:latin typeface="Times New Roman" panose="02020603050405020304" pitchFamily="18" charset="0"/>
                <a:cs typeface="Times New Roman" panose="02020603050405020304" pitchFamily="18" charset="0"/>
              </a:rPr>
              <a:t>          NOTE: 6 &amp; 7 are starred = We will do those together in class! </a:t>
            </a: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pPr marL="502744" indent="-502744">
              <a:buAutoNum type="arabicPeriod"/>
            </a:pPr>
            <a:endParaRPr lang="en-US" sz="4000" dirty="0">
              <a:latin typeface="Times New Roman" panose="02020603050405020304" pitchFamily="18" charset="0"/>
              <a:cs typeface="Times New Roman" panose="02020603050405020304" pitchFamily="18" charset="0"/>
            </a:endParaRPr>
          </a:p>
          <a:p>
            <a:pPr marL="502744" indent="-502744">
              <a:buAutoNum type="arabicPeriod"/>
            </a:pP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303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hemistry"/>
          <p:cNvPicPr>
            <a:picLocks noChangeAspect="1" noChangeArrowheads="1"/>
          </p:cNvPicPr>
          <p:nvPr/>
        </p:nvPicPr>
        <p:blipFill>
          <a:blip r:embed="rId3" cstate="print"/>
          <a:srcRect/>
          <a:stretch>
            <a:fillRect/>
          </a:stretch>
        </p:blipFill>
        <p:spPr bwMode="auto">
          <a:xfrm>
            <a:off x="1005840" y="1158039"/>
            <a:ext cx="7858125" cy="5238749"/>
          </a:xfrm>
          <a:prstGeom prst="rect">
            <a:avLst/>
          </a:prstGeom>
          <a:noFill/>
        </p:spPr>
      </p:pic>
      <p:sp>
        <p:nvSpPr>
          <p:cNvPr id="2051" name="Rectangle 3"/>
          <p:cNvSpPr>
            <a:spLocks noGrp="1" noChangeArrowheads="1"/>
          </p:cNvSpPr>
          <p:nvPr>
            <p:ph type="subTitle" idx="1"/>
          </p:nvPr>
        </p:nvSpPr>
        <p:spPr>
          <a:xfrm>
            <a:off x="304800" y="5857553"/>
            <a:ext cx="9471660" cy="1505594"/>
          </a:xfrm>
          <a:solidFill>
            <a:srgbClr val="002060"/>
          </a:solidFill>
        </p:spPr>
        <p:txBody>
          <a:bodyPr/>
          <a:lstStyle/>
          <a:p>
            <a:pPr algn="ctr"/>
            <a:r>
              <a:rPr lang="en-US" sz="4300" b="1" dirty="0">
                <a:solidFill>
                  <a:schemeClr val="bg1"/>
                </a:solidFill>
                <a:latin typeface="Times New Roman" pitchFamily="18" charset="0"/>
                <a:cs typeface="Times New Roman" pitchFamily="18" charset="0"/>
              </a:rPr>
              <a:t>Class Notes</a:t>
            </a:r>
            <a:br>
              <a:rPr lang="en-US" sz="4300" b="1" dirty="0">
                <a:solidFill>
                  <a:schemeClr val="bg1"/>
                </a:solidFill>
                <a:latin typeface="Times New Roman" pitchFamily="18" charset="0"/>
                <a:cs typeface="Times New Roman" pitchFamily="18" charset="0"/>
              </a:rPr>
            </a:br>
            <a:r>
              <a:rPr lang="en-US" sz="4300" b="1" dirty="0">
                <a:solidFill>
                  <a:schemeClr val="bg1"/>
                </a:solidFill>
                <a:latin typeface="Times New Roman" pitchFamily="18" charset="0"/>
                <a:cs typeface="Times New Roman" pitchFamily="18" charset="0"/>
              </a:rPr>
              <a:t>Lesson 3:  Physical or chemical?</a:t>
            </a:r>
            <a:endParaRPr lang="en-US" sz="3200" b="1" dirty="0">
              <a:solidFill>
                <a:schemeClr val="bg1"/>
              </a:solidFill>
            </a:endParaRPr>
          </a:p>
        </p:txBody>
      </p:sp>
      <p:sp>
        <p:nvSpPr>
          <p:cNvPr id="2052" name="WordArt 5"/>
          <p:cNvSpPr>
            <a:spLocks noChangeArrowheads="1" noChangeShapeType="1" noTextEdit="1"/>
          </p:cNvSpPr>
          <p:nvPr/>
        </p:nvSpPr>
        <p:spPr bwMode="auto">
          <a:xfrm>
            <a:off x="1371604" y="1371603"/>
            <a:ext cx="7492365" cy="1048395"/>
          </a:xfrm>
          <a:prstGeom prst="rect">
            <a:avLst/>
          </a:prstGeom>
        </p:spPr>
        <p:txBody>
          <a:bodyPr wrap="none" lIns="100536" tIns="50267" rIns="100536" bIns="50267" numCol="1" fromWordArt="1">
            <a:prstTxWarp prst="textPlain">
              <a:avLst>
                <a:gd name="adj" fmla="val 50000"/>
              </a:avLst>
            </a:prstTxWarp>
          </a:bodyPr>
          <a:lstStyle/>
          <a:p>
            <a:pPr algn="ctr"/>
            <a:r>
              <a:rPr lang="en-US" sz="4000" kern="10" dirty="0">
                <a:ln w="9525">
                  <a:solidFill>
                    <a:schemeClr val="bg1"/>
                  </a:solidFill>
                  <a:round/>
                  <a:headEnd/>
                  <a:tailEnd/>
                </a:ln>
                <a:solidFill>
                  <a:sysClr val="windowText" lastClr="000000"/>
                </a:solidFill>
                <a:latin typeface="Arial Black" panose="020B0A04020102020204" pitchFamily="34" charset="0"/>
              </a:rPr>
              <a:t>Introduction to </a:t>
            </a:r>
          </a:p>
        </p:txBody>
      </p:sp>
      <p:sp>
        <p:nvSpPr>
          <p:cNvPr id="5" name="TextBox 4">
            <a:extLst>
              <a:ext uri="{FF2B5EF4-FFF2-40B4-BE49-F238E27FC236}">
                <a16:creationId xmlns:a16="http://schemas.microsoft.com/office/drawing/2014/main" id="{E7B30AA2-70F7-4046-86A0-14AEEDC6BBA0}"/>
              </a:ext>
            </a:extLst>
          </p:cNvPr>
          <p:cNvSpPr txBox="1"/>
          <p:nvPr/>
        </p:nvSpPr>
        <p:spPr>
          <a:xfrm>
            <a:off x="3068002" y="7403068"/>
            <a:ext cx="3733800" cy="369332"/>
          </a:xfrm>
          <a:prstGeom prst="rect">
            <a:avLst/>
          </a:prstGeom>
          <a:noFill/>
        </p:spPr>
        <p:txBody>
          <a:bodyPr wrap="square" rtlCol="0">
            <a:spAutoFit/>
          </a:bodyPr>
          <a:lstStyle/>
          <a:p>
            <a:pPr algn="ctr"/>
            <a:r>
              <a:rPr lang="en-US" dirty="0">
                <a:hlinkClick r:id="rId4" action="ppaction://hlinksldjump"/>
              </a:rPr>
              <a:t>Main Page</a:t>
            </a:r>
            <a:endParaRPr lang="en-US" dirty="0"/>
          </a:p>
        </p:txBody>
      </p:sp>
    </p:spTree>
    <p:extLst>
      <p:ext uri="{BB962C8B-B14F-4D97-AF65-F5344CB8AC3E}">
        <p14:creationId xmlns:p14="http://schemas.microsoft.com/office/powerpoint/2010/main" val="316939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77" y="0"/>
            <a:ext cx="9555480" cy="870957"/>
          </a:xfrm>
          <a:prstGeom prst="rect">
            <a:avLst/>
          </a:prstGeom>
          <a:noFill/>
        </p:spPr>
        <p:txBody>
          <a:bodyPr wrap="square" lIns="100536" tIns="50267" rIns="100536" bIns="50267" rtlCol="0">
            <a:spAutoFit/>
          </a:bodyPr>
          <a:lstStyle/>
          <a:p>
            <a:r>
              <a:rPr lang="en-US" sz="2500" b="1" dirty="0">
                <a:solidFill>
                  <a:schemeClr val="bg1"/>
                </a:solidFill>
                <a:highlight>
                  <a:srgbClr val="000000"/>
                </a:highlight>
                <a:latin typeface="Times New Roman" pitchFamily="18" charset="0"/>
                <a:cs typeface="Times New Roman" pitchFamily="18" charset="0"/>
              </a:rPr>
              <a:t>Lesson 3:  Physical or Chemical?</a:t>
            </a:r>
            <a:endParaRPr lang="en-US" sz="2500" dirty="0">
              <a:solidFill>
                <a:schemeClr val="bg1"/>
              </a:solidFill>
              <a:highlight>
                <a:srgbClr val="000000"/>
              </a:highlight>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id="{60E89E2B-C83D-4174-87AD-5C54C0E17626}"/>
              </a:ext>
            </a:extLst>
          </p:cNvPr>
          <p:cNvSpPr txBox="1"/>
          <p:nvPr/>
        </p:nvSpPr>
        <p:spPr>
          <a:xfrm>
            <a:off x="167640" y="623102"/>
            <a:ext cx="9723120" cy="861742"/>
          </a:xfrm>
          <a:prstGeom prst="rect">
            <a:avLst/>
          </a:prstGeom>
          <a:noFill/>
        </p:spPr>
        <p:txBody>
          <a:bodyPr wrap="square" lIns="91408" tIns="45704" rIns="91408" bIns="45704" rtlCol="0">
            <a:spAutoFit/>
          </a:bodyPr>
          <a:lstStyle/>
          <a:p>
            <a:pPr algn="just"/>
            <a:r>
              <a:rPr lang="en-US" sz="2500" dirty="0">
                <a:latin typeface="Times New Roman" panose="02020603050405020304" pitchFamily="18" charset="0"/>
                <a:cs typeface="Times New Roman" panose="02020603050405020304" pitchFamily="18" charset="0"/>
              </a:rPr>
              <a:t>1. </a:t>
            </a:r>
            <a:r>
              <a:rPr lang="en-US" sz="2500" b="1" dirty="0">
                <a:solidFill>
                  <a:srgbClr val="000000"/>
                </a:solidFill>
                <a:latin typeface="Times New Roman" panose="02020603050405020304" pitchFamily="18" charset="0"/>
              </a:rPr>
              <a:t>_______________ </a:t>
            </a:r>
            <a:r>
              <a:rPr lang="en-US" sz="2500" dirty="0">
                <a:solidFill>
                  <a:srgbClr val="000000"/>
                </a:solidFill>
                <a:latin typeface="Times New Roman" panose="02020603050405020304" pitchFamily="18" charset="0"/>
              </a:rPr>
              <a:t>properties can be measured or observed </a:t>
            </a:r>
            <a:r>
              <a:rPr lang="en-US" sz="2500" u="sng" dirty="0">
                <a:solidFill>
                  <a:srgbClr val="000000"/>
                </a:solidFill>
                <a:latin typeface="Times New Roman" panose="02020603050405020304" pitchFamily="18" charset="0"/>
                <a:cs typeface="Times New Roman" panose="02020603050405020304" pitchFamily="18" charset="0"/>
              </a:rPr>
              <a:t>without matter changing</a:t>
            </a:r>
            <a:r>
              <a:rPr lang="en-US" sz="2500" dirty="0">
                <a:solidFill>
                  <a:srgbClr val="000000"/>
                </a:solidFill>
                <a:latin typeface="Times New Roman" panose="02020603050405020304" pitchFamily="18" charset="0"/>
                <a:cs typeface="Times New Roman" panose="02020603050405020304" pitchFamily="18" charset="0"/>
              </a:rPr>
              <a:t> chemically to an entirely different substance. </a:t>
            </a:r>
          </a:p>
        </p:txBody>
      </p:sp>
      <p:sp>
        <p:nvSpPr>
          <p:cNvPr id="11" name="TextBox 10"/>
          <p:cNvSpPr txBox="1"/>
          <p:nvPr/>
        </p:nvSpPr>
        <p:spPr>
          <a:xfrm>
            <a:off x="754382" y="623102"/>
            <a:ext cx="2141219" cy="486980"/>
          </a:xfrm>
          <a:prstGeom prst="rect">
            <a:avLst/>
          </a:prstGeom>
          <a:noFill/>
        </p:spPr>
        <p:txBody>
          <a:bodyPr wrap="square" lIns="100536" tIns="50267" rIns="100536" bIns="50267" rtlCol="0">
            <a:spAutoFit/>
          </a:bodyPr>
          <a:lstStyle/>
          <a:p>
            <a:r>
              <a:rPr lang="en-US" sz="2500" b="1" dirty="0">
                <a:solidFill>
                  <a:srgbClr val="FF0000"/>
                </a:solidFill>
                <a:latin typeface="Times New Roman" pitchFamily="18" charset="0"/>
                <a:cs typeface="Times New Roman" pitchFamily="18" charset="0"/>
              </a:rPr>
              <a:t>PHYSICAL</a:t>
            </a:r>
            <a:endParaRPr lang="en-US" sz="2500" b="1" dirty="0">
              <a:solidFill>
                <a:srgbClr val="FF0000"/>
              </a:solidFill>
            </a:endParaRPr>
          </a:p>
        </p:txBody>
      </p:sp>
      <p:pic>
        <p:nvPicPr>
          <p:cNvPr id="5" name="Picture 4">
            <a:extLst>
              <a:ext uri="{FF2B5EF4-FFF2-40B4-BE49-F238E27FC236}">
                <a16:creationId xmlns:a16="http://schemas.microsoft.com/office/drawing/2014/main" id="{AC9B15D7-8D55-4EAC-AABE-09AD81404C51}"/>
              </a:ext>
            </a:extLst>
          </p:cNvPr>
          <p:cNvPicPr>
            <a:picLocks noChangeAspect="1"/>
          </p:cNvPicPr>
          <p:nvPr/>
        </p:nvPicPr>
        <p:blipFill rotWithShape="1">
          <a:blip r:embed="rId2" cstate="print"/>
          <a:srcRect t="7556" b="15291"/>
          <a:stretch/>
        </p:blipFill>
        <p:spPr>
          <a:xfrm>
            <a:off x="180778" y="1590860"/>
            <a:ext cx="5866216" cy="2875480"/>
          </a:xfrm>
          <a:prstGeom prst="rect">
            <a:avLst/>
          </a:prstGeom>
        </p:spPr>
      </p:pic>
      <p:sp>
        <p:nvSpPr>
          <p:cNvPr id="13" name="TextBox 12">
            <a:extLst>
              <a:ext uri="{FF2B5EF4-FFF2-40B4-BE49-F238E27FC236}">
                <a16:creationId xmlns:a16="http://schemas.microsoft.com/office/drawing/2014/main" id="{E32A939A-83C3-404B-9CB7-C4002F94112C}"/>
              </a:ext>
            </a:extLst>
          </p:cNvPr>
          <p:cNvSpPr txBox="1"/>
          <p:nvPr/>
        </p:nvSpPr>
        <p:spPr>
          <a:xfrm>
            <a:off x="6248400" y="1740457"/>
            <a:ext cx="3642360" cy="2369847"/>
          </a:xfrm>
          <a:prstGeom prst="rect">
            <a:avLst/>
          </a:prstGeom>
          <a:noFill/>
        </p:spPr>
        <p:txBody>
          <a:bodyPr wrap="square" lIns="91408" tIns="45704" rIns="91408" bIns="45704">
            <a:spAutoFit/>
          </a:bodyPr>
          <a:lstStyle/>
          <a:p>
            <a:pPr algn="ctr" fontAlgn="base"/>
            <a:r>
              <a:rPr lang="en-US" sz="1600" b="1" i="1" dirty="0">
                <a:solidFill>
                  <a:srgbClr val="FF0000"/>
                </a:solidFill>
                <a:latin typeface="Georgia" panose="02040502050405020303" pitchFamily="18" charset="0"/>
              </a:rPr>
              <a:t>Intensive properties do NOT depend on the quantity, but extensive properties do.</a:t>
            </a:r>
          </a:p>
          <a:p>
            <a:pPr algn="ctr" fontAlgn="base"/>
            <a:endParaRPr lang="en-US" sz="1600" b="1" i="1" dirty="0">
              <a:solidFill>
                <a:srgbClr val="FF0000"/>
              </a:solidFill>
              <a:latin typeface="Georgia" panose="02040502050405020303" pitchFamily="18" charset="0"/>
            </a:endParaRPr>
          </a:p>
          <a:p>
            <a:pPr algn="ctr" fontAlgn="base"/>
            <a:r>
              <a:rPr lang="en-US" sz="2800" b="1" i="1" dirty="0">
                <a:solidFill>
                  <a:srgbClr val="FF0000"/>
                </a:solidFill>
                <a:latin typeface="Georgia" panose="02040502050405020303" pitchFamily="18" charset="0"/>
              </a:rPr>
              <a:t>Properties </a:t>
            </a:r>
            <a:r>
              <a:rPr lang="en-US" sz="2800" b="1" i="1" dirty="0">
                <a:solidFill>
                  <a:srgbClr val="FF0000"/>
                </a:solidFill>
                <a:highlight>
                  <a:srgbClr val="FFFF00"/>
                </a:highlight>
                <a:latin typeface="Georgia" panose="02040502050405020303" pitchFamily="18" charset="0"/>
              </a:rPr>
              <a:t>DESCRIBE</a:t>
            </a:r>
            <a:r>
              <a:rPr lang="en-US" sz="2800" b="1" i="1" dirty="0">
                <a:solidFill>
                  <a:srgbClr val="FF0000"/>
                </a:solidFill>
                <a:latin typeface="Georgia" panose="02040502050405020303" pitchFamily="18" charset="0"/>
              </a:rPr>
              <a:t> </a:t>
            </a:r>
            <a:br>
              <a:rPr lang="en-US" sz="2800" b="1" i="1" dirty="0">
                <a:solidFill>
                  <a:srgbClr val="FF0000"/>
                </a:solidFill>
                <a:latin typeface="Georgia" panose="02040502050405020303" pitchFamily="18" charset="0"/>
              </a:rPr>
            </a:br>
            <a:r>
              <a:rPr lang="en-US" sz="2800" b="1" i="1" dirty="0">
                <a:solidFill>
                  <a:srgbClr val="FF0000"/>
                </a:solidFill>
                <a:latin typeface="Georgia" panose="02040502050405020303" pitchFamily="18" charset="0"/>
              </a:rPr>
              <a:t>matter</a:t>
            </a:r>
            <a:endParaRPr lang="en-US" sz="2800" b="1" i="1" dirty="0">
              <a:solidFill>
                <a:srgbClr val="FF0000"/>
              </a:solidFill>
            </a:endParaRPr>
          </a:p>
        </p:txBody>
      </p:sp>
      <p:pic>
        <p:nvPicPr>
          <p:cNvPr id="8" name="Picture 7" descr="Circle&#10;&#10;Description automatically generated with medium confidence">
            <a:extLst>
              <a:ext uri="{FF2B5EF4-FFF2-40B4-BE49-F238E27FC236}">
                <a16:creationId xmlns:a16="http://schemas.microsoft.com/office/drawing/2014/main" id="{05E75344-3B69-40C6-8D92-DD061BF95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5384" y="4532411"/>
            <a:ext cx="4598950" cy="3067464"/>
          </a:xfrm>
          <a:prstGeom prst="rect">
            <a:avLst/>
          </a:prstGeom>
        </p:spPr>
      </p:pic>
      <p:sp>
        <p:nvSpPr>
          <p:cNvPr id="9" name="TextBox 8">
            <a:extLst>
              <a:ext uri="{FF2B5EF4-FFF2-40B4-BE49-F238E27FC236}">
                <a16:creationId xmlns:a16="http://schemas.microsoft.com/office/drawing/2014/main" id="{24A40906-E052-47B6-A316-55AE093ACED9}"/>
              </a:ext>
            </a:extLst>
          </p:cNvPr>
          <p:cNvSpPr txBox="1"/>
          <p:nvPr/>
        </p:nvSpPr>
        <p:spPr>
          <a:xfrm>
            <a:off x="158428" y="5084234"/>
            <a:ext cx="4870775" cy="2785346"/>
          </a:xfrm>
          <a:prstGeom prst="rect">
            <a:avLst/>
          </a:prstGeom>
          <a:noFill/>
        </p:spPr>
        <p:txBody>
          <a:bodyPr wrap="square" lIns="91408" tIns="45704" rIns="91408" bIns="45704" rtlCol="0">
            <a:spAutoFit/>
          </a:bodyPr>
          <a:lstStyle/>
          <a:p>
            <a:pPr algn="just"/>
            <a:r>
              <a:rPr lang="en-US" sz="2500" dirty="0">
                <a:latin typeface="Times New Roman" panose="02020603050405020304" pitchFamily="18" charset="0"/>
                <a:cs typeface="Times New Roman" panose="02020603050405020304" pitchFamily="18" charset="0"/>
              </a:rPr>
              <a:t>2. </a:t>
            </a:r>
            <a:r>
              <a:rPr lang="en-US" sz="2500" b="1" dirty="0">
                <a:solidFill>
                  <a:srgbClr val="000000"/>
                </a:solidFill>
                <a:latin typeface="Times New Roman" panose="02020603050405020304" pitchFamily="18" charset="0"/>
                <a:cs typeface="Times New Roman" panose="02020603050405020304" pitchFamily="18" charset="0"/>
              </a:rPr>
              <a:t>_______________ </a:t>
            </a:r>
            <a:r>
              <a:rPr lang="en-US" sz="2500" dirty="0">
                <a:solidFill>
                  <a:srgbClr val="000000"/>
                </a:solidFill>
                <a:latin typeface="Times New Roman" panose="02020603050405020304" pitchFamily="18" charset="0"/>
                <a:cs typeface="Times New Roman" panose="02020603050405020304" pitchFamily="18" charset="0"/>
              </a:rPr>
              <a:t>properties are properties that can be observed only when matter undergoes a change to become an entirely different kind of matter. </a:t>
            </a:r>
          </a:p>
          <a:p>
            <a:pPr algn="just" defTabSz="812524" eaLnBrk="0" hangingPunct="0"/>
            <a:endParaRPr lang="en-US" altLang="en-US" sz="2500" dirty="0">
              <a:solidFill>
                <a:srgbClr val="000000"/>
              </a:solidFill>
              <a:latin typeface="Times New Roman" panose="02020603050405020304" pitchFamily="18" charset="0"/>
              <a:cs typeface="Times New Roman" panose="02020603050405020304" pitchFamily="18" charset="0"/>
            </a:endParaRPr>
          </a:p>
          <a:p>
            <a:pPr algn="just"/>
            <a:endParaRPr lang="en-US" sz="25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2CBB43F-746C-4E99-A3C3-35C53743547E}"/>
              </a:ext>
            </a:extLst>
          </p:cNvPr>
          <p:cNvSpPr txBox="1"/>
          <p:nvPr/>
        </p:nvSpPr>
        <p:spPr>
          <a:xfrm>
            <a:off x="584790" y="5080223"/>
            <a:ext cx="2285999"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CHEMICAL</a:t>
            </a:r>
            <a:endParaRPr lang="en-US" sz="2500" b="1" dirty="0">
              <a:solidFill>
                <a:srgbClr val="FF0000"/>
              </a:solidFill>
            </a:endParaRPr>
          </a:p>
        </p:txBody>
      </p:sp>
      <p:sp>
        <p:nvSpPr>
          <p:cNvPr id="14" name="TextBox 13">
            <a:extLst>
              <a:ext uri="{FF2B5EF4-FFF2-40B4-BE49-F238E27FC236}">
                <a16:creationId xmlns:a16="http://schemas.microsoft.com/office/drawing/2014/main" id="{08148589-A096-4672-AA57-CF491F9CFF4C}"/>
              </a:ext>
            </a:extLst>
          </p:cNvPr>
          <p:cNvSpPr txBox="1"/>
          <p:nvPr/>
        </p:nvSpPr>
        <p:spPr>
          <a:xfrm>
            <a:off x="1200323" y="6906421"/>
            <a:ext cx="3921851" cy="655514"/>
          </a:xfrm>
          <a:prstGeom prst="rect">
            <a:avLst/>
          </a:prstGeom>
          <a:noFill/>
        </p:spPr>
        <p:txBody>
          <a:bodyPr wrap="square" lIns="100536" tIns="50267" rIns="100536" bIns="50267" rtlCol="0">
            <a:spAutoFit/>
          </a:bodyPr>
          <a:lstStyle/>
          <a:p>
            <a:pPr algn="ctr"/>
            <a:r>
              <a:rPr lang="en-US" b="1" i="1" dirty="0">
                <a:solidFill>
                  <a:srgbClr val="FF0000"/>
                </a:solidFill>
                <a:latin typeface="Times New Roman" pitchFamily="18" charset="0"/>
                <a:cs typeface="Times New Roman" pitchFamily="18" charset="0"/>
              </a:rPr>
              <a:t>Substance must be changed to know what happens chemically.</a:t>
            </a:r>
            <a:endParaRPr lang="en-US" b="1" i="1" dirty="0">
              <a:solidFill>
                <a:srgbClr val="FF0000"/>
              </a:solidFill>
            </a:endParaRPr>
          </a:p>
        </p:txBody>
      </p:sp>
    </p:spTree>
    <p:extLst>
      <p:ext uri="{BB962C8B-B14F-4D97-AF65-F5344CB8AC3E}">
        <p14:creationId xmlns:p14="http://schemas.microsoft.com/office/powerpoint/2010/main" val="37380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0E89E2B-C83D-4174-87AD-5C54C0E17626}"/>
              </a:ext>
            </a:extLst>
          </p:cNvPr>
          <p:cNvSpPr txBox="1"/>
          <p:nvPr/>
        </p:nvSpPr>
        <p:spPr>
          <a:xfrm>
            <a:off x="61584" y="97262"/>
            <a:ext cx="4741027" cy="2814653"/>
          </a:xfrm>
          <a:prstGeom prst="rect">
            <a:avLst/>
          </a:prstGeom>
          <a:noFill/>
        </p:spPr>
        <p:txBody>
          <a:bodyPr wrap="square" lIns="91408" tIns="45704" rIns="91408" bIns="45704" rtlCol="0">
            <a:spAutoFit/>
          </a:bodyPr>
          <a:lstStyle/>
          <a:p>
            <a:pPr algn="just" defTabSz="812524" eaLnBrk="0" hangingPunct="0"/>
            <a:r>
              <a:rPr lang="en-US" altLang="en-US" sz="2500" dirty="0">
                <a:solidFill>
                  <a:srgbClr val="000000"/>
                </a:solidFill>
                <a:latin typeface="Times New Roman" panose="02020603050405020304" pitchFamily="18" charset="0"/>
                <a:cs typeface="Times New Roman" panose="02020603050405020304" pitchFamily="18" charset="0"/>
              </a:rPr>
              <a:t>3. A physical change is a change in the _______, ________, or _______. The matter will have the _________ chemical makeup and chemical properties before and after the change. </a:t>
            </a:r>
          </a:p>
          <a:p>
            <a:pPr algn="just" defTabSz="812524" eaLnBrk="0" hangingPunct="0"/>
            <a:endParaRPr lang="en-US" altLang="en-US" sz="2500" dirty="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73494" y="484871"/>
            <a:ext cx="1676400"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SIZE</a:t>
            </a:r>
            <a:endParaRPr lang="en-US" sz="2500" b="1" dirty="0">
              <a:solidFill>
                <a:srgbClr val="FF0000"/>
              </a:solidFill>
            </a:endParaRPr>
          </a:p>
        </p:txBody>
      </p:sp>
      <p:sp>
        <p:nvSpPr>
          <p:cNvPr id="27" name="TextBox 26">
            <a:extLst>
              <a:ext uri="{FF2B5EF4-FFF2-40B4-BE49-F238E27FC236}">
                <a16:creationId xmlns:a16="http://schemas.microsoft.com/office/drawing/2014/main" id="{3F151D24-FF06-45D3-AEAB-C67D416B3C4E}"/>
              </a:ext>
            </a:extLst>
          </p:cNvPr>
          <p:cNvSpPr txBox="1"/>
          <p:nvPr/>
        </p:nvSpPr>
        <p:spPr>
          <a:xfrm>
            <a:off x="2211242" y="462592"/>
            <a:ext cx="1676400"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SHAPE</a:t>
            </a:r>
            <a:endParaRPr lang="en-US" sz="2500" b="1" dirty="0">
              <a:solidFill>
                <a:srgbClr val="FF0000"/>
              </a:solidFill>
            </a:endParaRPr>
          </a:p>
        </p:txBody>
      </p:sp>
      <p:sp>
        <p:nvSpPr>
          <p:cNvPr id="28" name="TextBox 27">
            <a:extLst>
              <a:ext uri="{FF2B5EF4-FFF2-40B4-BE49-F238E27FC236}">
                <a16:creationId xmlns:a16="http://schemas.microsoft.com/office/drawing/2014/main" id="{248EE5B5-9F9C-4BA5-A7C6-E1674109A829}"/>
              </a:ext>
            </a:extLst>
          </p:cNvPr>
          <p:cNvSpPr txBox="1"/>
          <p:nvPr/>
        </p:nvSpPr>
        <p:spPr>
          <a:xfrm>
            <a:off x="-168823" y="872480"/>
            <a:ext cx="1676400"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STATE</a:t>
            </a:r>
            <a:endParaRPr lang="en-US" sz="2500" b="1" dirty="0">
              <a:solidFill>
                <a:srgbClr val="FF0000"/>
              </a:solidFill>
            </a:endParaRPr>
          </a:p>
        </p:txBody>
      </p:sp>
      <p:sp>
        <p:nvSpPr>
          <p:cNvPr id="29" name="TextBox 28">
            <a:extLst>
              <a:ext uri="{FF2B5EF4-FFF2-40B4-BE49-F238E27FC236}">
                <a16:creationId xmlns:a16="http://schemas.microsoft.com/office/drawing/2014/main" id="{2BBA0793-4148-45CD-82F0-41FB98514667}"/>
              </a:ext>
            </a:extLst>
          </p:cNvPr>
          <p:cNvSpPr txBox="1"/>
          <p:nvPr/>
        </p:nvSpPr>
        <p:spPr>
          <a:xfrm>
            <a:off x="18352" y="1262060"/>
            <a:ext cx="1676400"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SAME</a:t>
            </a:r>
            <a:endParaRPr lang="en-US" sz="2500" b="1" dirty="0">
              <a:solidFill>
                <a:srgbClr val="FF0000"/>
              </a:solidFill>
            </a:endParaRPr>
          </a:p>
        </p:txBody>
      </p:sp>
      <p:pic>
        <p:nvPicPr>
          <p:cNvPr id="7" name="Picture 6">
            <a:extLst>
              <a:ext uri="{FF2B5EF4-FFF2-40B4-BE49-F238E27FC236}">
                <a16:creationId xmlns:a16="http://schemas.microsoft.com/office/drawing/2014/main" id="{B3EF37DD-7700-4EA8-84C8-D9D24144DF6E}"/>
              </a:ext>
            </a:extLst>
          </p:cNvPr>
          <p:cNvPicPr>
            <a:picLocks noChangeAspect="1"/>
          </p:cNvPicPr>
          <p:nvPr/>
        </p:nvPicPr>
        <p:blipFill>
          <a:blip r:embed="rId2" cstate="print"/>
          <a:stretch>
            <a:fillRect/>
          </a:stretch>
        </p:blipFill>
        <p:spPr>
          <a:xfrm>
            <a:off x="4989786" y="69189"/>
            <a:ext cx="4846320" cy="323317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2B6FD82-8325-4785-8A89-DDE8E37C339C}"/>
              </a:ext>
            </a:extLst>
          </p:cNvPr>
          <p:cNvPicPr>
            <a:picLocks noChangeAspect="1"/>
          </p:cNvPicPr>
          <p:nvPr/>
        </p:nvPicPr>
        <p:blipFill>
          <a:blip r:embed="rId3" cstate="print"/>
          <a:stretch>
            <a:fillRect/>
          </a:stretch>
        </p:blipFill>
        <p:spPr>
          <a:xfrm>
            <a:off x="4992414" y="3505203"/>
            <a:ext cx="4846320" cy="330277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CF43602-8970-4C40-A702-F2F9CE4D9B92}"/>
              </a:ext>
            </a:extLst>
          </p:cNvPr>
          <p:cNvSpPr txBox="1"/>
          <p:nvPr/>
        </p:nvSpPr>
        <p:spPr>
          <a:xfrm>
            <a:off x="39418" y="3652549"/>
            <a:ext cx="4763193" cy="2400625"/>
          </a:xfrm>
          <a:prstGeom prst="rect">
            <a:avLst/>
          </a:prstGeom>
          <a:noFill/>
        </p:spPr>
        <p:txBody>
          <a:bodyPr wrap="square" lIns="91408" tIns="45704" rIns="91408" bIns="45704" rtlCol="0">
            <a:spAutoFit/>
          </a:bodyPr>
          <a:lstStyle/>
          <a:p>
            <a:pPr algn="just" defTabSz="812524" eaLnBrk="0" hangingPunct="0"/>
            <a:r>
              <a:rPr lang="en-US" altLang="en-US" sz="2500" dirty="0">
                <a:latin typeface="Times New Roman" panose="02020603050405020304" pitchFamily="18" charset="0"/>
                <a:cs typeface="Times New Roman" panose="02020603050405020304" pitchFamily="18" charset="0"/>
              </a:rPr>
              <a:t>4. </a:t>
            </a:r>
            <a:r>
              <a:rPr lang="en-US" altLang="en-US" sz="2500" dirty="0">
                <a:solidFill>
                  <a:srgbClr val="000000"/>
                </a:solidFill>
                <a:latin typeface="Times New Roman" panose="02020603050405020304" pitchFamily="18" charset="0"/>
                <a:cs typeface="Times New Roman" panose="02020603050405020304" pitchFamily="18" charset="0"/>
              </a:rPr>
              <a:t>A chemical change (or chemical ____________) occurs when matter changes into a _____ substance with different chemical properties and composition. </a:t>
            </a:r>
          </a:p>
          <a:p>
            <a:pPr algn="just" defTabSz="812524" eaLnBrk="0" hangingPunct="0"/>
            <a:endParaRPr lang="en-US" altLang="en-US" sz="2500" dirty="0">
              <a:solidFill>
                <a:srgbClr val="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2CBC19E-375D-473B-8F6B-A55EF7E7FA9B}"/>
              </a:ext>
            </a:extLst>
          </p:cNvPr>
          <p:cNvSpPr txBox="1"/>
          <p:nvPr/>
        </p:nvSpPr>
        <p:spPr>
          <a:xfrm>
            <a:off x="100998" y="4015676"/>
            <a:ext cx="2019993"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REACTION</a:t>
            </a:r>
            <a:endParaRPr lang="en-US" sz="2500" b="1" dirty="0">
              <a:solidFill>
                <a:srgbClr val="FF0000"/>
              </a:solidFill>
            </a:endParaRPr>
          </a:p>
        </p:txBody>
      </p:sp>
      <p:sp>
        <p:nvSpPr>
          <p:cNvPr id="12" name="TextBox 11">
            <a:extLst>
              <a:ext uri="{FF2B5EF4-FFF2-40B4-BE49-F238E27FC236}">
                <a16:creationId xmlns:a16="http://schemas.microsoft.com/office/drawing/2014/main" id="{865B6E46-EDE2-445A-9130-4A7F4742704A}"/>
              </a:ext>
            </a:extLst>
          </p:cNvPr>
          <p:cNvSpPr txBox="1"/>
          <p:nvPr/>
        </p:nvSpPr>
        <p:spPr>
          <a:xfrm>
            <a:off x="3575096" y="4428996"/>
            <a:ext cx="1371600"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NEW</a:t>
            </a:r>
            <a:endParaRPr lang="en-US" sz="2500" b="1" dirty="0">
              <a:solidFill>
                <a:srgbClr val="FF0000"/>
              </a:solidFill>
            </a:endParaRPr>
          </a:p>
        </p:txBody>
      </p:sp>
      <p:sp>
        <p:nvSpPr>
          <p:cNvPr id="13" name="TextBox 12">
            <a:extLst>
              <a:ext uri="{FF2B5EF4-FFF2-40B4-BE49-F238E27FC236}">
                <a16:creationId xmlns:a16="http://schemas.microsoft.com/office/drawing/2014/main" id="{50D14A22-EDC6-41A2-AB0C-00AD13D93C47}"/>
              </a:ext>
            </a:extLst>
          </p:cNvPr>
          <p:cNvSpPr txBox="1"/>
          <p:nvPr/>
        </p:nvSpPr>
        <p:spPr>
          <a:xfrm>
            <a:off x="669377" y="2405996"/>
            <a:ext cx="3433999" cy="870674"/>
          </a:xfrm>
          <a:prstGeom prst="rect">
            <a:avLst/>
          </a:prstGeom>
          <a:noFill/>
        </p:spPr>
        <p:txBody>
          <a:bodyPr wrap="square" lIns="100536" tIns="50267" rIns="100536" bIns="50267" rtlCol="0">
            <a:spAutoFit/>
          </a:bodyPr>
          <a:lstStyle/>
          <a:p>
            <a:pPr algn="ctr"/>
            <a:r>
              <a:rPr lang="en-US" sz="2500" b="1" i="1" dirty="0">
                <a:solidFill>
                  <a:srgbClr val="FF0000"/>
                </a:solidFill>
                <a:latin typeface="Times New Roman" pitchFamily="18" charset="0"/>
                <a:cs typeface="Times New Roman" pitchFamily="18" charset="0"/>
              </a:rPr>
              <a:t>Water is still H</a:t>
            </a:r>
            <a:r>
              <a:rPr lang="en-US" sz="2500" b="1" i="1" baseline="-25000" dirty="0">
                <a:solidFill>
                  <a:srgbClr val="FF0000"/>
                </a:solidFill>
                <a:latin typeface="Times New Roman" pitchFamily="18" charset="0"/>
                <a:cs typeface="Times New Roman" pitchFamily="18" charset="0"/>
              </a:rPr>
              <a:t>2</a:t>
            </a:r>
            <a:r>
              <a:rPr lang="en-US" sz="2500" b="1" i="1" dirty="0">
                <a:solidFill>
                  <a:srgbClr val="FF0000"/>
                </a:solidFill>
                <a:latin typeface="Times New Roman" pitchFamily="18" charset="0"/>
                <a:cs typeface="Times New Roman" pitchFamily="18" charset="0"/>
              </a:rPr>
              <a:t>O when it is ice, liquid, or steam.</a:t>
            </a:r>
            <a:endParaRPr lang="en-US" sz="2500" b="1" i="1" dirty="0">
              <a:solidFill>
                <a:srgbClr val="FF0000"/>
              </a:solidFill>
            </a:endParaRPr>
          </a:p>
        </p:txBody>
      </p:sp>
      <p:sp>
        <p:nvSpPr>
          <p:cNvPr id="14" name="TextBox 13">
            <a:extLst>
              <a:ext uri="{FF2B5EF4-FFF2-40B4-BE49-F238E27FC236}">
                <a16:creationId xmlns:a16="http://schemas.microsoft.com/office/drawing/2014/main" id="{7FB02575-0934-43E5-B190-774E472B275B}"/>
              </a:ext>
            </a:extLst>
          </p:cNvPr>
          <p:cNvSpPr txBox="1"/>
          <p:nvPr/>
        </p:nvSpPr>
        <p:spPr>
          <a:xfrm>
            <a:off x="400178" y="6059522"/>
            <a:ext cx="4500799" cy="1255678"/>
          </a:xfrm>
          <a:prstGeom prst="rect">
            <a:avLst/>
          </a:prstGeom>
          <a:noFill/>
        </p:spPr>
        <p:txBody>
          <a:bodyPr wrap="square" lIns="100536" tIns="50267" rIns="100536" bIns="50267" rtlCol="0">
            <a:spAutoFit/>
          </a:bodyPr>
          <a:lstStyle/>
          <a:p>
            <a:pPr algn="ctr"/>
            <a:r>
              <a:rPr lang="en-US" sz="2500" b="1" i="1" dirty="0">
                <a:solidFill>
                  <a:srgbClr val="FF0000"/>
                </a:solidFill>
                <a:latin typeface="Times New Roman" pitchFamily="18" charset="0"/>
                <a:cs typeface="Times New Roman" pitchFamily="18" charset="0"/>
              </a:rPr>
              <a:t>Iron changes into FeO2 when it rusts – a new chemical substance.</a:t>
            </a:r>
            <a:endParaRPr lang="en-US" sz="2500" b="1" i="1" dirty="0">
              <a:solidFill>
                <a:srgbClr val="FF0000"/>
              </a:solidFill>
            </a:endParaRPr>
          </a:p>
        </p:txBody>
      </p:sp>
      <p:sp>
        <p:nvSpPr>
          <p:cNvPr id="15" name="TextBox 14">
            <a:extLst>
              <a:ext uri="{FF2B5EF4-FFF2-40B4-BE49-F238E27FC236}">
                <a16:creationId xmlns:a16="http://schemas.microsoft.com/office/drawing/2014/main" id="{FE5A6CEF-8DC4-4D81-9221-B0F9CF6AA63A}"/>
              </a:ext>
            </a:extLst>
          </p:cNvPr>
          <p:cNvSpPr txBox="1"/>
          <p:nvPr/>
        </p:nvSpPr>
        <p:spPr>
          <a:xfrm>
            <a:off x="180384" y="7213476"/>
            <a:ext cx="9697639" cy="477603"/>
          </a:xfrm>
          <a:prstGeom prst="rect">
            <a:avLst/>
          </a:prstGeom>
          <a:noFill/>
        </p:spPr>
        <p:txBody>
          <a:bodyPr wrap="square" lIns="91408" tIns="45704" rIns="91408" bIns="45704">
            <a:spAutoFit/>
          </a:bodyPr>
          <a:lstStyle/>
          <a:p>
            <a:pPr algn="ctr" fontAlgn="base"/>
            <a:r>
              <a:rPr lang="en-US" sz="2500" b="1" i="1" dirty="0">
                <a:solidFill>
                  <a:srgbClr val="FF0000"/>
                </a:solidFill>
                <a:highlight>
                  <a:srgbClr val="FFFF00"/>
                </a:highlight>
                <a:latin typeface="Georgia" panose="02040502050405020303" pitchFamily="18" charset="0"/>
              </a:rPr>
              <a:t>PROPERTIES DESCRIBE, CHANGES HAPPEN </a:t>
            </a:r>
            <a:endParaRPr lang="en-US" sz="2500" b="1" i="1" dirty="0">
              <a:solidFill>
                <a:srgbClr val="FF0000"/>
              </a:solidFill>
              <a:highlight>
                <a:srgbClr val="FFFF00"/>
              </a:highlight>
            </a:endParaRPr>
          </a:p>
        </p:txBody>
      </p:sp>
    </p:spTree>
    <p:extLst>
      <p:ext uri="{BB962C8B-B14F-4D97-AF65-F5344CB8AC3E}">
        <p14:creationId xmlns:p14="http://schemas.microsoft.com/office/powerpoint/2010/main" val="30890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28" grpId="0"/>
      <p:bldP spid="29" grpId="0"/>
      <p:bldP spid="10"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FE7A8BB-F597-464E-BE09-459BD2D3A1C9}"/>
              </a:ext>
            </a:extLst>
          </p:cNvPr>
          <p:cNvSpPr txBox="1"/>
          <p:nvPr/>
        </p:nvSpPr>
        <p:spPr>
          <a:xfrm>
            <a:off x="101868" y="176497"/>
            <a:ext cx="9854666" cy="1628686"/>
          </a:xfrm>
          <a:prstGeom prst="rect">
            <a:avLst/>
          </a:prstGeom>
          <a:noFill/>
        </p:spPr>
        <p:txBody>
          <a:bodyPr wrap="square" lIns="91408" tIns="45704" rIns="91408" bIns="45704">
            <a:spAutoFit/>
          </a:bodyPr>
          <a:lstStyle/>
          <a:p>
            <a:pPr algn="just" defTabSz="812524" eaLnBrk="0" hangingPunct="0"/>
            <a:r>
              <a:rPr lang="en-US" altLang="en-US" sz="2500" dirty="0">
                <a:solidFill>
                  <a:srgbClr val="000000"/>
                </a:solidFill>
                <a:latin typeface="Times New Roman" panose="02020603050405020304" pitchFamily="18" charset="0"/>
                <a:cs typeface="Times New Roman" panose="02020603050405020304" pitchFamily="18" charset="0"/>
              </a:rPr>
              <a:t>5.  Signs of a chemical change include the production of ____________ (bubbles), __________, and ___________.   Change in _____________ and the formation of a ______________ are also signs a chemical reaction has taken place.</a:t>
            </a:r>
          </a:p>
        </p:txBody>
      </p:sp>
      <p:sp>
        <p:nvSpPr>
          <p:cNvPr id="33" name="TextBox 32">
            <a:extLst>
              <a:ext uri="{FF2B5EF4-FFF2-40B4-BE49-F238E27FC236}">
                <a16:creationId xmlns:a16="http://schemas.microsoft.com/office/drawing/2014/main" id="{6BA90F25-B5ED-4EA6-ADB4-870CE9A139AF}"/>
              </a:ext>
            </a:extLst>
          </p:cNvPr>
          <p:cNvSpPr txBox="1"/>
          <p:nvPr/>
        </p:nvSpPr>
        <p:spPr>
          <a:xfrm>
            <a:off x="1520851" y="522527"/>
            <a:ext cx="16764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SOUND</a:t>
            </a:r>
            <a:endParaRPr lang="en-US" sz="2400" b="1" dirty="0">
              <a:solidFill>
                <a:srgbClr val="FF0000"/>
              </a:solidFill>
            </a:endParaRPr>
          </a:p>
        </p:txBody>
      </p:sp>
      <p:sp>
        <p:nvSpPr>
          <p:cNvPr id="34" name="TextBox 33">
            <a:extLst>
              <a:ext uri="{FF2B5EF4-FFF2-40B4-BE49-F238E27FC236}">
                <a16:creationId xmlns:a16="http://schemas.microsoft.com/office/drawing/2014/main" id="{2B2E70DE-2533-49B3-A892-5F1415A9C31E}"/>
              </a:ext>
            </a:extLst>
          </p:cNvPr>
          <p:cNvSpPr txBox="1"/>
          <p:nvPr/>
        </p:nvSpPr>
        <p:spPr>
          <a:xfrm>
            <a:off x="3957350" y="544127"/>
            <a:ext cx="16764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LIGHT</a:t>
            </a:r>
            <a:endParaRPr lang="en-US" sz="2400" b="1" dirty="0">
              <a:solidFill>
                <a:srgbClr val="FF0000"/>
              </a:solidFill>
            </a:endParaRPr>
          </a:p>
        </p:txBody>
      </p:sp>
      <p:sp>
        <p:nvSpPr>
          <p:cNvPr id="35" name="TextBox 34">
            <a:extLst>
              <a:ext uri="{FF2B5EF4-FFF2-40B4-BE49-F238E27FC236}">
                <a16:creationId xmlns:a16="http://schemas.microsoft.com/office/drawing/2014/main" id="{C934E9DE-CB06-4D73-9AC8-D3CCA24D0691}"/>
              </a:ext>
            </a:extLst>
          </p:cNvPr>
          <p:cNvSpPr txBox="1"/>
          <p:nvPr/>
        </p:nvSpPr>
        <p:spPr>
          <a:xfrm>
            <a:off x="7848600" y="544127"/>
            <a:ext cx="16764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COLOR</a:t>
            </a:r>
            <a:endParaRPr lang="en-US" sz="2400" b="1" dirty="0">
              <a:solidFill>
                <a:srgbClr val="FF0000"/>
              </a:solidFill>
            </a:endParaRPr>
          </a:p>
        </p:txBody>
      </p:sp>
      <p:sp>
        <p:nvSpPr>
          <p:cNvPr id="36" name="TextBox 35">
            <a:extLst>
              <a:ext uri="{FF2B5EF4-FFF2-40B4-BE49-F238E27FC236}">
                <a16:creationId xmlns:a16="http://schemas.microsoft.com/office/drawing/2014/main" id="{1227CA0C-8A84-4A7B-8326-5A644566E104}"/>
              </a:ext>
            </a:extLst>
          </p:cNvPr>
          <p:cNvSpPr txBox="1"/>
          <p:nvPr/>
        </p:nvSpPr>
        <p:spPr>
          <a:xfrm>
            <a:off x="8001000" y="152400"/>
            <a:ext cx="1676400"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GASES</a:t>
            </a:r>
            <a:endParaRPr lang="en-US" sz="2400" b="1" dirty="0">
              <a:solidFill>
                <a:srgbClr val="FF0000"/>
              </a:solidFill>
            </a:endParaRPr>
          </a:p>
        </p:txBody>
      </p:sp>
      <p:pic>
        <p:nvPicPr>
          <p:cNvPr id="4" name="Picture 3" descr="Graphical user interface, website&#10;&#10;Description automatically generated">
            <a:extLst>
              <a:ext uri="{FF2B5EF4-FFF2-40B4-BE49-F238E27FC236}">
                <a16:creationId xmlns:a16="http://schemas.microsoft.com/office/drawing/2014/main" id="{FB788F25-CB51-4776-A0DD-26A07F480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846" y="1931011"/>
            <a:ext cx="5555674" cy="4342685"/>
          </a:xfrm>
          <a:prstGeom prst="rect">
            <a:avLst/>
          </a:prstGeom>
        </p:spPr>
      </p:pic>
      <p:sp>
        <p:nvSpPr>
          <p:cNvPr id="8" name="TextBox 7">
            <a:extLst>
              <a:ext uri="{FF2B5EF4-FFF2-40B4-BE49-F238E27FC236}">
                <a16:creationId xmlns:a16="http://schemas.microsoft.com/office/drawing/2014/main" id="{19FD8B4F-1AAD-4D7D-829A-D11E27BD867E}"/>
              </a:ext>
            </a:extLst>
          </p:cNvPr>
          <p:cNvSpPr txBox="1"/>
          <p:nvPr/>
        </p:nvSpPr>
        <p:spPr>
          <a:xfrm>
            <a:off x="3163716" y="954054"/>
            <a:ext cx="2393834" cy="486980"/>
          </a:xfrm>
          <a:prstGeom prst="rect">
            <a:avLst/>
          </a:prstGeom>
          <a:noFill/>
        </p:spPr>
        <p:txBody>
          <a:bodyPr wrap="square" lIns="100536" tIns="50267" rIns="100536" bIns="50267" rtlCol="0">
            <a:spAutoFit/>
          </a:bodyPr>
          <a:lstStyle/>
          <a:p>
            <a:pPr algn="ctr"/>
            <a:r>
              <a:rPr lang="en-US" sz="2400" b="1" dirty="0">
                <a:solidFill>
                  <a:srgbClr val="FF0000"/>
                </a:solidFill>
                <a:latin typeface="Times New Roman" pitchFamily="18" charset="0"/>
                <a:cs typeface="Times New Roman" pitchFamily="18" charset="0"/>
              </a:rPr>
              <a:t>PRECIPITATE</a:t>
            </a:r>
            <a:endParaRPr lang="en-US" sz="2400" b="1" dirty="0">
              <a:solidFill>
                <a:srgbClr val="FF0000"/>
              </a:solidFill>
            </a:endParaRPr>
          </a:p>
        </p:txBody>
      </p:sp>
      <p:sp>
        <p:nvSpPr>
          <p:cNvPr id="11" name="TextBox 10">
            <a:extLst>
              <a:ext uri="{FF2B5EF4-FFF2-40B4-BE49-F238E27FC236}">
                <a16:creationId xmlns:a16="http://schemas.microsoft.com/office/drawing/2014/main" id="{49CBDA05-92EA-4091-B2C0-4B7E5F0F4401}"/>
              </a:ext>
            </a:extLst>
          </p:cNvPr>
          <p:cNvSpPr txBox="1"/>
          <p:nvPr/>
        </p:nvSpPr>
        <p:spPr>
          <a:xfrm>
            <a:off x="191425" y="2192701"/>
            <a:ext cx="4199895" cy="655514"/>
          </a:xfrm>
          <a:prstGeom prst="rect">
            <a:avLst/>
          </a:prstGeom>
          <a:solidFill>
            <a:srgbClr val="FFFF00"/>
          </a:solidFill>
        </p:spPr>
        <p:txBody>
          <a:bodyPr wrap="square" lIns="100536" tIns="50267" rIns="100536" bIns="50267" rtlCol="0">
            <a:spAutoFit/>
          </a:bodyPr>
          <a:lstStyle/>
          <a:p>
            <a:r>
              <a:rPr lang="en-US" b="1" i="1" dirty="0">
                <a:solidFill>
                  <a:srgbClr val="FF0000"/>
                </a:solidFill>
                <a:latin typeface="Times New Roman" pitchFamily="18" charset="0"/>
                <a:cs typeface="Times New Roman" pitchFamily="18" charset="0"/>
              </a:rPr>
              <a:t>What signs of a chemical change have you seen or experienced?</a:t>
            </a:r>
            <a:endParaRPr lang="en-US" b="1" i="1" dirty="0">
              <a:solidFill>
                <a:srgbClr val="FF0000"/>
              </a:solidFill>
            </a:endParaRPr>
          </a:p>
        </p:txBody>
      </p:sp>
      <p:sp>
        <p:nvSpPr>
          <p:cNvPr id="12" name="TextBox 11">
            <a:extLst>
              <a:ext uri="{FF2B5EF4-FFF2-40B4-BE49-F238E27FC236}">
                <a16:creationId xmlns:a16="http://schemas.microsoft.com/office/drawing/2014/main" id="{2B27C443-4500-48DA-A293-6948D4753DE5}"/>
              </a:ext>
            </a:extLst>
          </p:cNvPr>
          <p:cNvSpPr txBox="1"/>
          <p:nvPr/>
        </p:nvSpPr>
        <p:spPr>
          <a:xfrm>
            <a:off x="181886" y="3030900"/>
            <a:ext cx="4312957" cy="3979500"/>
          </a:xfrm>
          <a:prstGeom prst="rect">
            <a:avLst/>
          </a:prstGeom>
          <a:noFill/>
        </p:spPr>
        <p:txBody>
          <a:bodyPr wrap="square" lIns="100536" tIns="50267" rIns="100536" bIns="50267" rtlCol="0">
            <a:spAutoFit/>
          </a:bodyPr>
          <a:lstStyle/>
          <a:p>
            <a:r>
              <a:rPr lang="en-US" b="1" i="1" dirty="0">
                <a:solidFill>
                  <a:srgbClr val="FF0000"/>
                </a:solidFill>
                <a:latin typeface="Times New Roman" pitchFamily="18" charset="0"/>
                <a:cs typeface="Times New Roman" pitchFamily="18" charset="0"/>
              </a:rPr>
              <a:t>Abe Lincoln statue turned green.</a:t>
            </a:r>
          </a:p>
          <a:p>
            <a:endParaRPr lang="en-US" b="1" i="1" dirty="0">
              <a:solidFill>
                <a:srgbClr val="FF0000"/>
              </a:solidFill>
              <a:latin typeface="Times New Roman" pitchFamily="18" charset="0"/>
              <a:cs typeface="Times New Roman" pitchFamily="18" charset="0"/>
            </a:endParaRPr>
          </a:p>
          <a:p>
            <a:r>
              <a:rPr lang="en-US" b="1" i="1" dirty="0">
                <a:solidFill>
                  <a:srgbClr val="FF0000"/>
                </a:solidFill>
                <a:latin typeface="Times New Roman" pitchFamily="18" charset="0"/>
                <a:cs typeface="Times New Roman" pitchFamily="18" charset="0"/>
              </a:rPr>
              <a:t>Neon bracelets glowing after breaking the glass inside</a:t>
            </a:r>
          </a:p>
          <a:p>
            <a:endParaRPr lang="en-US" b="1" i="1" dirty="0">
              <a:solidFill>
                <a:srgbClr val="FF0000"/>
              </a:solidFill>
              <a:latin typeface="Times New Roman" pitchFamily="18" charset="0"/>
              <a:cs typeface="Times New Roman" pitchFamily="18" charset="0"/>
            </a:endParaRPr>
          </a:p>
          <a:p>
            <a:r>
              <a:rPr lang="en-US" b="1" i="1" dirty="0">
                <a:solidFill>
                  <a:srgbClr val="FF0000"/>
                </a:solidFill>
                <a:latin typeface="Times New Roman" pitchFamily="18" charset="0"/>
                <a:cs typeface="Times New Roman" pitchFamily="18" charset="0"/>
              </a:rPr>
              <a:t>Gases produced during digestion given off as a burp</a:t>
            </a:r>
          </a:p>
          <a:p>
            <a:endParaRPr lang="en-US" b="1" i="1" dirty="0">
              <a:solidFill>
                <a:srgbClr val="FF0000"/>
              </a:solidFill>
              <a:latin typeface="Times New Roman" pitchFamily="18" charset="0"/>
              <a:cs typeface="Times New Roman" pitchFamily="18" charset="0"/>
            </a:endParaRPr>
          </a:p>
          <a:p>
            <a:r>
              <a:rPr lang="en-US" b="1" i="1" dirty="0">
                <a:solidFill>
                  <a:srgbClr val="FF0000"/>
                </a:solidFill>
                <a:latin typeface="Times New Roman" pitchFamily="18" charset="0"/>
                <a:cs typeface="Times New Roman" pitchFamily="18" charset="0"/>
              </a:rPr>
              <a:t>Ice pack activated to use after an injury</a:t>
            </a:r>
          </a:p>
          <a:p>
            <a:endParaRPr lang="en-US" b="1" i="1" dirty="0">
              <a:solidFill>
                <a:srgbClr val="FF0000"/>
              </a:solidFill>
              <a:latin typeface="Times New Roman" pitchFamily="18" charset="0"/>
              <a:cs typeface="Times New Roman" pitchFamily="18" charset="0"/>
            </a:endParaRPr>
          </a:p>
          <a:p>
            <a:r>
              <a:rPr lang="en-US" b="1" i="1" dirty="0">
                <a:solidFill>
                  <a:srgbClr val="FF0000"/>
                </a:solidFill>
                <a:latin typeface="Times New Roman" pitchFamily="18" charset="0"/>
                <a:cs typeface="Times New Roman" pitchFamily="18" charset="0"/>
              </a:rPr>
              <a:t>Light &amp; heat given off as wood burns</a:t>
            </a:r>
          </a:p>
          <a:p>
            <a:endParaRPr lang="en-US" b="1" i="1" dirty="0">
              <a:solidFill>
                <a:srgbClr val="FF0000"/>
              </a:solidFill>
              <a:latin typeface="Times New Roman" pitchFamily="18" charset="0"/>
              <a:cs typeface="Times New Roman" pitchFamily="18" charset="0"/>
            </a:endParaRPr>
          </a:p>
          <a:p>
            <a:r>
              <a:rPr lang="en-US" b="1" i="1" dirty="0">
                <a:solidFill>
                  <a:srgbClr val="FF0000"/>
                </a:solidFill>
                <a:latin typeface="Times New Roman" pitchFamily="18" charset="0"/>
                <a:cs typeface="Times New Roman" pitchFamily="18" charset="0"/>
              </a:rPr>
              <a:t>Changing the color of your hair using a permanent hair dye</a:t>
            </a:r>
            <a:endParaRPr lang="en-US" b="1" i="1" dirty="0">
              <a:solidFill>
                <a:srgbClr val="FF0000"/>
              </a:solidFill>
            </a:endParaRPr>
          </a:p>
        </p:txBody>
      </p:sp>
    </p:spTree>
    <p:extLst>
      <p:ext uri="{BB962C8B-B14F-4D97-AF65-F5344CB8AC3E}">
        <p14:creationId xmlns:p14="http://schemas.microsoft.com/office/powerpoint/2010/main" val="116309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8"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95E581-FEE2-4E5D-8043-F7189D90F2D8}"/>
              </a:ext>
            </a:extLst>
          </p:cNvPr>
          <p:cNvSpPr txBox="1"/>
          <p:nvPr/>
        </p:nvSpPr>
        <p:spPr>
          <a:xfrm>
            <a:off x="1066800" y="6413258"/>
            <a:ext cx="2971800" cy="861297"/>
          </a:xfrm>
          <a:prstGeom prst="rect">
            <a:avLst/>
          </a:prstGeom>
          <a:noFill/>
        </p:spPr>
        <p:txBody>
          <a:bodyPr wrap="square" lIns="91408" tIns="45704" rIns="91408" bIns="45704">
            <a:spAutoFit/>
          </a:bodyPr>
          <a:lstStyle/>
          <a:p>
            <a:pPr algn="ctr"/>
            <a:r>
              <a:rPr lang="en-US" sz="2500" b="1" dirty="0">
                <a:solidFill>
                  <a:srgbClr val="FF0000"/>
                </a:solidFill>
              </a:rPr>
              <a:t>NEW SUBSTANCE CREATED</a:t>
            </a:r>
          </a:p>
        </p:txBody>
      </p:sp>
      <p:pic>
        <p:nvPicPr>
          <p:cNvPr id="4" name="Picture 2">
            <a:extLst>
              <a:ext uri="{FF2B5EF4-FFF2-40B4-BE49-F238E27FC236}">
                <a16:creationId xmlns:a16="http://schemas.microsoft.com/office/drawing/2014/main" id="{A2898BA2-DB16-454F-878A-74AB92661A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70" y="92909"/>
            <a:ext cx="9463262" cy="63203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5CA559-1790-44B0-B5D2-EA2C7630E35C}"/>
              </a:ext>
            </a:extLst>
          </p:cNvPr>
          <p:cNvSpPr txBox="1"/>
          <p:nvPr/>
        </p:nvSpPr>
        <p:spPr>
          <a:xfrm>
            <a:off x="5791200" y="6413258"/>
            <a:ext cx="3581400" cy="861297"/>
          </a:xfrm>
          <a:prstGeom prst="rect">
            <a:avLst/>
          </a:prstGeom>
          <a:noFill/>
        </p:spPr>
        <p:txBody>
          <a:bodyPr wrap="square" lIns="91408" tIns="45704" rIns="91408" bIns="45704">
            <a:spAutoFit/>
          </a:bodyPr>
          <a:lstStyle/>
          <a:p>
            <a:pPr algn="ctr"/>
            <a:r>
              <a:rPr lang="en-US" sz="2500" b="1" dirty="0">
                <a:solidFill>
                  <a:srgbClr val="FF0000"/>
                </a:solidFill>
              </a:rPr>
              <a:t>SAME SUBSTANCE BEFORE &amp; AFTER</a:t>
            </a:r>
          </a:p>
        </p:txBody>
      </p:sp>
      <p:pic>
        <p:nvPicPr>
          <p:cNvPr id="6" name="Picture 5" descr="A red square with a white letter on it&#10;&#10;Description automatically generated with low confidence">
            <a:hlinkClick r:id="rId3"/>
            <a:extLst>
              <a:ext uri="{FF2B5EF4-FFF2-40B4-BE49-F238E27FC236}">
                <a16:creationId xmlns:a16="http://schemas.microsoft.com/office/drawing/2014/main" id="{8D3B9CC0-C5F9-442F-A90F-2A59ED69C4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860" y="6587355"/>
            <a:ext cx="1477340" cy="1084255"/>
          </a:xfrm>
          <a:prstGeom prst="rect">
            <a:avLst/>
          </a:prstGeom>
        </p:spPr>
      </p:pic>
    </p:spTree>
    <p:extLst>
      <p:ext uri="{BB962C8B-B14F-4D97-AF65-F5344CB8AC3E}">
        <p14:creationId xmlns:p14="http://schemas.microsoft.com/office/powerpoint/2010/main" val="1772705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95E581-FEE2-4E5D-8043-F7189D90F2D8}"/>
              </a:ext>
            </a:extLst>
          </p:cNvPr>
          <p:cNvSpPr txBox="1"/>
          <p:nvPr/>
        </p:nvSpPr>
        <p:spPr>
          <a:xfrm>
            <a:off x="-44029" y="21021"/>
            <a:ext cx="10102432" cy="529924"/>
          </a:xfrm>
          <a:prstGeom prst="rect">
            <a:avLst/>
          </a:prstGeom>
          <a:solidFill>
            <a:srgbClr val="C00000"/>
          </a:solidFill>
        </p:spPr>
        <p:txBody>
          <a:bodyPr wrap="square" lIns="91408" tIns="45704" rIns="91408" bIns="45704">
            <a:spAutoFit/>
          </a:bodyPr>
          <a:lstStyle/>
          <a:p>
            <a:pPr algn="ctr"/>
            <a:r>
              <a:rPr lang="en-US" sz="2800" b="1" dirty="0">
                <a:solidFill>
                  <a:schemeClr val="bg1"/>
                </a:solidFill>
              </a:rPr>
              <a:t>What type of changes did we see in yesterday’s video?</a:t>
            </a:r>
          </a:p>
        </p:txBody>
      </p:sp>
      <p:sp>
        <p:nvSpPr>
          <p:cNvPr id="5" name="TextBox 4">
            <a:extLst>
              <a:ext uri="{FF2B5EF4-FFF2-40B4-BE49-F238E27FC236}">
                <a16:creationId xmlns:a16="http://schemas.microsoft.com/office/drawing/2014/main" id="{E25CA559-1790-44B0-B5D2-EA2C7630E35C}"/>
              </a:ext>
            </a:extLst>
          </p:cNvPr>
          <p:cNvSpPr txBox="1"/>
          <p:nvPr/>
        </p:nvSpPr>
        <p:spPr>
          <a:xfrm>
            <a:off x="914403" y="2514601"/>
            <a:ext cx="9067801" cy="5016726"/>
          </a:xfrm>
          <a:prstGeom prst="rect">
            <a:avLst/>
          </a:prstGeom>
          <a:noFill/>
        </p:spPr>
        <p:txBody>
          <a:bodyPr wrap="square" lIns="91408" tIns="45704" rIns="91408" bIns="45704">
            <a:spAutoFit/>
          </a:bodyPr>
          <a:lstStyle/>
          <a:p>
            <a:r>
              <a:rPr lang="en-US" sz="2000" b="1" dirty="0">
                <a:solidFill>
                  <a:srgbClr val="C00000"/>
                </a:solidFill>
              </a:rPr>
              <a:t>Mixing flour, sugar, and eggs to make cookie dough</a:t>
            </a:r>
          </a:p>
          <a:p>
            <a:endParaRPr lang="en-US" sz="2000" b="1" dirty="0">
              <a:solidFill>
                <a:srgbClr val="C00000"/>
              </a:solidFill>
            </a:endParaRPr>
          </a:p>
          <a:p>
            <a:r>
              <a:rPr lang="en-US" sz="2000" b="1" dirty="0">
                <a:solidFill>
                  <a:srgbClr val="C00000"/>
                </a:solidFill>
              </a:rPr>
              <a:t>Butter melting</a:t>
            </a:r>
          </a:p>
          <a:p>
            <a:endParaRPr lang="en-US" sz="2000" b="1" dirty="0">
              <a:solidFill>
                <a:srgbClr val="C00000"/>
              </a:solidFill>
            </a:endParaRPr>
          </a:p>
          <a:p>
            <a:r>
              <a:rPr lang="en-US" sz="2000" b="1" dirty="0">
                <a:solidFill>
                  <a:srgbClr val="C00000"/>
                </a:solidFill>
              </a:rPr>
              <a:t>The water in the cookie changes to steam and then evaporates </a:t>
            </a:r>
          </a:p>
          <a:p>
            <a:endParaRPr lang="en-US" sz="2000" b="1" dirty="0">
              <a:solidFill>
                <a:srgbClr val="C00000"/>
              </a:solidFill>
            </a:endParaRPr>
          </a:p>
          <a:p>
            <a:r>
              <a:rPr lang="en-US" sz="2000" b="1" dirty="0">
                <a:solidFill>
                  <a:srgbClr val="C00000"/>
                </a:solidFill>
              </a:rPr>
              <a:t>Sodium bicarbonate reacts with acids in the dough to create CO</a:t>
            </a:r>
            <a:r>
              <a:rPr lang="en-US" sz="2000" b="1" baseline="-25000" dirty="0">
                <a:solidFill>
                  <a:srgbClr val="C00000"/>
                </a:solidFill>
              </a:rPr>
              <a:t>2</a:t>
            </a:r>
            <a:r>
              <a:rPr lang="en-US" sz="2000" b="1" dirty="0">
                <a:solidFill>
                  <a:srgbClr val="C00000"/>
                </a:solidFill>
              </a:rPr>
              <a:t> gas causing the cookie to “raise”</a:t>
            </a:r>
          </a:p>
          <a:p>
            <a:endParaRPr lang="en-US" sz="2000" b="1" dirty="0">
              <a:solidFill>
                <a:srgbClr val="C00000"/>
              </a:solidFill>
            </a:endParaRPr>
          </a:p>
          <a:p>
            <a:r>
              <a:rPr lang="en-US" sz="2000" b="1" dirty="0">
                <a:solidFill>
                  <a:srgbClr val="C00000"/>
                </a:solidFill>
              </a:rPr>
              <a:t>Maillard reactions occur as proteins and sugars break down</a:t>
            </a:r>
          </a:p>
          <a:p>
            <a:endParaRPr lang="en-US" sz="2000" b="1" dirty="0">
              <a:solidFill>
                <a:srgbClr val="C00000"/>
              </a:solidFill>
            </a:endParaRPr>
          </a:p>
          <a:p>
            <a:r>
              <a:rPr lang="en-US" sz="2000" b="1" dirty="0">
                <a:solidFill>
                  <a:srgbClr val="C00000"/>
                </a:solidFill>
              </a:rPr>
              <a:t>Caramelization occurs when sugar molecules are broken down</a:t>
            </a:r>
          </a:p>
          <a:p>
            <a:endParaRPr lang="en-US" sz="2000" b="1" dirty="0">
              <a:solidFill>
                <a:srgbClr val="C00000"/>
              </a:solidFill>
            </a:endParaRPr>
          </a:p>
          <a:p>
            <a:r>
              <a:rPr lang="en-US" sz="2000" b="1" dirty="0">
                <a:solidFill>
                  <a:srgbClr val="C00000"/>
                </a:solidFill>
              </a:rPr>
              <a:t>A cookie is broken into 2 pieces</a:t>
            </a:r>
          </a:p>
          <a:p>
            <a:endParaRPr lang="en-US" sz="2000" b="1" dirty="0">
              <a:solidFill>
                <a:srgbClr val="C00000"/>
              </a:solidFill>
            </a:endParaRPr>
          </a:p>
          <a:p>
            <a:r>
              <a:rPr lang="en-US" sz="2000" b="1" dirty="0">
                <a:solidFill>
                  <a:srgbClr val="C00000"/>
                </a:solidFill>
              </a:rPr>
              <a:t>A cookie is eaten</a:t>
            </a:r>
          </a:p>
        </p:txBody>
      </p:sp>
      <p:pic>
        <p:nvPicPr>
          <p:cNvPr id="6" name="Picture 5" descr="A red square with a white letter on it&#10;&#10;Description automatically generated with low confidence">
            <a:hlinkClick r:id="rId2"/>
            <a:extLst>
              <a:ext uri="{FF2B5EF4-FFF2-40B4-BE49-F238E27FC236}">
                <a16:creationId xmlns:a16="http://schemas.microsoft.com/office/drawing/2014/main" id="{2DE3A430-0688-4CD0-BC2D-FB744EF1A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5330" y="6553201"/>
            <a:ext cx="1477340" cy="1084255"/>
          </a:xfrm>
          <a:prstGeom prst="rect">
            <a:avLst/>
          </a:prstGeom>
        </p:spPr>
      </p:pic>
      <p:sp>
        <p:nvSpPr>
          <p:cNvPr id="8" name="TextBox 7">
            <a:extLst>
              <a:ext uri="{FF2B5EF4-FFF2-40B4-BE49-F238E27FC236}">
                <a16:creationId xmlns:a16="http://schemas.microsoft.com/office/drawing/2014/main" id="{59843B0D-4820-4692-85D1-0CFB9613B391}"/>
              </a:ext>
            </a:extLst>
          </p:cNvPr>
          <p:cNvSpPr txBox="1"/>
          <p:nvPr/>
        </p:nvSpPr>
        <p:spPr>
          <a:xfrm>
            <a:off x="228600" y="2470736"/>
            <a:ext cx="609600" cy="609064"/>
          </a:xfrm>
          <a:prstGeom prst="rect">
            <a:avLst/>
          </a:prstGeom>
          <a:solidFill>
            <a:srgbClr val="FFC000"/>
          </a:solidFill>
        </p:spPr>
        <p:txBody>
          <a:bodyPr wrap="square" lIns="100536" tIns="50267" rIns="100536" bIns="50267" rtlCol="0">
            <a:spAutoFit/>
          </a:bodyPr>
          <a:lstStyle/>
          <a:p>
            <a:pPr algn="ctr"/>
            <a:r>
              <a:rPr lang="en-US" sz="3200" b="1" dirty="0">
                <a:solidFill>
                  <a:srgbClr val="C00000"/>
                </a:solidFill>
                <a:latin typeface="Times New Roman" pitchFamily="18" charset="0"/>
                <a:cs typeface="Times New Roman" pitchFamily="18" charset="0"/>
              </a:rPr>
              <a:t>P</a:t>
            </a:r>
            <a:endParaRPr lang="en-US" sz="3200" b="1" dirty="0">
              <a:solidFill>
                <a:srgbClr val="C00000"/>
              </a:solidFill>
            </a:endParaRPr>
          </a:p>
        </p:txBody>
      </p:sp>
      <p:sp>
        <p:nvSpPr>
          <p:cNvPr id="17" name="TextBox 16">
            <a:extLst>
              <a:ext uri="{FF2B5EF4-FFF2-40B4-BE49-F238E27FC236}">
                <a16:creationId xmlns:a16="http://schemas.microsoft.com/office/drawing/2014/main" id="{D249AA75-F927-4D07-8FBE-A1EB5CFE7645}"/>
              </a:ext>
            </a:extLst>
          </p:cNvPr>
          <p:cNvSpPr txBox="1"/>
          <p:nvPr/>
        </p:nvSpPr>
        <p:spPr>
          <a:xfrm>
            <a:off x="231228" y="3068675"/>
            <a:ext cx="609600" cy="609064"/>
          </a:xfrm>
          <a:prstGeom prst="rect">
            <a:avLst/>
          </a:prstGeom>
          <a:solidFill>
            <a:srgbClr val="FFC000"/>
          </a:solidFill>
        </p:spPr>
        <p:txBody>
          <a:bodyPr wrap="square" lIns="100536" tIns="50267" rIns="100536" bIns="50267" rtlCol="0">
            <a:spAutoFit/>
          </a:bodyPr>
          <a:lstStyle/>
          <a:p>
            <a:pPr algn="ctr"/>
            <a:r>
              <a:rPr lang="en-US" sz="3200" b="1" dirty="0">
                <a:solidFill>
                  <a:srgbClr val="C00000"/>
                </a:solidFill>
                <a:latin typeface="Times New Roman" pitchFamily="18" charset="0"/>
                <a:cs typeface="Times New Roman" pitchFamily="18" charset="0"/>
              </a:rPr>
              <a:t>P</a:t>
            </a:r>
            <a:endParaRPr lang="en-US" sz="3200" b="1" dirty="0">
              <a:solidFill>
                <a:srgbClr val="C00000"/>
              </a:solidFill>
            </a:endParaRPr>
          </a:p>
        </p:txBody>
      </p:sp>
      <p:sp>
        <p:nvSpPr>
          <p:cNvPr id="18" name="TextBox 17">
            <a:extLst>
              <a:ext uri="{FF2B5EF4-FFF2-40B4-BE49-F238E27FC236}">
                <a16:creationId xmlns:a16="http://schemas.microsoft.com/office/drawing/2014/main" id="{39C5D79D-BFA0-461A-AEE9-ED4027B062AF}"/>
              </a:ext>
            </a:extLst>
          </p:cNvPr>
          <p:cNvSpPr txBox="1"/>
          <p:nvPr/>
        </p:nvSpPr>
        <p:spPr>
          <a:xfrm>
            <a:off x="231228" y="3662158"/>
            <a:ext cx="609600" cy="609064"/>
          </a:xfrm>
          <a:prstGeom prst="rect">
            <a:avLst/>
          </a:prstGeom>
          <a:solidFill>
            <a:srgbClr val="FFC000"/>
          </a:solidFill>
        </p:spPr>
        <p:txBody>
          <a:bodyPr wrap="square" lIns="100536" tIns="50267" rIns="100536" bIns="50267" rtlCol="0">
            <a:spAutoFit/>
          </a:bodyPr>
          <a:lstStyle/>
          <a:p>
            <a:pPr algn="ctr"/>
            <a:r>
              <a:rPr lang="en-US" sz="3200" b="1" dirty="0">
                <a:solidFill>
                  <a:srgbClr val="C00000"/>
                </a:solidFill>
                <a:latin typeface="Times New Roman" pitchFamily="18" charset="0"/>
                <a:cs typeface="Times New Roman" pitchFamily="18" charset="0"/>
              </a:rPr>
              <a:t>P</a:t>
            </a:r>
            <a:endParaRPr lang="en-US" sz="3200" b="1" dirty="0">
              <a:solidFill>
                <a:srgbClr val="C00000"/>
              </a:solidFill>
            </a:endParaRPr>
          </a:p>
        </p:txBody>
      </p:sp>
      <p:sp>
        <p:nvSpPr>
          <p:cNvPr id="19" name="TextBox 18">
            <a:extLst>
              <a:ext uri="{FF2B5EF4-FFF2-40B4-BE49-F238E27FC236}">
                <a16:creationId xmlns:a16="http://schemas.microsoft.com/office/drawing/2014/main" id="{BF61E3B5-3CB0-4126-8646-5F49ADF2C6DF}"/>
              </a:ext>
            </a:extLst>
          </p:cNvPr>
          <p:cNvSpPr txBox="1"/>
          <p:nvPr/>
        </p:nvSpPr>
        <p:spPr>
          <a:xfrm>
            <a:off x="231228" y="4255645"/>
            <a:ext cx="609600" cy="609064"/>
          </a:xfrm>
          <a:prstGeom prst="rect">
            <a:avLst/>
          </a:prstGeom>
          <a:solidFill>
            <a:srgbClr val="FFFF00"/>
          </a:solidFill>
        </p:spPr>
        <p:txBody>
          <a:bodyPr wrap="square" lIns="100536" tIns="50267" rIns="100536" bIns="50267" rtlCol="0">
            <a:spAutoFit/>
          </a:bodyPr>
          <a:lstStyle/>
          <a:p>
            <a:pPr algn="ctr"/>
            <a:r>
              <a:rPr lang="en-US" sz="3200" b="1" dirty="0">
                <a:solidFill>
                  <a:srgbClr val="C00000"/>
                </a:solidFill>
                <a:latin typeface="Times New Roman" pitchFamily="18" charset="0"/>
                <a:cs typeface="Times New Roman" pitchFamily="18" charset="0"/>
              </a:rPr>
              <a:t>C</a:t>
            </a:r>
            <a:endParaRPr lang="en-US" sz="3200" b="1" dirty="0">
              <a:solidFill>
                <a:srgbClr val="C00000"/>
              </a:solidFill>
            </a:endParaRPr>
          </a:p>
        </p:txBody>
      </p:sp>
      <p:sp>
        <p:nvSpPr>
          <p:cNvPr id="20" name="TextBox 19">
            <a:extLst>
              <a:ext uri="{FF2B5EF4-FFF2-40B4-BE49-F238E27FC236}">
                <a16:creationId xmlns:a16="http://schemas.microsoft.com/office/drawing/2014/main" id="{569A3544-AAB7-4C32-A348-A0CCDA8DA5A5}"/>
              </a:ext>
            </a:extLst>
          </p:cNvPr>
          <p:cNvSpPr txBox="1"/>
          <p:nvPr/>
        </p:nvSpPr>
        <p:spPr>
          <a:xfrm>
            <a:off x="228600" y="5149751"/>
            <a:ext cx="609600" cy="609064"/>
          </a:xfrm>
          <a:prstGeom prst="rect">
            <a:avLst/>
          </a:prstGeom>
          <a:solidFill>
            <a:srgbClr val="FFFF00"/>
          </a:solidFill>
        </p:spPr>
        <p:txBody>
          <a:bodyPr wrap="square" lIns="100536" tIns="50267" rIns="100536" bIns="50267" rtlCol="0">
            <a:spAutoFit/>
          </a:bodyPr>
          <a:lstStyle/>
          <a:p>
            <a:pPr algn="ctr"/>
            <a:r>
              <a:rPr lang="en-US" sz="3200" b="1" dirty="0">
                <a:solidFill>
                  <a:srgbClr val="C00000"/>
                </a:solidFill>
                <a:latin typeface="Times New Roman" pitchFamily="18" charset="0"/>
                <a:cs typeface="Times New Roman" pitchFamily="18" charset="0"/>
              </a:rPr>
              <a:t>C</a:t>
            </a:r>
            <a:endParaRPr lang="en-US" sz="3200" b="1" dirty="0">
              <a:solidFill>
                <a:srgbClr val="C00000"/>
              </a:solidFill>
            </a:endParaRPr>
          </a:p>
        </p:txBody>
      </p:sp>
      <p:sp>
        <p:nvSpPr>
          <p:cNvPr id="21" name="TextBox 20">
            <a:extLst>
              <a:ext uri="{FF2B5EF4-FFF2-40B4-BE49-F238E27FC236}">
                <a16:creationId xmlns:a16="http://schemas.microsoft.com/office/drawing/2014/main" id="{957E7E3F-494E-4608-A6F5-96A5B32F5F8E}"/>
              </a:ext>
            </a:extLst>
          </p:cNvPr>
          <p:cNvSpPr txBox="1"/>
          <p:nvPr/>
        </p:nvSpPr>
        <p:spPr>
          <a:xfrm>
            <a:off x="228600" y="5743746"/>
            <a:ext cx="609600" cy="609064"/>
          </a:xfrm>
          <a:prstGeom prst="rect">
            <a:avLst/>
          </a:prstGeom>
          <a:solidFill>
            <a:srgbClr val="FFFF00"/>
          </a:solidFill>
        </p:spPr>
        <p:txBody>
          <a:bodyPr wrap="square" lIns="100536" tIns="50267" rIns="100536" bIns="50267" rtlCol="0">
            <a:spAutoFit/>
          </a:bodyPr>
          <a:lstStyle/>
          <a:p>
            <a:pPr algn="ctr"/>
            <a:r>
              <a:rPr lang="en-US" sz="3200" b="1" dirty="0">
                <a:solidFill>
                  <a:srgbClr val="C00000"/>
                </a:solidFill>
                <a:latin typeface="Times New Roman" pitchFamily="18" charset="0"/>
                <a:cs typeface="Times New Roman" pitchFamily="18" charset="0"/>
              </a:rPr>
              <a:t>C</a:t>
            </a:r>
            <a:endParaRPr lang="en-US" sz="3200" b="1" dirty="0">
              <a:solidFill>
                <a:srgbClr val="C00000"/>
              </a:solidFill>
            </a:endParaRPr>
          </a:p>
        </p:txBody>
      </p:sp>
      <p:sp>
        <p:nvSpPr>
          <p:cNvPr id="22" name="TextBox 21">
            <a:extLst>
              <a:ext uri="{FF2B5EF4-FFF2-40B4-BE49-F238E27FC236}">
                <a16:creationId xmlns:a16="http://schemas.microsoft.com/office/drawing/2014/main" id="{1C1404B5-6D43-4BF7-B478-61116008DA4A}"/>
              </a:ext>
            </a:extLst>
          </p:cNvPr>
          <p:cNvSpPr txBox="1"/>
          <p:nvPr/>
        </p:nvSpPr>
        <p:spPr>
          <a:xfrm>
            <a:off x="228600" y="6332592"/>
            <a:ext cx="609600" cy="609064"/>
          </a:xfrm>
          <a:prstGeom prst="rect">
            <a:avLst/>
          </a:prstGeom>
          <a:solidFill>
            <a:srgbClr val="FFC000"/>
          </a:solidFill>
        </p:spPr>
        <p:txBody>
          <a:bodyPr wrap="square" lIns="100536" tIns="50267" rIns="100536" bIns="50267" rtlCol="0">
            <a:spAutoFit/>
          </a:bodyPr>
          <a:lstStyle/>
          <a:p>
            <a:pPr algn="ctr"/>
            <a:r>
              <a:rPr lang="en-US" sz="3200" b="1" dirty="0">
                <a:solidFill>
                  <a:srgbClr val="C00000"/>
                </a:solidFill>
                <a:latin typeface="Times New Roman" pitchFamily="18" charset="0"/>
                <a:cs typeface="Times New Roman" pitchFamily="18" charset="0"/>
              </a:rPr>
              <a:t>P</a:t>
            </a:r>
            <a:endParaRPr lang="en-US" sz="3200" b="1" dirty="0">
              <a:solidFill>
                <a:srgbClr val="C00000"/>
              </a:solidFill>
            </a:endParaRPr>
          </a:p>
        </p:txBody>
      </p:sp>
      <p:sp>
        <p:nvSpPr>
          <p:cNvPr id="23" name="TextBox 22">
            <a:extLst>
              <a:ext uri="{FF2B5EF4-FFF2-40B4-BE49-F238E27FC236}">
                <a16:creationId xmlns:a16="http://schemas.microsoft.com/office/drawing/2014/main" id="{3730B957-6FC8-4E46-8EC8-5B29FBDDFBEA}"/>
              </a:ext>
            </a:extLst>
          </p:cNvPr>
          <p:cNvSpPr txBox="1"/>
          <p:nvPr/>
        </p:nvSpPr>
        <p:spPr>
          <a:xfrm>
            <a:off x="228600" y="6934203"/>
            <a:ext cx="609600" cy="609064"/>
          </a:xfrm>
          <a:prstGeom prst="rect">
            <a:avLst/>
          </a:prstGeom>
          <a:solidFill>
            <a:srgbClr val="FFFF00"/>
          </a:solidFill>
        </p:spPr>
        <p:txBody>
          <a:bodyPr wrap="square" lIns="100536" tIns="50267" rIns="100536" bIns="50267" rtlCol="0">
            <a:spAutoFit/>
          </a:bodyPr>
          <a:lstStyle/>
          <a:p>
            <a:pPr algn="ctr"/>
            <a:r>
              <a:rPr lang="en-US" sz="3200" b="1" dirty="0">
                <a:solidFill>
                  <a:srgbClr val="C00000"/>
                </a:solidFill>
                <a:latin typeface="Times New Roman" pitchFamily="18" charset="0"/>
                <a:cs typeface="Times New Roman" pitchFamily="18" charset="0"/>
              </a:rPr>
              <a:t>C</a:t>
            </a:r>
            <a:endParaRPr lang="en-US" sz="3200" b="1" dirty="0">
              <a:solidFill>
                <a:srgbClr val="C00000"/>
              </a:solidFill>
            </a:endParaRPr>
          </a:p>
        </p:txBody>
      </p:sp>
      <p:sp>
        <p:nvSpPr>
          <p:cNvPr id="24" name="TextBox 23">
            <a:extLst>
              <a:ext uri="{FF2B5EF4-FFF2-40B4-BE49-F238E27FC236}">
                <a16:creationId xmlns:a16="http://schemas.microsoft.com/office/drawing/2014/main" id="{9654C647-49D3-475E-B03F-ECCCC10AAEB1}"/>
              </a:ext>
            </a:extLst>
          </p:cNvPr>
          <p:cNvSpPr txBox="1"/>
          <p:nvPr/>
        </p:nvSpPr>
        <p:spPr>
          <a:xfrm>
            <a:off x="228602" y="762000"/>
            <a:ext cx="9598573" cy="539276"/>
          </a:xfrm>
          <a:prstGeom prst="rect">
            <a:avLst/>
          </a:prstGeom>
          <a:noFill/>
        </p:spPr>
        <p:txBody>
          <a:bodyPr wrap="square" lIns="100536" tIns="50267" rIns="100536" bIns="50267" rtlCol="0">
            <a:spAutoFit/>
          </a:bodyPr>
          <a:lstStyle/>
          <a:p>
            <a:r>
              <a:rPr lang="en-US" sz="2800" b="1" dirty="0">
                <a:solidFill>
                  <a:srgbClr val="C00000"/>
                </a:solidFill>
                <a:latin typeface="Times New Roman" pitchFamily="18" charset="0"/>
                <a:cs typeface="Times New Roman" pitchFamily="18" charset="0"/>
              </a:rPr>
              <a:t>Physical </a:t>
            </a:r>
            <a:r>
              <a:rPr lang="en-US" sz="2800" b="1" dirty="0">
                <a:solidFill>
                  <a:srgbClr val="C00000"/>
                </a:solidFill>
                <a:latin typeface="Times New Roman" pitchFamily="18" charset="0"/>
                <a:cs typeface="Times New Roman" pitchFamily="18" charset="0"/>
                <a:sym typeface="Wingdings" panose="05000000000000000000" pitchFamily="2" charset="2"/>
              </a:rPr>
              <a:t> Change in size, shape, or state</a:t>
            </a:r>
            <a:endParaRPr lang="en-US" sz="2800" b="1" dirty="0">
              <a:solidFill>
                <a:srgbClr val="C00000"/>
              </a:solidFill>
            </a:endParaRPr>
          </a:p>
        </p:txBody>
      </p:sp>
      <p:sp>
        <p:nvSpPr>
          <p:cNvPr id="25" name="TextBox 24">
            <a:extLst>
              <a:ext uri="{FF2B5EF4-FFF2-40B4-BE49-F238E27FC236}">
                <a16:creationId xmlns:a16="http://schemas.microsoft.com/office/drawing/2014/main" id="{E9D8B923-42EB-4490-BE04-7C93106C4601}"/>
              </a:ext>
            </a:extLst>
          </p:cNvPr>
          <p:cNvSpPr txBox="1"/>
          <p:nvPr/>
        </p:nvSpPr>
        <p:spPr>
          <a:xfrm>
            <a:off x="228602" y="1383826"/>
            <a:ext cx="9598573" cy="539276"/>
          </a:xfrm>
          <a:prstGeom prst="rect">
            <a:avLst/>
          </a:prstGeom>
          <a:noFill/>
        </p:spPr>
        <p:txBody>
          <a:bodyPr wrap="square" lIns="100536" tIns="50267" rIns="100536" bIns="50267" rtlCol="0">
            <a:spAutoFit/>
          </a:bodyPr>
          <a:lstStyle/>
          <a:p>
            <a:r>
              <a:rPr lang="en-US" sz="2800" b="1" dirty="0">
                <a:solidFill>
                  <a:srgbClr val="C00000"/>
                </a:solidFill>
                <a:latin typeface="Times New Roman" pitchFamily="18" charset="0"/>
                <a:cs typeface="Times New Roman" pitchFamily="18" charset="0"/>
              </a:rPr>
              <a:t>Chemical </a:t>
            </a:r>
            <a:r>
              <a:rPr lang="en-US" sz="2800" b="1" dirty="0">
                <a:solidFill>
                  <a:srgbClr val="C00000"/>
                </a:solidFill>
                <a:latin typeface="Times New Roman" pitchFamily="18" charset="0"/>
                <a:cs typeface="Times New Roman" pitchFamily="18" charset="0"/>
                <a:sym typeface="Wingdings" panose="05000000000000000000" pitchFamily="2" charset="2"/>
              </a:rPr>
              <a:t> Change in chemical composition; new substance</a:t>
            </a:r>
            <a:endParaRPr lang="en-US" sz="2800" b="1" dirty="0">
              <a:solidFill>
                <a:srgbClr val="C00000"/>
              </a:solidFill>
            </a:endParaRPr>
          </a:p>
        </p:txBody>
      </p:sp>
    </p:spTree>
    <p:extLst>
      <p:ext uri="{BB962C8B-B14F-4D97-AF65-F5344CB8AC3E}">
        <p14:creationId xmlns:p14="http://schemas.microsoft.com/office/powerpoint/2010/main" val="318192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282772" y="4572000"/>
            <a:ext cx="9492856" cy="3111076"/>
          </a:xfrm>
          <a:prstGeom prst="rect">
            <a:avLst/>
          </a:prstGeom>
          <a:noFill/>
        </p:spPr>
        <p:txBody>
          <a:bodyPr wrap="square" lIns="91408" tIns="45704" rIns="91408" bIns="45704" rtlCol="0">
            <a:spAutoFit/>
          </a:bodyPr>
          <a:lstStyle/>
          <a:p>
            <a:pPr>
              <a:lnSpc>
                <a:spcPct val="150000"/>
              </a:lnSpc>
              <a:spcBef>
                <a:spcPts val="0"/>
              </a:spcBef>
              <a:spcAft>
                <a:spcPts val="0"/>
              </a:spcAft>
            </a:pPr>
            <a:r>
              <a:rPr lang="en-US" b="1" dirty="0">
                <a:solidFill>
                  <a:srgbClr val="000000"/>
                </a:solidFill>
                <a:latin typeface="Arial" panose="020B0604020202020204" pitchFamily="34" charset="0"/>
              </a:rPr>
              <a:t>Cover Directions:  </a:t>
            </a:r>
            <a:endParaRPr lang="en-US" sz="2500" dirty="0"/>
          </a:p>
          <a:p>
            <a:pPr>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rPr>
              <a:t>Add items to the cover of your HDSN as we explore chemistry.  </a:t>
            </a:r>
          </a:p>
          <a:p>
            <a:pPr>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rPr>
              <a:t>You will need to add at least 10 pictures representing your favorite things related to chemistry. </a:t>
            </a:r>
          </a:p>
          <a:p>
            <a:pPr>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rPr>
              <a:t>Add textboxes to explain how each item is connected to chemistry. </a:t>
            </a:r>
          </a:p>
          <a:p>
            <a:pPr>
              <a:lnSpc>
                <a:spcPct val="150000"/>
              </a:lnSpc>
              <a:spcBef>
                <a:spcPts val="0"/>
              </a:spcBef>
              <a:spcAft>
                <a:spcPts val="0"/>
              </a:spcAft>
              <a:buFont typeface="Arial" panose="020B0604020202020204" pitchFamily="34" charset="0"/>
              <a:buChar char="•"/>
            </a:pPr>
            <a:r>
              <a:rPr lang="en-US" u="sng" dirty="0">
                <a:solidFill>
                  <a:srgbClr val="000000"/>
                </a:solidFill>
                <a:latin typeface="Arial" panose="020B0604020202020204" pitchFamily="34" charset="0"/>
              </a:rPr>
              <a:t>You do not have to do it all the first day</a:t>
            </a:r>
            <a:r>
              <a:rPr lang="en-US" dirty="0">
                <a:solidFill>
                  <a:srgbClr val="000000"/>
                </a:solidFill>
                <a:latin typeface="Arial" panose="020B0604020202020204" pitchFamily="34" charset="0"/>
              </a:rPr>
              <a:t>.  Just make sure you have at least 10 items before you need to turn in your notebook.</a:t>
            </a:r>
          </a:p>
        </p:txBody>
      </p:sp>
      <p:pic>
        <p:nvPicPr>
          <p:cNvPr id="9" name="Picture 8">
            <a:extLst>
              <a:ext uri="{FF2B5EF4-FFF2-40B4-BE49-F238E27FC236}">
                <a16:creationId xmlns:a16="http://schemas.microsoft.com/office/drawing/2014/main" id="{712A42B7-97A1-49A4-BC6E-2478B3DDC946}"/>
              </a:ext>
            </a:extLst>
          </p:cNvPr>
          <p:cNvPicPr>
            <a:picLocks noChangeAspect="1"/>
          </p:cNvPicPr>
          <p:nvPr/>
        </p:nvPicPr>
        <p:blipFill>
          <a:blip r:embed="rId2" cstate="print"/>
          <a:stretch>
            <a:fillRect/>
          </a:stretch>
        </p:blipFill>
        <p:spPr>
          <a:xfrm>
            <a:off x="222463" y="321807"/>
            <a:ext cx="9613474" cy="39624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6791390-9317-4DB1-B5FE-A72CD06DBB26}"/>
              </a:ext>
            </a:extLst>
          </p:cNvPr>
          <p:cNvSpPr txBox="1"/>
          <p:nvPr/>
        </p:nvSpPr>
        <p:spPr>
          <a:xfrm>
            <a:off x="-3352800" y="271682"/>
            <a:ext cx="3352800" cy="3539430"/>
          </a:xfrm>
          <a:prstGeom prst="rect">
            <a:avLst/>
          </a:prstGeom>
          <a:noFill/>
        </p:spPr>
        <p:txBody>
          <a:bodyPr wrap="square" rtlCol="0">
            <a:spAutoFit/>
          </a:bodyPr>
          <a:lstStyle/>
          <a:p>
            <a:r>
              <a:rPr lang="en-US" b="1" dirty="0">
                <a:highlight>
                  <a:srgbClr val="FFFF00"/>
                </a:highlight>
              </a:rPr>
              <a:t>Day 1 (cont’d)</a:t>
            </a:r>
          </a:p>
          <a:p>
            <a:r>
              <a:rPr lang="en-US" dirty="0"/>
              <a:t>After watching the video on the previous slide, students have time to find examples of chemistry related to things they like – food, activities, etc.   </a:t>
            </a:r>
          </a:p>
          <a:p>
            <a:endParaRPr lang="en-US" b="1" dirty="0">
              <a:solidFill>
                <a:srgbClr val="FF0000"/>
              </a:solidFill>
            </a:endParaRPr>
          </a:p>
          <a:p>
            <a:r>
              <a:rPr lang="en-US" b="1" dirty="0">
                <a:solidFill>
                  <a:srgbClr val="FF0000"/>
                </a:solidFill>
              </a:rPr>
              <a:t>Student Instruction Slide</a:t>
            </a:r>
          </a:p>
          <a:p>
            <a:r>
              <a:rPr lang="en-US" sz="1600" i="1" dirty="0">
                <a:solidFill>
                  <a:srgbClr val="FF0000"/>
                </a:solidFill>
              </a:rPr>
              <a:t>NOTE: These slides are displayed on the classroom SmartBoard for all students to see.  We review the instructions together so every knows what they need to do.</a:t>
            </a:r>
          </a:p>
        </p:txBody>
      </p:sp>
    </p:spTree>
    <p:extLst>
      <p:ext uri="{BB962C8B-B14F-4D97-AF65-F5344CB8AC3E}">
        <p14:creationId xmlns:p14="http://schemas.microsoft.com/office/powerpoint/2010/main" val="2621959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Tracy\AppData\Local\Microsoft\Windows\Temporary Internet Files\Content.IE5\CEQ4M0OP\MC900300097[1].wmf"/>
          <p:cNvPicPr>
            <a:picLocks noChangeAspect="1" noChangeArrowheads="1"/>
          </p:cNvPicPr>
          <p:nvPr/>
        </p:nvPicPr>
        <p:blipFill>
          <a:blip r:embed="rId3" cstate="print"/>
          <a:srcRect/>
          <a:stretch>
            <a:fillRect/>
          </a:stretch>
        </p:blipFill>
        <p:spPr bwMode="auto">
          <a:xfrm>
            <a:off x="341202" y="5572446"/>
            <a:ext cx="1581415" cy="1708894"/>
          </a:xfrm>
          <a:prstGeom prst="rect">
            <a:avLst/>
          </a:prstGeom>
          <a:noFill/>
        </p:spPr>
      </p:pic>
      <p:pic>
        <p:nvPicPr>
          <p:cNvPr id="1031" name="Picture 7" descr="C:\Users\Tracy\AppData\Local\Microsoft\Windows\Temporary Internet Files\Content.IE5\4K2QPHW2\MC900241311[1].wmf"/>
          <p:cNvPicPr>
            <a:picLocks noChangeAspect="1" noChangeArrowheads="1"/>
          </p:cNvPicPr>
          <p:nvPr/>
        </p:nvPicPr>
        <p:blipFill>
          <a:blip r:embed="rId4" cstate="print"/>
          <a:srcRect/>
          <a:stretch>
            <a:fillRect/>
          </a:stretch>
        </p:blipFill>
        <p:spPr bwMode="auto">
          <a:xfrm>
            <a:off x="218285" y="2112182"/>
            <a:ext cx="1765193" cy="1257300"/>
          </a:xfrm>
          <a:prstGeom prst="rect">
            <a:avLst/>
          </a:prstGeom>
          <a:noFill/>
        </p:spPr>
      </p:pic>
      <p:pic>
        <p:nvPicPr>
          <p:cNvPr id="1026" name="Picture 2" descr="C:\Users\Tracy\AppData\Local\Microsoft\Windows\INetCache\IE\GDYTOMUY\image001[1].jpg"/>
          <p:cNvPicPr>
            <a:picLocks noChangeAspect="1" noChangeArrowheads="1"/>
          </p:cNvPicPr>
          <p:nvPr/>
        </p:nvPicPr>
        <p:blipFill>
          <a:blip r:embed="rId5" cstate="print"/>
          <a:srcRect/>
          <a:stretch>
            <a:fillRect/>
          </a:stretch>
        </p:blipFill>
        <p:spPr bwMode="auto">
          <a:xfrm>
            <a:off x="373080" y="224967"/>
            <a:ext cx="1341120" cy="1341120"/>
          </a:xfrm>
          <a:prstGeom prst="rect">
            <a:avLst/>
          </a:prstGeom>
          <a:noFill/>
        </p:spPr>
      </p:pic>
      <p:pic>
        <p:nvPicPr>
          <p:cNvPr id="5" name="Picture 5" descr="C:\Users\Tracy\AppData\Local\Microsoft\Windows\INetCache\IE\GDYTOMUY\branch-308013_640[1].png"/>
          <p:cNvPicPr>
            <a:picLocks noChangeAspect="1" noChangeArrowheads="1"/>
          </p:cNvPicPr>
          <p:nvPr/>
        </p:nvPicPr>
        <p:blipFill>
          <a:blip r:embed="rId6" cstate="print"/>
          <a:srcRect/>
          <a:stretch>
            <a:fillRect/>
          </a:stretch>
        </p:blipFill>
        <p:spPr bwMode="auto">
          <a:xfrm rot="18604107">
            <a:off x="197164" y="3061798"/>
            <a:ext cx="1869490" cy="2682240"/>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1068486978"/>
              </p:ext>
            </p:extLst>
          </p:nvPr>
        </p:nvGraphicFramePr>
        <p:xfrm>
          <a:off x="2252749" y="1091972"/>
          <a:ext cx="7627620" cy="6536065"/>
        </p:xfrm>
        <a:graphic>
          <a:graphicData uri="http://schemas.openxmlformats.org/drawingml/2006/table">
            <a:tbl>
              <a:tblPr/>
              <a:tblGrid>
                <a:gridCol w="1307592">
                  <a:extLst>
                    <a:ext uri="{9D8B030D-6E8A-4147-A177-3AD203B41FA5}">
                      <a16:colId xmlns:a16="http://schemas.microsoft.com/office/drawing/2014/main" val="20000"/>
                    </a:ext>
                  </a:extLst>
                </a:gridCol>
                <a:gridCol w="3160014">
                  <a:extLst>
                    <a:ext uri="{9D8B030D-6E8A-4147-A177-3AD203B41FA5}">
                      <a16:colId xmlns:a16="http://schemas.microsoft.com/office/drawing/2014/main" val="20001"/>
                    </a:ext>
                  </a:extLst>
                </a:gridCol>
                <a:gridCol w="3160014">
                  <a:extLst>
                    <a:ext uri="{9D8B030D-6E8A-4147-A177-3AD203B41FA5}">
                      <a16:colId xmlns:a16="http://schemas.microsoft.com/office/drawing/2014/main" val="20002"/>
                    </a:ext>
                  </a:extLst>
                </a:gridCol>
              </a:tblGrid>
              <a:tr h="330940">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Substance</a:t>
                      </a:r>
                      <a:endParaRPr lang="en-US" sz="2000"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Physical Change</a:t>
                      </a:r>
                      <a:endParaRPr lang="en-US" sz="2000"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Chemical Change</a:t>
                      </a:r>
                      <a:endParaRPr lang="en-US" sz="2000"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Baking Soda</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Rocks</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000" b="1" dirty="0">
                        <a:latin typeface="Times New Roman" panose="02020603050405020304" pitchFamily="18" charset="0"/>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Wood</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000" b="1" dirty="0">
                        <a:latin typeface="Times New Roman" panose="02020603050405020304" pitchFamily="18" charset="0"/>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Apple</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Iron Nail</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 name="TextBox 296">
            <a:extLst>
              <a:ext uri="{FF2B5EF4-FFF2-40B4-BE49-F238E27FC236}">
                <a16:creationId xmlns:a16="http://schemas.microsoft.com/office/drawing/2014/main" id="{959535D8-DDB5-4882-BBF8-F887E3E1FCD7}"/>
              </a:ext>
            </a:extLst>
          </p:cNvPr>
          <p:cNvSpPr txBox="1"/>
          <p:nvPr/>
        </p:nvSpPr>
        <p:spPr>
          <a:xfrm>
            <a:off x="2242358" y="144364"/>
            <a:ext cx="7648402" cy="861297"/>
          </a:xfrm>
          <a:prstGeom prst="rect">
            <a:avLst/>
          </a:prstGeom>
          <a:noFill/>
        </p:spPr>
        <p:txBody>
          <a:bodyPr wrap="square" lIns="91408" tIns="45704" rIns="91408" bIns="45704">
            <a:spAutoFit/>
          </a:bodyPr>
          <a:lstStyle/>
          <a:p>
            <a:r>
              <a:rPr lang="en-US" altLang="en-US" sz="2500" b="1" dirty="0">
                <a:solidFill>
                  <a:srgbClr val="000000"/>
                </a:solidFill>
                <a:latin typeface="Times New Roman" panose="02020603050405020304" pitchFamily="18" charset="0"/>
                <a:cs typeface="Times New Roman" panose="02020603050405020304" pitchFamily="18" charset="0"/>
              </a:rPr>
              <a:t>6. How can each type of matter be changed physically and chemically?</a:t>
            </a:r>
            <a:endParaRPr lang="en-US" sz="2500" b="1" dirty="0"/>
          </a:p>
        </p:txBody>
      </p:sp>
      <p:sp>
        <p:nvSpPr>
          <p:cNvPr id="1127" name="SMARTInkShape-141"/>
          <p:cNvSpPr/>
          <p:nvPr>
            <p:custDataLst>
              <p:tags r:id="rId1"/>
            </p:custDataLst>
          </p:nvPr>
        </p:nvSpPr>
        <p:spPr>
          <a:xfrm>
            <a:off x="9922937" y="5987627"/>
            <a:ext cx="1" cy="14394"/>
          </a:xfrm>
          <a:custGeom>
            <a:avLst/>
            <a:gdLst/>
            <a:ahLst/>
            <a:cxnLst/>
            <a:rect l="0" t="0" r="0" b="0"/>
            <a:pathLst>
              <a:path w="1" h="14394">
                <a:moveTo>
                  <a:pt x="0" y="14393"/>
                </a:moveTo>
                <a:lnTo>
                  <a:pt x="0" y="1439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lIns="91408" tIns="45704" rIns="91408" bIns="45704" rtlCol="0" anchor="ctr"/>
          <a:lstStyle/>
          <a:p>
            <a:pPr algn="ctr"/>
            <a:endParaRPr lang="en-US"/>
          </a:p>
        </p:txBody>
      </p:sp>
      <p:graphicFrame>
        <p:nvGraphicFramePr>
          <p:cNvPr id="272" name="Table 271">
            <a:extLst>
              <a:ext uri="{FF2B5EF4-FFF2-40B4-BE49-F238E27FC236}">
                <a16:creationId xmlns:a16="http://schemas.microsoft.com/office/drawing/2014/main" id="{1BA7983B-5BFB-42D0-A9A5-F19A94C9BBD1}"/>
              </a:ext>
            </a:extLst>
          </p:cNvPr>
          <p:cNvGraphicFramePr>
            <a:graphicFrameLocks noGrp="1"/>
          </p:cNvGraphicFramePr>
          <p:nvPr>
            <p:extLst>
              <p:ext uri="{D42A27DB-BD31-4B8C-83A1-F6EECF244321}">
                <p14:modId xmlns:p14="http://schemas.microsoft.com/office/powerpoint/2010/main" val="3041492121"/>
              </p:ext>
            </p:extLst>
          </p:nvPr>
        </p:nvGraphicFramePr>
        <p:xfrm>
          <a:off x="10279380" y="1028117"/>
          <a:ext cx="7627620" cy="6819040"/>
        </p:xfrm>
        <a:graphic>
          <a:graphicData uri="http://schemas.openxmlformats.org/drawingml/2006/table">
            <a:tbl>
              <a:tblPr/>
              <a:tblGrid>
                <a:gridCol w="1307592">
                  <a:extLst>
                    <a:ext uri="{9D8B030D-6E8A-4147-A177-3AD203B41FA5}">
                      <a16:colId xmlns:a16="http://schemas.microsoft.com/office/drawing/2014/main" val="20000"/>
                    </a:ext>
                  </a:extLst>
                </a:gridCol>
                <a:gridCol w="3160014">
                  <a:extLst>
                    <a:ext uri="{9D8B030D-6E8A-4147-A177-3AD203B41FA5}">
                      <a16:colId xmlns:a16="http://schemas.microsoft.com/office/drawing/2014/main" val="20001"/>
                    </a:ext>
                  </a:extLst>
                </a:gridCol>
                <a:gridCol w="3160014">
                  <a:extLst>
                    <a:ext uri="{9D8B030D-6E8A-4147-A177-3AD203B41FA5}">
                      <a16:colId xmlns:a16="http://schemas.microsoft.com/office/drawing/2014/main" val="20002"/>
                    </a:ext>
                  </a:extLst>
                </a:gridCol>
              </a:tblGrid>
              <a:tr h="330940">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Substance</a:t>
                      </a:r>
                      <a:endParaRPr lang="en-US" sz="2000"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Physical Change</a:t>
                      </a:r>
                      <a:endParaRPr lang="en-US" sz="2000"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Chemical Change</a:t>
                      </a:r>
                      <a:endParaRPr lang="en-US" sz="2000" dirty="0">
                        <a:latin typeface="Times New Roman" panose="02020603050405020304" pitchFamily="18" charset="0"/>
                        <a:ea typeface="Times New Roman"/>
                        <a:cs typeface="Times New Roman" panose="02020603050405020304" pitchFamily="18" charset="0"/>
                      </a:endParaRP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Baking Soda</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Mix with water</a:t>
                      </a:r>
                    </a:p>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Pour or measure</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Use it in cookies to make them rise up</a:t>
                      </a:r>
                    </a:p>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Mix with vinegar</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Rocks</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Smash, melt, or paint them</a:t>
                      </a:r>
                    </a:p>
                    <a:p>
                      <a:pPr algn="ctr"/>
                      <a:r>
                        <a:rPr lang="en-US" sz="2000" b="1" dirty="0">
                          <a:latin typeface="Times New Roman" panose="02020603050405020304" pitchFamily="18" charset="0"/>
                          <a:cs typeface="Times New Roman" panose="02020603050405020304" pitchFamily="18" charset="0"/>
                        </a:rPr>
                        <a:t>Cement together to form a wall</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Use HCl to test for carbonates (fizz)</a:t>
                      </a:r>
                    </a:p>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Acid Rain</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Wood</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Carve it, cut it,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paint it</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Burn it or let it rot (decompose)</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Apple</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Clean, rinse, cut into pieces, cover in caramel</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Eat it</a:t>
                      </a:r>
                    </a:p>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Oxidation (turns brown)</a:t>
                      </a:r>
                    </a:p>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Rots or decomposes</a:t>
                      </a:r>
                    </a:p>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Plants making food with photosynthesis</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41025">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Iron Nail</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Bend it, hammer it into a board, paint it</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Allow it to rust</a:t>
                      </a:r>
                    </a:p>
                    <a:p>
                      <a:pPr marL="0" marR="0" algn="ctr">
                        <a:spcBef>
                          <a:spcPts val="0"/>
                        </a:spcBef>
                        <a:spcAft>
                          <a:spcPts val="0"/>
                        </a:spcAft>
                      </a:pPr>
                      <a:r>
                        <a:rPr lang="en-US" sz="2000" b="1" dirty="0">
                          <a:latin typeface="Times New Roman" panose="02020603050405020304" pitchFamily="18" charset="0"/>
                          <a:ea typeface="Times New Roman"/>
                          <a:cs typeface="Times New Roman" panose="02020603050405020304" pitchFamily="18" charset="0"/>
                        </a:rPr>
                        <a:t>Place in a strong acid or rust remover</a:t>
                      </a:r>
                    </a:p>
                  </a:txBody>
                  <a:tcPr marL="66174" marR="66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2" name="TextBox 31">
            <a:extLst>
              <a:ext uri="{FF2B5EF4-FFF2-40B4-BE49-F238E27FC236}">
                <a16:creationId xmlns:a16="http://schemas.microsoft.com/office/drawing/2014/main" id="{ABF37CFF-8250-4EBF-84B3-9AB82554D6FA}"/>
              </a:ext>
            </a:extLst>
          </p:cNvPr>
          <p:cNvSpPr txBox="1"/>
          <p:nvPr/>
        </p:nvSpPr>
        <p:spPr>
          <a:xfrm>
            <a:off x="10279380" y="409503"/>
            <a:ext cx="4427220" cy="523220"/>
          </a:xfrm>
          <a:prstGeom prst="rect">
            <a:avLst/>
          </a:prstGeom>
          <a:noFill/>
        </p:spPr>
        <p:txBody>
          <a:bodyPr wrap="square" rtlCol="0">
            <a:spAutoFit/>
          </a:bodyPr>
          <a:lstStyle/>
          <a:p>
            <a:r>
              <a:rPr lang="en-US" sz="2800" b="1" dirty="0"/>
              <a:t>Sample answers …</a:t>
            </a:r>
          </a:p>
        </p:txBody>
      </p:sp>
    </p:spTree>
    <p:extLst>
      <p:ext uri="{BB962C8B-B14F-4D97-AF65-F5344CB8AC3E}">
        <p14:creationId xmlns:p14="http://schemas.microsoft.com/office/powerpoint/2010/main" val="3849249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21920" y="152401"/>
            <a:ext cx="7650480" cy="7149599"/>
          </a:xfrm>
          <a:prstGeom prst="rect">
            <a:avLst/>
          </a:prstGeom>
          <a:noFill/>
          <a:ln w="9525">
            <a:noFill/>
            <a:miter lim="800000"/>
            <a:headEnd/>
            <a:tailEnd/>
          </a:ln>
        </p:spPr>
        <p:txBody>
          <a:bodyPr wrap="square" lIns="100536" tIns="50267" rIns="100536" bIns="50267">
            <a:spAutoFit/>
          </a:bodyPr>
          <a:lstStyle/>
          <a:p>
            <a:r>
              <a:rPr lang="en-US" altLang="en-US" sz="2800" b="1" dirty="0">
                <a:highlight>
                  <a:srgbClr val="FFFF00"/>
                </a:highlight>
              </a:rPr>
              <a:t>Your Assignments: </a:t>
            </a:r>
          </a:p>
          <a:p>
            <a:endParaRPr lang="en-US" altLang="en-US" sz="2800" b="1" dirty="0"/>
          </a:p>
          <a:p>
            <a:r>
              <a:rPr lang="en-US" b="1" dirty="0">
                <a:highlight>
                  <a:srgbClr val="FFFF00"/>
                </a:highlight>
              </a:rPr>
              <a:t>SLIDE 5 - #7</a:t>
            </a:r>
            <a:r>
              <a:rPr lang="en-US" b="1" dirty="0"/>
              <a:t> - </a:t>
            </a:r>
            <a:r>
              <a:rPr lang="en-US" sz="2000" b="1" dirty="0"/>
              <a:t>Classify all of the </a:t>
            </a:r>
            <a:br>
              <a:rPr lang="en-US" sz="2000" b="1" dirty="0"/>
            </a:br>
            <a:r>
              <a:rPr lang="en-US" sz="2000" b="1" dirty="0"/>
              <a:t>examples for #7 by placing </a:t>
            </a:r>
            <a:br>
              <a:rPr lang="en-US" sz="2000" b="1" dirty="0"/>
            </a:br>
            <a:r>
              <a:rPr lang="en-US" sz="2000" b="1" dirty="0"/>
              <a:t>them into the correct columns</a:t>
            </a:r>
            <a:r>
              <a:rPr lang="en-US" b="1" dirty="0"/>
              <a:t>.</a:t>
            </a:r>
          </a:p>
          <a:p>
            <a:endParaRPr lang="en-US" altLang="en-US" b="1" dirty="0"/>
          </a:p>
          <a:p>
            <a:r>
              <a:rPr lang="en-US" altLang="en-US" b="1" dirty="0"/>
              <a:t>You will be able to make corrections</a:t>
            </a:r>
            <a:br>
              <a:rPr lang="en-US" altLang="en-US" b="1" dirty="0"/>
            </a:br>
            <a:r>
              <a:rPr lang="en-US" altLang="en-US" b="1" dirty="0"/>
              <a:t>when we review the answers in class.</a:t>
            </a:r>
          </a:p>
          <a:p>
            <a:endParaRPr lang="en-US" altLang="en-US" b="1" dirty="0"/>
          </a:p>
          <a:p>
            <a:endParaRPr lang="en-US" altLang="en-US" b="1" dirty="0"/>
          </a:p>
          <a:p>
            <a:endParaRPr lang="en-US" altLang="en-US" b="1" dirty="0"/>
          </a:p>
          <a:p>
            <a:endParaRPr lang="en-US" altLang="en-US" b="1" dirty="0"/>
          </a:p>
          <a:p>
            <a:r>
              <a:rPr lang="en-US" altLang="en-US" b="1" dirty="0">
                <a:highlight>
                  <a:srgbClr val="FFFF00"/>
                </a:highlight>
              </a:rPr>
              <a:t>EDPUZZLE</a:t>
            </a:r>
          </a:p>
          <a:p>
            <a:endParaRPr lang="en-US" altLang="en-US" b="1" dirty="0"/>
          </a:p>
          <a:p>
            <a:r>
              <a:rPr lang="en-US" altLang="en-US" b="1" dirty="0"/>
              <a:t>Watch </a:t>
            </a:r>
            <a:r>
              <a:rPr lang="en-US" b="1" u="sng" dirty="0"/>
              <a:t>The 10 Most AMAZING Chemical Reactions</a:t>
            </a:r>
            <a:r>
              <a:rPr lang="en-US" b="1" dirty="0"/>
              <a:t> video.</a:t>
            </a:r>
          </a:p>
          <a:p>
            <a:endParaRPr lang="en-US" b="1" dirty="0"/>
          </a:p>
          <a:p>
            <a:r>
              <a:rPr lang="en-US" b="1" u="sng" dirty="0"/>
              <a:t>Write down your three most favorite reactions on SLIDE 1 in the notes section! </a:t>
            </a:r>
          </a:p>
          <a:p>
            <a:endParaRPr lang="en-US" b="1" u="sng" dirty="0"/>
          </a:p>
          <a:p>
            <a:r>
              <a:rPr lang="en-US" b="1" dirty="0"/>
              <a:t>It will count as a completion grade – not the quiz score itself!</a:t>
            </a:r>
          </a:p>
          <a:p>
            <a:r>
              <a:rPr lang="en-US" b="1" dirty="0"/>
              <a:t>Watch 100% of the video = 100% in ALMA</a:t>
            </a:r>
          </a:p>
          <a:p>
            <a:endParaRPr lang="en-US" b="1" dirty="0"/>
          </a:p>
          <a:p>
            <a:endParaRPr lang="en-US" b="1" u="sng" dirty="0"/>
          </a:p>
          <a:p>
            <a:endParaRPr lang="en-US" b="1" u="sng" dirty="0"/>
          </a:p>
        </p:txBody>
      </p:sp>
      <p:pic>
        <p:nvPicPr>
          <p:cNvPr id="3" name="Picture 2">
            <a:hlinkClick r:id="rId2"/>
            <a:extLst>
              <a:ext uri="{FF2B5EF4-FFF2-40B4-BE49-F238E27FC236}">
                <a16:creationId xmlns:a16="http://schemas.microsoft.com/office/drawing/2014/main" id="{28AF556C-8A9E-4963-BEC3-8C19760CC8F7}"/>
              </a:ext>
            </a:extLst>
          </p:cNvPr>
          <p:cNvPicPr>
            <a:picLocks noChangeAspect="1"/>
          </p:cNvPicPr>
          <p:nvPr/>
        </p:nvPicPr>
        <p:blipFill>
          <a:blip r:embed="rId3" cstate="print"/>
          <a:stretch>
            <a:fillRect/>
          </a:stretch>
        </p:blipFill>
        <p:spPr>
          <a:xfrm>
            <a:off x="7726682" y="3619496"/>
            <a:ext cx="2209800" cy="131959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77B8F1D-E5BF-41F5-BC22-22E57B55E2C7}"/>
              </a:ext>
            </a:extLst>
          </p:cNvPr>
          <p:cNvPicPr>
            <a:picLocks noChangeAspect="1"/>
          </p:cNvPicPr>
          <p:nvPr/>
        </p:nvPicPr>
        <p:blipFill rotWithShape="1">
          <a:blip r:embed="rId4" cstate="print"/>
          <a:srcRect l="3096" r="3551" b="3467"/>
          <a:stretch/>
        </p:blipFill>
        <p:spPr>
          <a:xfrm>
            <a:off x="4351812" y="152401"/>
            <a:ext cx="5608316" cy="279520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3096CA7-4EE1-4E4C-9F52-3E40C3C5786F}"/>
              </a:ext>
            </a:extLst>
          </p:cNvPr>
          <p:cNvSpPr txBox="1"/>
          <p:nvPr/>
        </p:nvSpPr>
        <p:spPr>
          <a:xfrm>
            <a:off x="136105" y="7162800"/>
            <a:ext cx="9587011" cy="477054"/>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Video Link: </a:t>
            </a:r>
            <a:r>
              <a:rPr lang="en-US" b="1" dirty="0">
                <a:latin typeface="Times New Roman" panose="02020603050405020304" pitchFamily="18" charset="0"/>
                <a:cs typeface="Times New Roman" panose="02020603050405020304" pitchFamily="18" charset="0"/>
                <a:hlinkClick r:id="rId2"/>
              </a:rPr>
              <a:t>https://edpuzzle.com/media/582e274cfd2b7d422c85a368</a:t>
            </a:r>
            <a:r>
              <a:rPr lang="en-US" b="1" dirty="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182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0" y="1"/>
            <a:ext cx="10058400" cy="539301"/>
          </a:xfrm>
          <a:prstGeom prst="rect">
            <a:avLst/>
          </a:prstGeom>
          <a:solidFill>
            <a:srgbClr val="FFFF00"/>
          </a:solidFill>
          <a:ln w="9525">
            <a:noFill/>
            <a:miter lim="800000"/>
            <a:headEnd/>
            <a:tailEnd/>
          </a:ln>
        </p:spPr>
        <p:txBody>
          <a:bodyPr wrap="square" lIns="100536" tIns="50267" rIns="100536" bIns="50267">
            <a:spAutoFit/>
          </a:bodyPr>
          <a:lstStyle/>
          <a:p>
            <a:pPr algn="ctr"/>
            <a:r>
              <a:rPr lang="en-US" altLang="en-US" sz="2800" b="1" dirty="0"/>
              <a:t>What was your favorite reaction?</a:t>
            </a:r>
          </a:p>
        </p:txBody>
      </p:sp>
      <p:pic>
        <p:nvPicPr>
          <p:cNvPr id="4" name="Picture 3">
            <a:extLst>
              <a:ext uri="{FF2B5EF4-FFF2-40B4-BE49-F238E27FC236}">
                <a16:creationId xmlns:a16="http://schemas.microsoft.com/office/drawing/2014/main" id="{90BA7C25-C373-4E76-9DAB-F12CA5EE6D8B}"/>
              </a:ext>
            </a:extLst>
          </p:cNvPr>
          <p:cNvPicPr>
            <a:picLocks noChangeAspect="1"/>
          </p:cNvPicPr>
          <p:nvPr/>
        </p:nvPicPr>
        <p:blipFill>
          <a:blip r:embed="rId2" cstate="print"/>
          <a:stretch>
            <a:fillRect/>
          </a:stretch>
        </p:blipFill>
        <p:spPr>
          <a:xfrm>
            <a:off x="317152" y="736426"/>
            <a:ext cx="2070222" cy="1275284"/>
          </a:xfrm>
          <a:prstGeom prst="rect">
            <a:avLst/>
          </a:prstGeom>
        </p:spPr>
      </p:pic>
      <p:sp>
        <p:nvSpPr>
          <p:cNvPr id="6" name="TextBox 2">
            <a:extLst>
              <a:ext uri="{FF2B5EF4-FFF2-40B4-BE49-F238E27FC236}">
                <a16:creationId xmlns:a16="http://schemas.microsoft.com/office/drawing/2014/main" id="{6E6BB9D3-382A-409C-8C04-896BCD59DC69}"/>
              </a:ext>
            </a:extLst>
          </p:cNvPr>
          <p:cNvSpPr txBox="1">
            <a:spLocks noChangeArrowheads="1"/>
          </p:cNvSpPr>
          <p:nvPr/>
        </p:nvSpPr>
        <p:spPr bwMode="auto">
          <a:xfrm>
            <a:off x="110105" y="2000024"/>
            <a:ext cx="2484323" cy="655514"/>
          </a:xfrm>
          <a:prstGeom prst="rect">
            <a:avLst/>
          </a:prstGeom>
          <a:noFill/>
          <a:ln w="9525">
            <a:noFill/>
            <a:miter lim="800000"/>
            <a:headEnd/>
            <a:tailEnd/>
          </a:ln>
        </p:spPr>
        <p:txBody>
          <a:bodyPr wrap="square" lIns="100536" tIns="50267" rIns="100536" bIns="50267">
            <a:spAutoFit/>
          </a:bodyPr>
          <a:lstStyle/>
          <a:p>
            <a:pPr algn="ctr"/>
            <a:r>
              <a:rPr lang="en-US" altLang="en-US" b="1" dirty="0"/>
              <a:t>Ferroin ions with Fe, Br, &amp; O</a:t>
            </a:r>
            <a:endParaRPr lang="en-US" b="1" dirty="0"/>
          </a:p>
        </p:txBody>
      </p:sp>
      <p:sp>
        <p:nvSpPr>
          <p:cNvPr id="7" name="TextBox 2">
            <a:extLst>
              <a:ext uri="{FF2B5EF4-FFF2-40B4-BE49-F238E27FC236}">
                <a16:creationId xmlns:a16="http://schemas.microsoft.com/office/drawing/2014/main" id="{4F83EF2F-BF1C-4115-A252-65DBA8ADC2F0}"/>
              </a:ext>
            </a:extLst>
          </p:cNvPr>
          <p:cNvSpPr txBox="1">
            <a:spLocks noChangeArrowheads="1"/>
          </p:cNvSpPr>
          <p:nvPr/>
        </p:nvSpPr>
        <p:spPr bwMode="auto">
          <a:xfrm>
            <a:off x="79462" y="4536687"/>
            <a:ext cx="2484323" cy="655514"/>
          </a:xfrm>
          <a:prstGeom prst="rect">
            <a:avLst/>
          </a:prstGeom>
          <a:noFill/>
          <a:ln w="9525">
            <a:noFill/>
            <a:miter lim="800000"/>
            <a:headEnd/>
            <a:tailEnd/>
          </a:ln>
        </p:spPr>
        <p:txBody>
          <a:bodyPr wrap="square" lIns="100536" tIns="50267" rIns="100536" bIns="50267">
            <a:spAutoFit/>
          </a:bodyPr>
          <a:lstStyle/>
          <a:p>
            <a:pPr algn="ctr"/>
            <a:r>
              <a:rPr lang="en-US" altLang="en-US" b="1" dirty="0"/>
              <a:t>Luminol Molecule</a:t>
            </a:r>
            <a:br>
              <a:rPr lang="en-US" altLang="en-US" b="1" dirty="0"/>
            </a:br>
            <a:r>
              <a:rPr lang="en-US" altLang="en-US" b="1" dirty="0"/>
              <a:t>Fe, H</a:t>
            </a:r>
            <a:r>
              <a:rPr lang="en-US" altLang="en-US" b="1" baseline="-25000" dirty="0"/>
              <a:t>2</a:t>
            </a:r>
            <a:r>
              <a:rPr lang="en-US" altLang="en-US" b="1" dirty="0"/>
              <a:t> , &amp; H</a:t>
            </a:r>
            <a:r>
              <a:rPr lang="en-US" altLang="en-US" b="1" baseline="-25000" dirty="0"/>
              <a:t>2 </a:t>
            </a:r>
            <a:r>
              <a:rPr lang="en-US" altLang="en-US" b="1" dirty="0"/>
              <a:t>O</a:t>
            </a:r>
            <a:r>
              <a:rPr lang="en-US" altLang="en-US" b="1" baseline="-25000" dirty="0"/>
              <a:t>2 </a:t>
            </a:r>
            <a:endParaRPr lang="en-US" b="1" dirty="0"/>
          </a:p>
        </p:txBody>
      </p:sp>
      <p:pic>
        <p:nvPicPr>
          <p:cNvPr id="8" name="Picture 7">
            <a:extLst>
              <a:ext uri="{FF2B5EF4-FFF2-40B4-BE49-F238E27FC236}">
                <a16:creationId xmlns:a16="http://schemas.microsoft.com/office/drawing/2014/main" id="{0D093769-864E-4A53-A151-B4609B71F777}"/>
              </a:ext>
            </a:extLst>
          </p:cNvPr>
          <p:cNvPicPr>
            <a:picLocks noChangeAspect="1"/>
          </p:cNvPicPr>
          <p:nvPr/>
        </p:nvPicPr>
        <p:blipFill>
          <a:blip r:embed="rId3" cstate="print"/>
          <a:stretch>
            <a:fillRect/>
          </a:stretch>
        </p:blipFill>
        <p:spPr>
          <a:xfrm>
            <a:off x="606759" y="2744971"/>
            <a:ext cx="1447083" cy="1815091"/>
          </a:xfrm>
          <a:prstGeom prst="rect">
            <a:avLst/>
          </a:prstGeom>
        </p:spPr>
      </p:pic>
      <p:sp>
        <p:nvSpPr>
          <p:cNvPr id="10" name="TextBox 2">
            <a:extLst>
              <a:ext uri="{FF2B5EF4-FFF2-40B4-BE49-F238E27FC236}">
                <a16:creationId xmlns:a16="http://schemas.microsoft.com/office/drawing/2014/main" id="{5A1B3FD9-85A3-4E6C-80B5-26B849F00EE7}"/>
              </a:ext>
            </a:extLst>
          </p:cNvPr>
          <p:cNvSpPr txBox="1">
            <a:spLocks noChangeArrowheads="1"/>
          </p:cNvSpPr>
          <p:nvPr/>
        </p:nvSpPr>
        <p:spPr bwMode="auto">
          <a:xfrm>
            <a:off x="2323671" y="6990746"/>
            <a:ext cx="2484323" cy="655514"/>
          </a:xfrm>
          <a:prstGeom prst="rect">
            <a:avLst/>
          </a:prstGeom>
          <a:noFill/>
          <a:ln w="9525">
            <a:noFill/>
            <a:miter lim="800000"/>
            <a:headEnd/>
            <a:tailEnd/>
          </a:ln>
        </p:spPr>
        <p:txBody>
          <a:bodyPr wrap="square" lIns="100536" tIns="50267" rIns="100536" bIns="50267">
            <a:spAutoFit/>
          </a:bodyPr>
          <a:lstStyle/>
          <a:p>
            <a:pPr algn="ctr"/>
            <a:r>
              <a:rPr lang="en-US" altLang="en-US" b="1" dirty="0"/>
              <a:t>Sulfuric acid (H</a:t>
            </a:r>
            <a:r>
              <a:rPr lang="en-US" altLang="en-US" b="1" baseline="-25000" dirty="0"/>
              <a:t>2</a:t>
            </a:r>
            <a:r>
              <a:rPr lang="en-US" altLang="en-US" b="1" dirty="0"/>
              <a:t>SO</a:t>
            </a:r>
            <a:r>
              <a:rPr lang="en-US" altLang="en-US" b="1" baseline="-25000" dirty="0"/>
              <a:t>4 </a:t>
            </a:r>
            <a:r>
              <a:rPr lang="en-US" altLang="en-US" b="1" dirty="0"/>
              <a:t>) &amp; Sugar </a:t>
            </a:r>
            <a:endParaRPr lang="en-US" b="1" dirty="0"/>
          </a:p>
        </p:txBody>
      </p:sp>
      <p:pic>
        <p:nvPicPr>
          <p:cNvPr id="11" name="Picture 10">
            <a:extLst>
              <a:ext uri="{FF2B5EF4-FFF2-40B4-BE49-F238E27FC236}">
                <a16:creationId xmlns:a16="http://schemas.microsoft.com/office/drawing/2014/main" id="{80CB895D-ECDF-4615-AE72-B8BFAF00FB43}"/>
              </a:ext>
            </a:extLst>
          </p:cNvPr>
          <p:cNvPicPr>
            <a:picLocks noChangeAspect="1"/>
          </p:cNvPicPr>
          <p:nvPr/>
        </p:nvPicPr>
        <p:blipFill>
          <a:blip r:embed="rId4" cstate="print"/>
          <a:stretch>
            <a:fillRect/>
          </a:stretch>
        </p:blipFill>
        <p:spPr>
          <a:xfrm>
            <a:off x="288267" y="5469621"/>
            <a:ext cx="2156647" cy="2141406"/>
          </a:xfrm>
          <a:prstGeom prst="rect">
            <a:avLst/>
          </a:prstGeom>
        </p:spPr>
      </p:pic>
      <p:sp>
        <p:nvSpPr>
          <p:cNvPr id="13" name="TextBox 2">
            <a:extLst>
              <a:ext uri="{FF2B5EF4-FFF2-40B4-BE49-F238E27FC236}">
                <a16:creationId xmlns:a16="http://schemas.microsoft.com/office/drawing/2014/main" id="{B147F3DD-AB71-4629-B437-0F5C68670306}"/>
              </a:ext>
            </a:extLst>
          </p:cNvPr>
          <p:cNvSpPr txBox="1">
            <a:spLocks noChangeArrowheads="1"/>
          </p:cNvSpPr>
          <p:nvPr/>
        </p:nvSpPr>
        <p:spPr bwMode="auto">
          <a:xfrm>
            <a:off x="2525229" y="3108636"/>
            <a:ext cx="2484323" cy="655514"/>
          </a:xfrm>
          <a:prstGeom prst="rect">
            <a:avLst/>
          </a:prstGeom>
          <a:noFill/>
          <a:ln w="9525">
            <a:noFill/>
            <a:miter lim="800000"/>
            <a:headEnd/>
            <a:tailEnd/>
          </a:ln>
        </p:spPr>
        <p:txBody>
          <a:bodyPr wrap="square" lIns="100536" tIns="50267" rIns="100536" bIns="50267">
            <a:spAutoFit/>
          </a:bodyPr>
          <a:lstStyle/>
          <a:p>
            <a:pPr algn="ctr"/>
            <a:r>
              <a:rPr lang="en-US" altLang="en-US" b="1" dirty="0"/>
              <a:t>Thermite</a:t>
            </a:r>
            <a:br>
              <a:rPr lang="en-US" altLang="en-US" b="1" dirty="0"/>
            </a:br>
            <a:r>
              <a:rPr lang="en-US" altLang="en-US" b="1" dirty="0"/>
              <a:t>(Al + FeO</a:t>
            </a:r>
            <a:r>
              <a:rPr lang="en-US" altLang="en-US" b="1" baseline="-25000" dirty="0"/>
              <a:t>2</a:t>
            </a:r>
            <a:r>
              <a:rPr lang="en-US" altLang="en-US" b="1" dirty="0"/>
              <a:t>)</a:t>
            </a:r>
            <a:endParaRPr lang="en-US" b="1" dirty="0"/>
          </a:p>
        </p:txBody>
      </p:sp>
      <p:pic>
        <p:nvPicPr>
          <p:cNvPr id="14" name="Picture 13">
            <a:extLst>
              <a:ext uri="{FF2B5EF4-FFF2-40B4-BE49-F238E27FC236}">
                <a16:creationId xmlns:a16="http://schemas.microsoft.com/office/drawing/2014/main" id="{135D3D43-194C-4A5F-AB2C-1523A02205DF}"/>
              </a:ext>
            </a:extLst>
          </p:cNvPr>
          <p:cNvPicPr>
            <a:picLocks noChangeAspect="1"/>
          </p:cNvPicPr>
          <p:nvPr/>
        </p:nvPicPr>
        <p:blipFill>
          <a:blip r:embed="rId5" cstate="print"/>
          <a:stretch>
            <a:fillRect/>
          </a:stretch>
        </p:blipFill>
        <p:spPr>
          <a:xfrm>
            <a:off x="2857105" y="615142"/>
            <a:ext cx="1950889" cy="2514818"/>
          </a:xfrm>
          <a:prstGeom prst="rect">
            <a:avLst/>
          </a:prstGeom>
        </p:spPr>
      </p:pic>
      <p:sp>
        <p:nvSpPr>
          <p:cNvPr id="16" name="TextBox 2">
            <a:extLst>
              <a:ext uri="{FF2B5EF4-FFF2-40B4-BE49-F238E27FC236}">
                <a16:creationId xmlns:a16="http://schemas.microsoft.com/office/drawing/2014/main" id="{C610996B-DF78-4C34-BBD8-559963CAF110}"/>
              </a:ext>
            </a:extLst>
          </p:cNvPr>
          <p:cNvSpPr txBox="1">
            <a:spLocks noChangeArrowheads="1"/>
          </p:cNvSpPr>
          <p:nvPr/>
        </p:nvSpPr>
        <p:spPr bwMode="auto">
          <a:xfrm>
            <a:off x="2881271" y="6181774"/>
            <a:ext cx="1945886" cy="655514"/>
          </a:xfrm>
          <a:prstGeom prst="rect">
            <a:avLst/>
          </a:prstGeom>
          <a:noFill/>
          <a:ln w="9525">
            <a:noFill/>
            <a:miter lim="800000"/>
            <a:headEnd/>
            <a:tailEnd/>
          </a:ln>
        </p:spPr>
        <p:txBody>
          <a:bodyPr wrap="square" lIns="100536" tIns="50267" rIns="100536" bIns="50267">
            <a:spAutoFit/>
          </a:bodyPr>
          <a:lstStyle/>
          <a:p>
            <a:pPr algn="ctr"/>
            <a:r>
              <a:rPr lang="en-US" altLang="en-US" b="1" dirty="0"/>
              <a:t>Oscillating Clock (I)</a:t>
            </a:r>
            <a:endParaRPr lang="en-US" b="1" dirty="0"/>
          </a:p>
        </p:txBody>
      </p:sp>
      <p:pic>
        <p:nvPicPr>
          <p:cNvPr id="17" name="Picture 16">
            <a:extLst>
              <a:ext uri="{FF2B5EF4-FFF2-40B4-BE49-F238E27FC236}">
                <a16:creationId xmlns:a16="http://schemas.microsoft.com/office/drawing/2014/main" id="{6165EC38-C1B6-43EF-9BDA-EF18E9190A1D}"/>
              </a:ext>
            </a:extLst>
          </p:cNvPr>
          <p:cNvPicPr>
            <a:picLocks noChangeAspect="1"/>
          </p:cNvPicPr>
          <p:nvPr/>
        </p:nvPicPr>
        <p:blipFill>
          <a:blip r:embed="rId6" cstate="print"/>
          <a:stretch>
            <a:fillRect/>
          </a:stretch>
        </p:blipFill>
        <p:spPr>
          <a:xfrm>
            <a:off x="2823499" y="3921141"/>
            <a:ext cx="1458265" cy="1292788"/>
          </a:xfrm>
          <a:prstGeom prst="rect">
            <a:avLst/>
          </a:prstGeom>
        </p:spPr>
      </p:pic>
      <p:pic>
        <p:nvPicPr>
          <p:cNvPr id="19" name="Picture 18">
            <a:extLst>
              <a:ext uri="{FF2B5EF4-FFF2-40B4-BE49-F238E27FC236}">
                <a16:creationId xmlns:a16="http://schemas.microsoft.com/office/drawing/2014/main" id="{4C24FE9B-5EAF-4AF4-8626-7AE05989D1B0}"/>
              </a:ext>
            </a:extLst>
          </p:cNvPr>
          <p:cNvPicPr>
            <a:picLocks noChangeAspect="1"/>
          </p:cNvPicPr>
          <p:nvPr/>
        </p:nvPicPr>
        <p:blipFill>
          <a:blip r:embed="rId7" cstate="print"/>
          <a:stretch>
            <a:fillRect/>
          </a:stretch>
        </p:blipFill>
        <p:spPr>
          <a:xfrm>
            <a:off x="3415298" y="5069611"/>
            <a:ext cx="1411860" cy="1157115"/>
          </a:xfrm>
          <a:prstGeom prst="rect">
            <a:avLst/>
          </a:prstGeom>
        </p:spPr>
      </p:pic>
      <p:pic>
        <p:nvPicPr>
          <p:cNvPr id="21" name="Picture 20">
            <a:extLst>
              <a:ext uri="{FF2B5EF4-FFF2-40B4-BE49-F238E27FC236}">
                <a16:creationId xmlns:a16="http://schemas.microsoft.com/office/drawing/2014/main" id="{6A649036-4E7F-46A2-858D-3E4BADC459F9}"/>
              </a:ext>
            </a:extLst>
          </p:cNvPr>
          <p:cNvPicPr>
            <a:picLocks noChangeAspect="1"/>
          </p:cNvPicPr>
          <p:nvPr/>
        </p:nvPicPr>
        <p:blipFill>
          <a:blip r:embed="rId8" cstate="print"/>
          <a:stretch>
            <a:fillRect/>
          </a:stretch>
        </p:blipFill>
        <p:spPr>
          <a:xfrm>
            <a:off x="5670340" y="644259"/>
            <a:ext cx="1653683" cy="2751058"/>
          </a:xfrm>
          <a:prstGeom prst="rect">
            <a:avLst/>
          </a:prstGeom>
        </p:spPr>
      </p:pic>
      <p:sp>
        <p:nvSpPr>
          <p:cNvPr id="23" name="TextBox 2">
            <a:extLst>
              <a:ext uri="{FF2B5EF4-FFF2-40B4-BE49-F238E27FC236}">
                <a16:creationId xmlns:a16="http://schemas.microsoft.com/office/drawing/2014/main" id="{2763BF86-0450-417C-A1D7-128B99F6604C}"/>
              </a:ext>
            </a:extLst>
          </p:cNvPr>
          <p:cNvSpPr txBox="1">
            <a:spLocks noChangeArrowheads="1"/>
          </p:cNvSpPr>
          <p:nvPr/>
        </p:nvSpPr>
        <p:spPr bwMode="auto">
          <a:xfrm>
            <a:off x="5048856" y="3457587"/>
            <a:ext cx="2720343" cy="655514"/>
          </a:xfrm>
          <a:prstGeom prst="rect">
            <a:avLst/>
          </a:prstGeom>
          <a:noFill/>
          <a:ln w="9525">
            <a:noFill/>
            <a:miter lim="800000"/>
            <a:headEnd/>
            <a:tailEnd/>
          </a:ln>
        </p:spPr>
        <p:txBody>
          <a:bodyPr wrap="square" lIns="100536" tIns="50267" rIns="100536" bIns="50267">
            <a:spAutoFit/>
          </a:bodyPr>
          <a:lstStyle/>
          <a:p>
            <a:pPr algn="ctr"/>
            <a:r>
              <a:rPr lang="en-US" altLang="en-US" b="1" dirty="0"/>
              <a:t>Elephant Toothpaste</a:t>
            </a:r>
          </a:p>
          <a:p>
            <a:pPr algn="ctr"/>
            <a:r>
              <a:rPr lang="en-US" b="1" dirty="0"/>
              <a:t>Soap + </a:t>
            </a:r>
            <a:r>
              <a:rPr lang="en-US" altLang="en-US" b="1" dirty="0"/>
              <a:t>H</a:t>
            </a:r>
            <a:r>
              <a:rPr lang="en-US" altLang="en-US" b="1" baseline="-25000" dirty="0"/>
              <a:t>2 </a:t>
            </a:r>
            <a:r>
              <a:rPr lang="en-US" altLang="en-US" b="1" dirty="0"/>
              <a:t>O</a:t>
            </a:r>
            <a:r>
              <a:rPr lang="en-US" altLang="en-US" b="1" baseline="-25000" dirty="0"/>
              <a:t>2 </a:t>
            </a:r>
            <a:endParaRPr lang="en-US" b="1" dirty="0"/>
          </a:p>
        </p:txBody>
      </p:sp>
      <p:sp>
        <p:nvSpPr>
          <p:cNvPr id="18" name="TextBox 2">
            <a:extLst>
              <a:ext uri="{FF2B5EF4-FFF2-40B4-BE49-F238E27FC236}">
                <a16:creationId xmlns:a16="http://schemas.microsoft.com/office/drawing/2014/main" id="{F4F930C1-1BAF-4647-915B-1EF4FF38B71B}"/>
              </a:ext>
            </a:extLst>
          </p:cNvPr>
          <p:cNvSpPr txBox="1">
            <a:spLocks noChangeArrowheads="1"/>
          </p:cNvSpPr>
          <p:nvPr/>
        </p:nvSpPr>
        <p:spPr bwMode="auto">
          <a:xfrm>
            <a:off x="5231249" y="6380589"/>
            <a:ext cx="2484323" cy="655514"/>
          </a:xfrm>
          <a:prstGeom prst="rect">
            <a:avLst/>
          </a:prstGeom>
          <a:noFill/>
          <a:ln w="9525">
            <a:noFill/>
            <a:miter lim="800000"/>
            <a:headEnd/>
            <a:tailEnd/>
          </a:ln>
        </p:spPr>
        <p:txBody>
          <a:bodyPr wrap="square" lIns="100536" tIns="50267" rIns="100536" bIns="50267">
            <a:spAutoFit/>
          </a:bodyPr>
          <a:lstStyle/>
          <a:p>
            <a:pPr algn="ctr"/>
            <a:r>
              <a:rPr lang="en-US" altLang="en-US" b="1" dirty="0"/>
              <a:t>Single Replacement</a:t>
            </a:r>
          </a:p>
          <a:p>
            <a:pPr algn="ctr"/>
            <a:r>
              <a:rPr lang="en-US" altLang="en-US" b="1" dirty="0"/>
              <a:t>Fe in Cu, S, &amp; O</a:t>
            </a:r>
            <a:endParaRPr lang="en-US" b="1" dirty="0"/>
          </a:p>
        </p:txBody>
      </p:sp>
      <p:pic>
        <p:nvPicPr>
          <p:cNvPr id="3" name="Picture 2">
            <a:extLst>
              <a:ext uri="{FF2B5EF4-FFF2-40B4-BE49-F238E27FC236}">
                <a16:creationId xmlns:a16="http://schemas.microsoft.com/office/drawing/2014/main" id="{A641523E-1BB0-4D56-8DDF-448E6B33DA0A}"/>
              </a:ext>
            </a:extLst>
          </p:cNvPr>
          <p:cNvPicPr>
            <a:picLocks noChangeAspect="1"/>
          </p:cNvPicPr>
          <p:nvPr/>
        </p:nvPicPr>
        <p:blipFill>
          <a:blip r:embed="rId9" cstate="print"/>
          <a:stretch>
            <a:fillRect/>
          </a:stretch>
        </p:blipFill>
        <p:spPr>
          <a:xfrm>
            <a:off x="5390760" y="4534345"/>
            <a:ext cx="1987347" cy="1853519"/>
          </a:xfrm>
          <a:prstGeom prst="rect">
            <a:avLst/>
          </a:prstGeom>
        </p:spPr>
      </p:pic>
      <p:pic>
        <p:nvPicPr>
          <p:cNvPr id="9" name="Picture 8">
            <a:extLst>
              <a:ext uri="{FF2B5EF4-FFF2-40B4-BE49-F238E27FC236}">
                <a16:creationId xmlns:a16="http://schemas.microsoft.com/office/drawing/2014/main" id="{FC6DB749-F570-4915-B3A1-E0A947A57EF9}"/>
              </a:ext>
            </a:extLst>
          </p:cNvPr>
          <p:cNvPicPr>
            <a:picLocks noChangeAspect="1"/>
          </p:cNvPicPr>
          <p:nvPr/>
        </p:nvPicPr>
        <p:blipFill>
          <a:blip r:embed="rId10" cstate="print"/>
          <a:stretch>
            <a:fillRect/>
          </a:stretch>
        </p:blipFill>
        <p:spPr>
          <a:xfrm>
            <a:off x="7989411" y="621792"/>
            <a:ext cx="1653683" cy="2352598"/>
          </a:xfrm>
          <a:prstGeom prst="rect">
            <a:avLst/>
          </a:prstGeom>
        </p:spPr>
      </p:pic>
      <p:sp>
        <p:nvSpPr>
          <p:cNvPr id="22" name="TextBox 2">
            <a:extLst>
              <a:ext uri="{FF2B5EF4-FFF2-40B4-BE49-F238E27FC236}">
                <a16:creationId xmlns:a16="http://schemas.microsoft.com/office/drawing/2014/main" id="{B4E9D32C-EE84-4A33-ADE3-CF61F0099155}"/>
              </a:ext>
            </a:extLst>
          </p:cNvPr>
          <p:cNvSpPr txBox="1">
            <a:spLocks noChangeArrowheads="1"/>
          </p:cNvSpPr>
          <p:nvPr/>
        </p:nvSpPr>
        <p:spPr bwMode="auto">
          <a:xfrm>
            <a:off x="7574080" y="2954372"/>
            <a:ext cx="2484323" cy="378515"/>
          </a:xfrm>
          <a:prstGeom prst="rect">
            <a:avLst/>
          </a:prstGeom>
          <a:noFill/>
          <a:ln w="9525">
            <a:noFill/>
            <a:miter lim="800000"/>
            <a:headEnd/>
            <a:tailEnd/>
          </a:ln>
        </p:spPr>
        <p:txBody>
          <a:bodyPr wrap="square" lIns="100536" tIns="50267" rIns="100536" bIns="50267">
            <a:spAutoFit/>
          </a:bodyPr>
          <a:lstStyle/>
          <a:p>
            <a:pPr algn="ctr"/>
            <a:r>
              <a:rPr lang="en-US" altLang="en-US" b="1" dirty="0" err="1"/>
              <a:t>KCl</a:t>
            </a:r>
            <a:r>
              <a:rPr lang="en-US" altLang="en-US" b="1" dirty="0"/>
              <a:t> burns sugar</a:t>
            </a:r>
            <a:endParaRPr lang="en-US" b="1" dirty="0"/>
          </a:p>
        </p:txBody>
      </p:sp>
      <p:pic>
        <p:nvPicPr>
          <p:cNvPr id="15" name="Picture 14">
            <a:extLst>
              <a:ext uri="{FF2B5EF4-FFF2-40B4-BE49-F238E27FC236}">
                <a16:creationId xmlns:a16="http://schemas.microsoft.com/office/drawing/2014/main" id="{0B7BEAE8-D14C-4DD6-889D-77E9F207361A}"/>
              </a:ext>
            </a:extLst>
          </p:cNvPr>
          <p:cNvPicPr>
            <a:picLocks noChangeAspect="1"/>
          </p:cNvPicPr>
          <p:nvPr/>
        </p:nvPicPr>
        <p:blipFill>
          <a:blip r:embed="rId11" cstate="print"/>
          <a:stretch>
            <a:fillRect/>
          </a:stretch>
        </p:blipFill>
        <p:spPr>
          <a:xfrm>
            <a:off x="7729064" y="3671868"/>
            <a:ext cx="2174546" cy="1365307"/>
          </a:xfrm>
          <a:prstGeom prst="rect">
            <a:avLst/>
          </a:prstGeom>
        </p:spPr>
      </p:pic>
      <p:sp>
        <p:nvSpPr>
          <p:cNvPr id="24" name="TextBox 2">
            <a:extLst>
              <a:ext uri="{FF2B5EF4-FFF2-40B4-BE49-F238E27FC236}">
                <a16:creationId xmlns:a16="http://schemas.microsoft.com/office/drawing/2014/main" id="{67CBDF81-16DF-447B-BE22-90045DB4BCDA}"/>
              </a:ext>
            </a:extLst>
          </p:cNvPr>
          <p:cNvSpPr txBox="1">
            <a:spLocks noChangeArrowheads="1"/>
          </p:cNvSpPr>
          <p:nvPr/>
        </p:nvSpPr>
        <p:spPr bwMode="auto">
          <a:xfrm>
            <a:off x="7574080" y="5013678"/>
            <a:ext cx="2484323" cy="655514"/>
          </a:xfrm>
          <a:prstGeom prst="rect">
            <a:avLst/>
          </a:prstGeom>
          <a:noFill/>
          <a:ln w="9525">
            <a:noFill/>
            <a:miter lim="800000"/>
            <a:headEnd/>
            <a:tailEnd/>
          </a:ln>
        </p:spPr>
        <p:txBody>
          <a:bodyPr wrap="square" lIns="100536" tIns="50267" rIns="100536" bIns="50267">
            <a:spAutoFit/>
          </a:bodyPr>
          <a:lstStyle/>
          <a:p>
            <a:pPr algn="ctr"/>
            <a:r>
              <a:rPr lang="en-US" altLang="en-US" b="1" dirty="0"/>
              <a:t>Golden Rain</a:t>
            </a:r>
          </a:p>
          <a:p>
            <a:pPr algn="ctr"/>
            <a:r>
              <a:rPr lang="en-US" altLang="en-US" b="1" dirty="0"/>
              <a:t>Lead iodide (PbI</a:t>
            </a:r>
            <a:r>
              <a:rPr lang="en-US" altLang="en-US" b="1" baseline="-25000" dirty="0"/>
              <a:t>2</a:t>
            </a:r>
            <a:r>
              <a:rPr lang="en-US" altLang="en-US" b="1" dirty="0"/>
              <a:t>)</a:t>
            </a:r>
            <a:endParaRPr lang="en-US" b="1" dirty="0"/>
          </a:p>
        </p:txBody>
      </p:sp>
      <p:sp>
        <p:nvSpPr>
          <p:cNvPr id="26" name="TextBox 2">
            <a:extLst>
              <a:ext uri="{FF2B5EF4-FFF2-40B4-BE49-F238E27FC236}">
                <a16:creationId xmlns:a16="http://schemas.microsoft.com/office/drawing/2014/main" id="{59EFF34B-FC25-47C2-A99B-BAFEE61E938A}"/>
              </a:ext>
            </a:extLst>
          </p:cNvPr>
          <p:cNvSpPr txBox="1">
            <a:spLocks noChangeArrowheads="1"/>
          </p:cNvSpPr>
          <p:nvPr/>
        </p:nvSpPr>
        <p:spPr bwMode="auto">
          <a:xfrm>
            <a:off x="7729068" y="7286873"/>
            <a:ext cx="2484323" cy="378515"/>
          </a:xfrm>
          <a:prstGeom prst="rect">
            <a:avLst/>
          </a:prstGeom>
          <a:noFill/>
          <a:ln w="9525">
            <a:noFill/>
            <a:miter lim="800000"/>
            <a:headEnd/>
            <a:tailEnd/>
          </a:ln>
        </p:spPr>
        <p:txBody>
          <a:bodyPr wrap="square" lIns="100536" tIns="50267" rIns="100536" bIns="50267">
            <a:spAutoFit/>
          </a:bodyPr>
          <a:lstStyle/>
          <a:p>
            <a:pPr algn="ctr"/>
            <a:r>
              <a:rPr lang="en-US" altLang="en-US" b="1" dirty="0"/>
              <a:t>Pharaoh’s Snake</a:t>
            </a:r>
            <a:endParaRPr lang="en-US" b="1" dirty="0"/>
          </a:p>
        </p:txBody>
      </p:sp>
      <p:pic>
        <p:nvPicPr>
          <p:cNvPr id="27" name="Picture 26">
            <a:extLst>
              <a:ext uri="{FF2B5EF4-FFF2-40B4-BE49-F238E27FC236}">
                <a16:creationId xmlns:a16="http://schemas.microsoft.com/office/drawing/2014/main" id="{DE58C931-559F-4527-A586-FF7D62F73FA0}"/>
              </a:ext>
            </a:extLst>
          </p:cNvPr>
          <p:cNvPicPr>
            <a:picLocks noChangeAspect="1"/>
          </p:cNvPicPr>
          <p:nvPr/>
        </p:nvPicPr>
        <p:blipFill>
          <a:blip r:embed="rId12" cstate="print"/>
          <a:stretch>
            <a:fillRect/>
          </a:stretch>
        </p:blipFill>
        <p:spPr>
          <a:xfrm>
            <a:off x="7974172" y="5991002"/>
            <a:ext cx="1874682" cy="12726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14809"/>
            <a:ext cx="10058400" cy="486993"/>
          </a:xfrm>
          <a:prstGeom prst="rect">
            <a:avLst/>
          </a:prstGeom>
          <a:solidFill>
            <a:srgbClr val="FFFF00"/>
          </a:solidFill>
          <a:ln w="9525">
            <a:noFill/>
            <a:miter lim="800000"/>
            <a:headEnd/>
            <a:tailEnd/>
          </a:ln>
          <a:effectLst/>
        </p:spPr>
        <p:txBody>
          <a:bodyPr vert="horz" wrap="square" lIns="100549" tIns="50275" rIns="100549" bIns="50275" numCol="1" anchor="ctr" anchorCtr="0" compatLnSpc="1">
            <a:prstTxWarp prst="textNoShape">
              <a:avLst/>
            </a:prstTxWarp>
            <a:spAutoFit/>
          </a:bodyPr>
          <a:lstStyle/>
          <a:p>
            <a:r>
              <a:rPr lang="en-US" altLang="en-US" sz="2500" b="1" dirty="0">
                <a:solidFill>
                  <a:srgbClr val="000000"/>
                </a:solidFill>
                <a:latin typeface="Times New Roman" panose="02020603050405020304" pitchFamily="18" charset="0"/>
                <a:cs typeface="Times New Roman" panose="02020603050405020304" pitchFamily="18" charset="0"/>
              </a:rPr>
              <a:t>7. Classify each example as either a physical or a chemical change.</a:t>
            </a:r>
            <a:endParaRPr lang="en-US" sz="2500" b="1" dirty="0"/>
          </a:p>
        </p:txBody>
      </p:sp>
      <p:graphicFrame>
        <p:nvGraphicFramePr>
          <p:cNvPr id="39" name="Table 38">
            <a:extLst>
              <a:ext uri="{FF2B5EF4-FFF2-40B4-BE49-F238E27FC236}">
                <a16:creationId xmlns:a16="http://schemas.microsoft.com/office/drawing/2014/main" id="{0F398C58-FD4E-4112-8217-C5C27138E226}"/>
              </a:ext>
            </a:extLst>
          </p:cNvPr>
          <p:cNvGraphicFramePr>
            <a:graphicFrameLocks noGrp="1"/>
          </p:cNvGraphicFramePr>
          <p:nvPr>
            <p:extLst>
              <p:ext uri="{D42A27DB-BD31-4B8C-83A1-F6EECF244321}">
                <p14:modId xmlns:p14="http://schemas.microsoft.com/office/powerpoint/2010/main" val="3317545347"/>
              </p:ext>
            </p:extLst>
          </p:nvPr>
        </p:nvGraphicFramePr>
        <p:xfrm>
          <a:off x="174742" y="977505"/>
          <a:ext cx="5541316" cy="6672041"/>
        </p:xfrm>
        <a:graphic>
          <a:graphicData uri="http://schemas.openxmlformats.org/drawingml/2006/table">
            <a:tbl>
              <a:tblPr>
                <a:tableStyleId>{5940675A-B579-460E-94D1-54222C63F5DA}</a:tableStyleId>
              </a:tblPr>
              <a:tblGrid>
                <a:gridCol w="2770658">
                  <a:extLst>
                    <a:ext uri="{9D8B030D-6E8A-4147-A177-3AD203B41FA5}">
                      <a16:colId xmlns:a16="http://schemas.microsoft.com/office/drawing/2014/main" val="3807498895"/>
                    </a:ext>
                  </a:extLst>
                </a:gridCol>
                <a:gridCol w="2770658">
                  <a:extLst>
                    <a:ext uri="{9D8B030D-6E8A-4147-A177-3AD203B41FA5}">
                      <a16:colId xmlns:a16="http://schemas.microsoft.com/office/drawing/2014/main" val="1049195433"/>
                    </a:ext>
                  </a:extLst>
                </a:gridCol>
              </a:tblGrid>
              <a:tr h="593362">
                <a:tc>
                  <a:txBody>
                    <a:bodyPr/>
                    <a:lstStyle/>
                    <a:p>
                      <a:pPr marL="0" marR="0" algn="ctr">
                        <a:spcBef>
                          <a:spcPts val="0"/>
                        </a:spcBef>
                        <a:spcAft>
                          <a:spcPts val="0"/>
                        </a:spcAft>
                      </a:pPr>
                      <a:r>
                        <a:rPr lang="en-US" sz="1600" b="1" dirty="0"/>
                        <a:t>Physical Change</a:t>
                      </a:r>
                      <a:endParaRPr lang="en-US" sz="1200" dirty="0">
                        <a:latin typeface="Times New Roman"/>
                        <a:ea typeface="Times New Roman"/>
                        <a:cs typeface="Times New Roman"/>
                      </a:endParaRPr>
                    </a:p>
                  </a:txBody>
                  <a:tcPr marL="58821" marR="58821" marT="0" marB="0" anchor="ctr"/>
                </a:tc>
                <a:tc>
                  <a:txBody>
                    <a:bodyPr/>
                    <a:lstStyle/>
                    <a:p>
                      <a:pPr marL="0" marR="0" algn="ctr">
                        <a:spcBef>
                          <a:spcPts val="0"/>
                        </a:spcBef>
                        <a:spcAft>
                          <a:spcPts val="0"/>
                        </a:spcAft>
                      </a:pPr>
                      <a:r>
                        <a:rPr lang="en-US" sz="1600" b="1" dirty="0"/>
                        <a:t>Chemical Change</a:t>
                      </a:r>
                      <a:endParaRPr lang="en-US" sz="1200" dirty="0">
                        <a:latin typeface="Times New Roman"/>
                        <a:ea typeface="Times New Roman"/>
                        <a:cs typeface="Times New Roman"/>
                      </a:endParaRPr>
                    </a:p>
                  </a:txBody>
                  <a:tcPr marL="58821" marR="58821" marT="0" marB="0" anchor="ctr"/>
                </a:tc>
                <a:extLst>
                  <a:ext uri="{0D108BD9-81ED-4DB2-BD59-A6C34878D82A}">
                    <a16:rowId xmlns:a16="http://schemas.microsoft.com/office/drawing/2014/main" val="2058527757"/>
                  </a:ext>
                </a:extLst>
              </a:tr>
              <a:tr h="6078679">
                <a:tc>
                  <a:txBody>
                    <a:bodyPr/>
                    <a:lstStyle/>
                    <a:p>
                      <a:pPr marL="0" marR="0" algn="ctr">
                        <a:spcBef>
                          <a:spcPts val="0"/>
                        </a:spcBef>
                        <a:spcAft>
                          <a:spcPts val="0"/>
                        </a:spcAft>
                      </a:pPr>
                      <a:endParaRPr lang="en-US" sz="1400" b="1" dirty="0">
                        <a:latin typeface="Times New Roman"/>
                        <a:ea typeface="Times New Roman"/>
                        <a:cs typeface="Times New Roman"/>
                      </a:endParaRPr>
                    </a:p>
                  </a:txBody>
                  <a:tcPr marL="58821" marR="58821" marT="0" marB="0" anchor="ctr"/>
                </a:tc>
                <a:tc>
                  <a:txBody>
                    <a:bodyPr/>
                    <a:lstStyle/>
                    <a:p>
                      <a:pPr marL="0" marR="0" algn="ctr">
                        <a:spcBef>
                          <a:spcPts val="0"/>
                        </a:spcBef>
                        <a:spcAft>
                          <a:spcPts val="0"/>
                        </a:spcAft>
                      </a:pPr>
                      <a:endParaRPr lang="en-US" sz="1400" b="1" dirty="0">
                        <a:latin typeface="Times New Roman"/>
                        <a:ea typeface="Times New Roman"/>
                        <a:cs typeface="Times New Roman"/>
                      </a:endParaRPr>
                    </a:p>
                  </a:txBody>
                  <a:tcPr marL="58821" marR="58821" marT="0" marB="0" anchor="ctr"/>
                </a:tc>
                <a:extLst>
                  <a:ext uri="{0D108BD9-81ED-4DB2-BD59-A6C34878D82A}">
                    <a16:rowId xmlns:a16="http://schemas.microsoft.com/office/drawing/2014/main" val="195558195"/>
                  </a:ext>
                </a:extLst>
              </a:tr>
            </a:tbl>
          </a:graphicData>
        </a:graphic>
      </p:graphicFrame>
      <p:pic>
        <p:nvPicPr>
          <p:cNvPr id="2" name="Picture 2">
            <a:extLst>
              <a:ext uri="{FF2B5EF4-FFF2-40B4-BE49-F238E27FC236}">
                <a16:creationId xmlns:a16="http://schemas.microsoft.com/office/drawing/2014/main" id="{4A745EE1-9169-48A1-8ED2-A10C110A55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4752" y="5456513"/>
            <a:ext cx="2121510" cy="715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6D7477A-F09F-4AA2-842C-FD1576670B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338" y="5443730"/>
            <a:ext cx="2172630" cy="7284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2440748-6049-49D3-9C86-4F954EF5A7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341" y="4740894"/>
            <a:ext cx="2134289" cy="6645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881D43B-1072-433A-B437-865325071E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7338" y="3995930"/>
            <a:ext cx="2121510" cy="7284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AA459E2-F815-4FD8-A875-63A8DC1640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7338" y="3285055"/>
            <a:ext cx="2121508" cy="6773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90D1CBF-E3BC-4D57-80ED-F474ADF767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8853" y="2535350"/>
            <a:ext cx="2095948" cy="741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579D944-D187-4FC4-A07C-1EB2AE84D0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1905740"/>
            <a:ext cx="2121508" cy="6773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9323092-3E43-4440-BEDA-B0D1FFBD30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74749" y="1852740"/>
            <a:ext cx="2108729" cy="7156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E9F36BFA-968F-4F8B-8799-D00A32673F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74749" y="2510072"/>
            <a:ext cx="2108729" cy="66456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935E757-3861-4CC9-9F9F-768962BBBCE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74749" y="3209801"/>
            <a:ext cx="2108729" cy="71569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D74B91C9-8D96-4D74-9D35-677D8813E80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74752" y="3967064"/>
            <a:ext cx="2159851" cy="70291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7C647223-87E3-42AF-A4E6-EA90CB7D9CF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74749" y="4694513"/>
            <a:ext cx="2159850" cy="71569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50F423F-F8A9-4A1D-9645-0CCB020CCA44}"/>
              </a:ext>
            </a:extLst>
          </p:cNvPr>
          <p:cNvSpPr txBox="1"/>
          <p:nvPr/>
        </p:nvSpPr>
        <p:spPr>
          <a:xfrm rot="21142230">
            <a:off x="5514662" y="820403"/>
            <a:ext cx="4210837" cy="529924"/>
          </a:xfrm>
          <a:prstGeom prst="rect">
            <a:avLst/>
          </a:prstGeom>
          <a:noFill/>
        </p:spPr>
        <p:txBody>
          <a:bodyPr wrap="square" lIns="91408" tIns="45704" rIns="91408" bIns="45704">
            <a:spAutoFit/>
          </a:bodyPr>
          <a:lstStyle/>
          <a:p>
            <a:pPr algn="ctr">
              <a:spcBef>
                <a:spcPts val="0"/>
              </a:spcBef>
              <a:spcAft>
                <a:spcPts val="0"/>
              </a:spcAft>
            </a:pPr>
            <a:r>
              <a:rPr lang="en-US" sz="2800" b="1" dirty="0">
                <a:solidFill>
                  <a:srgbClr val="C00000"/>
                </a:solidFill>
                <a:highlight>
                  <a:srgbClr val="FFFF00"/>
                </a:highlight>
                <a:latin typeface="Arial" panose="020B0604020202020204" pitchFamily="34" charset="0"/>
              </a:rPr>
              <a:t>The answers are …</a:t>
            </a:r>
            <a:endParaRPr lang="en-US" sz="2800" b="1" dirty="0">
              <a:solidFill>
                <a:srgbClr val="C00000"/>
              </a:solidFill>
              <a:highlight>
                <a:srgbClr val="FFFF00"/>
              </a:highlight>
            </a:endParaRPr>
          </a:p>
        </p:txBody>
      </p:sp>
      <p:pic>
        <p:nvPicPr>
          <p:cNvPr id="18" name="Picture 2">
            <a:extLst>
              <a:ext uri="{FF2B5EF4-FFF2-40B4-BE49-F238E27FC236}">
                <a16:creationId xmlns:a16="http://schemas.microsoft.com/office/drawing/2014/main" id="{F25109CC-A1E7-4563-BCBC-433675EEEF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195" y="3774619"/>
            <a:ext cx="2121510" cy="7156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E560BB1F-9887-4C5F-A178-77AFA3AB64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634" y="2308428"/>
            <a:ext cx="2172630" cy="7284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1F753357-D891-48EB-87A8-62438AE425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34" y="3697230"/>
            <a:ext cx="2134289" cy="6645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C132520E-8B34-419C-81EE-CC06EC3F73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1195" y="1593708"/>
            <a:ext cx="2121510" cy="7284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16A0EEAA-B1EF-44DC-B2D1-51418098A4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20" y="3030392"/>
            <a:ext cx="2121508" cy="6773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219E91D8-A9D4-4B6D-BB36-0FAC74FB13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303" y="2231037"/>
            <a:ext cx="2095948" cy="7412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253F0721-C9C4-4E23-8E3A-EB8A81909C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520" y="1567440"/>
            <a:ext cx="2121508" cy="6773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a:extLst>
              <a:ext uri="{FF2B5EF4-FFF2-40B4-BE49-F238E27FC236}">
                <a16:creationId xmlns:a16="http://schemas.microsoft.com/office/drawing/2014/main" id="{C35DC857-5EDC-4744-B828-49D625BD80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910" y="4388547"/>
            <a:ext cx="2108729" cy="7156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a:extLst>
              <a:ext uri="{FF2B5EF4-FFF2-40B4-BE49-F238E27FC236}">
                <a16:creationId xmlns:a16="http://schemas.microsoft.com/office/drawing/2014/main" id="{7FAAC151-8B66-48C6-876D-6D5C7A803A7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27588" y="3080812"/>
            <a:ext cx="2108729" cy="6645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a:extLst>
              <a:ext uri="{FF2B5EF4-FFF2-40B4-BE49-F238E27FC236}">
                <a16:creationId xmlns:a16="http://schemas.microsoft.com/office/drawing/2014/main" id="{2418C232-C415-43E6-8BB9-A61A7D34CBA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8910" y="5139151"/>
            <a:ext cx="2108729" cy="7156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DB2DB58E-A983-42D0-83AC-E8D1A86E5CA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3353" y="5820745"/>
            <a:ext cx="2159851" cy="70291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a:extLst>
              <a:ext uri="{FF2B5EF4-FFF2-40B4-BE49-F238E27FC236}">
                <a16:creationId xmlns:a16="http://schemas.microsoft.com/office/drawing/2014/main" id="{F5FBFB47-E45B-4CA5-A1CA-C7E0ED3CA3C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3349" y="6602551"/>
            <a:ext cx="2159850" cy="71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87610" y="250764"/>
            <a:ext cx="9555480" cy="1701954"/>
          </a:xfrm>
          <a:prstGeom prst="rect">
            <a:avLst/>
          </a:prstGeom>
          <a:noFill/>
          <a:ln w="9525">
            <a:noFill/>
            <a:miter lim="800000"/>
            <a:headEnd/>
            <a:tailEnd/>
          </a:ln>
        </p:spPr>
        <p:txBody>
          <a:bodyPr lIns="100536" tIns="50267" rIns="100536" bIns="50267">
            <a:spAutoFit/>
          </a:bodyPr>
          <a:lstStyle/>
          <a:p>
            <a:r>
              <a:rPr lang="en-US" altLang="en-US" sz="2800" b="1" dirty="0"/>
              <a:t>Assignment: </a:t>
            </a:r>
            <a:br>
              <a:rPr lang="en-US" altLang="en-US" sz="2800" b="1" dirty="0"/>
            </a:br>
            <a:r>
              <a:rPr lang="en-US" altLang="en-US" sz="2400" b="1" dirty="0"/>
              <a:t>Click the VIDEO ICON to access the videos you need to watch to complete each section.</a:t>
            </a:r>
            <a:endParaRPr lang="en-US" sz="2400" b="1" dirty="0"/>
          </a:p>
          <a:p>
            <a:endParaRPr lang="en-US" altLang="en-US" sz="2800" b="1" dirty="0"/>
          </a:p>
        </p:txBody>
      </p:sp>
      <p:pic>
        <p:nvPicPr>
          <p:cNvPr id="4" name="Picture 3">
            <a:extLst>
              <a:ext uri="{FF2B5EF4-FFF2-40B4-BE49-F238E27FC236}">
                <a16:creationId xmlns:a16="http://schemas.microsoft.com/office/drawing/2014/main" id="{19647A84-AACF-43EA-A17D-A2852E4F7CE4}"/>
              </a:ext>
            </a:extLst>
          </p:cNvPr>
          <p:cNvPicPr>
            <a:picLocks noChangeAspect="1"/>
          </p:cNvPicPr>
          <p:nvPr/>
        </p:nvPicPr>
        <p:blipFill>
          <a:blip r:embed="rId2"/>
          <a:stretch>
            <a:fillRect/>
          </a:stretch>
        </p:blipFill>
        <p:spPr>
          <a:xfrm>
            <a:off x="304800" y="1952718"/>
            <a:ext cx="9448800" cy="3812929"/>
          </a:xfrm>
          <a:prstGeom prst="rect">
            <a:avLst/>
          </a:prstGeom>
          <a:ln>
            <a:noFill/>
          </a:ln>
          <a:effectLst>
            <a:outerShdw blurRad="292100" dist="139700" dir="2700000" algn="tl" rotWithShape="0">
              <a:srgbClr val="333333">
                <a:alpha val="65000"/>
              </a:srgbClr>
            </a:outerShdw>
          </a:effectLst>
        </p:spPr>
      </p:pic>
      <p:sp>
        <p:nvSpPr>
          <p:cNvPr id="6" name="TextBox 2">
            <a:extLst>
              <a:ext uri="{FF2B5EF4-FFF2-40B4-BE49-F238E27FC236}">
                <a16:creationId xmlns:a16="http://schemas.microsoft.com/office/drawing/2014/main" id="{023AFA2C-426B-407F-9A8A-941FA9989D90}"/>
              </a:ext>
            </a:extLst>
          </p:cNvPr>
          <p:cNvSpPr txBox="1">
            <a:spLocks noChangeArrowheads="1"/>
          </p:cNvSpPr>
          <p:nvPr/>
        </p:nvSpPr>
        <p:spPr bwMode="auto">
          <a:xfrm>
            <a:off x="336331" y="6142498"/>
            <a:ext cx="9555480" cy="840180"/>
          </a:xfrm>
          <a:prstGeom prst="rect">
            <a:avLst/>
          </a:prstGeom>
          <a:noFill/>
          <a:ln w="9525">
            <a:noFill/>
            <a:miter lim="800000"/>
            <a:headEnd/>
            <a:tailEnd/>
          </a:ln>
        </p:spPr>
        <p:txBody>
          <a:bodyPr lIns="100536" tIns="50267" rIns="100536" bIns="50267">
            <a:spAutoFit/>
          </a:bodyPr>
          <a:lstStyle/>
          <a:p>
            <a:r>
              <a:rPr lang="en-US" altLang="en-US" sz="2400" b="1" dirty="0">
                <a:solidFill>
                  <a:srgbClr val="FF0000"/>
                </a:solidFill>
              </a:rPr>
              <a:t>List examples of physical and chemical changes you observe as you watch the videos.</a:t>
            </a:r>
            <a:endParaRPr lang="en-US" altLang="en-US" sz="2800" b="1" dirty="0"/>
          </a:p>
        </p:txBody>
      </p:sp>
      <p:cxnSp>
        <p:nvCxnSpPr>
          <p:cNvPr id="7" name="Straight Arrow Connector 6">
            <a:extLst>
              <a:ext uri="{FF2B5EF4-FFF2-40B4-BE49-F238E27FC236}">
                <a16:creationId xmlns:a16="http://schemas.microsoft.com/office/drawing/2014/main" id="{339BCC2A-FAA1-4619-82DD-F7CAFF94688A}"/>
              </a:ext>
            </a:extLst>
          </p:cNvPr>
          <p:cNvCxnSpPr/>
          <p:nvPr/>
        </p:nvCxnSpPr>
        <p:spPr>
          <a:xfrm>
            <a:off x="1981200" y="1524000"/>
            <a:ext cx="152400"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5B41D5-6D07-4E55-8565-7C9800AA042E}"/>
              </a:ext>
            </a:extLst>
          </p:cNvPr>
          <p:cNvCxnSpPr>
            <a:cxnSpLocks/>
          </p:cNvCxnSpPr>
          <p:nvPr/>
        </p:nvCxnSpPr>
        <p:spPr>
          <a:xfrm flipH="1" flipV="1">
            <a:off x="1673772" y="4887273"/>
            <a:ext cx="78828" cy="13070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23FE3AC-6492-4505-9BF5-CBF0FB086931}"/>
              </a:ext>
            </a:extLst>
          </p:cNvPr>
          <p:cNvSpPr txBox="1"/>
          <p:nvPr/>
        </p:nvSpPr>
        <p:spPr>
          <a:xfrm>
            <a:off x="3068002" y="7403068"/>
            <a:ext cx="3733800" cy="369332"/>
          </a:xfrm>
          <a:prstGeom prst="rect">
            <a:avLst/>
          </a:prstGeom>
          <a:noFill/>
        </p:spPr>
        <p:txBody>
          <a:bodyPr wrap="square" rtlCol="0">
            <a:spAutoFit/>
          </a:bodyPr>
          <a:lstStyle/>
          <a:p>
            <a:pPr algn="ctr"/>
            <a:r>
              <a:rPr lang="en-US" dirty="0">
                <a:hlinkClick r:id="rId3" action="ppaction://hlinksldjump"/>
              </a:rPr>
              <a:t>Main Page</a:t>
            </a:r>
            <a:endParaRPr lang="en-US" dirty="0"/>
          </a:p>
        </p:txBody>
      </p:sp>
    </p:spTree>
    <p:extLst>
      <p:ext uri="{BB962C8B-B14F-4D97-AF65-F5344CB8AC3E}">
        <p14:creationId xmlns:p14="http://schemas.microsoft.com/office/powerpoint/2010/main" val="3737111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39"/>
            <a:ext cx="8968740" cy="1173481"/>
          </a:xfrm>
          <a:solidFill>
            <a:srgbClr val="FFFF00"/>
          </a:solidFill>
        </p:spPr>
        <p:txBody>
          <a:bodyPr>
            <a:normAutofit/>
          </a:bodyPr>
          <a:lstStyle/>
          <a:p>
            <a:r>
              <a:rPr lang="en-US" sz="3600" b="1" dirty="0">
                <a:latin typeface="Times New Roman" pitchFamily="18" charset="0"/>
                <a:cs typeface="Times New Roman" pitchFamily="18" charset="0"/>
              </a:rPr>
              <a:t>Everyday Chemistry</a:t>
            </a:r>
            <a:br>
              <a:rPr lang="en-US" sz="3600" b="1" dirty="0">
                <a:latin typeface="Times New Roman" pitchFamily="18" charset="0"/>
                <a:cs typeface="Times New Roman" pitchFamily="18" charset="0"/>
              </a:rPr>
            </a:br>
            <a:r>
              <a:rPr lang="en-US" sz="2700" b="1" dirty="0">
                <a:latin typeface="Times New Roman" pitchFamily="18" charset="0"/>
                <a:cs typeface="Times New Roman" pitchFamily="18" charset="0"/>
              </a:rPr>
              <a:t>Video #1: Chemistry Life Hacks (</a:t>
            </a:r>
            <a:r>
              <a:rPr lang="en-US" sz="2700" b="1" dirty="0" err="1">
                <a:latin typeface="Times New Roman" pitchFamily="18" charset="0"/>
                <a:cs typeface="Times New Roman" pitchFamily="18" charset="0"/>
              </a:rPr>
              <a:t>Vol</a:t>
            </a:r>
            <a:r>
              <a:rPr lang="en-US" sz="2700" b="1" dirty="0">
                <a:latin typeface="Times New Roman" pitchFamily="18" charset="0"/>
                <a:cs typeface="Times New Roman" pitchFamily="18" charset="0"/>
              </a:rPr>
              <a:t> 1)</a:t>
            </a:r>
          </a:p>
        </p:txBody>
      </p:sp>
      <p:sp>
        <p:nvSpPr>
          <p:cNvPr id="4" name="Rectangle 3"/>
          <p:cNvSpPr/>
          <p:nvPr/>
        </p:nvSpPr>
        <p:spPr>
          <a:xfrm>
            <a:off x="203091" y="1808435"/>
            <a:ext cx="9471660" cy="5016726"/>
          </a:xfrm>
          <a:prstGeom prst="rect">
            <a:avLst/>
          </a:prstGeom>
        </p:spPr>
        <p:txBody>
          <a:bodyPr wrap="square" lIns="91408" tIns="45704" rIns="91408" bIns="45704">
            <a:spAutoFit/>
          </a:bodyPr>
          <a:lstStyle/>
          <a:p>
            <a:r>
              <a:rPr lang="en-US" sz="2800" dirty="0">
                <a:latin typeface="Times New Roman" pitchFamily="18" charset="0"/>
                <a:cs typeface="Times New Roman" pitchFamily="18" charset="0"/>
              </a:rPr>
              <a:t>a) How does salt take away the bitter taste of coffee? </a:t>
            </a:r>
            <a:endParaRPr lang="en-US" sz="2800" dirty="0">
              <a:solidFill>
                <a:srgbClr val="FF0000"/>
              </a:solidFill>
              <a:latin typeface="Times New Roman" pitchFamily="18" charset="0"/>
              <a:cs typeface="Times New Roman" pitchFamily="18" charset="0"/>
            </a:endParaRPr>
          </a:p>
          <a:p>
            <a:endParaRPr lang="en-US" sz="4800" dirty="0">
              <a:latin typeface="Times New Roman" pitchFamily="18" charset="0"/>
              <a:cs typeface="Times New Roman" pitchFamily="18" charset="0"/>
            </a:endParaRPr>
          </a:p>
          <a:p>
            <a:r>
              <a:rPr lang="en-US" sz="2800" dirty="0">
                <a:latin typeface="Times New Roman" pitchFamily="18" charset="0"/>
                <a:cs typeface="Times New Roman" pitchFamily="18" charset="0"/>
              </a:rPr>
              <a:t>b)</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What compound causes bananas to ripen faster?</a:t>
            </a:r>
            <a:r>
              <a:rPr lang="en-US" sz="2800" b="1" dirty="0">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 How does bread help soften hard cookies?</a:t>
            </a:r>
            <a:r>
              <a:rPr lang="en-US" sz="2800" b="1" dirty="0">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a:p>
            <a:endParaRPr lang="en-US" sz="4800" dirty="0">
              <a:latin typeface="Times New Roman" pitchFamily="18" charset="0"/>
              <a:cs typeface="Times New Roman" pitchFamily="18" charset="0"/>
            </a:endParaRPr>
          </a:p>
          <a:p>
            <a:r>
              <a:rPr lang="en-US" sz="2800" dirty="0">
                <a:latin typeface="Times New Roman" pitchFamily="18" charset="0"/>
                <a:cs typeface="Times New Roman" pitchFamily="18" charset="0"/>
              </a:rPr>
              <a:t>d) What ingredient in cola would help with dishes?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What else is it used for? </a:t>
            </a:r>
            <a:endParaRPr lang="en-US" sz="2800" dirty="0">
              <a:solidFill>
                <a:srgbClr val="FF0000"/>
              </a:solidFill>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pic>
        <p:nvPicPr>
          <p:cNvPr id="3074" name="Picture 2" descr="C:\Users\Tracy\AppData\Local\Microsoft\Windows\INetCache\IE\H2O9BTH4\FoamingBeakerCartoon[1].jpg"/>
          <p:cNvPicPr>
            <a:picLocks noChangeAspect="1" noChangeArrowheads="1"/>
          </p:cNvPicPr>
          <p:nvPr/>
        </p:nvPicPr>
        <p:blipFill>
          <a:blip r:embed="rId2" cstate="print"/>
          <a:srcRect/>
          <a:stretch>
            <a:fillRect/>
          </a:stretch>
        </p:blipFill>
        <p:spPr bwMode="auto">
          <a:xfrm>
            <a:off x="0" y="114303"/>
            <a:ext cx="1427195" cy="1565758"/>
          </a:xfrm>
          <a:prstGeom prst="rect">
            <a:avLst/>
          </a:prstGeom>
          <a:noFill/>
        </p:spPr>
      </p:pic>
      <p:pic>
        <p:nvPicPr>
          <p:cNvPr id="5" name="Picture 6">
            <a:extLst>
              <a:ext uri="{FF2B5EF4-FFF2-40B4-BE49-F238E27FC236}">
                <a16:creationId xmlns:a16="http://schemas.microsoft.com/office/drawing/2014/main" id="{07BF8914-88D9-45DA-9FB6-B8BD3646AD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6354" y="6090347"/>
            <a:ext cx="1445249" cy="13848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77D120-E613-4BAF-8FDA-5A26F9FF7644}"/>
              </a:ext>
            </a:extLst>
          </p:cNvPr>
          <p:cNvSpPr txBox="1"/>
          <p:nvPr/>
        </p:nvSpPr>
        <p:spPr>
          <a:xfrm>
            <a:off x="585402" y="2228710"/>
            <a:ext cx="8887603"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Sodium ions block those taste receptors on your tongue</a:t>
            </a:r>
            <a:endParaRPr lang="en-US" sz="2800" dirty="0"/>
          </a:p>
        </p:txBody>
      </p:sp>
      <p:sp>
        <p:nvSpPr>
          <p:cNvPr id="9" name="TextBox 8">
            <a:extLst>
              <a:ext uri="{FF2B5EF4-FFF2-40B4-BE49-F238E27FC236}">
                <a16:creationId xmlns:a16="http://schemas.microsoft.com/office/drawing/2014/main" id="{B0038CC9-1C53-410F-BDB8-940DFD86231F}"/>
              </a:ext>
            </a:extLst>
          </p:cNvPr>
          <p:cNvSpPr txBox="1"/>
          <p:nvPr/>
        </p:nvSpPr>
        <p:spPr>
          <a:xfrm>
            <a:off x="7685973" y="2988053"/>
            <a:ext cx="2082909"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Ethylene</a:t>
            </a:r>
            <a:endParaRPr lang="en-US" sz="2800" dirty="0"/>
          </a:p>
        </p:txBody>
      </p:sp>
      <p:sp>
        <p:nvSpPr>
          <p:cNvPr id="11" name="TextBox 10">
            <a:extLst>
              <a:ext uri="{FF2B5EF4-FFF2-40B4-BE49-F238E27FC236}">
                <a16:creationId xmlns:a16="http://schemas.microsoft.com/office/drawing/2014/main" id="{487381A4-A110-4792-9C5D-F9ACD0A1A731}"/>
              </a:ext>
            </a:extLst>
          </p:cNvPr>
          <p:cNvSpPr txBox="1"/>
          <p:nvPr/>
        </p:nvSpPr>
        <p:spPr>
          <a:xfrm>
            <a:off x="585398" y="4270615"/>
            <a:ext cx="9070853"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The sugars help them absorb moisture from the bread.</a:t>
            </a:r>
            <a:endParaRPr lang="en-US" sz="2800" dirty="0"/>
          </a:p>
        </p:txBody>
      </p:sp>
      <p:sp>
        <p:nvSpPr>
          <p:cNvPr id="13" name="TextBox 12">
            <a:extLst>
              <a:ext uri="{FF2B5EF4-FFF2-40B4-BE49-F238E27FC236}">
                <a16:creationId xmlns:a16="http://schemas.microsoft.com/office/drawing/2014/main" id="{DF8B9D42-0887-40E9-9F3B-A0161890D5DD}"/>
              </a:ext>
            </a:extLst>
          </p:cNvPr>
          <p:cNvSpPr txBox="1"/>
          <p:nvPr/>
        </p:nvSpPr>
        <p:spPr>
          <a:xfrm>
            <a:off x="4374318" y="5484779"/>
            <a:ext cx="3564999" cy="965941"/>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Phosphoric acid</a:t>
            </a:r>
            <a:br>
              <a:rPr lang="en-US" sz="2800" b="1" dirty="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Getting rid of rust</a:t>
            </a:r>
            <a:endParaRPr lang="en-US" sz="2800" dirty="0"/>
          </a:p>
        </p:txBody>
      </p:sp>
      <p:pic>
        <p:nvPicPr>
          <p:cNvPr id="14" name="Picture 13" descr="A red square with a white letter on it&#10;&#10;Description automatically generated with medium confidence">
            <a:hlinkClick r:id="rId4"/>
            <a:extLst>
              <a:ext uri="{FF2B5EF4-FFF2-40B4-BE49-F238E27FC236}">
                <a16:creationId xmlns:a16="http://schemas.microsoft.com/office/drawing/2014/main" id="{13CD8EE8-ED1B-4270-A293-14D44AA08E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3" y="449382"/>
            <a:ext cx="1234481" cy="865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39"/>
            <a:ext cx="8968740" cy="1173481"/>
          </a:xfrm>
          <a:solidFill>
            <a:srgbClr val="CCFF33"/>
          </a:solidFill>
        </p:spPr>
        <p:txBody>
          <a:bodyPr>
            <a:normAutofit/>
          </a:bodyPr>
          <a:lstStyle/>
          <a:p>
            <a:r>
              <a:rPr lang="en-US" sz="3600" b="1" dirty="0">
                <a:latin typeface="Times New Roman" pitchFamily="18" charset="0"/>
                <a:cs typeface="Times New Roman" pitchFamily="18" charset="0"/>
              </a:rPr>
              <a:t>Everyday Chemistry</a:t>
            </a:r>
            <a:br>
              <a:rPr lang="en-US" sz="3600" b="1" dirty="0">
                <a:latin typeface="Times New Roman" pitchFamily="18" charset="0"/>
                <a:cs typeface="Times New Roman" pitchFamily="18" charset="0"/>
              </a:rPr>
            </a:br>
            <a:r>
              <a:rPr lang="en-US" sz="2700" b="1" dirty="0">
                <a:latin typeface="Times New Roman" pitchFamily="18" charset="0"/>
                <a:cs typeface="Times New Roman" pitchFamily="18" charset="0"/>
              </a:rPr>
              <a:t>Video #2: Chemistry Life Hacks (</a:t>
            </a:r>
            <a:r>
              <a:rPr lang="en-US" sz="2700" b="1" dirty="0" err="1">
                <a:latin typeface="Times New Roman" pitchFamily="18" charset="0"/>
                <a:cs typeface="Times New Roman" pitchFamily="18" charset="0"/>
              </a:rPr>
              <a:t>Vol</a:t>
            </a:r>
            <a:r>
              <a:rPr lang="en-US" sz="2700" b="1" dirty="0">
                <a:latin typeface="Times New Roman" pitchFamily="18" charset="0"/>
                <a:cs typeface="Times New Roman" pitchFamily="18" charset="0"/>
              </a:rPr>
              <a:t> 2)</a:t>
            </a:r>
          </a:p>
        </p:txBody>
      </p:sp>
      <p:sp>
        <p:nvSpPr>
          <p:cNvPr id="4" name="Rectangle 3"/>
          <p:cNvSpPr/>
          <p:nvPr/>
        </p:nvSpPr>
        <p:spPr>
          <a:xfrm>
            <a:off x="251460" y="1874521"/>
            <a:ext cx="9471660" cy="5493779"/>
          </a:xfrm>
          <a:prstGeom prst="rect">
            <a:avLst/>
          </a:prstGeom>
        </p:spPr>
        <p:txBody>
          <a:bodyPr wrap="square" lIns="91408" tIns="45704" rIns="91408" bIns="45704">
            <a:spAutoFit/>
          </a:bodyPr>
          <a:lstStyle/>
          <a:p>
            <a:pPr marL="502744" indent="-502744">
              <a:buAutoNum type="alphaLcParenR"/>
            </a:pPr>
            <a:r>
              <a:rPr lang="en-US" sz="2700" dirty="0">
                <a:latin typeface="Times New Roman" pitchFamily="18" charset="0"/>
                <a:cs typeface="Times New Roman" pitchFamily="18" charset="0"/>
              </a:rPr>
              <a:t>How can you test an egg? </a:t>
            </a:r>
            <a:endParaRPr lang="en-US" sz="2700" b="1" dirty="0">
              <a:solidFill>
                <a:srgbClr val="FF0000"/>
              </a:solidFill>
              <a:latin typeface="Times New Roman" pitchFamily="18" charset="0"/>
              <a:cs typeface="Times New Roman" pitchFamily="18" charset="0"/>
            </a:endParaRPr>
          </a:p>
          <a:p>
            <a:pPr marL="502744" indent="-502744">
              <a:buAutoNum type="alphaLcParenR"/>
            </a:pPr>
            <a:endParaRPr lang="en-US" sz="2700" dirty="0">
              <a:latin typeface="Times New Roman" pitchFamily="18" charset="0"/>
              <a:cs typeface="Times New Roman" pitchFamily="18" charset="0"/>
            </a:endParaRPr>
          </a:p>
          <a:p>
            <a:r>
              <a:rPr lang="en-US" sz="2700" dirty="0">
                <a:latin typeface="Times New Roman" pitchFamily="18" charset="0"/>
                <a:cs typeface="Times New Roman" pitchFamily="18" charset="0"/>
              </a:rPr>
              <a:t>b)</a:t>
            </a:r>
            <a:r>
              <a:rPr lang="en-US" sz="2700" b="1" dirty="0">
                <a:latin typeface="Times New Roman" pitchFamily="18" charset="0"/>
                <a:cs typeface="Times New Roman" pitchFamily="18" charset="0"/>
              </a:rPr>
              <a:t> </a:t>
            </a:r>
            <a:r>
              <a:rPr lang="en-US" sz="2700" dirty="0">
                <a:latin typeface="Times New Roman" pitchFamily="18" charset="0"/>
                <a:cs typeface="Times New Roman" pitchFamily="18" charset="0"/>
              </a:rPr>
              <a:t>What vegetable has </a:t>
            </a:r>
            <a:r>
              <a:rPr lang="en-US" sz="2700" dirty="0" err="1">
                <a:latin typeface="Times New Roman" pitchFamily="18" charset="0"/>
                <a:cs typeface="Times New Roman" pitchFamily="18" charset="0"/>
              </a:rPr>
              <a:t>sulfenic</a:t>
            </a:r>
            <a:r>
              <a:rPr lang="en-US" sz="2700" dirty="0">
                <a:latin typeface="Times New Roman" pitchFamily="18" charset="0"/>
                <a:cs typeface="Times New Roman" pitchFamily="18" charset="0"/>
              </a:rPr>
              <a:t> acid?  What does it do?</a:t>
            </a:r>
            <a:r>
              <a:rPr lang="en-US" sz="2700" b="1" dirty="0">
                <a:latin typeface="Times New Roman" pitchFamily="18" charset="0"/>
                <a:cs typeface="Times New Roman" pitchFamily="18" charset="0"/>
              </a:rPr>
              <a:t>  </a:t>
            </a:r>
            <a:endParaRPr lang="en-US" sz="2700" b="1" dirty="0">
              <a:solidFill>
                <a:srgbClr val="FF0000"/>
              </a:solidFill>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r>
              <a:rPr lang="en-US" sz="2700" b="1" dirty="0">
                <a:latin typeface="Times New Roman" pitchFamily="18" charset="0"/>
                <a:cs typeface="Times New Roman" pitchFamily="18" charset="0"/>
              </a:rPr>
              <a:t>c</a:t>
            </a:r>
            <a:r>
              <a:rPr lang="en-US" sz="2700" dirty="0">
                <a:latin typeface="Times New Roman" pitchFamily="18" charset="0"/>
                <a:cs typeface="Times New Roman" pitchFamily="18" charset="0"/>
              </a:rPr>
              <a:t>) What can nitrocellulose help you?</a:t>
            </a:r>
            <a:r>
              <a:rPr lang="en-US" sz="2700" b="1" dirty="0">
                <a:latin typeface="Times New Roman" pitchFamily="18" charset="0"/>
                <a:cs typeface="Times New Roman" pitchFamily="18" charset="0"/>
              </a:rPr>
              <a:t> </a:t>
            </a:r>
          </a:p>
          <a:p>
            <a:endParaRPr lang="en-US" sz="2700" b="1" dirty="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r>
              <a:rPr lang="en-US" sz="2700" b="1" dirty="0">
                <a:latin typeface="Times New Roman" pitchFamily="18" charset="0"/>
                <a:cs typeface="Times New Roman" pitchFamily="18" charset="0"/>
              </a:rPr>
              <a:t> </a:t>
            </a:r>
          </a:p>
          <a:p>
            <a:r>
              <a:rPr lang="en-US" sz="2700" dirty="0">
                <a:latin typeface="Times New Roman" pitchFamily="18" charset="0"/>
                <a:cs typeface="Times New Roman" pitchFamily="18" charset="0"/>
              </a:rPr>
              <a:t>d) _____chlorophyll makes the yellow-green color of some veggies. </a:t>
            </a:r>
          </a:p>
          <a:p>
            <a:pPr algn="just"/>
            <a:endParaRPr lang="en-US" sz="2700" dirty="0">
              <a:latin typeface="Times New Roman" pitchFamily="18" charset="0"/>
              <a:cs typeface="Times New Roman" pitchFamily="18" charset="0"/>
            </a:endParaRPr>
          </a:p>
          <a:p>
            <a:pPr algn="just"/>
            <a:endParaRPr lang="en-US" sz="2700" dirty="0">
              <a:latin typeface="Times New Roman" pitchFamily="18" charset="0"/>
              <a:cs typeface="Times New Roman" pitchFamily="18" charset="0"/>
            </a:endParaRPr>
          </a:p>
        </p:txBody>
      </p:sp>
      <p:pic>
        <p:nvPicPr>
          <p:cNvPr id="3074" name="Picture 2" descr="C:\Users\Tracy\AppData\Local\Microsoft\Windows\INetCache\IE\H2O9BTH4\FoamingBeakerCartoon[1].jpg"/>
          <p:cNvPicPr>
            <a:picLocks noChangeAspect="1" noChangeArrowheads="1"/>
          </p:cNvPicPr>
          <p:nvPr/>
        </p:nvPicPr>
        <p:blipFill>
          <a:blip r:embed="rId2" cstate="print"/>
          <a:srcRect/>
          <a:stretch>
            <a:fillRect/>
          </a:stretch>
        </p:blipFill>
        <p:spPr bwMode="auto">
          <a:xfrm>
            <a:off x="0" y="114303"/>
            <a:ext cx="1427195" cy="1565758"/>
          </a:xfrm>
          <a:prstGeom prst="rect">
            <a:avLst/>
          </a:prstGeom>
          <a:noFill/>
        </p:spPr>
      </p:pic>
      <p:pic>
        <p:nvPicPr>
          <p:cNvPr id="5" name="Picture 10">
            <a:extLst>
              <a:ext uri="{FF2B5EF4-FFF2-40B4-BE49-F238E27FC236}">
                <a16:creationId xmlns:a16="http://schemas.microsoft.com/office/drawing/2014/main" id="{CD821C1A-1381-48A2-B001-DB592E5259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756">
            <a:off x="8459396" y="6077653"/>
            <a:ext cx="954113" cy="1311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16139C-787A-4D79-87A2-C1E18579BA6C}"/>
              </a:ext>
            </a:extLst>
          </p:cNvPr>
          <p:cNvSpPr txBox="1"/>
          <p:nvPr/>
        </p:nvSpPr>
        <p:spPr>
          <a:xfrm>
            <a:off x="4339097" y="1623063"/>
            <a:ext cx="5684051" cy="965941"/>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Good eggs sink, while bad eggs float due to hydrogen sulfide</a:t>
            </a:r>
            <a:endParaRPr lang="en-US" sz="2800" dirty="0"/>
          </a:p>
        </p:txBody>
      </p:sp>
      <p:sp>
        <p:nvSpPr>
          <p:cNvPr id="7" name="TextBox 6">
            <a:extLst>
              <a:ext uri="{FF2B5EF4-FFF2-40B4-BE49-F238E27FC236}">
                <a16:creationId xmlns:a16="http://schemas.microsoft.com/office/drawing/2014/main" id="{730DB0E8-6CB8-4929-B585-0195E9483C54}"/>
              </a:ext>
            </a:extLst>
          </p:cNvPr>
          <p:cNvSpPr txBox="1"/>
          <p:nvPr/>
        </p:nvSpPr>
        <p:spPr>
          <a:xfrm>
            <a:off x="661619" y="3148238"/>
            <a:ext cx="9321909"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Onions - they react causing your eyes to burn and water</a:t>
            </a:r>
            <a:endParaRPr lang="en-US" sz="2800" dirty="0"/>
          </a:p>
        </p:txBody>
      </p:sp>
      <p:sp>
        <p:nvSpPr>
          <p:cNvPr id="8" name="TextBox 7">
            <a:extLst>
              <a:ext uri="{FF2B5EF4-FFF2-40B4-BE49-F238E27FC236}">
                <a16:creationId xmlns:a16="http://schemas.microsoft.com/office/drawing/2014/main" id="{6E4C4308-C7A5-42B4-BBB1-3A5C10CF6C02}"/>
              </a:ext>
            </a:extLst>
          </p:cNvPr>
          <p:cNvSpPr txBox="1"/>
          <p:nvPr/>
        </p:nvSpPr>
        <p:spPr>
          <a:xfrm>
            <a:off x="838200" y="4242532"/>
            <a:ext cx="9070853" cy="965941"/>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Found in nail polish - dries to make a thread stronger to help you thread a needle.</a:t>
            </a:r>
          </a:p>
        </p:txBody>
      </p:sp>
      <p:sp>
        <p:nvSpPr>
          <p:cNvPr id="9" name="TextBox 8">
            <a:extLst>
              <a:ext uri="{FF2B5EF4-FFF2-40B4-BE49-F238E27FC236}">
                <a16:creationId xmlns:a16="http://schemas.microsoft.com/office/drawing/2014/main" id="{4CBA71D1-EC19-4F23-8374-946A2916C021}"/>
              </a:ext>
            </a:extLst>
          </p:cNvPr>
          <p:cNvSpPr txBox="1"/>
          <p:nvPr/>
        </p:nvSpPr>
        <p:spPr>
          <a:xfrm>
            <a:off x="889424" y="5438003"/>
            <a:ext cx="1075547"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B</a:t>
            </a:r>
            <a:endParaRPr lang="en-US" sz="2800" dirty="0"/>
          </a:p>
        </p:txBody>
      </p:sp>
      <p:pic>
        <p:nvPicPr>
          <p:cNvPr id="10" name="Picture 9" descr="A red square with a white letter on it&#10;&#10;Description automatically generated with medium confidence">
            <a:hlinkClick r:id="rId4"/>
            <a:extLst>
              <a:ext uri="{FF2B5EF4-FFF2-40B4-BE49-F238E27FC236}">
                <a16:creationId xmlns:a16="http://schemas.microsoft.com/office/drawing/2014/main" id="{7A84D7CA-7F7C-43FD-8821-6CDA51A87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3" y="449382"/>
            <a:ext cx="1234481" cy="865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39"/>
            <a:ext cx="8968740" cy="1173481"/>
          </a:xfrm>
          <a:solidFill>
            <a:srgbClr val="FFFF00"/>
          </a:solidFill>
        </p:spPr>
        <p:txBody>
          <a:bodyPr>
            <a:normAutofit/>
          </a:bodyPr>
          <a:lstStyle/>
          <a:p>
            <a:r>
              <a:rPr lang="en-US" sz="3600" b="1" dirty="0">
                <a:latin typeface="Times New Roman" pitchFamily="18" charset="0"/>
                <a:cs typeface="Times New Roman" pitchFamily="18" charset="0"/>
              </a:rPr>
              <a:t>Everyday Chemistry</a:t>
            </a:r>
            <a:br>
              <a:rPr lang="en-US" sz="3600" b="1" dirty="0">
                <a:latin typeface="Times New Roman" pitchFamily="18" charset="0"/>
                <a:cs typeface="Times New Roman" pitchFamily="18" charset="0"/>
              </a:rPr>
            </a:br>
            <a:r>
              <a:rPr lang="en-US" sz="2700" b="1" dirty="0">
                <a:latin typeface="Times New Roman" pitchFamily="18" charset="0"/>
                <a:cs typeface="Times New Roman" pitchFamily="18" charset="0"/>
              </a:rPr>
              <a:t>Video #3: Baking Soda Life Hacks</a:t>
            </a:r>
          </a:p>
        </p:txBody>
      </p:sp>
      <p:sp>
        <p:nvSpPr>
          <p:cNvPr id="4" name="Rectangle 3"/>
          <p:cNvSpPr/>
          <p:nvPr/>
        </p:nvSpPr>
        <p:spPr>
          <a:xfrm>
            <a:off x="251460" y="1874523"/>
            <a:ext cx="9471660" cy="5139836"/>
          </a:xfrm>
          <a:prstGeom prst="rect">
            <a:avLst/>
          </a:prstGeom>
        </p:spPr>
        <p:txBody>
          <a:bodyPr wrap="square" lIns="91408" tIns="45704" rIns="91408" bIns="45704">
            <a:spAutoFit/>
          </a:bodyPr>
          <a:lstStyle/>
          <a:p>
            <a:pPr marL="502744" indent="-502744">
              <a:buAutoNum type="alphaLcParenR"/>
            </a:pPr>
            <a:r>
              <a:rPr lang="en-US" sz="2700" dirty="0">
                <a:latin typeface="Times New Roman" pitchFamily="18" charset="0"/>
                <a:cs typeface="Times New Roman" pitchFamily="18" charset="0"/>
              </a:rPr>
              <a:t>How does baking soda help a stinky fridge?</a:t>
            </a:r>
            <a:r>
              <a:rPr lang="en-US" sz="2700" b="1" dirty="0">
                <a:latin typeface="Times New Roman" pitchFamily="18" charset="0"/>
                <a:cs typeface="Times New Roman" pitchFamily="18" charset="0"/>
              </a:rPr>
              <a:t>  </a:t>
            </a:r>
            <a:endParaRPr lang="en-US" sz="2700" b="1" dirty="0">
              <a:solidFill>
                <a:srgbClr val="FF0000"/>
              </a:solidFill>
              <a:latin typeface="Times New Roman" pitchFamily="18" charset="0"/>
              <a:cs typeface="Times New Roman" pitchFamily="18" charset="0"/>
            </a:endParaRPr>
          </a:p>
          <a:p>
            <a:pPr marL="502744" indent="-502744">
              <a:buAutoNum type="alphaLcParenR"/>
            </a:pPr>
            <a:endParaRPr lang="en-US" sz="4000" dirty="0">
              <a:latin typeface="Times New Roman" pitchFamily="18" charset="0"/>
              <a:cs typeface="Times New Roman" pitchFamily="18" charset="0"/>
            </a:endParaRPr>
          </a:p>
          <a:p>
            <a:r>
              <a:rPr lang="en-US" sz="2700" dirty="0">
                <a:latin typeface="Times New Roman" pitchFamily="18" charset="0"/>
                <a:cs typeface="Times New Roman" pitchFamily="18" charset="0"/>
              </a:rPr>
              <a:t>b) What will help with a "skunky" dog?</a:t>
            </a:r>
            <a:r>
              <a:rPr lang="en-US" sz="2700" b="1" dirty="0">
                <a:latin typeface="Times New Roman" pitchFamily="18" charset="0"/>
                <a:cs typeface="Times New Roman" pitchFamily="18" charset="0"/>
              </a:rPr>
              <a:t>  </a:t>
            </a:r>
            <a:endParaRPr lang="en-US" sz="2700" b="1" dirty="0">
              <a:solidFill>
                <a:srgbClr val="FF0000"/>
              </a:solidFill>
              <a:latin typeface="Times New Roman" pitchFamily="18" charset="0"/>
              <a:cs typeface="Times New Roman" pitchFamily="18" charset="0"/>
            </a:endParaRPr>
          </a:p>
          <a:p>
            <a:pPr marL="502744" indent="-502744">
              <a:buAutoNum type="alphaLcParenR" startAt="3"/>
            </a:pPr>
            <a:endParaRPr lang="en-US" sz="4800" b="1" dirty="0">
              <a:solidFill>
                <a:srgbClr val="FF0000"/>
              </a:solidFill>
              <a:latin typeface="Times New Roman" pitchFamily="18" charset="0"/>
              <a:cs typeface="Times New Roman" pitchFamily="18" charset="0"/>
            </a:endParaRPr>
          </a:p>
          <a:p>
            <a:pPr marL="502744" indent="-502744">
              <a:buAutoNum type="alphaLcParenR" startAt="3"/>
            </a:pPr>
            <a:endParaRPr lang="en-US" sz="2700" b="1" dirty="0">
              <a:solidFill>
                <a:srgbClr val="FF0000"/>
              </a:solidFill>
              <a:latin typeface="Times New Roman" pitchFamily="18" charset="0"/>
              <a:cs typeface="Times New Roman" pitchFamily="18" charset="0"/>
            </a:endParaRPr>
          </a:p>
          <a:p>
            <a:pPr marL="502744" indent="-502744">
              <a:buAutoNum type="alphaLcParenR" startAt="3"/>
            </a:pPr>
            <a:r>
              <a:rPr lang="en-US" sz="2700" dirty="0">
                <a:latin typeface="Times New Roman" pitchFamily="18" charset="0"/>
                <a:cs typeface="Times New Roman" pitchFamily="18" charset="0"/>
              </a:rPr>
              <a:t>Give the chemical formula for each compound.</a:t>
            </a:r>
            <a:r>
              <a:rPr lang="en-US" sz="2700" b="1" dirty="0">
                <a:latin typeface="Times New Roman" pitchFamily="18" charset="0"/>
                <a:cs typeface="Times New Roman" pitchFamily="18" charset="0"/>
              </a:rPr>
              <a:t>  </a:t>
            </a:r>
            <a:br>
              <a:rPr lang="en-US" sz="2700" b="1" dirty="0">
                <a:latin typeface="Times New Roman" pitchFamily="18" charset="0"/>
                <a:cs typeface="Times New Roman" pitchFamily="18" charset="0"/>
              </a:rPr>
            </a:br>
            <a:r>
              <a:rPr lang="en-US" sz="2700" b="1" dirty="0">
                <a:solidFill>
                  <a:srgbClr val="FF0000"/>
                </a:solidFill>
                <a:latin typeface="Times New Roman" pitchFamily="18" charset="0"/>
                <a:cs typeface="Times New Roman" pitchFamily="18" charset="0"/>
              </a:rPr>
              <a:t> </a:t>
            </a:r>
            <a:endParaRPr lang="en-US" sz="2700" b="1" baseline="-25000" dirty="0">
              <a:solidFill>
                <a:srgbClr val="FF0000"/>
              </a:solidFill>
              <a:latin typeface="Times New Roman" pitchFamily="18" charset="0"/>
              <a:cs typeface="Times New Roman" pitchFamily="18" charset="0"/>
            </a:endParaRPr>
          </a:p>
          <a:p>
            <a:pPr marL="502744" indent="-502744">
              <a:buAutoNum type="alphaLcParenR" startAt="3"/>
            </a:pPr>
            <a:endParaRPr lang="en-US" sz="2700" dirty="0">
              <a:latin typeface="Times New Roman" pitchFamily="18" charset="0"/>
              <a:cs typeface="Times New Roman" pitchFamily="18" charset="0"/>
            </a:endParaRPr>
          </a:p>
          <a:p>
            <a:r>
              <a:rPr lang="en-US" sz="2700" dirty="0">
                <a:latin typeface="Times New Roman" pitchFamily="18" charset="0"/>
                <a:cs typeface="Times New Roman" pitchFamily="18" charset="0"/>
              </a:rPr>
              <a:t>d) What temperature is needed for this to occur?</a:t>
            </a:r>
            <a:r>
              <a:rPr lang="en-US" sz="2700" b="1" dirty="0">
                <a:latin typeface="Times New Roman" pitchFamily="18" charset="0"/>
                <a:cs typeface="Times New Roman" pitchFamily="18" charset="0"/>
              </a:rPr>
              <a:t> </a:t>
            </a:r>
            <a:endParaRPr lang="en-US" sz="2700" b="1" dirty="0">
              <a:solidFill>
                <a:srgbClr val="FF0000"/>
              </a:solidFill>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r>
              <a:rPr lang="en-US" sz="2700" dirty="0">
                <a:latin typeface="Times New Roman" pitchFamily="18" charset="0"/>
                <a:cs typeface="Times New Roman" pitchFamily="18" charset="0"/>
              </a:rPr>
              <a:t>e) What can be used instead of baking powder?</a:t>
            </a:r>
            <a:r>
              <a:rPr lang="en-US" sz="2700" b="1" dirty="0">
                <a:latin typeface="Times New Roman" pitchFamily="18" charset="0"/>
                <a:cs typeface="Times New Roman" pitchFamily="18" charset="0"/>
              </a:rPr>
              <a:t>  </a:t>
            </a:r>
            <a:endParaRPr lang="en-US" sz="2700" dirty="0">
              <a:latin typeface="Times New Roman" pitchFamily="18" charset="0"/>
              <a:cs typeface="Times New Roman" pitchFamily="18" charset="0"/>
            </a:endParaRPr>
          </a:p>
        </p:txBody>
      </p:sp>
      <p:pic>
        <p:nvPicPr>
          <p:cNvPr id="3074" name="Picture 2" descr="C:\Users\Tracy\AppData\Local\Microsoft\Windows\INetCache\IE\H2O9BTH4\FoamingBeakerCartoon[1].jpg"/>
          <p:cNvPicPr>
            <a:picLocks noChangeAspect="1" noChangeArrowheads="1"/>
          </p:cNvPicPr>
          <p:nvPr/>
        </p:nvPicPr>
        <p:blipFill>
          <a:blip r:embed="rId2" cstate="print"/>
          <a:srcRect/>
          <a:stretch>
            <a:fillRect/>
          </a:stretch>
        </p:blipFill>
        <p:spPr bwMode="auto">
          <a:xfrm>
            <a:off x="0" y="114303"/>
            <a:ext cx="1427195" cy="1565758"/>
          </a:xfrm>
          <a:prstGeom prst="rect">
            <a:avLst/>
          </a:prstGeom>
          <a:noFill/>
        </p:spPr>
      </p:pic>
      <p:pic>
        <p:nvPicPr>
          <p:cNvPr id="5" name="Picture 12">
            <a:extLst>
              <a:ext uri="{FF2B5EF4-FFF2-40B4-BE49-F238E27FC236}">
                <a16:creationId xmlns:a16="http://schemas.microsoft.com/office/drawing/2014/main" id="{BBDBE262-BC34-41E0-A190-880FDBBF88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97030" y="1687024"/>
            <a:ext cx="2109910" cy="1573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CCF62F-1DFF-4231-AA59-F1CA50629F6C}"/>
              </a:ext>
            </a:extLst>
          </p:cNvPr>
          <p:cNvSpPr txBox="1"/>
          <p:nvPr/>
        </p:nvSpPr>
        <p:spPr>
          <a:xfrm>
            <a:off x="838203" y="2243610"/>
            <a:ext cx="6770730"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It's amphoteric - reacts with acids &amp; bases</a:t>
            </a:r>
            <a:endParaRPr lang="en-US" sz="2800" dirty="0"/>
          </a:p>
        </p:txBody>
      </p:sp>
      <p:sp>
        <p:nvSpPr>
          <p:cNvPr id="7" name="TextBox 6">
            <a:extLst>
              <a:ext uri="{FF2B5EF4-FFF2-40B4-BE49-F238E27FC236}">
                <a16:creationId xmlns:a16="http://schemas.microsoft.com/office/drawing/2014/main" id="{ED145212-D307-499C-8FA3-6D2286071FD5}"/>
              </a:ext>
            </a:extLst>
          </p:cNvPr>
          <p:cNvSpPr txBox="1"/>
          <p:nvPr/>
        </p:nvSpPr>
        <p:spPr>
          <a:xfrm>
            <a:off x="838200" y="3326588"/>
            <a:ext cx="8586782" cy="965941"/>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Hydrogen peroxide + baking soda + hand soap</a:t>
            </a:r>
            <a:br>
              <a:rPr lang="en-US" sz="2800" b="1" dirty="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Oxidizes thiols so it doesn't stink.</a:t>
            </a:r>
          </a:p>
        </p:txBody>
      </p:sp>
      <p:sp>
        <p:nvSpPr>
          <p:cNvPr id="8" name="TextBox 7">
            <a:extLst>
              <a:ext uri="{FF2B5EF4-FFF2-40B4-BE49-F238E27FC236}">
                <a16:creationId xmlns:a16="http://schemas.microsoft.com/office/drawing/2014/main" id="{88E63980-13E0-4931-9FEB-E1A3381CC384}"/>
              </a:ext>
            </a:extLst>
          </p:cNvPr>
          <p:cNvSpPr txBox="1"/>
          <p:nvPr/>
        </p:nvSpPr>
        <p:spPr>
          <a:xfrm>
            <a:off x="838203" y="4891693"/>
            <a:ext cx="8355524" cy="52990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Baking soda - NaHCO</a:t>
            </a:r>
            <a:r>
              <a:rPr lang="en-US" sz="2800" b="1" baseline="-25000" dirty="0">
                <a:solidFill>
                  <a:srgbClr val="FF0000"/>
                </a:solidFill>
                <a:latin typeface="Times New Roman" pitchFamily="18" charset="0"/>
                <a:cs typeface="Times New Roman" pitchFamily="18" charset="0"/>
              </a:rPr>
              <a:t>3</a:t>
            </a:r>
            <a:r>
              <a:rPr lang="en-US" sz="2800" b="1" dirty="0">
                <a:solidFill>
                  <a:srgbClr val="FF0000"/>
                </a:solidFill>
                <a:latin typeface="Times New Roman" pitchFamily="18" charset="0"/>
                <a:cs typeface="Times New Roman" pitchFamily="18" charset="0"/>
              </a:rPr>
              <a:t>     Washing soda - Na</a:t>
            </a:r>
            <a:r>
              <a:rPr lang="en-US" sz="2800" b="1" baseline="-25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cs typeface="Times New Roman" pitchFamily="18" charset="0"/>
              </a:rPr>
              <a:t>CO</a:t>
            </a:r>
            <a:r>
              <a:rPr lang="en-US" sz="2800" b="1" baseline="-25000" dirty="0">
                <a:solidFill>
                  <a:srgbClr val="FF0000"/>
                </a:solidFill>
                <a:latin typeface="Times New Roman" pitchFamily="18" charset="0"/>
                <a:cs typeface="Times New Roman" pitchFamily="18" charset="0"/>
              </a:rPr>
              <a:t>3</a:t>
            </a:r>
            <a:endParaRPr lang="en-US" sz="2800" b="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17BBDC35-B848-4F75-A6A5-BFA1FDCCC34E}"/>
              </a:ext>
            </a:extLst>
          </p:cNvPr>
          <p:cNvSpPr txBox="1"/>
          <p:nvPr/>
        </p:nvSpPr>
        <p:spPr>
          <a:xfrm>
            <a:off x="6934200" y="5601493"/>
            <a:ext cx="1436730" cy="52990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400</a:t>
            </a:r>
            <a:r>
              <a:rPr lang="en-US" sz="2800" b="1" baseline="30000" dirty="0">
                <a:solidFill>
                  <a:srgbClr val="FF0000"/>
                </a:solidFill>
                <a:latin typeface="Times New Roman" pitchFamily="18" charset="0"/>
                <a:cs typeface="Times New Roman" pitchFamily="18" charset="0"/>
              </a:rPr>
              <a:t>o</a:t>
            </a:r>
            <a:r>
              <a:rPr lang="en-US" sz="2800" b="1" dirty="0">
                <a:solidFill>
                  <a:srgbClr val="FF0000"/>
                </a:solidFill>
                <a:latin typeface="Times New Roman" pitchFamily="18" charset="0"/>
                <a:cs typeface="Times New Roman" pitchFamily="18" charset="0"/>
              </a:rPr>
              <a:t>F</a:t>
            </a:r>
            <a:endParaRPr lang="en-US" sz="2800" dirty="0"/>
          </a:p>
        </p:txBody>
      </p:sp>
      <p:sp>
        <p:nvSpPr>
          <p:cNvPr id="10" name="TextBox 9">
            <a:extLst>
              <a:ext uri="{FF2B5EF4-FFF2-40B4-BE49-F238E27FC236}">
                <a16:creationId xmlns:a16="http://schemas.microsoft.com/office/drawing/2014/main" id="{9BFB051C-6D42-428F-BCAB-BEEC3A7553F7}"/>
              </a:ext>
            </a:extLst>
          </p:cNvPr>
          <p:cNvSpPr txBox="1"/>
          <p:nvPr/>
        </p:nvSpPr>
        <p:spPr>
          <a:xfrm>
            <a:off x="838200" y="6880606"/>
            <a:ext cx="6294120"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Baking soda &amp; cream of tarter</a:t>
            </a:r>
            <a:endParaRPr lang="en-US" sz="2800" dirty="0"/>
          </a:p>
        </p:txBody>
      </p:sp>
      <p:pic>
        <p:nvPicPr>
          <p:cNvPr id="11" name="Picture 10" descr="A red square with a white letter on it&#10;&#10;Description automatically generated with medium confidence">
            <a:hlinkClick r:id="rId4"/>
            <a:extLst>
              <a:ext uri="{FF2B5EF4-FFF2-40B4-BE49-F238E27FC236}">
                <a16:creationId xmlns:a16="http://schemas.microsoft.com/office/drawing/2014/main" id="{B405DC3A-C834-4DEE-850E-9EAD7E50B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3" y="449382"/>
            <a:ext cx="1234481" cy="865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39"/>
            <a:ext cx="8968740" cy="1173481"/>
          </a:xfrm>
          <a:solidFill>
            <a:srgbClr val="CCFF33"/>
          </a:solidFill>
        </p:spPr>
        <p:txBody>
          <a:bodyPr>
            <a:normAutofit/>
          </a:bodyPr>
          <a:lstStyle/>
          <a:p>
            <a:r>
              <a:rPr lang="en-US" sz="3600" b="1" dirty="0">
                <a:latin typeface="Times New Roman" pitchFamily="18" charset="0"/>
                <a:cs typeface="Times New Roman" pitchFamily="18" charset="0"/>
              </a:rPr>
              <a:t>Everyday Chemistry</a:t>
            </a:r>
            <a:br>
              <a:rPr lang="en-US" sz="3600" b="1" dirty="0">
                <a:latin typeface="Times New Roman" pitchFamily="18" charset="0"/>
                <a:cs typeface="Times New Roman" pitchFamily="18" charset="0"/>
              </a:rPr>
            </a:br>
            <a:r>
              <a:rPr lang="en-US" sz="2700" b="1" dirty="0">
                <a:latin typeface="Times New Roman" pitchFamily="18" charset="0"/>
                <a:cs typeface="Times New Roman" pitchFamily="18" charset="0"/>
              </a:rPr>
              <a:t>Video #4: How to Cookie with Science</a:t>
            </a:r>
          </a:p>
        </p:txBody>
      </p:sp>
      <p:pic>
        <p:nvPicPr>
          <p:cNvPr id="3074" name="Picture 2" descr="C:\Users\Tracy\AppData\Local\Microsoft\Windows\INetCache\IE\H2O9BTH4\FoamingBeakerCartoon[1].jpg"/>
          <p:cNvPicPr>
            <a:picLocks noChangeAspect="1" noChangeArrowheads="1"/>
          </p:cNvPicPr>
          <p:nvPr/>
        </p:nvPicPr>
        <p:blipFill>
          <a:blip r:embed="rId2" cstate="print"/>
          <a:srcRect/>
          <a:stretch>
            <a:fillRect/>
          </a:stretch>
        </p:blipFill>
        <p:spPr bwMode="auto">
          <a:xfrm>
            <a:off x="0" y="114303"/>
            <a:ext cx="1427195" cy="1565758"/>
          </a:xfrm>
          <a:prstGeom prst="rect">
            <a:avLst/>
          </a:prstGeom>
          <a:noFill/>
        </p:spPr>
      </p:pic>
      <p:sp>
        <p:nvSpPr>
          <p:cNvPr id="5" name="Rectangle 4"/>
          <p:cNvSpPr/>
          <p:nvPr/>
        </p:nvSpPr>
        <p:spPr>
          <a:xfrm>
            <a:off x="251460" y="1676402"/>
            <a:ext cx="9471660" cy="5847722"/>
          </a:xfrm>
          <a:prstGeom prst="rect">
            <a:avLst/>
          </a:prstGeom>
        </p:spPr>
        <p:txBody>
          <a:bodyPr wrap="square" lIns="91408" tIns="45704" rIns="91408" bIns="45704">
            <a:spAutoFit/>
          </a:bodyPr>
          <a:lstStyle/>
          <a:p>
            <a:pPr marL="502744" indent="-502744">
              <a:buAutoNum type="arabicParenR"/>
            </a:pPr>
            <a:r>
              <a:rPr lang="en-US" sz="2700" dirty="0">
                <a:latin typeface="Times New Roman" pitchFamily="18" charset="0"/>
                <a:cs typeface="Times New Roman" pitchFamily="18" charset="0"/>
              </a:rPr>
              <a:t>What causes the chewiness of cookies? Where does it come from?  </a:t>
            </a:r>
            <a:endParaRPr lang="en-US" sz="2700" b="1" dirty="0">
              <a:solidFill>
                <a:srgbClr val="FF0000"/>
              </a:solidFill>
              <a:latin typeface="Times New Roman" pitchFamily="18" charset="0"/>
              <a:cs typeface="Times New Roman" pitchFamily="18" charset="0"/>
            </a:endParaRPr>
          </a:p>
          <a:p>
            <a:pPr marL="502744" indent="-502744">
              <a:buAutoNum type="arabicParenR"/>
            </a:pPr>
            <a:endParaRPr lang="en-US" sz="1400" dirty="0">
              <a:latin typeface="Times New Roman" pitchFamily="18" charset="0"/>
              <a:cs typeface="Times New Roman" pitchFamily="18" charset="0"/>
            </a:endParaRPr>
          </a:p>
          <a:p>
            <a:pPr marL="502744" indent="-502744">
              <a:buAutoNum type="arabicParenR" startAt="2"/>
            </a:pPr>
            <a:r>
              <a:rPr lang="en-US" sz="2700" dirty="0">
                <a:latin typeface="Times New Roman" pitchFamily="18" charset="0"/>
                <a:cs typeface="Times New Roman" pitchFamily="18" charset="0"/>
              </a:rPr>
              <a:t>How does </a:t>
            </a:r>
            <a:r>
              <a:rPr lang="en-US" sz="2700" dirty="0" err="1">
                <a:latin typeface="Times New Roman" pitchFamily="18" charset="0"/>
                <a:cs typeface="Times New Roman" pitchFamily="18" charset="0"/>
              </a:rPr>
              <a:t>carmelization</a:t>
            </a:r>
            <a:r>
              <a:rPr lang="en-US" sz="2700" dirty="0">
                <a:latin typeface="Times New Roman" pitchFamily="18" charset="0"/>
                <a:cs typeface="Times New Roman" pitchFamily="18" charset="0"/>
              </a:rPr>
              <a:t> affect cookies? </a:t>
            </a:r>
          </a:p>
          <a:p>
            <a:pPr marL="502744" indent="-502744">
              <a:buAutoNum type="arabicParenR" startAt="2"/>
            </a:pPr>
            <a:endParaRPr lang="en-US" sz="4000" b="1" dirty="0">
              <a:solidFill>
                <a:srgbClr val="FF0000"/>
              </a:solidFill>
              <a:latin typeface="Times New Roman" pitchFamily="18" charset="0"/>
              <a:cs typeface="Times New Roman" pitchFamily="18" charset="0"/>
            </a:endParaRPr>
          </a:p>
          <a:p>
            <a:pPr marL="502744" indent="-502744">
              <a:buAutoNum type="arabicParenR" startAt="2"/>
            </a:pPr>
            <a:endParaRPr lang="en-US" sz="2700" dirty="0">
              <a:latin typeface="Times New Roman" pitchFamily="18" charset="0"/>
              <a:cs typeface="Times New Roman" pitchFamily="18" charset="0"/>
            </a:endParaRPr>
          </a:p>
          <a:p>
            <a:pPr marL="502744" indent="-502744">
              <a:buAutoNum type="arabicParenR" startAt="3"/>
            </a:pPr>
            <a:r>
              <a:rPr lang="en-US" sz="2700" dirty="0">
                <a:latin typeface="Times New Roman" pitchFamily="18" charset="0"/>
                <a:cs typeface="Times New Roman" pitchFamily="18" charset="0"/>
              </a:rPr>
              <a:t>What makes cookies fluffy? How?  </a:t>
            </a:r>
            <a:endParaRPr lang="en-US" sz="2700" b="1" dirty="0">
              <a:solidFill>
                <a:srgbClr val="FF0000"/>
              </a:solidFill>
              <a:latin typeface="Times New Roman" pitchFamily="18" charset="0"/>
              <a:cs typeface="Times New Roman" pitchFamily="18" charset="0"/>
            </a:endParaRPr>
          </a:p>
          <a:p>
            <a:pPr marL="502744" indent="-502744">
              <a:buAutoNum type="arabicParenR" startAt="3"/>
            </a:pPr>
            <a:endParaRPr lang="en-US" sz="3600" b="1" dirty="0">
              <a:solidFill>
                <a:srgbClr val="FF0000"/>
              </a:solidFill>
              <a:latin typeface="Times New Roman" pitchFamily="18" charset="0"/>
              <a:cs typeface="Times New Roman" pitchFamily="18" charset="0"/>
            </a:endParaRPr>
          </a:p>
          <a:p>
            <a:pPr marL="502744" indent="-502744">
              <a:buAutoNum type="arabicParenR" startAt="3"/>
            </a:pPr>
            <a:endParaRPr lang="en-US" sz="2700" dirty="0">
              <a:latin typeface="Times New Roman" pitchFamily="18" charset="0"/>
              <a:cs typeface="Times New Roman" pitchFamily="18" charset="0"/>
            </a:endParaRPr>
          </a:p>
          <a:p>
            <a:pPr marL="502744" indent="-502744">
              <a:buAutoNum type="arabicParenR" startAt="4"/>
            </a:pPr>
            <a:r>
              <a:rPr lang="en-US" sz="2700" dirty="0">
                <a:latin typeface="Times New Roman" pitchFamily="18" charset="0"/>
                <a:cs typeface="Times New Roman" pitchFamily="18" charset="0"/>
              </a:rPr>
              <a:t>Which temperature of butter made larger cookies?  </a:t>
            </a:r>
            <a:br>
              <a:rPr lang="en-US" sz="2700" dirty="0">
                <a:latin typeface="Times New Roman" pitchFamily="18" charset="0"/>
                <a:cs typeface="Times New Roman" pitchFamily="18" charset="0"/>
              </a:rPr>
            </a:br>
            <a:endParaRPr lang="en-US" sz="2700" b="1" dirty="0">
              <a:solidFill>
                <a:srgbClr val="FF0000"/>
              </a:solidFill>
              <a:latin typeface="Times New Roman" pitchFamily="18" charset="0"/>
              <a:cs typeface="Times New Roman" pitchFamily="18" charset="0"/>
            </a:endParaRPr>
          </a:p>
          <a:p>
            <a:pPr marL="502744" indent="-502744">
              <a:buAutoNum type="arabicParenR" startAt="4"/>
            </a:pPr>
            <a:endParaRPr lang="en-US" sz="1400" dirty="0">
              <a:latin typeface="Times New Roman" pitchFamily="18" charset="0"/>
              <a:cs typeface="Times New Roman" pitchFamily="18" charset="0"/>
            </a:endParaRPr>
          </a:p>
          <a:p>
            <a:r>
              <a:rPr lang="en-US" sz="2700" dirty="0">
                <a:latin typeface="Times New Roman" pitchFamily="18" charset="0"/>
                <a:cs typeface="Times New Roman" pitchFamily="18" charset="0"/>
              </a:rPr>
              <a:t>5)  What should you do if you are trying to do "good science"?   </a:t>
            </a:r>
          </a:p>
          <a:p>
            <a:r>
              <a:rPr lang="en-US" sz="2700" b="1" dirty="0">
                <a:solidFill>
                  <a:srgbClr val="FF0000"/>
                </a:solidFill>
                <a:latin typeface="Times New Roman" pitchFamily="18" charset="0"/>
                <a:cs typeface="Times New Roman" pitchFamily="18" charset="0"/>
              </a:rPr>
              <a:t>      </a:t>
            </a:r>
            <a:endParaRPr lang="en-US" sz="2700" dirty="0">
              <a:solidFill>
                <a:srgbClr val="FF0000"/>
              </a:solidFill>
              <a:latin typeface="Times New Roman" pitchFamily="18" charset="0"/>
              <a:cs typeface="Times New Roman" pitchFamily="18" charset="0"/>
            </a:endParaRPr>
          </a:p>
        </p:txBody>
      </p:sp>
      <p:pic>
        <p:nvPicPr>
          <p:cNvPr id="6" name="Picture 2">
            <a:extLst>
              <a:ext uri="{FF2B5EF4-FFF2-40B4-BE49-F238E27FC236}">
                <a16:creationId xmlns:a16="http://schemas.microsoft.com/office/drawing/2014/main" id="{2F7E0263-F3D8-45CB-9691-83365D4E51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52856">
            <a:off x="6846004" y="3144165"/>
            <a:ext cx="3220133" cy="21383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DC8DDB-5C83-47CA-8C20-1C2D0C91A905}"/>
              </a:ext>
            </a:extLst>
          </p:cNvPr>
          <p:cNvSpPr txBox="1"/>
          <p:nvPr/>
        </p:nvSpPr>
        <p:spPr>
          <a:xfrm>
            <a:off x="1937206" y="2097812"/>
            <a:ext cx="6770730"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Gluten  - Comes from flour + water</a:t>
            </a:r>
            <a:endParaRPr lang="en-US" sz="2800" dirty="0"/>
          </a:p>
        </p:txBody>
      </p:sp>
      <p:sp>
        <p:nvSpPr>
          <p:cNvPr id="8" name="TextBox 7">
            <a:extLst>
              <a:ext uri="{FF2B5EF4-FFF2-40B4-BE49-F238E27FC236}">
                <a16:creationId xmlns:a16="http://schemas.microsoft.com/office/drawing/2014/main" id="{BF8710CC-4FA5-4547-9508-C2D17FE3B327}"/>
              </a:ext>
            </a:extLst>
          </p:cNvPr>
          <p:cNvSpPr txBox="1"/>
          <p:nvPr/>
        </p:nvSpPr>
        <p:spPr>
          <a:xfrm>
            <a:off x="838200" y="3173456"/>
            <a:ext cx="5974080" cy="965941"/>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It gives the cookie butterscotch, rum, &amp; nut flavors</a:t>
            </a:r>
          </a:p>
        </p:txBody>
      </p:sp>
      <p:sp>
        <p:nvSpPr>
          <p:cNvPr id="9" name="TextBox 8">
            <a:extLst>
              <a:ext uri="{FF2B5EF4-FFF2-40B4-BE49-F238E27FC236}">
                <a16:creationId xmlns:a16="http://schemas.microsoft.com/office/drawing/2014/main" id="{108EBF7D-ADBA-41C4-87E2-580ABC9B73F6}"/>
              </a:ext>
            </a:extLst>
          </p:cNvPr>
          <p:cNvSpPr txBox="1"/>
          <p:nvPr/>
        </p:nvSpPr>
        <p:spPr>
          <a:xfrm>
            <a:off x="807720" y="4566425"/>
            <a:ext cx="5745480" cy="965921"/>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Sodium bicarbonate (baking soda) - creates CO</a:t>
            </a:r>
            <a:r>
              <a:rPr lang="en-US" sz="2800" b="1" baseline="-25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cs typeface="Times New Roman" pitchFamily="18" charset="0"/>
              </a:rPr>
              <a:t> gas bubbles</a:t>
            </a:r>
          </a:p>
        </p:txBody>
      </p:sp>
      <p:sp>
        <p:nvSpPr>
          <p:cNvPr id="10" name="TextBox 9">
            <a:extLst>
              <a:ext uri="{FF2B5EF4-FFF2-40B4-BE49-F238E27FC236}">
                <a16:creationId xmlns:a16="http://schemas.microsoft.com/office/drawing/2014/main" id="{2AA10608-0DAD-4343-B98E-2940A0236B7B}"/>
              </a:ext>
            </a:extLst>
          </p:cNvPr>
          <p:cNvSpPr txBox="1"/>
          <p:nvPr/>
        </p:nvSpPr>
        <p:spPr>
          <a:xfrm>
            <a:off x="838200" y="5866125"/>
            <a:ext cx="6294120"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Melted butter</a:t>
            </a:r>
            <a:endParaRPr lang="en-US" sz="2800" dirty="0"/>
          </a:p>
        </p:txBody>
      </p:sp>
      <p:sp>
        <p:nvSpPr>
          <p:cNvPr id="11" name="TextBox 10">
            <a:extLst>
              <a:ext uri="{FF2B5EF4-FFF2-40B4-BE49-F238E27FC236}">
                <a16:creationId xmlns:a16="http://schemas.microsoft.com/office/drawing/2014/main" id="{8C40E06A-56C1-45EB-AC58-839E1E2C6D78}"/>
              </a:ext>
            </a:extLst>
          </p:cNvPr>
          <p:cNvSpPr txBox="1"/>
          <p:nvPr/>
        </p:nvSpPr>
        <p:spPr>
          <a:xfrm>
            <a:off x="838200" y="6828208"/>
            <a:ext cx="6294120" cy="529924"/>
          </a:xfrm>
          <a:prstGeom prst="rect">
            <a:avLst/>
          </a:prstGeom>
          <a:noFill/>
        </p:spPr>
        <p:txBody>
          <a:bodyPr wrap="square" lIns="91408" tIns="45704" rIns="91408" bIns="45704">
            <a:spAutoFit/>
          </a:bodyPr>
          <a:lstStyle/>
          <a:p>
            <a:r>
              <a:rPr lang="en-US" sz="2800" b="1" dirty="0">
                <a:solidFill>
                  <a:srgbClr val="FF0000"/>
                </a:solidFill>
                <a:latin typeface="Times New Roman" pitchFamily="18" charset="0"/>
                <a:cs typeface="Times New Roman" pitchFamily="18" charset="0"/>
              </a:rPr>
              <a:t>Repeat the experiment many times</a:t>
            </a:r>
            <a:endParaRPr lang="en-US" sz="2800" dirty="0"/>
          </a:p>
        </p:txBody>
      </p:sp>
      <p:pic>
        <p:nvPicPr>
          <p:cNvPr id="12" name="Picture 11" descr="A red square with a white letter on it&#10;&#10;Description automatically generated with medium confidence">
            <a:hlinkClick r:id="rId4"/>
            <a:extLst>
              <a:ext uri="{FF2B5EF4-FFF2-40B4-BE49-F238E27FC236}">
                <a16:creationId xmlns:a16="http://schemas.microsoft.com/office/drawing/2014/main" id="{077CA858-0E71-4615-A4B1-8663BB8DA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3" y="449382"/>
            <a:ext cx="1234481" cy="865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327660" y="1870558"/>
            <a:ext cx="9555480" cy="932512"/>
          </a:xfrm>
          <a:prstGeom prst="rect">
            <a:avLst/>
          </a:prstGeom>
          <a:noFill/>
          <a:ln w="9525">
            <a:noFill/>
            <a:miter lim="800000"/>
            <a:headEnd/>
            <a:tailEnd/>
          </a:ln>
        </p:spPr>
        <p:txBody>
          <a:bodyPr lIns="100536" tIns="50267" rIns="100536" bIns="50267">
            <a:spAutoFit/>
          </a:bodyPr>
          <a:lstStyle/>
          <a:p>
            <a:r>
              <a:rPr lang="en-US" altLang="en-US" b="1" dirty="0"/>
              <a:t>List five examples of each type of change you observed in the four videos for the lesson.</a:t>
            </a:r>
            <a:endParaRPr lang="en-US" b="1" dirty="0"/>
          </a:p>
          <a:p>
            <a:endParaRPr lang="en-US" altLang="en-US" b="1" dirty="0"/>
          </a:p>
        </p:txBody>
      </p:sp>
      <p:sp>
        <p:nvSpPr>
          <p:cNvPr id="4" name="Title 1">
            <a:extLst>
              <a:ext uri="{FF2B5EF4-FFF2-40B4-BE49-F238E27FC236}">
                <a16:creationId xmlns:a16="http://schemas.microsoft.com/office/drawing/2014/main" id="{99118933-BF71-486E-BBA5-C2C21A4F23E6}"/>
              </a:ext>
            </a:extLst>
          </p:cNvPr>
          <p:cNvSpPr>
            <a:spLocks noGrp="1"/>
          </p:cNvSpPr>
          <p:nvPr>
            <p:ph type="title"/>
          </p:nvPr>
        </p:nvSpPr>
        <p:spPr>
          <a:xfrm>
            <a:off x="914400" y="304800"/>
            <a:ext cx="8968740" cy="1173481"/>
          </a:xfrm>
          <a:solidFill>
            <a:srgbClr val="CCFF33"/>
          </a:solidFill>
        </p:spPr>
        <p:txBody>
          <a:bodyPr>
            <a:normAutofit fontScale="90000"/>
          </a:bodyPr>
          <a:lstStyle/>
          <a:p>
            <a:r>
              <a:rPr lang="en-US" sz="3600" b="1" dirty="0">
                <a:latin typeface="Times New Roman" pitchFamily="18" charset="0"/>
                <a:cs typeface="Times New Roman" pitchFamily="18" charset="0"/>
              </a:rPr>
              <a:t>Everyday Chemistry</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Physical or chemical?</a:t>
            </a:r>
            <a:endParaRPr lang="en-US" sz="2700" b="1" dirty="0">
              <a:latin typeface="Times New Roman" pitchFamily="18" charset="0"/>
              <a:cs typeface="Times New Roman" pitchFamily="18" charset="0"/>
            </a:endParaRPr>
          </a:p>
        </p:txBody>
      </p:sp>
      <p:pic>
        <p:nvPicPr>
          <p:cNvPr id="5" name="Picture 2" descr="C:\Users\Tracy\AppData\Local\Microsoft\Windows\INetCache\IE\H2O9BTH4\FoamingBeakerCartoon[1].jpg">
            <a:extLst>
              <a:ext uri="{FF2B5EF4-FFF2-40B4-BE49-F238E27FC236}">
                <a16:creationId xmlns:a16="http://schemas.microsoft.com/office/drawing/2014/main" id="{6016A0AF-2DBE-4ADC-8E73-54CFC0198605}"/>
              </a:ext>
            </a:extLst>
          </p:cNvPr>
          <p:cNvPicPr>
            <a:picLocks noChangeAspect="1" noChangeArrowheads="1"/>
          </p:cNvPicPr>
          <p:nvPr/>
        </p:nvPicPr>
        <p:blipFill>
          <a:blip r:embed="rId2" cstate="print"/>
          <a:srcRect/>
          <a:stretch>
            <a:fillRect/>
          </a:stretch>
        </p:blipFill>
        <p:spPr bwMode="auto">
          <a:xfrm>
            <a:off x="76200" y="137164"/>
            <a:ext cx="1427195" cy="1565758"/>
          </a:xfrm>
          <a:prstGeom prst="rect">
            <a:avLst/>
          </a:prstGeom>
          <a:noFill/>
        </p:spPr>
      </p:pic>
      <p:graphicFrame>
        <p:nvGraphicFramePr>
          <p:cNvPr id="7" name="Table 6">
            <a:extLst>
              <a:ext uri="{FF2B5EF4-FFF2-40B4-BE49-F238E27FC236}">
                <a16:creationId xmlns:a16="http://schemas.microsoft.com/office/drawing/2014/main" id="{C2BF283F-2DE0-4BED-9ACB-C4EADB6BD00E}"/>
              </a:ext>
            </a:extLst>
          </p:cNvPr>
          <p:cNvGraphicFramePr>
            <a:graphicFrameLocks noGrp="1"/>
          </p:cNvGraphicFramePr>
          <p:nvPr>
            <p:extLst>
              <p:ext uri="{D42A27DB-BD31-4B8C-83A1-F6EECF244321}">
                <p14:modId xmlns:p14="http://schemas.microsoft.com/office/powerpoint/2010/main" val="378166893"/>
              </p:ext>
            </p:extLst>
          </p:nvPr>
        </p:nvGraphicFramePr>
        <p:xfrm>
          <a:off x="242004" y="2652690"/>
          <a:ext cx="9574392" cy="4982546"/>
        </p:xfrm>
        <a:graphic>
          <a:graphicData uri="http://schemas.openxmlformats.org/drawingml/2006/table">
            <a:tbl>
              <a:tblPr>
                <a:tableStyleId>{5940675A-B579-460E-94D1-54222C63F5DA}</a:tableStyleId>
              </a:tblPr>
              <a:tblGrid>
                <a:gridCol w="4787196">
                  <a:extLst>
                    <a:ext uri="{9D8B030D-6E8A-4147-A177-3AD203B41FA5}">
                      <a16:colId xmlns:a16="http://schemas.microsoft.com/office/drawing/2014/main" val="3807498895"/>
                    </a:ext>
                  </a:extLst>
                </a:gridCol>
                <a:gridCol w="4787196">
                  <a:extLst>
                    <a:ext uri="{9D8B030D-6E8A-4147-A177-3AD203B41FA5}">
                      <a16:colId xmlns:a16="http://schemas.microsoft.com/office/drawing/2014/main" val="1049195433"/>
                    </a:ext>
                  </a:extLst>
                </a:gridCol>
              </a:tblGrid>
              <a:tr h="443111">
                <a:tc>
                  <a:txBody>
                    <a:bodyPr/>
                    <a:lstStyle/>
                    <a:p>
                      <a:pPr marL="0" marR="0" algn="ctr">
                        <a:spcBef>
                          <a:spcPts val="0"/>
                        </a:spcBef>
                        <a:spcAft>
                          <a:spcPts val="0"/>
                        </a:spcAft>
                      </a:pPr>
                      <a:r>
                        <a:rPr lang="en-US" sz="1600" b="1" dirty="0">
                          <a:highlight>
                            <a:srgbClr val="FFFF00"/>
                          </a:highlight>
                        </a:rPr>
                        <a:t>Physical Changes</a:t>
                      </a:r>
                      <a:endParaRPr lang="en-US" sz="1200" dirty="0">
                        <a:highlight>
                          <a:srgbClr val="FFFF00"/>
                        </a:highlight>
                        <a:latin typeface="Times New Roman"/>
                        <a:ea typeface="Times New Roman"/>
                        <a:cs typeface="Times New Roman"/>
                      </a:endParaRPr>
                    </a:p>
                  </a:txBody>
                  <a:tcPr marL="58821" marR="58821" marT="0" marB="0" anchor="ctr"/>
                </a:tc>
                <a:tc>
                  <a:txBody>
                    <a:bodyPr/>
                    <a:lstStyle/>
                    <a:p>
                      <a:pPr marL="0" marR="0" algn="ctr">
                        <a:spcBef>
                          <a:spcPts val="0"/>
                        </a:spcBef>
                        <a:spcAft>
                          <a:spcPts val="0"/>
                        </a:spcAft>
                      </a:pPr>
                      <a:r>
                        <a:rPr lang="en-US" sz="1600" b="1" dirty="0">
                          <a:highlight>
                            <a:srgbClr val="FFFF00"/>
                          </a:highlight>
                        </a:rPr>
                        <a:t>Chemical Changes</a:t>
                      </a:r>
                      <a:endParaRPr lang="en-US" sz="1200" dirty="0">
                        <a:highlight>
                          <a:srgbClr val="FFFF00"/>
                        </a:highlight>
                        <a:latin typeface="Times New Roman"/>
                        <a:ea typeface="Times New Roman"/>
                        <a:cs typeface="Times New Roman"/>
                      </a:endParaRPr>
                    </a:p>
                  </a:txBody>
                  <a:tcPr marL="58821" marR="58821" marT="0" marB="0" anchor="ctr"/>
                </a:tc>
                <a:extLst>
                  <a:ext uri="{0D108BD9-81ED-4DB2-BD59-A6C34878D82A}">
                    <a16:rowId xmlns:a16="http://schemas.microsoft.com/office/drawing/2014/main" val="2058527757"/>
                  </a:ext>
                </a:extLst>
              </a:tr>
              <a:tr h="4539435">
                <a:tc>
                  <a:txBody>
                    <a:bodyPr/>
                    <a:lstStyle/>
                    <a:p>
                      <a:pPr marL="0" marR="0" algn="ctr">
                        <a:spcBef>
                          <a:spcPts val="0"/>
                        </a:spcBef>
                        <a:spcAft>
                          <a:spcPts val="0"/>
                        </a:spcAft>
                      </a:pPr>
                      <a:endParaRPr lang="en-US" sz="1400" b="1" dirty="0">
                        <a:latin typeface="Times New Roman"/>
                        <a:ea typeface="Times New Roman"/>
                        <a:cs typeface="Times New Roman"/>
                      </a:endParaRPr>
                    </a:p>
                  </a:txBody>
                  <a:tcPr marL="58821" marR="58821" marT="0" marB="0" anchor="ctr"/>
                </a:tc>
                <a:tc>
                  <a:txBody>
                    <a:bodyPr/>
                    <a:lstStyle/>
                    <a:p>
                      <a:pPr marL="0" marR="0" algn="ctr">
                        <a:spcBef>
                          <a:spcPts val="0"/>
                        </a:spcBef>
                        <a:spcAft>
                          <a:spcPts val="0"/>
                        </a:spcAft>
                      </a:pPr>
                      <a:endParaRPr lang="en-US" sz="1400" b="1" dirty="0">
                        <a:latin typeface="Times New Roman"/>
                        <a:ea typeface="Times New Roman"/>
                        <a:cs typeface="Times New Roman"/>
                      </a:endParaRPr>
                    </a:p>
                  </a:txBody>
                  <a:tcPr marL="58821" marR="58821" marT="0" marB="0" anchor="ctr"/>
                </a:tc>
                <a:extLst>
                  <a:ext uri="{0D108BD9-81ED-4DB2-BD59-A6C34878D82A}">
                    <a16:rowId xmlns:a16="http://schemas.microsoft.com/office/drawing/2014/main" val="195558195"/>
                  </a:ext>
                </a:extLst>
              </a:tr>
            </a:tbl>
          </a:graphicData>
        </a:graphic>
      </p:graphicFrame>
    </p:spTree>
    <p:extLst>
      <p:ext uri="{BB962C8B-B14F-4D97-AF65-F5344CB8AC3E}">
        <p14:creationId xmlns:p14="http://schemas.microsoft.com/office/powerpoint/2010/main" val="304152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152401" y="304802"/>
            <a:ext cx="9492856" cy="3785619"/>
          </a:xfrm>
          <a:prstGeom prst="rect">
            <a:avLst/>
          </a:prstGeom>
          <a:noFill/>
        </p:spPr>
        <p:txBody>
          <a:bodyPr wrap="square" lIns="91408" tIns="45704" rIns="91408" bIns="45704" rtlCol="0">
            <a:spAutoFit/>
          </a:bodyPr>
          <a:lstStyle/>
          <a:p>
            <a:r>
              <a:rPr lang="en-US" sz="2500" b="1" dirty="0">
                <a:latin typeface="Times New Roman" panose="02020603050405020304" pitchFamily="18" charset="0"/>
                <a:cs typeface="Times New Roman" panose="02020603050405020304" pitchFamily="18" charset="0"/>
              </a:rPr>
              <a:t>Your Assignment:</a:t>
            </a:r>
          </a:p>
          <a:p>
            <a:r>
              <a:rPr lang="en-US" sz="2500" b="1" dirty="0">
                <a:latin typeface="Times New Roman" panose="02020603050405020304" pitchFamily="18" charset="0"/>
                <a:cs typeface="Times New Roman" panose="02020603050405020304" pitchFamily="18" charset="0"/>
              </a:rPr>
              <a:t>Read Chapter 1 in the textbook to complete SLIDE 2.</a:t>
            </a: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pPr marL="502744" indent="-502744">
              <a:buAutoNum type="arabicPeriod"/>
            </a:pPr>
            <a:endParaRPr lang="en-US" sz="4000" dirty="0">
              <a:latin typeface="Times New Roman" panose="02020603050405020304" pitchFamily="18" charset="0"/>
              <a:cs typeface="Times New Roman" panose="02020603050405020304" pitchFamily="18" charset="0"/>
            </a:endParaRPr>
          </a:p>
          <a:p>
            <a:pPr marL="502744" indent="-502744">
              <a:buAutoNum type="arabicPeriod"/>
            </a:pP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4F6A91A-4B90-4FBB-9EB5-0F5B37F57EFF}"/>
              </a:ext>
            </a:extLst>
          </p:cNvPr>
          <p:cNvSpPr txBox="1"/>
          <p:nvPr/>
        </p:nvSpPr>
        <p:spPr>
          <a:xfrm>
            <a:off x="-3352800" y="533400"/>
            <a:ext cx="3352800" cy="2862322"/>
          </a:xfrm>
          <a:prstGeom prst="rect">
            <a:avLst/>
          </a:prstGeom>
          <a:noFill/>
        </p:spPr>
        <p:txBody>
          <a:bodyPr wrap="square" rtlCol="0">
            <a:spAutoFit/>
          </a:bodyPr>
          <a:lstStyle/>
          <a:p>
            <a:r>
              <a:rPr lang="en-US" b="1" dirty="0">
                <a:highlight>
                  <a:srgbClr val="FFFF00"/>
                </a:highlight>
              </a:rPr>
              <a:t>Day 2 (cont’d)</a:t>
            </a:r>
          </a:p>
          <a:p>
            <a:r>
              <a:rPr lang="en-US" dirty="0"/>
              <a:t>Spend 10-15 mins sharing a few of the cover items students have used and their connections to chemistry. </a:t>
            </a:r>
          </a:p>
          <a:p>
            <a:endParaRPr lang="en-US" dirty="0"/>
          </a:p>
          <a:p>
            <a:r>
              <a:rPr lang="en-US" dirty="0"/>
              <a:t>Assign Slide 2 for the next class period. </a:t>
            </a:r>
          </a:p>
          <a:p>
            <a:endParaRPr lang="en-US" dirty="0"/>
          </a:p>
          <a:p>
            <a:endParaRPr lang="en-US" b="1" dirty="0">
              <a:solidFill>
                <a:srgbClr val="FF0000"/>
              </a:solidFill>
            </a:endParaRPr>
          </a:p>
        </p:txBody>
      </p:sp>
      <p:pic>
        <p:nvPicPr>
          <p:cNvPr id="9" name="Picture 8">
            <a:extLst>
              <a:ext uri="{FF2B5EF4-FFF2-40B4-BE49-F238E27FC236}">
                <a16:creationId xmlns:a16="http://schemas.microsoft.com/office/drawing/2014/main" id="{098C14F0-23C5-474C-96C3-0EDEA36EA4B2}"/>
              </a:ext>
            </a:extLst>
          </p:cNvPr>
          <p:cNvPicPr>
            <a:picLocks noChangeAspect="1"/>
          </p:cNvPicPr>
          <p:nvPr/>
        </p:nvPicPr>
        <p:blipFill>
          <a:blip r:embed="rId2"/>
          <a:stretch>
            <a:fillRect/>
          </a:stretch>
        </p:blipFill>
        <p:spPr>
          <a:xfrm>
            <a:off x="413143" y="1663914"/>
            <a:ext cx="9026769"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415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304800"/>
            <a:ext cx="9471660" cy="1295400"/>
          </a:xfrm>
          <a:noFill/>
          <a:ln>
            <a:noFill/>
          </a:ln>
        </p:spPr>
        <p:txBody>
          <a:bodyPr/>
          <a:lstStyle/>
          <a:p>
            <a:pPr algn="l"/>
            <a:r>
              <a:rPr lang="en-US" sz="2400" b="1" dirty="0">
                <a:latin typeface="Times New Roman" pitchFamily="18" charset="0"/>
                <a:cs typeface="Times New Roman" pitchFamily="18" charset="0"/>
              </a:rPr>
              <a:t>Assignment:  </a:t>
            </a:r>
          </a:p>
          <a:p>
            <a:pPr algn="l"/>
            <a:r>
              <a:rPr lang="en-US" sz="2400" b="1" dirty="0">
                <a:latin typeface="Times New Roman" pitchFamily="18" charset="0"/>
                <a:cs typeface="Times New Roman" pitchFamily="18" charset="0"/>
              </a:rPr>
              <a:t>Read Chapter 4 in the textbook to help you complete the notes for Lesson 4.</a:t>
            </a:r>
            <a:endParaRPr lang="en-US" sz="1600" b="1" dirty="0"/>
          </a:p>
        </p:txBody>
      </p:sp>
      <p:pic>
        <p:nvPicPr>
          <p:cNvPr id="4" name="Picture 3">
            <a:extLst>
              <a:ext uri="{FF2B5EF4-FFF2-40B4-BE49-F238E27FC236}">
                <a16:creationId xmlns:a16="http://schemas.microsoft.com/office/drawing/2014/main" id="{825ECCEC-20DF-4841-8786-2C4BD9EDBD3D}"/>
              </a:ext>
            </a:extLst>
          </p:cNvPr>
          <p:cNvPicPr>
            <a:picLocks noChangeAspect="1"/>
          </p:cNvPicPr>
          <p:nvPr/>
        </p:nvPicPr>
        <p:blipFill>
          <a:blip r:embed="rId3"/>
          <a:stretch>
            <a:fillRect/>
          </a:stretch>
        </p:blipFill>
        <p:spPr>
          <a:xfrm>
            <a:off x="304800" y="1828800"/>
            <a:ext cx="9404908"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3729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hemistry"/>
          <p:cNvPicPr>
            <a:picLocks noChangeAspect="1" noChangeArrowheads="1"/>
          </p:cNvPicPr>
          <p:nvPr/>
        </p:nvPicPr>
        <p:blipFill>
          <a:blip r:embed="rId3" cstate="print"/>
          <a:srcRect/>
          <a:stretch>
            <a:fillRect/>
          </a:stretch>
        </p:blipFill>
        <p:spPr bwMode="auto">
          <a:xfrm>
            <a:off x="1005840" y="1158039"/>
            <a:ext cx="7858125" cy="5238749"/>
          </a:xfrm>
          <a:prstGeom prst="rect">
            <a:avLst/>
          </a:prstGeom>
          <a:noFill/>
        </p:spPr>
      </p:pic>
      <p:sp>
        <p:nvSpPr>
          <p:cNvPr id="2051" name="Rectangle 3"/>
          <p:cNvSpPr>
            <a:spLocks noGrp="1" noChangeArrowheads="1"/>
          </p:cNvSpPr>
          <p:nvPr>
            <p:ph type="subTitle" idx="1"/>
          </p:nvPr>
        </p:nvSpPr>
        <p:spPr>
          <a:xfrm>
            <a:off x="304800" y="5857553"/>
            <a:ext cx="9471660" cy="1505594"/>
          </a:xfrm>
          <a:solidFill>
            <a:schemeClr val="accent6">
              <a:lumMod val="60000"/>
              <a:lumOff val="40000"/>
            </a:schemeClr>
          </a:solidFill>
        </p:spPr>
        <p:txBody>
          <a:bodyPr/>
          <a:lstStyle/>
          <a:p>
            <a:pPr algn="ctr"/>
            <a:r>
              <a:rPr lang="en-US" sz="4300" b="1" dirty="0">
                <a:solidFill>
                  <a:schemeClr val="bg1"/>
                </a:solidFill>
                <a:latin typeface="Times New Roman" pitchFamily="18" charset="0"/>
                <a:cs typeface="Times New Roman" pitchFamily="18" charset="0"/>
              </a:rPr>
              <a:t>Class Notes</a:t>
            </a:r>
            <a:br>
              <a:rPr lang="en-US" sz="4300" b="1" dirty="0">
                <a:solidFill>
                  <a:schemeClr val="bg1"/>
                </a:solidFill>
                <a:latin typeface="Times New Roman" pitchFamily="18" charset="0"/>
                <a:cs typeface="Times New Roman" pitchFamily="18" charset="0"/>
              </a:rPr>
            </a:br>
            <a:r>
              <a:rPr lang="en-US" sz="4300" b="1" dirty="0">
                <a:solidFill>
                  <a:schemeClr val="bg1"/>
                </a:solidFill>
                <a:latin typeface="Times New Roman" pitchFamily="18" charset="0"/>
                <a:cs typeface="Times New Roman" pitchFamily="18" charset="0"/>
              </a:rPr>
              <a:t>Lesson 4:  Classifying Matter</a:t>
            </a:r>
            <a:endParaRPr lang="en-US" sz="3200" b="1" dirty="0">
              <a:solidFill>
                <a:schemeClr val="bg1"/>
              </a:solidFill>
            </a:endParaRPr>
          </a:p>
        </p:txBody>
      </p:sp>
      <p:sp>
        <p:nvSpPr>
          <p:cNvPr id="2052" name="WordArt 5"/>
          <p:cNvSpPr>
            <a:spLocks noChangeArrowheads="1" noChangeShapeType="1" noTextEdit="1"/>
          </p:cNvSpPr>
          <p:nvPr/>
        </p:nvSpPr>
        <p:spPr bwMode="auto">
          <a:xfrm>
            <a:off x="1371604" y="1371603"/>
            <a:ext cx="7492365" cy="1048395"/>
          </a:xfrm>
          <a:prstGeom prst="rect">
            <a:avLst/>
          </a:prstGeom>
        </p:spPr>
        <p:txBody>
          <a:bodyPr wrap="none" lIns="100536" tIns="50267" rIns="100536" bIns="50267" numCol="1" fromWordArt="1">
            <a:prstTxWarp prst="textPlain">
              <a:avLst>
                <a:gd name="adj" fmla="val 50000"/>
              </a:avLst>
            </a:prstTxWarp>
          </a:bodyPr>
          <a:lstStyle/>
          <a:p>
            <a:pPr algn="ctr"/>
            <a:r>
              <a:rPr lang="en-US" sz="4000" kern="10" dirty="0">
                <a:ln w="9525">
                  <a:solidFill>
                    <a:schemeClr val="bg1"/>
                  </a:solidFill>
                  <a:round/>
                  <a:headEnd/>
                  <a:tailEnd/>
                </a:ln>
                <a:solidFill>
                  <a:sysClr val="windowText" lastClr="000000"/>
                </a:solidFill>
                <a:latin typeface="Arial Black" panose="020B0A04020102020204" pitchFamily="34" charset="0"/>
              </a:rPr>
              <a:t>Introduction to </a:t>
            </a:r>
          </a:p>
        </p:txBody>
      </p:sp>
      <p:sp>
        <p:nvSpPr>
          <p:cNvPr id="5" name="TextBox 4">
            <a:extLst>
              <a:ext uri="{FF2B5EF4-FFF2-40B4-BE49-F238E27FC236}">
                <a16:creationId xmlns:a16="http://schemas.microsoft.com/office/drawing/2014/main" id="{0413940B-56B6-49D8-8FD3-160B5C8F66E0}"/>
              </a:ext>
            </a:extLst>
          </p:cNvPr>
          <p:cNvSpPr txBox="1"/>
          <p:nvPr/>
        </p:nvSpPr>
        <p:spPr>
          <a:xfrm>
            <a:off x="3068002" y="7403068"/>
            <a:ext cx="3733800" cy="369332"/>
          </a:xfrm>
          <a:prstGeom prst="rect">
            <a:avLst/>
          </a:prstGeom>
          <a:noFill/>
        </p:spPr>
        <p:txBody>
          <a:bodyPr wrap="square" rtlCol="0">
            <a:spAutoFit/>
          </a:bodyPr>
          <a:lstStyle/>
          <a:p>
            <a:pPr algn="ctr"/>
            <a:r>
              <a:rPr lang="en-US" dirty="0">
                <a:hlinkClick r:id="rId4" action="ppaction://hlinksldjump"/>
              </a:rPr>
              <a:t>Main Page</a:t>
            </a:r>
            <a:endParaRPr lang="en-US" dirty="0"/>
          </a:p>
        </p:txBody>
      </p:sp>
    </p:spTree>
    <p:extLst>
      <p:ext uri="{BB962C8B-B14F-4D97-AF65-F5344CB8AC3E}">
        <p14:creationId xmlns:p14="http://schemas.microsoft.com/office/powerpoint/2010/main" val="1953729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
          <p:cNvSpPr>
            <a:spLocks noChangeArrowheads="1"/>
          </p:cNvSpPr>
          <p:nvPr/>
        </p:nvSpPr>
        <p:spPr bwMode="auto">
          <a:xfrm>
            <a:off x="152400" y="457200"/>
            <a:ext cx="9753600" cy="57813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50000"/>
              </a:lnSpc>
              <a:spcBef>
                <a:spcPts val="600"/>
              </a:spcBef>
              <a:spcAft>
                <a:spcPts val="600"/>
              </a:spcAft>
              <a:buClrTx/>
              <a:buSzTx/>
              <a:buFontTx/>
              <a:buNone/>
              <a:tabLst/>
            </a:pP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 A _________ substance</a:t>
            </a:r>
            <a:r>
              <a:rPr kumimoji="0" lang="en-US" sz="2400" u="none" strike="noStrike" cap="none" normalizeH="0" dirty="0">
                <a:ln>
                  <a:noFill/>
                </a:ln>
                <a:solidFill>
                  <a:schemeClr val="tx1"/>
                </a:solidFill>
                <a:effectLst/>
                <a:latin typeface="Times New Roman" pitchFamily="18" charset="0"/>
                <a:ea typeface="Calibri" pitchFamily="34" charset="0"/>
                <a:cs typeface="Times New Roman" pitchFamily="18" charset="0"/>
              </a:rPr>
              <a:t> cannot be separated into any other substances. </a:t>
            </a:r>
          </a:p>
          <a:p>
            <a:pPr marL="0" marR="0" lvl="0" indent="0" algn="just" defTabSz="914400" rtl="0" eaLnBrk="1" fontAlgn="base" latinLnBrk="0" hangingPunct="1">
              <a:lnSpc>
                <a:spcPct val="150000"/>
              </a:lnSpc>
              <a:spcBef>
                <a:spcPts val="600"/>
              </a:spcBef>
              <a:spcAft>
                <a:spcPts val="600"/>
              </a:spcAft>
              <a:buClrTx/>
              <a:buSzTx/>
              <a:buFontTx/>
              <a:buNone/>
              <a:tabLst/>
            </a:pP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____________ are pure substances made up of atoms,</a:t>
            </a:r>
            <a:r>
              <a:rPr kumimoji="0" lang="en-US" sz="2400" u="none" strike="noStrike" cap="none" normalizeH="0" dirty="0">
                <a:ln>
                  <a:noFill/>
                </a:ln>
                <a:solidFill>
                  <a:schemeClr val="tx1"/>
                </a:solidFill>
                <a:effectLst/>
                <a:latin typeface="Times New Roman" pitchFamily="18" charset="0"/>
                <a:ea typeface="Calibri" pitchFamily="34" charset="0"/>
                <a:cs typeface="Times New Roman" pitchFamily="18" charset="0"/>
              </a:rPr>
              <a:t> which are r</a:t>
            </a: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epresented</a:t>
            </a:r>
            <a:r>
              <a:rPr kumimoji="0" lang="en-US" sz="2400" u="none" strike="noStrike" cap="none" normalizeH="0" dirty="0">
                <a:ln>
                  <a:noFill/>
                </a:ln>
                <a:solidFill>
                  <a:schemeClr val="tx1"/>
                </a:solidFill>
                <a:effectLst/>
                <a:latin typeface="Times New Roman" pitchFamily="18" charset="0"/>
                <a:ea typeface="Calibri" pitchFamily="34" charset="0"/>
                <a:cs typeface="Times New Roman" pitchFamily="18" charset="0"/>
              </a:rPr>
              <a:t> by chemical ____________.</a:t>
            </a:r>
          </a:p>
          <a:p>
            <a:pPr lvl="0" algn="just" defTabSz="914400" fontAlgn="base">
              <a:lnSpc>
                <a:spcPct val="150000"/>
              </a:lnSpc>
              <a:spcBef>
                <a:spcPts val="600"/>
              </a:spcBef>
              <a:spcAft>
                <a:spcPts val="600"/>
              </a:spcAft>
            </a:pPr>
            <a:r>
              <a:rPr lang="en-US" sz="2400" dirty="0">
                <a:latin typeface="Times New Roman" pitchFamily="18" charset="0"/>
                <a:ea typeface="Calibri" pitchFamily="34" charset="0"/>
                <a:cs typeface="Times New Roman" pitchFamily="18" charset="0"/>
              </a:rPr>
              <a:t>3.  There is a total of </a:t>
            </a: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______ as of today with </a:t>
            </a:r>
            <a:r>
              <a:rPr lang="en-US" sz="2400" dirty="0">
                <a:latin typeface="Times New Roman" pitchFamily="18" charset="0"/>
                <a:ea typeface="Calibri" pitchFamily="34" charset="0"/>
                <a:cs typeface="Times New Roman" pitchFamily="18" charset="0"/>
              </a:rPr>
              <a:t>_____ existing in nature.</a:t>
            </a:r>
            <a:endParaRPr kumimoji="0" lang="en-US" sz="2400" u="none" strike="noStrike" cap="none" normalizeH="0" baseline="0" dirty="0">
              <a:ln>
                <a:noFill/>
              </a:ln>
              <a:solidFill>
                <a:schemeClr val="tx1"/>
              </a:solidFill>
              <a:effectLst/>
              <a:latin typeface="Times New Roman" pitchFamily="18" charset="0"/>
              <a:cs typeface="Times New Roman" pitchFamily="18" charset="0"/>
              <a:sym typeface="Wingdings 3" pitchFamily="18" charset="2"/>
            </a:endParaRPr>
          </a:p>
          <a:p>
            <a:pPr marL="119063" indent="-119063" algn="just" defTabSz="914400" eaLnBrk="0" fontAlgn="base" hangingPunct="0">
              <a:lnSpc>
                <a:spcPct val="150000"/>
              </a:lnSpc>
              <a:spcBef>
                <a:spcPts val="600"/>
              </a:spcBef>
              <a:spcAft>
                <a:spcPts val="600"/>
              </a:spcAft>
            </a:pP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3" pitchFamily="18" charset="2"/>
              </a:rPr>
              <a:t>4.</a:t>
            </a:r>
            <a:r>
              <a:rPr kumimoji="0" lang="en-US" sz="2400"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3" pitchFamily="18" charset="2"/>
              </a:rPr>
              <a:t> Give the chemical symbol for  the most common element in each:</a:t>
            </a:r>
          </a:p>
          <a:p>
            <a:pPr marL="119063" indent="-119063" algn="just" defTabSz="914400" eaLnBrk="0" fontAlgn="base" hangingPunct="0">
              <a:lnSpc>
                <a:spcPct val="150000"/>
              </a:lnSpc>
              <a:spcBef>
                <a:spcPts val="600"/>
              </a:spcBef>
              <a:spcAft>
                <a:spcPts val="600"/>
              </a:spcAft>
            </a:pPr>
            <a:r>
              <a:rPr lang="en-US" sz="2400" baseline="0" dirty="0">
                <a:latin typeface="Times New Roman" pitchFamily="18" charset="0"/>
                <a:ea typeface="Calibri" pitchFamily="34" charset="0"/>
                <a:cs typeface="Times New Roman" pitchFamily="18" charset="0"/>
                <a:sym typeface="Wingdings 3" pitchFamily="18" charset="2"/>
              </a:rPr>
              <a:t>	          </a:t>
            </a: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3" pitchFamily="18" charset="2"/>
              </a:rPr>
              <a:t>___ = </a:t>
            </a:r>
            <a:r>
              <a:rPr lang="en-US" sz="2400" dirty="0">
                <a:latin typeface="Times New Roman" pitchFamily="18" charset="0"/>
                <a:ea typeface="Calibri" pitchFamily="34" charset="0"/>
                <a:cs typeface="Times New Roman" pitchFamily="18" charset="0"/>
                <a:sym typeface="Wingdings 3" pitchFamily="18" charset="2"/>
              </a:rPr>
              <a:t>Earth’s a</a:t>
            </a: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3" pitchFamily="18" charset="2"/>
              </a:rPr>
              <a:t>tmosphere</a:t>
            </a:r>
            <a:r>
              <a:rPr kumimoji="0" lang="en-US" sz="2400"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3" pitchFamily="18" charset="2"/>
              </a:rPr>
              <a:t>   </a:t>
            </a: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3" pitchFamily="18" charset="2"/>
              </a:rPr>
              <a:t>___ =  Earth's crust </a:t>
            </a:r>
            <a:r>
              <a:rPr kumimoji="0" lang="en-US" sz="2400"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3" pitchFamily="18" charset="2"/>
              </a:rPr>
              <a:t>  </a:t>
            </a: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3" pitchFamily="18" charset="2"/>
              </a:rPr>
              <a:t>___ =  Living things</a:t>
            </a:r>
          </a:p>
          <a:p>
            <a:pPr marL="0" marR="0" lvl="0" indent="0" algn="just" defTabSz="914400" rtl="0" eaLnBrk="0" fontAlgn="base" latinLnBrk="0" hangingPunct="0">
              <a:lnSpc>
                <a:spcPct val="150000"/>
              </a:lnSpc>
              <a:spcBef>
                <a:spcPts val="600"/>
              </a:spcBef>
              <a:spcAft>
                <a:spcPts val="600"/>
              </a:spcAft>
              <a:buClrTx/>
              <a:buSzTx/>
              <a:buFontTx/>
              <a:buNone/>
              <a:tabLst/>
            </a:pPr>
            <a:r>
              <a:rPr lang="en-US" sz="2400" dirty="0">
                <a:latin typeface="Times New Roman" pitchFamily="18" charset="0"/>
                <a:ea typeface="Calibri" pitchFamily="34" charset="0"/>
                <a:cs typeface="Times New Roman" pitchFamily="18" charset="0"/>
              </a:rPr>
              <a:t>5. Each element has a unique set of ________________, such as _______ being magnetic and _______  giving off a red glow when electricity flows through it. </a:t>
            </a:r>
          </a:p>
        </p:txBody>
      </p:sp>
      <p:sp>
        <p:nvSpPr>
          <p:cNvPr id="5" name="Title 1"/>
          <p:cNvSpPr>
            <a:spLocks noGrp="1"/>
          </p:cNvSpPr>
          <p:nvPr>
            <p:ph type="title"/>
          </p:nvPr>
        </p:nvSpPr>
        <p:spPr>
          <a:xfrm>
            <a:off x="0" y="2"/>
            <a:ext cx="10058400" cy="457198"/>
          </a:xfrm>
          <a:solidFill>
            <a:schemeClr val="tx1"/>
          </a:solidFill>
        </p:spPr>
        <p:txBody>
          <a:bodyPr/>
          <a:lstStyle/>
          <a:p>
            <a:pPr algn="l"/>
            <a:r>
              <a:rPr lang="en-US" sz="3100" dirty="0">
                <a:solidFill>
                  <a:schemeClr val="bg1"/>
                </a:solidFill>
                <a:latin typeface="Arial Rounded MT Bold" pitchFamily="34" charset="0"/>
              </a:rPr>
              <a:t>Chem Lesson 4 Notes</a:t>
            </a:r>
          </a:p>
        </p:txBody>
      </p:sp>
      <p:sp>
        <p:nvSpPr>
          <p:cNvPr id="4" name="Text Box 8"/>
          <p:cNvSpPr txBox="1">
            <a:spLocks noChangeArrowheads="1"/>
          </p:cNvSpPr>
          <p:nvPr/>
        </p:nvSpPr>
        <p:spPr bwMode="auto">
          <a:xfrm>
            <a:off x="533400" y="1199083"/>
            <a:ext cx="19812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ELEMENTS</a:t>
            </a:r>
          </a:p>
        </p:txBody>
      </p:sp>
      <p:sp>
        <p:nvSpPr>
          <p:cNvPr id="6" name="Text Box 8"/>
          <p:cNvSpPr txBox="1">
            <a:spLocks noChangeArrowheads="1"/>
          </p:cNvSpPr>
          <p:nvPr/>
        </p:nvSpPr>
        <p:spPr bwMode="auto">
          <a:xfrm>
            <a:off x="5839777" y="2516837"/>
            <a:ext cx="817245"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92</a:t>
            </a:r>
          </a:p>
        </p:txBody>
      </p:sp>
      <p:sp>
        <p:nvSpPr>
          <p:cNvPr id="7" name="Text Box 8"/>
          <p:cNvSpPr txBox="1">
            <a:spLocks noChangeArrowheads="1"/>
          </p:cNvSpPr>
          <p:nvPr/>
        </p:nvSpPr>
        <p:spPr bwMode="auto">
          <a:xfrm>
            <a:off x="2944177" y="2530170"/>
            <a:ext cx="817245"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118</a:t>
            </a:r>
          </a:p>
        </p:txBody>
      </p:sp>
      <p:sp>
        <p:nvSpPr>
          <p:cNvPr id="8" name="Text Box 8"/>
          <p:cNvSpPr txBox="1">
            <a:spLocks noChangeArrowheads="1"/>
          </p:cNvSpPr>
          <p:nvPr/>
        </p:nvSpPr>
        <p:spPr bwMode="auto">
          <a:xfrm>
            <a:off x="990600" y="3876866"/>
            <a:ext cx="817245" cy="558600"/>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N</a:t>
            </a:r>
          </a:p>
        </p:txBody>
      </p:sp>
      <p:sp>
        <p:nvSpPr>
          <p:cNvPr id="9" name="Text Box 8"/>
          <p:cNvSpPr txBox="1">
            <a:spLocks noChangeArrowheads="1"/>
          </p:cNvSpPr>
          <p:nvPr/>
        </p:nvSpPr>
        <p:spPr bwMode="auto">
          <a:xfrm>
            <a:off x="4343400" y="3876866"/>
            <a:ext cx="817245" cy="558600"/>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O</a:t>
            </a:r>
          </a:p>
        </p:txBody>
      </p:sp>
      <p:sp>
        <p:nvSpPr>
          <p:cNvPr id="10" name="Text Box 8"/>
          <p:cNvSpPr txBox="1">
            <a:spLocks noChangeArrowheads="1"/>
          </p:cNvSpPr>
          <p:nvPr/>
        </p:nvSpPr>
        <p:spPr bwMode="auto">
          <a:xfrm>
            <a:off x="6878955" y="3876866"/>
            <a:ext cx="817245" cy="558600"/>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C</a:t>
            </a:r>
          </a:p>
        </p:txBody>
      </p:sp>
      <p:sp>
        <p:nvSpPr>
          <p:cNvPr id="62" name="Text Box 8"/>
          <p:cNvSpPr txBox="1">
            <a:spLocks noChangeArrowheads="1"/>
          </p:cNvSpPr>
          <p:nvPr/>
        </p:nvSpPr>
        <p:spPr bwMode="auto">
          <a:xfrm>
            <a:off x="914400" y="602921"/>
            <a:ext cx="12192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PURE</a:t>
            </a:r>
          </a:p>
        </p:txBody>
      </p:sp>
      <p:sp>
        <p:nvSpPr>
          <p:cNvPr id="63" name="Text Box 8"/>
          <p:cNvSpPr txBox="1">
            <a:spLocks noChangeArrowheads="1"/>
          </p:cNvSpPr>
          <p:nvPr/>
        </p:nvSpPr>
        <p:spPr bwMode="auto">
          <a:xfrm>
            <a:off x="3334406" y="1839918"/>
            <a:ext cx="19812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SYMBOLS</a:t>
            </a:r>
          </a:p>
        </p:txBody>
      </p:sp>
      <p:sp>
        <p:nvSpPr>
          <p:cNvPr id="65" name="Text Box 8"/>
          <p:cNvSpPr txBox="1">
            <a:spLocks noChangeArrowheads="1"/>
          </p:cNvSpPr>
          <p:nvPr/>
        </p:nvSpPr>
        <p:spPr bwMode="auto">
          <a:xfrm>
            <a:off x="5029200" y="4576474"/>
            <a:ext cx="25146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PROPERTIES</a:t>
            </a:r>
          </a:p>
        </p:txBody>
      </p:sp>
      <p:sp>
        <p:nvSpPr>
          <p:cNvPr id="67" name="Text Box 8"/>
          <p:cNvSpPr txBox="1">
            <a:spLocks noChangeArrowheads="1"/>
          </p:cNvSpPr>
          <p:nvPr/>
        </p:nvSpPr>
        <p:spPr bwMode="auto">
          <a:xfrm>
            <a:off x="8763000" y="4570438"/>
            <a:ext cx="1143000" cy="830985"/>
          </a:xfrm>
          <a:prstGeom prst="rect">
            <a:avLst/>
          </a:prstGeom>
          <a:noFill/>
          <a:ln w="9525">
            <a:noFill/>
            <a:miter lim="800000"/>
            <a:headEnd/>
            <a:tailEnd/>
          </a:ln>
        </p:spPr>
        <p:txBody>
          <a:bodyPr wrap="square" lIns="91427" tIns="45714" rIns="91427" bIns="45714">
            <a:spAutoFit/>
          </a:bodyPr>
          <a:lstStyle/>
          <a:p>
            <a:pPr algn="ctr">
              <a:spcBef>
                <a:spcPts val="0"/>
              </a:spcBef>
            </a:pPr>
            <a:r>
              <a:rPr lang="en-US" sz="2400" b="1" dirty="0">
                <a:solidFill>
                  <a:srgbClr val="FF0000"/>
                </a:solidFill>
                <a:latin typeface="Times New Roman" pitchFamily="18" charset="0"/>
              </a:rPr>
              <a:t>IRON</a:t>
            </a:r>
            <a:br>
              <a:rPr lang="en-US" sz="2400" b="1" dirty="0">
                <a:solidFill>
                  <a:srgbClr val="FF0000"/>
                </a:solidFill>
                <a:latin typeface="Times New Roman" pitchFamily="18" charset="0"/>
              </a:rPr>
            </a:br>
            <a:r>
              <a:rPr lang="en-US" b="1" dirty="0">
                <a:solidFill>
                  <a:srgbClr val="FF0000"/>
                </a:solidFill>
                <a:latin typeface="Times New Roman" pitchFamily="18" charset="0"/>
              </a:rPr>
              <a:t>Fe</a:t>
            </a:r>
            <a:endParaRPr lang="en-US" sz="2400" b="1" dirty="0">
              <a:solidFill>
                <a:srgbClr val="FF0000"/>
              </a:solidFill>
              <a:latin typeface="Times New Roman" pitchFamily="18" charset="0"/>
            </a:endParaRPr>
          </a:p>
        </p:txBody>
      </p:sp>
      <p:sp>
        <p:nvSpPr>
          <p:cNvPr id="68" name="Text Box 8"/>
          <p:cNvSpPr txBox="1">
            <a:spLocks noChangeArrowheads="1"/>
          </p:cNvSpPr>
          <p:nvPr/>
        </p:nvSpPr>
        <p:spPr bwMode="auto">
          <a:xfrm>
            <a:off x="2796539" y="5105400"/>
            <a:ext cx="990600" cy="830985"/>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Neon</a:t>
            </a:r>
            <a:br>
              <a:rPr lang="en-US" sz="2400" b="1" dirty="0">
                <a:solidFill>
                  <a:srgbClr val="FF0000"/>
                </a:solidFill>
                <a:latin typeface="Times New Roman" pitchFamily="18" charset="0"/>
              </a:rPr>
            </a:br>
            <a:r>
              <a:rPr lang="en-US" b="1" dirty="0">
                <a:solidFill>
                  <a:srgbClr val="FF0000"/>
                </a:solidFill>
                <a:latin typeface="Times New Roman" pitchFamily="18" charset="0"/>
              </a:rPr>
              <a:t>Ne</a:t>
            </a:r>
            <a:endParaRPr lang="en-US" sz="2400" b="1" dirty="0">
              <a:solidFill>
                <a:srgbClr val="FF0000"/>
              </a:solidFill>
              <a:latin typeface="Times New Roman" pitchFamily="18" charset="0"/>
            </a:endParaRPr>
          </a:p>
        </p:txBody>
      </p:sp>
    </p:spTree>
    <p:extLst>
      <p:ext uri="{BB962C8B-B14F-4D97-AF65-F5344CB8AC3E}">
        <p14:creationId xmlns:p14="http://schemas.microsoft.com/office/powerpoint/2010/main" val="252230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62" grpId="0"/>
      <p:bldP spid="63" grpId="0"/>
      <p:bldP spid="65" grpId="0"/>
      <p:bldP spid="67" grpId="0"/>
      <p:bldP spid="6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
          <p:cNvSpPr>
            <a:spLocks noChangeArrowheads="1"/>
          </p:cNvSpPr>
          <p:nvPr/>
        </p:nvSpPr>
        <p:spPr bwMode="auto">
          <a:xfrm>
            <a:off x="152400" y="457200"/>
            <a:ext cx="9753600" cy="33547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50000"/>
              </a:lnSpc>
              <a:spcBef>
                <a:spcPts val="600"/>
              </a:spcBef>
              <a:spcAft>
                <a:spcPts val="600"/>
              </a:spcAft>
              <a:buClrTx/>
              <a:buSzTx/>
              <a:buFontTx/>
              <a:buNone/>
              <a:tabLst/>
            </a:pPr>
            <a:r>
              <a:rPr lang="en-US" sz="2400" dirty="0">
                <a:latin typeface="Times New Roman" pitchFamily="18" charset="0"/>
                <a:ea typeface="Calibri" pitchFamily="34" charset="0"/>
                <a:cs typeface="Times New Roman" pitchFamily="18" charset="0"/>
              </a:rPr>
              <a:t>6. Atoms are made of ______________ particles, which includes _____________, _____________, and ______________. </a:t>
            </a:r>
          </a:p>
          <a:p>
            <a:pPr marL="0" marR="0" lvl="0" indent="0" algn="just" defTabSz="914400" rtl="0" eaLnBrk="0" fontAlgn="base" latinLnBrk="0" hangingPunct="0">
              <a:lnSpc>
                <a:spcPct val="150000"/>
              </a:lnSpc>
              <a:spcBef>
                <a:spcPts val="600"/>
              </a:spcBef>
              <a:spcAft>
                <a:spcPts val="600"/>
              </a:spcAft>
              <a:buClrTx/>
              <a:buSzTx/>
              <a:buFontTx/>
              <a:buNone/>
              <a:tabLst/>
            </a:pPr>
            <a:r>
              <a:rPr lang="en-US" sz="2400" dirty="0">
                <a:latin typeface="Times New Roman" pitchFamily="18" charset="0"/>
                <a:ea typeface="Calibri" pitchFamily="34" charset="0"/>
                <a:cs typeface="Times New Roman" pitchFamily="18" charset="0"/>
              </a:rPr>
              <a:t>7. The ____________of an element is determined by the number of protons it has, such as every carbon atom having ____ protons. </a:t>
            </a:r>
          </a:p>
          <a:p>
            <a:pPr marL="0" marR="0" lvl="0" indent="0" algn="just" defTabSz="914400" rtl="0" eaLnBrk="0" fontAlgn="base" latinLnBrk="0" hangingPunct="0">
              <a:spcBef>
                <a:spcPts val="600"/>
              </a:spcBef>
              <a:spcAft>
                <a:spcPts val="600"/>
              </a:spcAft>
              <a:buClrTx/>
              <a:buSzTx/>
              <a:buFontTx/>
              <a:buNone/>
              <a:tabLst/>
            </a:pPr>
            <a:r>
              <a:rPr lang="en-US" sz="2400" dirty="0">
                <a:latin typeface="Times New Roman" pitchFamily="18" charset="0"/>
                <a:ea typeface="Calibri" pitchFamily="34" charset="0"/>
                <a:cs typeface="Times New Roman" pitchFamily="18" charset="0"/>
              </a:rPr>
              <a:t>8. Coal and sugar both contain the element carbon. Why are they so different from one another?</a:t>
            </a:r>
          </a:p>
        </p:txBody>
      </p:sp>
      <p:sp>
        <p:nvSpPr>
          <p:cNvPr id="69" name="Text Box 8"/>
          <p:cNvSpPr txBox="1">
            <a:spLocks noChangeArrowheads="1"/>
          </p:cNvSpPr>
          <p:nvPr/>
        </p:nvSpPr>
        <p:spPr bwMode="auto">
          <a:xfrm>
            <a:off x="4000500" y="533400"/>
            <a:ext cx="20574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SUBATOMIC</a:t>
            </a:r>
          </a:p>
        </p:txBody>
      </p:sp>
      <p:sp>
        <p:nvSpPr>
          <p:cNvPr id="70" name="Text Box 8"/>
          <p:cNvSpPr txBox="1">
            <a:spLocks noChangeArrowheads="1"/>
          </p:cNvSpPr>
          <p:nvPr/>
        </p:nvSpPr>
        <p:spPr bwMode="auto">
          <a:xfrm>
            <a:off x="505691" y="1143000"/>
            <a:ext cx="1884218"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PROTONS</a:t>
            </a:r>
          </a:p>
        </p:txBody>
      </p:sp>
      <p:sp>
        <p:nvSpPr>
          <p:cNvPr id="71" name="Text Box 8"/>
          <p:cNvSpPr txBox="1">
            <a:spLocks noChangeArrowheads="1"/>
          </p:cNvSpPr>
          <p:nvPr/>
        </p:nvSpPr>
        <p:spPr bwMode="auto">
          <a:xfrm>
            <a:off x="2133600" y="1111469"/>
            <a:ext cx="24384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NEUTRONS</a:t>
            </a:r>
          </a:p>
        </p:txBody>
      </p:sp>
      <p:sp>
        <p:nvSpPr>
          <p:cNvPr id="72" name="Text Box 8"/>
          <p:cNvSpPr txBox="1">
            <a:spLocks noChangeArrowheads="1"/>
          </p:cNvSpPr>
          <p:nvPr/>
        </p:nvSpPr>
        <p:spPr bwMode="auto">
          <a:xfrm>
            <a:off x="4928754" y="1111469"/>
            <a:ext cx="24384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ELECTRONS</a:t>
            </a:r>
          </a:p>
        </p:txBody>
      </p:sp>
      <p:sp>
        <p:nvSpPr>
          <p:cNvPr id="73" name="Text Box 8"/>
          <p:cNvSpPr txBox="1">
            <a:spLocks noChangeArrowheads="1"/>
          </p:cNvSpPr>
          <p:nvPr/>
        </p:nvSpPr>
        <p:spPr bwMode="auto">
          <a:xfrm>
            <a:off x="838200" y="1828800"/>
            <a:ext cx="22860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IDENTITY</a:t>
            </a:r>
          </a:p>
        </p:txBody>
      </p:sp>
      <p:sp>
        <p:nvSpPr>
          <p:cNvPr id="74" name="Text Box 8"/>
          <p:cNvSpPr txBox="1">
            <a:spLocks noChangeArrowheads="1"/>
          </p:cNvSpPr>
          <p:nvPr/>
        </p:nvSpPr>
        <p:spPr bwMode="auto">
          <a:xfrm>
            <a:off x="4988472" y="2325344"/>
            <a:ext cx="75438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6</a:t>
            </a:r>
          </a:p>
        </p:txBody>
      </p:sp>
      <p:sp>
        <p:nvSpPr>
          <p:cNvPr id="75" name="Text Box 8"/>
          <p:cNvSpPr txBox="1">
            <a:spLocks noChangeArrowheads="1"/>
          </p:cNvSpPr>
          <p:nvPr/>
        </p:nvSpPr>
        <p:spPr bwMode="auto">
          <a:xfrm>
            <a:off x="168165" y="4020105"/>
            <a:ext cx="5766421" cy="2123646"/>
          </a:xfrm>
          <a:prstGeom prst="rect">
            <a:avLst/>
          </a:prstGeom>
          <a:noFill/>
          <a:ln w="9525">
            <a:noFill/>
            <a:miter lim="800000"/>
            <a:headEnd/>
            <a:tailEnd/>
          </a:ln>
        </p:spPr>
        <p:txBody>
          <a:bodyPr wrap="square" lIns="91427" tIns="45714" rIns="91427" bIns="45714">
            <a:spAutoFit/>
          </a:bodyPr>
          <a:lstStyle/>
          <a:p>
            <a:pPr>
              <a:spcBef>
                <a:spcPct val="50000"/>
              </a:spcBef>
            </a:pPr>
            <a:r>
              <a:rPr lang="en-US" sz="2400" b="1" dirty="0">
                <a:solidFill>
                  <a:srgbClr val="FF0000"/>
                </a:solidFill>
                <a:latin typeface="Times New Roman" pitchFamily="18" charset="0"/>
              </a:rPr>
              <a:t>They have different percentages of carbon along with different elements.</a:t>
            </a:r>
          </a:p>
          <a:p>
            <a:pPr>
              <a:spcBef>
                <a:spcPct val="50000"/>
              </a:spcBef>
            </a:pPr>
            <a:br>
              <a:rPr lang="en-US" sz="2400" b="1" dirty="0">
                <a:solidFill>
                  <a:srgbClr val="FF0000"/>
                </a:solidFill>
                <a:latin typeface="Times New Roman" pitchFamily="18" charset="0"/>
              </a:rPr>
            </a:br>
            <a:r>
              <a:rPr lang="en-US" sz="2400" b="1" dirty="0">
                <a:solidFill>
                  <a:srgbClr val="FF0000"/>
                </a:solidFill>
                <a:latin typeface="Times New Roman" pitchFamily="18" charset="0"/>
              </a:rPr>
              <a:t>Coal is 85% carbon, while sugar is only 42%. </a:t>
            </a:r>
          </a:p>
        </p:txBody>
      </p:sp>
      <p:pic>
        <p:nvPicPr>
          <p:cNvPr id="12" name="Picture 11">
            <a:extLst>
              <a:ext uri="{FF2B5EF4-FFF2-40B4-BE49-F238E27FC236}">
                <a16:creationId xmlns:a16="http://schemas.microsoft.com/office/drawing/2014/main" id="{E7FA74B1-9B52-47DA-873E-C273802C706C}"/>
              </a:ext>
            </a:extLst>
          </p:cNvPr>
          <p:cNvPicPr>
            <a:picLocks noChangeAspect="1"/>
          </p:cNvPicPr>
          <p:nvPr/>
        </p:nvPicPr>
        <p:blipFill>
          <a:blip r:embed="rId3"/>
          <a:stretch>
            <a:fillRect/>
          </a:stretch>
        </p:blipFill>
        <p:spPr>
          <a:xfrm>
            <a:off x="5950353" y="3811965"/>
            <a:ext cx="3939881" cy="38941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277905" y="2849113"/>
            <a:ext cx="6325157" cy="3635102"/>
          </a:xfrm>
          <a:prstGeom prst="rect">
            <a:avLst/>
          </a:prstGeom>
          <a:noFill/>
          <a:ln w="9525">
            <a:noFill/>
            <a:miter lim="800000"/>
            <a:headEnd/>
            <a:tailEnd/>
          </a:ln>
          <a:effectLst/>
        </p:spPr>
      </p:pic>
      <p:sp>
        <p:nvSpPr>
          <p:cNvPr id="60" name="Rectangle 1"/>
          <p:cNvSpPr>
            <a:spLocks noChangeArrowheads="1"/>
          </p:cNvSpPr>
          <p:nvPr/>
        </p:nvSpPr>
        <p:spPr bwMode="auto">
          <a:xfrm>
            <a:off x="275103" y="233000"/>
            <a:ext cx="9753600" cy="15388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lgn="just" eaLnBrk="0" hangingPunct="0">
              <a:lnSpc>
                <a:spcPct val="150000"/>
              </a:lnSpc>
              <a:spcBef>
                <a:spcPts val="600"/>
              </a:spcBef>
              <a:spcAft>
                <a:spcPts val="600"/>
              </a:spcAft>
            </a:pPr>
            <a:r>
              <a:rPr lang="en-US" sz="2400" dirty="0">
                <a:latin typeface="Times New Roman" pitchFamily="18" charset="0"/>
                <a:ea typeface="Calibri" pitchFamily="34" charset="0"/>
                <a:cs typeface="Times New Roman" pitchFamily="18" charset="0"/>
              </a:rPr>
              <a:t>9. Compounds are two or more elements combined ________________.</a:t>
            </a:r>
            <a:endParaRPr lang="en-US" sz="2400" dirty="0">
              <a:latin typeface="Times New Roman" pitchFamily="18" charset="0"/>
              <a:cs typeface="Times New Roman" pitchFamily="18" charset="0"/>
              <a:sym typeface="Wingdings" pitchFamily="2" charset="2"/>
            </a:endParaRPr>
          </a:p>
          <a:p>
            <a:pPr marL="119063" lvl="0" indent="-119063" algn="just" eaLnBrk="0" hangingPunct="0">
              <a:spcBef>
                <a:spcPts val="600"/>
              </a:spcBef>
              <a:spcAft>
                <a:spcPts val="600"/>
              </a:spcAft>
            </a:pPr>
            <a:r>
              <a:rPr lang="en-US" sz="2400" dirty="0">
                <a:latin typeface="Times New Roman" pitchFamily="18" charset="0"/>
                <a:ea typeface="Calibri" pitchFamily="34" charset="0"/>
                <a:cs typeface="Times New Roman" pitchFamily="18" charset="0"/>
              </a:rPr>
              <a:t>10.  Chemical _____________ are used to represent compounds with _____________ to show the # of atoms of each element in a compound.</a:t>
            </a:r>
          </a:p>
        </p:txBody>
      </p:sp>
      <p:sp>
        <p:nvSpPr>
          <p:cNvPr id="26" name="Text Box 8"/>
          <p:cNvSpPr txBox="1">
            <a:spLocks noChangeArrowheads="1"/>
          </p:cNvSpPr>
          <p:nvPr/>
        </p:nvSpPr>
        <p:spPr bwMode="auto">
          <a:xfrm>
            <a:off x="6502570" y="318463"/>
            <a:ext cx="2886317"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CHEMICALLY</a:t>
            </a:r>
          </a:p>
        </p:txBody>
      </p:sp>
      <p:sp>
        <p:nvSpPr>
          <p:cNvPr id="52" name="Text Box 8"/>
          <p:cNvSpPr txBox="1">
            <a:spLocks noChangeArrowheads="1"/>
          </p:cNvSpPr>
          <p:nvPr/>
        </p:nvSpPr>
        <p:spPr bwMode="auto">
          <a:xfrm>
            <a:off x="2362201" y="960493"/>
            <a:ext cx="22860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FORMULAS</a:t>
            </a:r>
          </a:p>
        </p:txBody>
      </p:sp>
      <p:sp>
        <p:nvSpPr>
          <p:cNvPr id="53" name="Text Box 8"/>
          <p:cNvSpPr txBox="1">
            <a:spLocks noChangeArrowheads="1"/>
          </p:cNvSpPr>
          <p:nvPr/>
        </p:nvSpPr>
        <p:spPr bwMode="auto">
          <a:xfrm>
            <a:off x="381000" y="1310230"/>
            <a:ext cx="228600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SUBSCRIPTS</a:t>
            </a:r>
          </a:p>
        </p:txBody>
      </p:sp>
      <p:sp>
        <p:nvSpPr>
          <p:cNvPr id="57" name="Text Box 8"/>
          <p:cNvSpPr txBox="1">
            <a:spLocks noChangeArrowheads="1"/>
          </p:cNvSpPr>
          <p:nvPr/>
        </p:nvSpPr>
        <p:spPr bwMode="auto">
          <a:xfrm>
            <a:off x="6006690" y="3106731"/>
            <a:ext cx="2391319"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0070C0"/>
                </a:solidFill>
                <a:latin typeface="Times New Roman" pitchFamily="18" charset="0"/>
              </a:rPr>
              <a:t>ELEMENTS</a:t>
            </a:r>
          </a:p>
        </p:txBody>
      </p:sp>
      <p:sp>
        <p:nvSpPr>
          <p:cNvPr id="77" name="Text Box 8"/>
          <p:cNvSpPr txBox="1">
            <a:spLocks noChangeArrowheads="1"/>
          </p:cNvSpPr>
          <p:nvPr/>
        </p:nvSpPr>
        <p:spPr bwMode="auto">
          <a:xfrm>
            <a:off x="2043183" y="4582947"/>
            <a:ext cx="3153791"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0070C0"/>
                </a:solidFill>
                <a:latin typeface="Times New Roman" pitchFamily="18" charset="0"/>
              </a:rPr>
              <a:t>COEFFICIENT</a:t>
            </a:r>
          </a:p>
        </p:txBody>
      </p:sp>
      <p:sp>
        <p:nvSpPr>
          <p:cNvPr id="80" name="Text Box 8"/>
          <p:cNvSpPr txBox="1">
            <a:spLocks noChangeArrowheads="1"/>
          </p:cNvSpPr>
          <p:nvPr/>
        </p:nvSpPr>
        <p:spPr bwMode="auto">
          <a:xfrm>
            <a:off x="6006690" y="5580233"/>
            <a:ext cx="275631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0070C0"/>
                </a:solidFill>
                <a:latin typeface="Times New Roman" pitchFamily="18" charset="0"/>
              </a:rPr>
              <a:t>COMPOUND</a:t>
            </a:r>
            <a:endParaRPr lang="en-US" sz="2400" b="1" spc="-111" baseline="-25000" dirty="0">
              <a:solidFill>
                <a:srgbClr val="0070C0"/>
              </a:solidFill>
              <a:latin typeface="Times New Roman" pitchFamily="18" charset="0"/>
            </a:endParaRPr>
          </a:p>
        </p:txBody>
      </p:sp>
      <p:sp>
        <p:nvSpPr>
          <p:cNvPr id="92" name="Text Box 8"/>
          <p:cNvSpPr txBox="1">
            <a:spLocks noChangeArrowheads="1"/>
          </p:cNvSpPr>
          <p:nvPr/>
        </p:nvSpPr>
        <p:spPr bwMode="auto">
          <a:xfrm>
            <a:off x="297983" y="4122015"/>
            <a:ext cx="2141219" cy="1200316"/>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i="1" dirty="0">
                <a:solidFill>
                  <a:srgbClr val="FF0000"/>
                </a:solidFill>
                <a:latin typeface="Times New Roman" pitchFamily="18" charset="0"/>
              </a:rPr>
              <a:t>Label the diagram in your HDSN.</a:t>
            </a:r>
          </a:p>
        </p:txBody>
      </p:sp>
      <p:sp>
        <p:nvSpPr>
          <p:cNvPr id="64" name="Text Box 8"/>
          <p:cNvSpPr txBox="1">
            <a:spLocks noChangeArrowheads="1"/>
          </p:cNvSpPr>
          <p:nvPr/>
        </p:nvSpPr>
        <p:spPr bwMode="auto">
          <a:xfrm>
            <a:off x="5852388" y="4041350"/>
            <a:ext cx="2517178"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0070C0"/>
                </a:solidFill>
                <a:latin typeface="Times New Roman" pitchFamily="18" charset="0"/>
              </a:rPr>
              <a:t>SUBSCRIPT</a:t>
            </a:r>
          </a:p>
        </p:txBody>
      </p:sp>
      <p:sp>
        <p:nvSpPr>
          <p:cNvPr id="96" name="Rectangle 95"/>
          <p:cNvSpPr/>
          <p:nvPr/>
        </p:nvSpPr>
        <p:spPr>
          <a:xfrm>
            <a:off x="6710706" y="4386086"/>
            <a:ext cx="1487460" cy="461665"/>
          </a:xfrm>
          <a:prstGeom prst="rect">
            <a:avLst/>
          </a:prstGeom>
        </p:spPr>
        <p:txBody>
          <a:bodyPr wrap="square">
            <a:spAutoFit/>
          </a:bodyPr>
          <a:lstStyle/>
          <a:p>
            <a:r>
              <a:rPr lang="en-US" sz="2400" b="1" spc="-111" dirty="0">
                <a:solidFill>
                  <a:srgbClr val="0070C0"/>
                </a:solidFill>
                <a:latin typeface="Times New Roman" pitchFamily="18" charset="0"/>
              </a:rPr>
              <a:t>atoms</a:t>
            </a:r>
            <a:endParaRPr lang="en-US" sz="2400" dirty="0"/>
          </a:p>
        </p:txBody>
      </p:sp>
      <p:sp>
        <p:nvSpPr>
          <p:cNvPr id="97" name="Rectangle 96"/>
          <p:cNvSpPr/>
          <p:nvPr/>
        </p:nvSpPr>
        <p:spPr>
          <a:xfrm>
            <a:off x="3314675" y="5044600"/>
            <a:ext cx="2208897" cy="461665"/>
          </a:xfrm>
          <a:prstGeom prst="rect">
            <a:avLst/>
          </a:prstGeom>
        </p:spPr>
        <p:txBody>
          <a:bodyPr wrap="square">
            <a:spAutoFit/>
          </a:bodyPr>
          <a:lstStyle/>
          <a:p>
            <a:r>
              <a:rPr lang="en-US" sz="2400" b="1" spc="-111" dirty="0">
                <a:solidFill>
                  <a:srgbClr val="0070C0"/>
                </a:solidFill>
                <a:latin typeface="Times New Roman" pitchFamily="18" charset="0"/>
              </a:rPr>
              <a:t>molecules</a:t>
            </a:r>
            <a:endParaRPr lang="en-US" sz="2400" dirty="0"/>
          </a:p>
        </p:txBody>
      </p:sp>
      <p:sp>
        <p:nvSpPr>
          <p:cNvPr id="2" name="Star: 5 Points 1">
            <a:extLst>
              <a:ext uri="{FF2B5EF4-FFF2-40B4-BE49-F238E27FC236}">
                <a16:creationId xmlns:a16="http://schemas.microsoft.com/office/drawing/2014/main" id="{F63F7921-48CD-4EF2-AD16-806DB1B43891}"/>
              </a:ext>
            </a:extLst>
          </p:cNvPr>
          <p:cNvSpPr/>
          <p:nvPr/>
        </p:nvSpPr>
        <p:spPr>
          <a:xfrm>
            <a:off x="1089935" y="3309221"/>
            <a:ext cx="685800" cy="5769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7984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7" grpId="0"/>
      <p:bldP spid="80" grpId="0"/>
      <p:bldP spid="64" grpId="0"/>
      <p:bldP spid="96" grpId="0"/>
      <p:bldP spid="9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304800" y="170150"/>
            <a:ext cx="9448800" cy="7135608"/>
          </a:xfrm>
          <a:prstGeom prst="rect">
            <a:avLst/>
          </a:prstGeom>
        </p:spPr>
        <p:txBody>
          <a:bodyPr wrap="square">
            <a:spAutoFit/>
          </a:bodyPr>
          <a:lstStyle/>
          <a:p>
            <a:pPr marL="342900" indent="-342900" algn="just" eaLnBrk="0" hangingPunct="0">
              <a:spcBef>
                <a:spcPts val="600"/>
              </a:spcBef>
              <a:spcAft>
                <a:spcPts val="600"/>
              </a:spcAft>
            </a:pPr>
            <a:r>
              <a:rPr lang="en-US" sz="2400" dirty="0">
                <a:latin typeface="Times New Roman" pitchFamily="18" charset="0"/>
                <a:ea typeface="Calibri" pitchFamily="34" charset="0"/>
                <a:cs typeface="Times New Roman" pitchFamily="18" charset="0"/>
              </a:rPr>
              <a:t>11. Compounds are always in_________ proportions, but has ____________ properties from the elements that makes up each one.</a:t>
            </a:r>
          </a:p>
          <a:p>
            <a:pPr marL="342900" lvl="0" indent="-342900" algn="just" eaLnBrk="0" hangingPunct="0">
              <a:spcBef>
                <a:spcPts val="600"/>
              </a:spcBef>
              <a:spcAft>
                <a:spcPts val="600"/>
              </a:spcAft>
            </a:pPr>
            <a:endParaRPr lang="en-US" sz="2400" dirty="0">
              <a:latin typeface="Times New Roman" pitchFamily="18" charset="0"/>
              <a:cs typeface="Times New Roman" pitchFamily="18" charset="0"/>
              <a:sym typeface="Wingdings 3" pitchFamily="18" charset="2"/>
            </a:endParaRPr>
          </a:p>
          <a:p>
            <a:pPr marL="342900" lvl="0" indent="-342900" algn="just" eaLnBrk="0" hangingPunct="0">
              <a:spcBef>
                <a:spcPts val="600"/>
              </a:spcBef>
              <a:spcAft>
                <a:spcPts val="600"/>
              </a:spcAft>
            </a:pPr>
            <a:endParaRPr lang="en-US" sz="2400" dirty="0">
              <a:latin typeface="Times New Roman" pitchFamily="18" charset="0"/>
              <a:cs typeface="Times New Roman" pitchFamily="18" charset="0"/>
              <a:sym typeface="Wingdings 3" pitchFamily="18" charset="2"/>
            </a:endParaRPr>
          </a:p>
          <a:p>
            <a:pPr marL="342900" lvl="0" indent="-342900" algn="just" eaLnBrk="0" hangingPunct="0">
              <a:spcBef>
                <a:spcPts val="600"/>
              </a:spcBef>
              <a:spcAft>
                <a:spcPts val="600"/>
              </a:spcAft>
            </a:pPr>
            <a:endParaRPr lang="en-US" sz="2400" dirty="0">
              <a:latin typeface="Times New Roman" pitchFamily="18" charset="0"/>
              <a:cs typeface="Times New Roman" pitchFamily="18" charset="0"/>
              <a:sym typeface="Wingdings 3" pitchFamily="18" charset="2"/>
            </a:endParaRPr>
          </a:p>
          <a:p>
            <a:pPr marL="342900" lvl="0" indent="-342900" algn="just" eaLnBrk="0" hangingPunct="0">
              <a:spcBef>
                <a:spcPts val="600"/>
              </a:spcBef>
              <a:spcAft>
                <a:spcPts val="600"/>
              </a:spcAft>
            </a:pPr>
            <a:r>
              <a:rPr lang="en-US" sz="2400" dirty="0">
                <a:latin typeface="Times New Roman" pitchFamily="18" charset="0"/>
                <a:cs typeface="Times New Roman" pitchFamily="18" charset="0"/>
                <a:sym typeface="Wingdings 3" pitchFamily="18" charset="2"/>
              </a:rPr>
              <a:t>12. Explain how water demonstrates that the properties of compounds are different from the elements that make them up.</a:t>
            </a:r>
          </a:p>
          <a:p>
            <a:pPr marL="342900" lvl="0" indent="-342900" algn="just" eaLnBrk="0" hangingPunct="0">
              <a:spcBef>
                <a:spcPts val="600"/>
              </a:spcBef>
              <a:spcAft>
                <a:spcPts val="600"/>
              </a:spcAft>
            </a:pPr>
            <a:endParaRPr lang="en-US" sz="2400" dirty="0">
              <a:latin typeface="Times New Roman" pitchFamily="18" charset="0"/>
              <a:cs typeface="Times New Roman" pitchFamily="18" charset="0"/>
              <a:sym typeface="Wingdings 3" pitchFamily="18" charset="2"/>
            </a:endParaRPr>
          </a:p>
          <a:p>
            <a:pPr marL="342900" lvl="0" indent="-342900" algn="just" eaLnBrk="0" hangingPunct="0">
              <a:spcBef>
                <a:spcPts val="600"/>
              </a:spcBef>
              <a:spcAft>
                <a:spcPts val="600"/>
              </a:spcAft>
            </a:pPr>
            <a:endParaRPr lang="en-US" sz="2400" dirty="0">
              <a:latin typeface="Times New Roman" pitchFamily="18" charset="0"/>
              <a:cs typeface="Times New Roman" pitchFamily="18" charset="0"/>
              <a:sym typeface="Wingdings 3" pitchFamily="18" charset="2"/>
            </a:endParaRPr>
          </a:p>
          <a:p>
            <a:pPr marL="342900" lvl="0" indent="-342900" algn="just" eaLnBrk="0" hangingPunct="0">
              <a:spcBef>
                <a:spcPts val="600"/>
              </a:spcBef>
              <a:spcAft>
                <a:spcPts val="600"/>
              </a:spcAft>
            </a:pPr>
            <a:endParaRPr lang="en-US" sz="2400" dirty="0">
              <a:latin typeface="Times New Roman" pitchFamily="18" charset="0"/>
              <a:cs typeface="Times New Roman" pitchFamily="18" charset="0"/>
              <a:sym typeface="Wingdings 3" pitchFamily="18" charset="2"/>
            </a:endParaRPr>
          </a:p>
          <a:p>
            <a:pPr marL="342900" lvl="0" indent="-342900" algn="just" eaLnBrk="0" hangingPunct="0">
              <a:spcBef>
                <a:spcPts val="600"/>
              </a:spcBef>
              <a:spcAft>
                <a:spcPts val="600"/>
              </a:spcAft>
            </a:pPr>
            <a:endParaRPr lang="en-US" sz="2400" dirty="0">
              <a:latin typeface="Times New Roman" pitchFamily="18" charset="0"/>
              <a:cs typeface="Times New Roman" pitchFamily="18" charset="0"/>
              <a:sym typeface="Wingdings 3" pitchFamily="18" charset="2"/>
            </a:endParaRPr>
          </a:p>
          <a:p>
            <a:pPr lvl="0" indent="1588" eaLnBrk="0" hangingPunct="0">
              <a:lnSpc>
                <a:spcPct val="150000"/>
              </a:lnSpc>
              <a:spcBef>
                <a:spcPts val="600"/>
              </a:spcBef>
              <a:spcAft>
                <a:spcPts val="600"/>
              </a:spcAft>
            </a:pPr>
            <a:r>
              <a:rPr lang="en-US" sz="2400" dirty="0">
                <a:latin typeface="Times New Roman" pitchFamily="18" charset="0"/>
                <a:cs typeface="Times New Roman" pitchFamily="18" charset="0"/>
                <a:sym typeface="Wingdings 3" pitchFamily="18" charset="2"/>
              </a:rPr>
              <a:t>13. Compounds may form structures called ______________, </a:t>
            </a:r>
            <a:br>
              <a:rPr lang="en-US" sz="2400" dirty="0">
                <a:latin typeface="Times New Roman" pitchFamily="18" charset="0"/>
                <a:cs typeface="Times New Roman" pitchFamily="18" charset="0"/>
                <a:sym typeface="Wingdings 3" pitchFamily="18" charset="2"/>
              </a:rPr>
            </a:br>
            <a:r>
              <a:rPr lang="en-US" sz="2400" dirty="0">
                <a:latin typeface="Times New Roman" pitchFamily="18" charset="0"/>
                <a:cs typeface="Times New Roman" pitchFamily="18" charset="0"/>
                <a:sym typeface="Wingdings 3" pitchFamily="18" charset="2"/>
              </a:rPr>
              <a:t>such as sodium chloride.  They may also exist as _____________, </a:t>
            </a:r>
            <a:br>
              <a:rPr lang="en-US" sz="2400" dirty="0">
                <a:latin typeface="Times New Roman" pitchFamily="18" charset="0"/>
                <a:cs typeface="Times New Roman" pitchFamily="18" charset="0"/>
                <a:sym typeface="Wingdings 3" pitchFamily="18" charset="2"/>
              </a:rPr>
            </a:br>
            <a:r>
              <a:rPr lang="en-US" sz="2400" dirty="0">
                <a:latin typeface="Times New Roman" pitchFamily="18" charset="0"/>
                <a:cs typeface="Times New Roman" pitchFamily="18" charset="0"/>
                <a:sym typeface="Wingdings 3" pitchFamily="18" charset="2"/>
              </a:rPr>
              <a:t>such as carbon dioxide.</a:t>
            </a:r>
          </a:p>
        </p:txBody>
      </p:sp>
      <p:sp>
        <p:nvSpPr>
          <p:cNvPr id="27" name="Text Box 8"/>
          <p:cNvSpPr txBox="1">
            <a:spLocks noChangeArrowheads="1"/>
          </p:cNvSpPr>
          <p:nvPr/>
        </p:nvSpPr>
        <p:spPr bwMode="auto">
          <a:xfrm>
            <a:off x="4841065" y="170150"/>
            <a:ext cx="1884504"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FIXED</a:t>
            </a:r>
          </a:p>
        </p:txBody>
      </p:sp>
      <p:sp>
        <p:nvSpPr>
          <p:cNvPr id="28" name="Text Box 8"/>
          <p:cNvSpPr txBox="1">
            <a:spLocks noChangeArrowheads="1"/>
          </p:cNvSpPr>
          <p:nvPr/>
        </p:nvSpPr>
        <p:spPr bwMode="auto">
          <a:xfrm>
            <a:off x="533400" y="533400"/>
            <a:ext cx="2141483"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DIFFERENT</a:t>
            </a:r>
          </a:p>
        </p:txBody>
      </p:sp>
      <p:sp>
        <p:nvSpPr>
          <p:cNvPr id="29" name="Text Box 8"/>
          <p:cNvSpPr txBox="1">
            <a:spLocks noChangeArrowheads="1"/>
          </p:cNvSpPr>
          <p:nvPr/>
        </p:nvSpPr>
        <p:spPr bwMode="auto">
          <a:xfrm>
            <a:off x="5546816" y="5678835"/>
            <a:ext cx="2248556" cy="614460"/>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CRYSTALS</a:t>
            </a:r>
          </a:p>
        </p:txBody>
      </p:sp>
      <p:sp>
        <p:nvSpPr>
          <p:cNvPr id="30" name="Text Box 8"/>
          <p:cNvSpPr txBox="1">
            <a:spLocks noChangeArrowheads="1"/>
          </p:cNvSpPr>
          <p:nvPr/>
        </p:nvSpPr>
        <p:spPr bwMode="auto">
          <a:xfrm>
            <a:off x="6248400" y="6245359"/>
            <a:ext cx="2355630" cy="614460"/>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MOLECULES</a:t>
            </a:r>
          </a:p>
        </p:txBody>
      </p:sp>
      <p:sp>
        <p:nvSpPr>
          <p:cNvPr id="54" name="Text Box 8"/>
          <p:cNvSpPr txBox="1">
            <a:spLocks noChangeArrowheads="1"/>
          </p:cNvSpPr>
          <p:nvPr/>
        </p:nvSpPr>
        <p:spPr bwMode="auto">
          <a:xfrm>
            <a:off x="3891893" y="3693604"/>
            <a:ext cx="4385079" cy="1200316"/>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kern="0" dirty="0">
                <a:solidFill>
                  <a:srgbClr val="FF0000"/>
                </a:solidFill>
                <a:latin typeface="Times New Roman" pitchFamily="18" charset="0"/>
              </a:rPr>
              <a:t>WATER IS A LIQUID THAT IS FORMED AS TWO GASES COMBINE CHEMICALLY. </a:t>
            </a:r>
          </a:p>
        </p:txBody>
      </p:sp>
      <p:pic>
        <p:nvPicPr>
          <p:cNvPr id="21" name="Picture 20">
            <a:extLst>
              <a:ext uri="{FF2B5EF4-FFF2-40B4-BE49-F238E27FC236}">
                <a16:creationId xmlns:a16="http://schemas.microsoft.com/office/drawing/2014/main" id="{3F1E67C0-910B-4057-BF1B-2B50CCD37DFB}"/>
              </a:ext>
            </a:extLst>
          </p:cNvPr>
          <p:cNvPicPr>
            <a:picLocks noChangeAspect="1"/>
          </p:cNvPicPr>
          <p:nvPr/>
        </p:nvPicPr>
        <p:blipFill rotWithShape="1">
          <a:blip r:embed="rId3"/>
          <a:srcRect b="29702"/>
          <a:stretch/>
        </p:blipFill>
        <p:spPr>
          <a:xfrm>
            <a:off x="4692530" y="1153090"/>
            <a:ext cx="4375394" cy="1067635"/>
          </a:xfrm>
          <a:prstGeom prst="rect">
            <a:avLst/>
          </a:prstGeom>
        </p:spPr>
      </p:pic>
      <p:sp>
        <p:nvSpPr>
          <p:cNvPr id="22" name="Text Box 8">
            <a:extLst>
              <a:ext uri="{FF2B5EF4-FFF2-40B4-BE49-F238E27FC236}">
                <a16:creationId xmlns:a16="http://schemas.microsoft.com/office/drawing/2014/main" id="{2A670A88-1142-4AE1-9533-EA4FA5060176}"/>
              </a:ext>
            </a:extLst>
          </p:cNvPr>
          <p:cNvSpPr txBox="1">
            <a:spLocks noChangeArrowheads="1"/>
          </p:cNvSpPr>
          <p:nvPr/>
        </p:nvSpPr>
        <p:spPr bwMode="auto">
          <a:xfrm>
            <a:off x="481018" y="1389740"/>
            <a:ext cx="4035294" cy="830985"/>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i="1" dirty="0">
                <a:solidFill>
                  <a:srgbClr val="FF0000"/>
                </a:solidFill>
                <a:latin typeface="Times New Roman" pitchFamily="18" charset="0"/>
              </a:rPr>
              <a:t>How many atoms of C and O are in these compounds?</a:t>
            </a:r>
          </a:p>
        </p:txBody>
      </p:sp>
      <p:pic>
        <p:nvPicPr>
          <p:cNvPr id="4" name="Picture 3">
            <a:extLst>
              <a:ext uri="{FF2B5EF4-FFF2-40B4-BE49-F238E27FC236}">
                <a16:creationId xmlns:a16="http://schemas.microsoft.com/office/drawing/2014/main" id="{6803D039-0DF9-4C0B-8F5B-503E0C5F5B62}"/>
              </a:ext>
            </a:extLst>
          </p:cNvPr>
          <p:cNvPicPr>
            <a:picLocks noChangeAspect="1"/>
          </p:cNvPicPr>
          <p:nvPr/>
        </p:nvPicPr>
        <p:blipFill>
          <a:blip r:embed="rId4"/>
          <a:stretch>
            <a:fillRect/>
          </a:stretch>
        </p:blipFill>
        <p:spPr>
          <a:xfrm>
            <a:off x="162133" y="3687021"/>
            <a:ext cx="3431265" cy="1368831"/>
          </a:xfrm>
          <a:prstGeom prst="rect">
            <a:avLst/>
          </a:prstGeom>
        </p:spPr>
      </p:pic>
      <p:pic>
        <p:nvPicPr>
          <p:cNvPr id="6" name="Picture 5">
            <a:extLst>
              <a:ext uri="{FF2B5EF4-FFF2-40B4-BE49-F238E27FC236}">
                <a16:creationId xmlns:a16="http://schemas.microsoft.com/office/drawing/2014/main" id="{ABD903FC-8B9A-4C2A-96FB-EEE4C524B5F2}"/>
              </a:ext>
            </a:extLst>
          </p:cNvPr>
          <p:cNvPicPr>
            <a:picLocks noChangeAspect="1"/>
          </p:cNvPicPr>
          <p:nvPr/>
        </p:nvPicPr>
        <p:blipFill>
          <a:blip r:embed="rId5"/>
          <a:stretch>
            <a:fillRect/>
          </a:stretch>
        </p:blipFill>
        <p:spPr>
          <a:xfrm>
            <a:off x="8496956" y="5022522"/>
            <a:ext cx="1539373" cy="2613887"/>
          </a:xfrm>
          <a:prstGeom prst="rect">
            <a:avLst/>
          </a:prstGeom>
        </p:spPr>
      </p:pic>
      <p:pic>
        <p:nvPicPr>
          <p:cNvPr id="8" name="Picture 7" descr="A red square with a white letter on it&#10;&#10;Description automatically generated with medium confidence">
            <a:hlinkClick r:id="rId6"/>
            <a:extLst>
              <a:ext uri="{FF2B5EF4-FFF2-40B4-BE49-F238E27FC236}">
                <a16:creationId xmlns:a16="http://schemas.microsoft.com/office/drawing/2014/main" id="{28F4F043-1C8B-405F-8057-4FE25577D9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9701" y="3687021"/>
            <a:ext cx="1263989" cy="886679"/>
          </a:xfrm>
          <a:prstGeom prst="rect">
            <a:avLst/>
          </a:prstGeom>
        </p:spPr>
      </p:pic>
      <p:sp>
        <p:nvSpPr>
          <p:cNvPr id="13" name="Text Box 8">
            <a:extLst>
              <a:ext uri="{FF2B5EF4-FFF2-40B4-BE49-F238E27FC236}">
                <a16:creationId xmlns:a16="http://schemas.microsoft.com/office/drawing/2014/main" id="{8CA44D97-741E-4762-9DEF-2E64ADCDBDCB}"/>
              </a:ext>
            </a:extLst>
          </p:cNvPr>
          <p:cNvSpPr txBox="1">
            <a:spLocks noChangeArrowheads="1"/>
          </p:cNvSpPr>
          <p:nvPr/>
        </p:nvSpPr>
        <p:spPr bwMode="auto">
          <a:xfrm>
            <a:off x="4848343" y="2121747"/>
            <a:ext cx="986356"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1   2</a:t>
            </a:r>
          </a:p>
        </p:txBody>
      </p:sp>
      <p:sp>
        <p:nvSpPr>
          <p:cNvPr id="14" name="Text Box 8">
            <a:extLst>
              <a:ext uri="{FF2B5EF4-FFF2-40B4-BE49-F238E27FC236}">
                <a16:creationId xmlns:a16="http://schemas.microsoft.com/office/drawing/2014/main" id="{227F3C31-33FE-4EFA-865B-F8FA6624E692}"/>
              </a:ext>
            </a:extLst>
          </p:cNvPr>
          <p:cNvSpPr txBox="1">
            <a:spLocks noChangeArrowheads="1"/>
          </p:cNvSpPr>
          <p:nvPr/>
        </p:nvSpPr>
        <p:spPr bwMode="auto">
          <a:xfrm>
            <a:off x="6369794" y="2171236"/>
            <a:ext cx="986356"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1   3</a:t>
            </a:r>
          </a:p>
        </p:txBody>
      </p:sp>
      <p:sp>
        <p:nvSpPr>
          <p:cNvPr id="15" name="Text Box 8">
            <a:extLst>
              <a:ext uri="{FF2B5EF4-FFF2-40B4-BE49-F238E27FC236}">
                <a16:creationId xmlns:a16="http://schemas.microsoft.com/office/drawing/2014/main" id="{4D403E75-04FB-4713-9630-BB146D5C13C6}"/>
              </a:ext>
            </a:extLst>
          </p:cNvPr>
          <p:cNvSpPr txBox="1">
            <a:spLocks noChangeArrowheads="1"/>
          </p:cNvSpPr>
          <p:nvPr/>
        </p:nvSpPr>
        <p:spPr bwMode="auto">
          <a:xfrm>
            <a:off x="7972986" y="2121747"/>
            <a:ext cx="986356"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dirty="0">
                <a:solidFill>
                  <a:srgbClr val="FF0000"/>
                </a:solidFill>
                <a:latin typeface="Times New Roman" pitchFamily="18" charset="0"/>
              </a:rPr>
              <a:t>1   1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54" grpId="0"/>
      <p:bldP spid="22" grpId="0"/>
      <p:bldP spid="13" grpId="0"/>
      <p:bldP spid="14"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
          <p:cNvSpPr>
            <a:spLocks noChangeArrowheads="1"/>
          </p:cNvSpPr>
          <p:nvPr/>
        </p:nvSpPr>
        <p:spPr bwMode="auto">
          <a:xfrm>
            <a:off x="152400" y="304800"/>
            <a:ext cx="9753600" cy="64325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lgn="just" eaLnBrk="0" hangingPunct="0">
              <a:lnSpc>
                <a:spcPct val="150000"/>
              </a:lnSpc>
              <a:spcBef>
                <a:spcPts val="600"/>
              </a:spcBef>
              <a:spcAft>
                <a:spcPts val="600"/>
              </a:spcAft>
            </a:pPr>
            <a:r>
              <a:rPr lang="en-US" sz="2400" dirty="0">
                <a:latin typeface="Times New Roman" pitchFamily="18" charset="0"/>
                <a:ea typeface="Calibri" pitchFamily="34" charset="0"/>
                <a:cs typeface="Times New Roman" pitchFamily="18" charset="0"/>
              </a:rPr>
              <a:t>14. ______________ are substances mixed together, but not chemically combined</a:t>
            </a:r>
            <a:r>
              <a:rPr lang="en-US" sz="2400" dirty="0">
                <a:latin typeface="Times New Roman" pitchFamily="18" charset="0"/>
                <a:cs typeface="Times New Roman" pitchFamily="18" charset="0"/>
                <a:sym typeface="Wingdings" pitchFamily="2" charset="2"/>
              </a:rPr>
              <a:t>. </a:t>
            </a:r>
            <a:r>
              <a:rPr lang="en-US" sz="2400" dirty="0">
                <a:latin typeface="Times New Roman" pitchFamily="18" charset="0"/>
                <a:ea typeface="Calibri" pitchFamily="34" charset="0"/>
                <a:cs typeface="Times New Roman" pitchFamily="18" charset="0"/>
                <a:sym typeface="Wingdings 3" pitchFamily="18" charset="2"/>
              </a:rPr>
              <a:t>They have ______________ proportions with _______________ based on particle size </a:t>
            </a:r>
            <a:endParaRPr lang="en-US" sz="2400" dirty="0">
              <a:latin typeface="Times New Roman" pitchFamily="18" charset="0"/>
              <a:cs typeface="Times New Roman" pitchFamily="18" charset="0"/>
              <a:sym typeface="Wingdings 3" pitchFamily="18" charset="2"/>
            </a:endParaRPr>
          </a:p>
          <a:p>
            <a:pPr marL="119063" lvl="0" indent="-119063" algn="just" eaLnBrk="0" hangingPunct="0">
              <a:lnSpc>
                <a:spcPct val="150000"/>
              </a:lnSpc>
              <a:spcBef>
                <a:spcPts val="600"/>
              </a:spcBef>
              <a:spcAft>
                <a:spcPts val="600"/>
              </a:spcAft>
            </a:pPr>
            <a:r>
              <a:rPr lang="en-US" sz="2400" dirty="0">
                <a:latin typeface="Times New Roman" pitchFamily="18" charset="0"/>
                <a:ea typeface="Calibri" pitchFamily="34" charset="0"/>
                <a:cs typeface="Times New Roman" pitchFamily="18" charset="0"/>
              </a:rPr>
              <a:t>15.A __________________ mixture appears the same throughout, while you can see the parts in a ____________________ mixture does.</a:t>
            </a:r>
          </a:p>
          <a:p>
            <a:pPr marL="119063" lvl="0" indent="-119063" algn="just" eaLnBrk="0" hangingPunct="0">
              <a:lnSpc>
                <a:spcPct val="150000"/>
              </a:lnSpc>
              <a:spcBef>
                <a:spcPts val="600"/>
              </a:spcBef>
              <a:spcAft>
                <a:spcPts val="600"/>
              </a:spcAft>
            </a:pPr>
            <a:r>
              <a:rPr lang="en-US" sz="2400" dirty="0">
                <a:latin typeface="Times New Roman" pitchFamily="18" charset="0"/>
                <a:ea typeface="Calibri" pitchFamily="34" charset="0"/>
                <a:cs typeface="Times New Roman" pitchFamily="18" charset="0"/>
                <a:sym typeface="Wingdings 3" pitchFamily="18" charset="2"/>
              </a:rPr>
              <a:t>16. A ____________ occurs when a ___________ dissolves in a __________, such as salt water, air, &amp; bronze (__________ of 2 metals).</a:t>
            </a:r>
            <a:endParaRPr lang="en-US" sz="2400" dirty="0">
              <a:latin typeface="Times New Roman" pitchFamily="18" charset="0"/>
              <a:cs typeface="Times New Roman" pitchFamily="18" charset="0"/>
              <a:sym typeface="Wingdings 3" pitchFamily="18" charset="2"/>
            </a:endParaRPr>
          </a:p>
          <a:p>
            <a:pPr marL="119063" lvl="0" indent="-119063" algn="just" eaLnBrk="0" hangingPunct="0">
              <a:lnSpc>
                <a:spcPct val="150000"/>
              </a:lnSpc>
              <a:spcBef>
                <a:spcPts val="600"/>
              </a:spcBef>
              <a:spcAft>
                <a:spcPts val="600"/>
              </a:spcAft>
            </a:pPr>
            <a:r>
              <a:rPr lang="en-US" sz="2400" dirty="0">
                <a:latin typeface="Times New Roman" pitchFamily="18" charset="0"/>
                <a:ea typeface="Calibri" pitchFamily="34" charset="0"/>
                <a:cs typeface="Times New Roman" pitchFamily="18" charset="0"/>
                <a:sym typeface="Wingdings 3" pitchFamily="18" charset="2"/>
              </a:rPr>
              <a:t>17. A _____________ is made of medium-sized particles, such as Jell-O &amp; ________.</a:t>
            </a:r>
          </a:p>
          <a:p>
            <a:pPr marL="119063" lvl="0" indent="-119063" algn="just" eaLnBrk="0" hangingPunct="0">
              <a:spcBef>
                <a:spcPts val="600"/>
              </a:spcBef>
              <a:spcAft>
                <a:spcPts val="600"/>
              </a:spcAft>
            </a:pPr>
            <a:r>
              <a:rPr lang="en-US" sz="2400" dirty="0">
                <a:latin typeface="Times New Roman" pitchFamily="18" charset="0"/>
                <a:ea typeface="Calibri" pitchFamily="34" charset="0"/>
                <a:cs typeface="Times New Roman" pitchFamily="18" charset="0"/>
                <a:sym typeface="Wingdings 3" pitchFamily="18" charset="2"/>
              </a:rPr>
              <a:t>18. </a:t>
            </a:r>
            <a:r>
              <a:rPr lang="en-US" sz="2400" dirty="0">
                <a:latin typeface="Times New Roman" pitchFamily="18" charset="0"/>
                <a:cs typeface="Times New Roman" pitchFamily="18" charset="0"/>
              </a:rPr>
              <a:t>A </a:t>
            </a:r>
            <a:r>
              <a:rPr lang="en-US" sz="2400" dirty="0">
                <a:latin typeface="Times New Roman" pitchFamily="18" charset="0"/>
                <a:ea typeface="Calibri" pitchFamily="34" charset="0"/>
                <a:cs typeface="Times New Roman" pitchFamily="18" charset="0"/>
                <a:sym typeface="Wingdings 3" pitchFamily="18" charset="2"/>
              </a:rPr>
              <a:t>_______________ </a:t>
            </a:r>
            <a:r>
              <a:rPr lang="en-US" sz="2400" dirty="0">
                <a:latin typeface="Times New Roman" pitchFamily="18" charset="0"/>
                <a:cs typeface="Times New Roman" pitchFamily="18" charset="0"/>
              </a:rPr>
              <a:t>is a heterogeneous mixture with large particles, such as salad dressing and mud made from dirt suspended in water.</a:t>
            </a:r>
            <a:endParaRPr lang="en-US" sz="1000" dirty="0">
              <a:latin typeface="Times New Roman" pitchFamily="18" charset="0"/>
              <a:cs typeface="Times New Roman" pitchFamily="18" charset="0"/>
              <a:sym typeface="Wingdings 3" pitchFamily="18" charset="2"/>
            </a:endParaRPr>
          </a:p>
        </p:txBody>
      </p:sp>
      <p:grpSp>
        <p:nvGrpSpPr>
          <p:cNvPr id="3" name="Group 70"/>
          <p:cNvGrpSpPr/>
          <p:nvPr/>
        </p:nvGrpSpPr>
        <p:grpSpPr>
          <a:xfrm>
            <a:off x="904008" y="394606"/>
            <a:ext cx="9020386" cy="1396710"/>
            <a:chOff x="2127418" y="3951656"/>
            <a:chExt cx="5551006" cy="1232386"/>
          </a:xfrm>
        </p:grpSpPr>
        <p:sp>
          <p:nvSpPr>
            <p:cNvPr id="35" name="Text Box 8"/>
            <p:cNvSpPr txBox="1">
              <a:spLocks noChangeArrowheads="1"/>
            </p:cNvSpPr>
            <p:nvPr/>
          </p:nvSpPr>
          <p:spPr bwMode="auto">
            <a:xfrm>
              <a:off x="2127418" y="3951656"/>
              <a:ext cx="1246909" cy="733220"/>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MIXTURES</a:t>
              </a:r>
            </a:p>
          </p:txBody>
        </p:sp>
        <p:sp>
          <p:nvSpPr>
            <p:cNvPr id="36" name="Text Box 8"/>
            <p:cNvSpPr txBox="1">
              <a:spLocks noChangeArrowheads="1"/>
            </p:cNvSpPr>
            <p:nvPr/>
          </p:nvSpPr>
          <p:spPr bwMode="auto">
            <a:xfrm>
              <a:off x="6002024" y="4450823"/>
              <a:ext cx="1676400" cy="733219"/>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PROPERTIES</a:t>
              </a:r>
            </a:p>
          </p:txBody>
        </p:sp>
        <p:sp>
          <p:nvSpPr>
            <p:cNvPr id="37" name="Text Box 8"/>
            <p:cNvSpPr txBox="1">
              <a:spLocks noChangeArrowheads="1"/>
            </p:cNvSpPr>
            <p:nvPr/>
          </p:nvSpPr>
          <p:spPr bwMode="auto">
            <a:xfrm>
              <a:off x="3388991" y="4450823"/>
              <a:ext cx="1385455" cy="407339"/>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DIFFERENT</a:t>
              </a:r>
            </a:p>
          </p:txBody>
        </p:sp>
      </p:grpSp>
      <p:sp>
        <p:nvSpPr>
          <p:cNvPr id="41" name="Text Box 8"/>
          <p:cNvSpPr txBox="1">
            <a:spLocks noChangeArrowheads="1"/>
          </p:cNvSpPr>
          <p:nvPr/>
        </p:nvSpPr>
        <p:spPr bwMode="auto">
          <a:xfrm>
            <a:off x="904007" y="2192642"/>
            <a:ext cx="2937165"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HOMOGENEOUS</a:t>
            </a:r>
          </a:p>
        </p:txBody>
      </p:sp>
      <p:sp>
        <p:nvSpPr>
          <p:cNvPr id="42" name="Text Box 8"/>
          <p:cNvSpPr txBox="1">
            <a:spLocks noChangeArrowheads="1"/>
          </p:cNvSpPr>
          <p:nvPr/>
        </p:nvSpPr>
        <p:spPr bwMode="auto">
          <a:xfrm>
            <a:off x="932910" y="3464983"/>
            <a:ext cx="1886490"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SOLUTION</a:t>
            </a:r>
          </a:p>
        </p:txBody>
      </p:sp>
      <p:sp>
        <p:nvSpPr>
          <p:cNvPr id="43" name="Text Box 8"/>
          <p:cNvSpPr txBox="1">
            <a:spLocks noChangeArrowheads="1"/>
          </p:cNvSpPr>
          <p:nvPr/>
        </p:nvSpPr>
        <p:spPr bwMode="auto">
          <a:xfrm>
            <a:off x="4544290" y="3487607"/>
            <a:ext cx="2251364"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SOLUTE</a:t>
            </a:r>
          </a:p>
        </p:txBody>
      </p:sp>
      <p:sp>
        <p:nvSpPr>
          <p:cNvPr id="44" name="Text Box 8"/>
          <p:cNvSpPr txBox="1">
            <a:spLocks noChangeArrowheads="1"/>
          </p:cNvSpPr>
          <p:nvPr/>
        </p:nvSpPr>
        <p:spPr bwMode="auto">
          <a:xfrm>
            <a:off x="7903422" y="3487607"/>
            <a:ext cx="2026227"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SOLVENT</a:t>
            </a:r>
          </a:p>
        </p:txBody>
      </p:sp>
      <p:sp>
        <p:nvSpPr>
          <p:cNvPr id="45" name="Text Box 8"/>
          <p:cNvSpPr txBox="1">
            <a:spLocks noChangeArrowheads="1"/>
          </p:cNvSpPr>
          <p:nvPr/>
        </p:nvSpPr>
        <p:spPr bwMode="auto">
          <a:xfrm>
            <a:off x="4329277" y="4021007"/>
            <a:ext cx="1688523"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ALLOY</a:t>
            </a:r>
          </a:p>
        </p:txBody>
      </p:sp>
      <p:sp>
        <p:nvSpPr>
          <p:cNvPr id="46" name="Text Box 8"/>
          <p:cNvSpPr txBox="1">
            <a:spLocks noChangeArrowheads="1"/>
          </p:cNvSpPr>
          <p:nvPr/>
        </p:nvSpPr>
        <p:spPr bwMode="auto">
          <a:xfrm>
            <a:off x="678871" y="4724258"/>
            <a:ext cx="2476499"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COLLOID</a:t>
            </a:r>
          </a:p>
        </p:txBody>
      </p:sp>
      <p:sp>
        <p:nvSpPr>
          <p:cNvPr id="40" name="Text Box 8"/>
          <p:cNvSpPr txBox="1">
            <a:spLocks noChangeArrowheads="1"/>
          </p:cNvSpPr>
          <p:nvPr/>
        </p:nvSpPr>
        <p:spPr bwMode="auto">
          <a:xfrm>
            <a:off x="144932" y="5284672"/>
            <a:ext cx="1575956"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MILK</a:t>
            </a:r>
          </a:p>
        </p:txBody>
      </p:sp>
      <p:sp>
        <p:nvSpPr>
          <p:cNvPr id="50" name="Text Box 8"/>
          <p:cNvSpPr txBox="1">
            <a:spLocks noChangeArrowheads="1"/>
          </p:cNvSpPr>
          <p:nvPr/>
        </p:nvSpPr>
        <p:spPr bwMode="auto">
          <a:xfrm>
            <a:off x="3075707" y="2753003"/>
            <a:ext cx="2937165"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HETEROGENEOUS</a:t>
            </a:r>
          </a:p>
        </p:txBody>
      </p:sp>
      <p:sp>
        <p:nvSpPr>
          <p:cNvPr id="25" name="Text Box 8"/>
          <p:cNvSpPr txBox="1">
            <a:spLocks noChangeArrowheads="1"/>
          </p:cNvSpPr>
          <p:nvPr/>
        </p:nvSpPr>
        <p:spPr bwMode="auto">
          <a:xfrm>
            <a:off x="866203" y="5845033"/>
            <a:ext cx="2476499" cy="461653"/>
          </a:xfrm>
          <a:prstGeom prst="rect">
            <a:avLst/>
          </a:prstGeom>
          <a:noFill/>
          <a:ln w="9525">
            <a:noFill/>
            <a:miter lim="800000"/>
            <a:headEnd/>
            <a:tailEnd/>
          </a:ln>
        </p:spPr>
        <p:txBody>
          <a:bodyPr wrap="square" lIns="91427" tIns="45714" rIns="91427" bIns="45714">
            <a:spAutoFit/>
          </a:bodyPr>
          <a:lstStyle/>
          <a:p>
            <a:pPr algn="ctr">
              <a:spcBef>
                <a:spcPct val="50000"/>
              </a:spcBef>
            </a:pPr>
            <a:r>
              <a:rPr lang="en-US" sz="2400" b="1" spc="-111" dirty="0">
                <a:solidFill>
                  <a:srgbClr val="FF0000"/>
                </a:solidFill>
                <a:latin typeface="Times New Roman" pitchFamily="18" charset="0"/>
              </a:rPr>
              <a:t>SUSPENSION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0" grpId="0"/>
      <p:bldP spid="50" grpId="0"/>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
          <p:cNvSpPr>
            <a:spLocks noChangeArrowheads="1"/>
          </p:cNvSpPr>
          <p:nvPr/>
        </p:nvSpPr>
        <p:spPr bwMode="auto">
          <a:xfrm>
            <a:off x="152400" y="762000"/>
            <a:ext cx="9677400" cy="17697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800" b="1" dirty="0"/>
              <a:t>ALL SLIDES #1-7 SHOULD BE DONE!</a:t>
            </a:r>
            <a:endParaRPr lang="en-US" sz="2800" dirty="0"/>
          </a:p>
          <a:p>
            <a:pPr marL="0" marR="0" lvl="0" indent="0" algn="just" defTabSz="914400" rtl="0" eaLnBrk="1" fontAlgn="base" latinLnBrk="0" hangingPunct="1">
              <a:spcBef>
                <a:spcPts val="600"/>
              </a:spcBef>
              <a:spcAft>
                <a:spcPts val="600"/>
              </a:spcAft>
              <a:buClrTx/>
              <a:buSzTx/>
              <a:buFontTx/>
              <a:buNone/>
              <a:tabLst/>
            </a:pPr>
            <a:endParaRPr lang="en-US" sz="1000" b="1" dirty="0">
              <a:latin typeface="Times New Roman" pitchFamily="18" charset="0"/>
              <a:ea typeface="Calibri" pitchFamily="34" charset="0"/>
              <a:cs typeface="Times New Roman" pitchFamily="18" charset="0"/>
            </a:endParaRPr>
          </a:p>
          <a:p>
            <a:pPr marL="0" marR="0" lvl="0" indent="0" defTabSz="914400" rtl="0" eaLnBrk="1" fontAlgn="base" latinLnBrk="0" hangingPunct="1">
              <a:spcBef>
                <a:spcPts val="600"/>
              </a:spcBef>
              <a:spcAft>
                <a:spcPts val="600"/>
              </a:spcAft>
              <a:buClrTx/>
              <a:buSzTx/>
              <a:buFontTx/>
              <a:buNone/>
              <a:tabLst/>
            </a:pPr>
            <a:r>
              <a:rPr lang="en-US" sz="2800" b="1" dirty="0">
                <a:latin typeface="Times New Roman" pitchFamily="18" charset="0"/>
                <a:ea typeface="Calibri" pitchFamily="34" charset="0"/>
                <a:cs typeface="Times New Roman" pitchFamily="18" charset="0"/>
              </a:rPr>
              <a:t>This includes your cover  – need 10 pictures  along with a blurb that tells how it relates to Chemistry.</a:t>
            </a:r>
          </a:p>
        </p:txBody>
      </p:sp>
      <p:sp>
        <p:nvSpPr>
          <p:cNvPr id="5" name="Title 1"/>
          <p:cNvSpPr>
            <a:spLocks noGrp="1"/>
          </p:cNvSpPr>
          <p:nvPr>
            <p:ph type="title"/>
          </p:nvPr>
        </p:nvSpPr>
        <p:spPr>
          <a:xfrm>
            <a:off x="0" y="2"/>
            <a:ext cx="10058400" cy="457198"/>
          </a:xfrm>
          <a:solidFill>
            <a:schemeClr val="tx1"/>
          </a:solidFill>
        </p:spPr>
        <p:txBody>
          <a:bodyPr/>
          <a:lstStyle/>
          <a:p>
            <a:pPr algn="l"/>
            <a:r>
              <a:rPr lang="en-US" sz="3100" dirty="0">
                <a:solidFill>
                  <a:schemeClr val="bg1"/>
                </a:solidFill>
                <a:latin typeface="Arial Rounded MT Bold" pitchFamily="34" charset="0"/>
              </a:rPr>
              <a:t>Things to do …</a:t>
            </a:r>
          </a:p>
        </p:txBody>
      </p:sp>
      <p:pic>
        <p:nvPicPr>
          <p:cNvPr id="3" name="Picture 2">
            <a:extLst>
              <a:ext uri="{FF2B5EF4-FFF2-40B4-BE49-F238E27FC236}">
                <a16:creationId xmlns:a16="http://schemas.microsoft.com/office/drawing/2014/main" id="{775A0D91-8D68-4D9B-87E2-CEE38560967A}"/>
              </a:ext>
            </a:extLst>
          </p:cNvPr>
          <p:cNvPicPr>
            <a:picLocks noChangeAspect="1"/>
          </p:cNvPicPr>
          <p:nvPr/>
        </p:nvPicPr>
        <p:blipFill>
          <a:blip r:embed="rId3"/>
          <a:stretch>
            <a:fillRect/>
          </a:stretch>
        </p:blipFill>
        <p:spPr>
          <a:xfrm>
            <a:off x="6781800" y="2799729"/>
            <a:ext cx="2286000" cy="2992581"/>
          </a:xfrm>
          <a:prstGeom prst="rect">
            <a:avLst/>
          </a:prstGeom>
        </p:spPr>
      </p:pic>
      <p:sp>
        <p:nvSpPr>
          <p:cNvPr id="4" name="TextBox 3">
            <a:extLst>
              <a:ext uri="{FF2B5EF4-FFF2-40B4-BE49-F238E27FC236}">
                <a16:creationId xmlns:a16="http://schemas.microsoft.com/office/drawing/2014/main" id="{70A15AF7-58D8-4B26-8DF8-5D5065529F49}"/>
              </a:ext>
            </a:extLst>
          </p:cNvPr>
          <p:cNvSpPr txBox="1"/>
          <p:nvPr/>
        </p:nvSpPr>
        <p:spPr>
          <a:xfrm>
            <a:off x="5087007" y="5857774"/>
            <a:ext cx="4742793" cy="1384995"/>
          </a:xfrm>
          <a:prstGeom prst="rect">
            <a:avLst/>
          </a:prstGeom>
          <a:noFill/>
        </p:spPr>
        <p:txBody>
          <a:bodyPr wrap="square" rtlCol="0">
            <a:spAutoFit/>
          </a:bodyPr>
          <a:lstStyle/>
          <a:p>
            <a:pPr algn="ctr"/>
            <a:r>
              <a:rPr lang="en-US" sz="2800" b="1" dirty="0"/>
              <a:t>Cherry Pepsi – </a:t>
            </a:r>
            <a:r>
              <a:rPr lang="en-US" sz="2800" dirty="0"/>
              <a:t>Solution made from syrup &amp; CO</a:t>
            </a:r>
            <a:r>
              <a:rPr lang="en-US" sz="2800" baseline="-25000" dirty="0"/>
              <a:t>2</a:t>
            </a:r>
            <a:r>
              <a:rPr lang="en-US" sz="2800" dirty="0"/>
              <a:t> gas dissolved in water</a:t>
            </a:r>
          </a:p>
        </p:txBody>
      </p:sp>
      <p:pic>
        <p:nvPicPr>
          <p:cNvPr id="2" name="Picture 1"/>
          <p:cNvPicPr>
            <a:picLocks noChangeAspect="1"/>
          </p:cNvPicPr>
          <p:nvPr/>
        </p:nvPicPr>
        <p:blipFill>
          <a:blip r:embed="rId4"/>
          <a:stretch>
            <a:fillRect/>
          </a:stretch>
        </p:blipFill>
        <p:spPr>
          <a:xfrm>
            <a:off x="827919" y="3886200"/>
            <a:ext cx="2067682" cy="1809750"/>
          </a:xfrm>
          <a:prstGeom prst="rect">
            <a:avLst/>
          </a:prstGeom>
        </p:spPr>
      </p:pic>
      <p:sp>
        <p:nvSpPr>
          <p:cNvPr id="8" name="TextBox 7">
            <a:extLst>
              <a:ext uri="{FF2B5EF4-FFF2-40B4-BE49-F238E27FC236}">
                <a16:creationId xmlns:a16="http://schemas.microsoft.com/office/drawing/2014/main" id="{70A15AF7-58D8-4B26-8DF8-5D5065529F49}"/>
              </a:ext>
            </a:extLst>
          </p:cNvPr>
          <p:cNvSpPr txBox="1"/>
          <p:nvPr/>
        </p:nvSpPr>
        <p:spPr>
          <a:xfrm>
            <a:off x="592692" y="5842008"/>
            <a:ext cx="4034145" cy="954107"/>
          </a:xfrm>
          <a:prstGeom prst="rect">
            <a:avLst/>
          </a:prstGeom>
          <a:noFill/>
        </p:spPr>
        <p:txBody>
          <a:bodyPr wrap="square" rtlCol="0">
            <a:spAutoFit/>
          </a:bodyPr>
          <a:lstStyle/>
          <a:p>
            <a:pPr algn="ctr"/>
            <a:r>
              <a:rPr lang="en-US" sz="2800" b="1" dirty="0"/>
              <a:t>ATVs – Use fuels for power (combustion)</a:t>
            </a:r>
            <a:endParaRPr lang="en-US" sz="2800" dirty="0"/>
          </a:p>
        </p:txBody>
      </p:sp>
    </p:spTree>
    <p:extLst>
      <p:ext uri="{BB962C8B-B14F-4D97-AF65-F5344CB8AC3E}">
        <p14:creationId xmlns:p14="http://schemas.microsoft.com/office/powerpoint/2010/main" val="1566012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058400" cy="1676399"/>
          </a:xfrm>
          <a:solidFill>
            <a:schemeClr val="tx1"/>
          </a:solidFill>
        </p:spPr>
        <p:txBody>
          <a:bodyPr/>
          <a:lstStyle/>
          <a:p>
            <a:r>
              <a:rPr lang="en-US" dirty="0">
                <a:solidFill>
                  <a:schemeClr val="bg1"/>
                </a:solidFill>
                <a:latin typeface="Arial Rounded MT Bold" pitchFamily="34" charset="0"/>
              </a:rPr>
              <a:t>Activity 4A: Lego Science: Building Blocks of Matter</a:t>
            </a:r>
          </a:p>
        </p:txBody>
      </p:sp>
      <p:sp>
        <p:nvSpPr>
          <p:cNvPr id="18" name="TextBox 17"/>
          <p:cNvSpPr txBox="1"/>
          <p:nvPr/>
        </p:nvSpPr>
        <p:spPr>
          <a:xfrm>
            <a:off x="31531" y="1981200"/>
            <a:ext cx="6019800" cy="5504331"/>
          </a:xfrm>
          <a:prstGeom prst="rect">
            <a:avLst/>
          </a:prstGeom>
          <a:noFill/>
        </p:spPr>
        <p:txBody>
          <a:bodyPr wrap="square" lIns="101858" tIns="50929" rIns="101858" bIns="50929" rtlCol="0">
            <a:spAutoFit/>
          </a:bodyPr>
          <a:lstStyle/>
          <a:p>
            <a:r>
              <a:rPr lang="en-US" sz="2700" b="1" dirty="0">
                <a:latin typeface="Times New Roman" pitchFamily="18" charset="0"/>
                <a:cs typeface="Times New Roman" pitchFamily="18" charset="0"/>
              </a:rPr>
              <a:t>Check your baggie - You should have:</a:t>
            </a:r>
          </a:p>
          <a:p>
            <a:pPr marL="457200" indent="-457200">
              <a:buFont typeface="Wingdings" panose="05000000000000000000" pitchFamily="2" charset="2"/>
              <a:buChar char="ü"/>
            </a:pPr>
            <a:r>
              <a:rPr lang="en-US" sz="2700" dirty="0">
                <a:latin typeface="Times New Roman" pitchFamily="18" charset="0"/>
                <a:cs typeface="Times New Roman" pitchFamily="18" charset="0"/>
              </a:rPr>
              <a:t> 5 different colors</a:t>
            </a:r>
          </a:p>
          <a:p>
            <a:pPr marL="457200" indent="-457200">
              <a:buFont typeface="Wingdings" panose="05000000000000000000" pitchFamily="2" charset="2"/>
              <a:buChar char="ü"/>
            </a:pPr>
            <a:r>
              <a:rPr lang="en-US" sz="2700" dirty="0">
                <a:latin typeface="Times New Roman" pitchFamily="18" charset="0"/>
                <a:cs typeface="Times New Roman" pitchFamily="18" charset="0"/>
              </a:rPr>
              <a:t>4 of each color</a:t>
            </a:r>
          </a:p>
          <a:p>
            <a:pPr marL="457200" indent="-457200">
              <a:buFont typeface="Wingdings" panose="05000000000000000000" pitchFamily="2" charset="2"/>
              <a:buChar char="ü"/>
            </a:pPr>
            <a:r>
              <a:rPr lang="en-US" sz="2700" dirty="0">
                <a:latin typeface="Times New Roman" pitchFamily="18" charset="0"/>
                <a:cs typeface="Times New Roman" pitchFamily="18" charset="0"/>
              </a:rPr>
              <a:t>NOT CONNECTED together</a:t>
            </a:r>
          </a:p>
          <a:p>
            <a:endParaRPr lang="en-US" sz="2700" dirty="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r>
              <a:rPr lang="en-US" sz="2700" b="1" i="1" dirty="0">
                <a:latin typeface="Times New Roman" pitchFamily="18" charset="0"/>
                <a:cs typeface="Times New Roman" pitchFamily="18" charset="0"/>
              </a:rPr>
              <a:t>Listen to the teacher’s directions to complete Activity 4A on Slide 10.</a:t>
            </a:r>
          </a:p>
          <a:p>
            <a:endParaRPr lang="en-US" sz="2700" b="1" i="1" dirty="0">
              <a:latin typeface="Times New Roman" pitchFamily="18" charset="0"/>
              <a:cs typeface="Times New Roman" pitchFamily="18" charset="0"/>
            </a:endParaRPr>
          </a:p>
          <a:p>
            <a:r>
              <a:rPr lang="en-US" sz="2700" b="1" i="1" dirty="0">
                <a:latin typeface="Times New Roman" pitchFamily="18" charset="0"/>
                <a:cs typeface="Times New Roman" pitchFamily="18" charset="0"/>
              </a:rPr>
              <a:t>Please do NOT play with the Legos or doodle on your desk with the chalk –</a:t>
            </a:r>
          </a:p>
          <a:p>
            <a:r>
              <a:rPr lang="en-US" sz="2700" b="1" i="1" dirty="0">
                <a:latin typeface="Times New Roman" pitchFamily="18" charset="0"/>
                <a:cs typeface="Times New Roman" pitchFamily="18" charset="0"/>
              </a:rPr>
              <a:t>you will have time later for a challenge!</a:t>
            </a:r>
          </a:p>
          <a:p>
            <a:pPr lvl="0"/>
            <a:endParaRPr lang="en-US" sz="2700" dirty="0">
              <a:latin typeface="Times New Roman" pitchFamily="18" charset="0"/>
              <a:cs typeface="Times New Roman" pitchFamily="18" charset="0"/>
            </a:endParaRPr>
          </a:p>
        </p:txBody>
      </p:sp>
      <p:pic>
        <p:nvPicPr>
          <p:cNvPr id="14" name="Picture 13" descr="Image result for legos">
            <a:hlinkClick r:id="rId3" action="ppaction://hlinkfile"/>
          </p:cNvPr>
          <p:cNvPicPr/>
          <p:nvPr/>
        </p:nvPicPr>
        <p:blipFill>
          <a:blip r:embed="rId4" cstate="print"/>
          <a:srcRect/>
          <a:stretch>
            <a:fillRect/>
          </a:stretch>
        </p:blipFill>
        <p:spPr bwMode="auto">
          <a:xfrm>
            <a:off x="6358566" y="1823961"/>
            <a:ext cx="2873722" cy="1152677"/>
          </a:xfrm>
          <a:prstGeom prst="rect">
            <a:avLst/>
          </a:prstGeom>
          <a:ln>
            <a:noFill/>
          </a:ln>
          <a:effectLst>
            <a:softEdge rad="112500"/>
          </a:effectLst>
        </p:spPr>
      </p:pic>
      <p:pic>
        <p:nvPicPr>
          <p:cNvPr id="4" name="Picture 3">
            <a:extLst>
              <a:ext uri="{FF2B5EF4-FFF2-40B4-BE49-F238E27FC236}">
                <a16:creationId xmlns:a16="http://schemas.microsoft.com/office/drawing/2014/main" id="{2CB623DE-A7FA-4BC5-B2AE-F158251A1F82}"/>
              </a:ext>
            </a:extLst>
          </p:cNvPr>
          <p:cNvPicPr>
            <a:picLocks noChangeAspect="1"/>
          </p:cNvPicPr>
          <p:nvPr/>
        </p:nvPicPr>
        <p:blipFill>
          <a:blip r:embed="rId5"/>
          <a:stretch>
            <a:fillRect/>
          </a:stretch>
        </p:blipFill>
        <p:spPr>
          <a:xfrm>
            <a:off x="5867400" y="3124200"/>
            <a:ext cx="3856054" cy="443522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8F54425-0541-40AA-8A12-355DA880BD99}"/>
              </a:ext>
            </a:extLst>
          </p:cNvPr>
          <p:cNvSpPr txBox="1"/>
          <p:nvPr/>
        </p:nvSpPr>
        <p:spPr>
          <a:xfrm>
            <a:off x="-3733800" y="0"/>
            <a:ext cx="3581232" cy="4801314"/>
          </a:xfrm>
          <a:prstGeom prst="rect">
            <a:avLst/>
          </a:prstGeom>
          <a:noFill/>
        </p:spPr>
        <p:txBody>
          <a:bodyPr wrap="square" rtlCol="0">
            <a:spAutoFit/>
          </a:bodyPr>
          <a:lstStyle/>
          <a:p>
            <a:r>
              <a:rPr lang="en-US" b="1" dirty="0"/>
              <a:t>Teacher Note:  </a:t>
            </a:r>
            <a:r>
              <a:rPr lang="en-US" dirty="0"/>
              <a:t>The video I used with my remote students is available at </a:t>
            </a:r>
            <a:r>
              <a:rPr lang="en-US" dirty="0">
                <a:hlinkClick r:id="rId6"/>
              </a:rPr>
              <a:t>https://drive.google.com/file/d/1zJH2Kfak81EbF08PzffKL_ZI9hJXoNnm/view?usp=sharing</a:t>
            </a:r>
            <a:r>
              <a:rPr lang="en-US" dirty="0"/>
              <a:t>.</a:t>
            </a:r>
          </a:p>
          <a:p>
            <a:endParaRPr lang="en-US" dirty="0"/>
          </a:p>
          <a:p>
            <a:r>
              <a:rPr lang="en-US" dirty="0"/>
              <a:t>Watch the video for an overview of how I present this lesson.  </a:t>
            </a:r>
          </a:p>
          <a:p>
            <a:endParaRPr lang="en-US" dirty="0"/>
          </a:p>
          <a:p>
            <a:r>
              <a:rPr lang="en-US" dirty="0"/>
              <a:t>Extension: We connect this lesson with another </a:t>
            </a:r>
            <a:r>
              <a:rPr lang="en-US" dirty="0" err="1"/>
              <a:t>lego</a:t>
            </a:r>
            <a:r>
              <a:rPr lang="en-US" dirty="0"/>
              <a:t> activity in Unit 2 about compounds, conservation of matter, and balancing equations.  </a:t>
            </a:r>
          </a:p>
          <a:p>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7538B5-1AB0-416B-B202-98A216BA8DE2}"/>
              </a:ext>
            </a:extLst>
          </p:cNvPr>
          <p:cNvPicPr>
            <a:picLocks noChangeAspect="1"/>
          </p:cNvPicPr>
          <p:nvPr/>
        </p:nvPicPr>
        <p:blipFill rotWithShape="1">
          <a:blip r:embed="rId2"/>
          <a:srcRect l="1519" t="9066" r="67338"/>
          <a:stretch/>
        </p:blipFill>
        <p:spPr>
          <a:xfrm>
            <a:off x="45720" y="762000"/>
            <a:ext cx="2514600" cy="6915218"/>
          </a:xfrm>
          <a:prstGeom prst="rect">
            <a:avLst/>
          </a:prstGeom>
        </p:spPr>
      </p:pic>
      <p:sp>
        <p:nvSpPr>
          <p:cNvPr id="8" name="TextBox 7"/>
          <p:cNvSpPr txBox="1"/>
          <p:nvPr/>
        </p:nvSpPr>
        <p:spPr>
          <a:xfrm>
            <a:off x="2884368" y="1043808"/>
            <a:ext cx="6751779" cy="5642831"/>
          </a:xfrm>
          <a:prstGeom prst="rect">
            <a:avLst/>
          </a:prstGeom>
          <a:noFill/>
        </p:spPr>
        <p:txBody>
          <a:bodyPr wrap="square" lIns="101858" tIns="50929" rIns="101858" bIns="50929" rtlCol="0">
            <a:spAutoFit/>
          </a:bodyPr>
          <a:lstStyle/>
          <a:p>
            <a:r>
              <a:rPr lang="en-US" sz="2400" b="1" dirty="0">
                <a:latin typeface="Times New Roman" pitchFamily="18" charset="0"/>
                <a:cs typeface="Times New Roman" pitchFamily="18" charset="0"/>
              </a:rPr>
              <a:t>Each COLOR is a different ELEMENT.</a:t>
            </a:r>
          </a:p>
          <a:p>
            <a:r>
              <a:rPr lang="en-US" sz="2400" b="1" dirty="0">
                <a:latin typeface="Times New Roman" pitchFamily="18" charset="0"/>
                <a:cs typeface="Times New Roman" pitchFamily="18" charset="0"/>
              </a:rPr>
              <a:t>Each LEGO = 1 ATOM of that ELEMENT</a:t>
            </a:r>
          </a:p>
          <a:p>
            <a:pPr lvl="0"/>
            <a:endParaRPr lang="en-US" sz="2400" dirty="0">
              <a:latin typeface="Times New Roman" pitchFamily="18" charset="0"/>
              <a:cs typeface="Times New Roman" pitchFamily="18" charset="0"/>
            </a:endParaRPr>
          </a:p>
          <a:p>
            <a:pPr lvl="0"/>
            <a:r>
              <a:rPr lang="en-US" sz="2400" b="1" dirty="0">
                <a:latin typeface="Times New Roman" pitchFamily="18" charset="0"/>
                <a:cs typeface="Times New Roman" pitchFamily="18" charset="0"/>
              </a:rPr>
              <a:t>Task 1: How would we represent 2 ATOMS of 1 ELEMENT? </a:t>
            </a:r>
          </a:p>
          <a:p>
            <a:pPr lvl="0"/>
            <a:endParaRPr lang="en-US" sz="2400" b="1" dirty="0">
              <a:latin typeface="Times New Roman" pitchFamily="18" charset="0"/>
              <a:cs typeface="Times New Roman" pitchFamily="18" charset="0"/>
            </a:endParaRPr>
          </a:p>
          <a:p>
            <a:pPr lvl="0"/>
            <a:endParaRPr lang="en-US" sz="2400" b="1"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The first letter of the color = Chemical symbol</a:t>
            </a:r>
          </a:p>
          <a:p>
            <a:r>
              <a:rPr lang="en-US" sz="2400" i="1" dirty="0">
                <a:latin typeface="Times New Roman" pitchFamily="18" charset="0"/>
                <a:cs typeface="Times New Roman" pitchFamily="18" charset="0"/>
              </a:rPr>
              <a:t>R = Red		Y = Yellow</a:t>
            </a:r>
          </a:p>
          <a:p>
            <a:r>
              <a:rPr lang="en-US" sz="2400" i="1" dirty="0">
                <a:latin typeface="Times New Roman" pitchFamily="18" charset="0"/>
                <a:cs typeface="Times New Roman" pitchFamily="18" charset="0"/>
              </a:rPr>
              <a:t>B = Blue		W = White</a:t>
            </a:r>
          </a:p>
          <a:p>
            <a:r>
              <a:rPr lang="en-US" sz="2400" i="1" dirty="0">
                <a:latin typeface="Times New Roman" pitchFamily="18" charset="0"/>
                <a:cs typeface="Times New Roman" pitchFamily="18" charset="0"/>
              </a:rPr>
              <a:t>G = Green (or grey)</a:t>
            </a:r>
          </a:p>
          <a:p>
            <a:pPr lvl="0"/>
            <a:endParaRPr lang="en-US" sz="2400" b="1" dirty="0">
              <a:latin typeface="Times New Roman" pitchFamily="18" charset="0"/>
              <a:cs typeface="Times New Roman" pitchFamily="18" charset="0"/>
            </a:endParaRPr>
          </a:p>
          <a:p>
            <a:r>
              <a:rPr lang="en-US" sz="2400" i="1" dirty="0">
                <a:latin typeface="Times New Roman" pitchFamily="18" charset="0"/>
                <a:cs typeface="Times New Roman" pitchFamily="18" charset="0"/>
              </a:rPr>
              <a:t>Use a </a:t>
            </a:r>
            <a:r>
              <a:rPr lang="en-US" sz="2400" b="1" i="1" dirty="0">
                <a:latin typeface="Times New Roman" pitchFamily="18" charset="0"/>
                <a:cs typeface="Times New Roman" pitchFamily="18" charset="0"/>
              </a:rPr>
              <a:t>COEFFICIENT</a:t>
            </a:r>
            <a:r>
              <a:rPr lang="en-US" sz="2400" i="1" dirty="0">
                <a:latin typeface="Times New Roman" pitchFamily="18" charset="0"/>
                <a:cs typeface="Times New Roman" pitchFamily="18" charset="0"/>
              </a:rPr>
              <a:t> in front of the symbol to show how many you have.</a:t>
            </a:r>
          </a:p>
          <a:p>
            <a:endParaRPr lang="en-US" sz="2400" i="1" dirty="0">
              <a:latin typeface="Times New Roman" pitchFamily="18" charset="0"/>
              <a:cs typeface="Times New Roman" pitchFamily="18" charset="0"/>
            </a:endParaRPr>
          </a:p>
        </p:txBody>
      </p:sp>
      <p:sp>
        <p:nvSpPr>
          <p:cNvPr id="14" name="Title 1"/>
          <p:cNvSpPr>
            <a:spLocks noGrp="1"/>
          </p:cNvSpPr>
          <p:nvPr>
            <p:ph type="title"/>
          </p:nvPr>
        </p:nvSpPr>
        <p:spPr>
          <a:xfrm>
            <a:off x="0" y="2"/>
            <a:ext cx="10058400" cy="702868"/>
          </a:xfrm>
          <a:solidFill>
            <a:schemeClr val="tx1"/>
          </a:solidFill>
        </p:spPr>
        <p:txBody>
          <a:bodyPr/>
          <a:lstStyle/>
          <a:p>
            <a:r>
              <a:rPr lang="en-US" sz="2800" b="1" dirty="0">
                <a:solidFill>
                  <a:schemeClr val="bg1"/>
                </a:solidFill>
                <a:latin typeface="Times New Roman" pitchFamily="18" charset="0"/>
                <a:cs typeface="Times New Roman" pitchFamily="18" charset="0"/>
              </a:rPr>
              <a:t>Elements – Simplest pure substance, found as atoms</a:t>
            </a:r>
          </a:p>
        </p:txBody>
      </p:sp>
      <p:grpSp>
        <p:nvGrpSpPr>
          <p:cNvPr id="2" name="Group 16"/>
          <p:cNvGrpSpPr/>
          <p:nvPr/>
        </p:nvGrpSpPr>
        <p:grpSpPr>
          <a:xfrm>
            <a:off x="506730" y="1649662"/>
            <a:ext cx="1592580" cy="863600"/>
            <a:chOff x="762000" y="2057400"/>
            <a:chExt cx="1447800" cy="762000"/>
          </a:xfrm>
        </p:grpSpPr>
        <p:sp>
          <p:nvSpPr>
            <p:cNvPr id="5" name="Rectangle 4"/>
            <p:cNvSpPr/>
            <p:nvPr/>
          </p:nvSpPr>
          <p:spPr>
            <a:xfrm>
              <a:off x="1447800" y="25146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20574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560727" y="2941894"/>
            <a:ext cx="1424940" cy="379852"/>
          </a:xfrm>
          <a:prstGeom prst="rect">
            <a:avLst/>
          </a:prstGeom>
          <a:noFill/>
        </p:spPr>
        <p:txBody>
          <a:bodyPr wrap="square" lIns="101858" tIns="50929" rIns="101858" bIns="50929" rtlCol="0">
            <a:spAutoFit/>
          </a:bodyPr>
          <a:lstStyle/>
          <a:p>
            <a:pPr algn="ctr"/>
            <a:r>
              <a:rPr lang="en-US" b="1" dirty="0">
                <a:solidFill>
                  <a:srgbClr val="FF0000"/>
                </a:solidFill>
              </a:rPr>
              <a:t>2B</a:t>
            </a:r>
          </a:p>
        </p:txBody>
      </p:sp>
      <p:sp>
        <p:nvSpPr>
          <p:cNvPr id="24" name="TextBox 23">
            <a:extLst>
              <a:ext uri="{FF2B5EF4-FFF2-40B4-BE49-F238E27FC236}">
                <a16:creationId xmlns:a16="http://schemas.microsoft.com/office/drawing/2014/main" id="{12722B17-B4B7-44C7-84DD-D9273478484F}"/>
              </a:ext>
            </a:extLst>
          </p:cNvPr>
          <p:cNvSpPr txBox="1"/>
          <p:nvPr/>
        </p:nvSpPr>
        <p:spPr>
          <a:xfrm>
            <a:off x="10210800" y="1417212"/>
            <a:ext cx="5029200" cy="923330"/>
          </a:xfrm>
          <a:prstGeom prst="rect">
            <a:avLst/>
          </a:prstGeom>
          <a:noFill/>
        </p:spPr>
        <p:txBody>
          <a:bodyPr wrap="square">
            <a:spAutoFit/>
          </a:bodyPr>
          <a:lstStyle/>
          <a:p>
            <a:pPr lvl="0"/>
            <a:r>
              <a:rPr lang="en-US" sz="1800" i="1" dirty="0">
                <a:solidFill>
                  <a:srgbClr val="FF0000"/>
                </a:solidFill>
                <a:latin typeface="Times New Roman" pitchFamily="18" charset="0"/>
                <a:cs typeface="Times New Roman" pitchFamily="18" charset="0"/>
              </a:rPr>
              <a:t>Notes:  Since the </a:t>
            </a:r>
            <a:r>
              <a:rPr lang="en-US" sz="1800" i="1" dirty="0" err="1">
                <a:solidFill>
                  <a:srgbClr val="FF0000"/>
                </a:solidFill>
                <a:latin typeface="Times New Roman" pitchFamily="18" charset="0"/>
                <a:cs typeface="Times New Roman" pitchFamily="18" charset="0"/>
              </a:rPr>
              <a:t>legos</a:t>
            </a:r>
            <a:r>
              <a:rPr lang="en-US" sz="1800" i="1" dirty="0">
                <a:solidFill>
                  <a:srgbClr val="FF0000"/>
                </a:solidFill>
                <a:latin typeface="Times New Roman" pitchFamily="18" charset="0"/>
                <a:cs typeface="Times New Roman" pitchFamily="18" charset="0"/>
              </a:rPr>
              <a:t> are representing elements, they are not snapped together and we use coefficients to show how many of each we have. </a:t>
            </a:r>
          </a:p>
        </p:txBody>
      </p:sp>
      <p:cxnSp>
        <p:nvCxnSpPr>
          <p:cNvPr id="27" name="Straight Arrow Connector 26">
            <a:extLst>
              <a:ext uri="{FF2B5EF4-FFF2-40B4-BE49-F238E27FC236}">
                <a16:creationId xmlns:a16="http://schemas.microsoft.com/office/drawing/2014/main" id="{FD0DA689-4BDF-4B09-93DA-9BA513F79A09}"/>
              </a:ext>
            </a:extLst>
          </p:cNvPr>
          <p:cNvCxnSpPr>
            <a:cxnSpLocks/>
          </p:cNvCxnSpPr>
          <p:nvPr/>
        </p:nvCxnSpPr>
        <p:spPr>
          <a:xfrm flipH="1" flipV="1">
            <a:off x="2140498" y="1417213"/>
            <a:ext cx="743870" cy="9233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hemistry"/>
          <p:cNvPicPr>
            <a:picLocks noChangeAspect="1" noChangeArrowheads="1"/>
          </p:cNvPicPr>
          <p:nvPr/>
        </p:nvPicPr>
        <p:blipFill>
          <a:blip r:embed="rId3" cstate="print"/>
          <a:srcRect/>
          <a:stretch>
            <a:fillRect/>
          </a:stretch>
        </p:blipFill>
        <p:spPr bwMode="auto">
          <a:xfrm>
            <a:off x="1005840" y="1158039"/>
            <a:ext cx="7858125" cy="5238749"/>
          </a:xfrm>
          <a:prstGeom prst="rect">
            <a:avLst/>
          </a:prstGeom>
          <a:noFill/>
        </p:spPr>
      </p:pic>
      <p:sp>
        <p:nvSpPr>
          <p:cNvPr id="2051" name="Rectangle 3"/>
          <p:cNvSpPr>
            <a:spLocks noGrp="1" noChangeArrowheads="1"/>
          </p:cNvSpPr>
          <p:nvPr>
            <p:ph type="subTitle" idx="1"/>
          </p:nvPr>
        </p:nvSpPr>
        <p:spPr>
          <a:xfrm>
            <a:off x="228600" y="5857553"/>
            <a:ext cx="9471660" cy="1505594"/>
          </a:xfrm>
          <a:solidFill>
            <a:srgbClr val="00B0F0"/>
          </a:solidFill>
        </p:spPr>
        <p:txBody>
          <a:bodyPr/>
          <a:lstStyle/>
          <a:p>
            <a:pPr algn="ctr"/>
            <a:r>
              <a:rPr lang="en-US" sz="4300" b="1" dirty="0">
                <a:solidFill>
                  <a:schemeClr val="bg1"/>
                </a:solidFill>
                <a:latin typeface="Times New Roman" pitchFamily="18" charset="0"/>
                <a:cs typeface="Times New Roman" pitchFamily="18" charset="0"/>
              </a:rPr>
              <a:t>Class Notes</a:t>
            </a:r>
            <a:br>
              <a:rPr lang="en-US" sz="4300" b="1" dirty="0">
                <a:solidFill>
                  <a:schemeClr val="bg1"/>
                </a:solidFill>
                <a:latin typeface="Times New Roman" pitchFamily="18" charset="0"/>
                <a:cs typeface="Times New Roman" pitchFamily="18" charset="0"/>
              </a:rPr>
            </a:br>
            <a:r>
              <a:rPr lang="en-US" sz="4300" b="1" dirty="0">
                <a:solidFill>
                  <a:schemeClr val="bg1"/>
                </a:solidFill>
                <a:latin typeface="Times New Roman" pitchFamily="18" charset="0"/>
                <a:cs typeface="Times New Roman" pitchFamily="18" charset="0"/>
              </a:rPr>
              <a:t>Lesson 1:  Matter</a:t>
            </a:r>
            <a:endParaRPr lang="en-US" sz="3200" b="1" dirty="0">
              <a:solidFill>
                <a:schemeClr val="bg1"/>
              </a:solidFill>
            </a:endParaRPr>
          </a:p>
        </p:txBody>
      </p:sp>
      <p:sp>
        <p:nvSpPr>
          <p:cNvPr id="2052" name="WordArt 5"/>
          <p:cNvSpPr>
            <a:spLocks noChangeArrowheads="1" noChangeShapeType="1" noTextEdit="1"/>
          </p:cNvSpPr>
          <p:nvPr/>
        </p:nvSpPr>
        <p:spPr bwMode="auto">
          <a:xfrm>
            <a:off x="1371604" y="1371603"/>
            <a:ext cx="7492365" cy="1048395"/>
          </a:xfrm>
          <a:prstGeom prst="rect">
            <a:avLst/>
          </a:prstGeom>
        </p:spPr>
        <p:txBody>
          <a:bodyPr wrap="none" lIns="100536" tIns="50267" rIns="100536" bIns="50267" numCol="1" fromWordArt="1">
            <a:prstTxWarp prst="textPlain">
              <a:avLst>
                <a:gd name="adj" fmla="val 50000"/>
              </a:avLst>
            </a:prstTxWarp>
          </a:bodyPr>
          <a:lstStyle/>
          <a:p>
            <a:pPr algn="ctr"/>
            <a:r>
              <a:rPr lang="en-US" sz="4000" kern="10" dirty="0">
                <a:ln w="9525">
                  <a:solidFill>
                    <a:schemeClr val="bg1"/>
                  </a:solidFill>
                  <a:round/>
                  <a:headEnd/>
                  <a:tailEnd/>
                </a:ln>
                <a:solidFill>
                  <a:sysClr val="windowText" lastClr="000000"/>
                </a:solidFill>
                <a:latin typeface="Arial Black" panose="020B0A04020102020204" pitchFamily="34" charset="0"/>
              </a:rPr>
              <a:t>Introduction to </a:t>
            </a:r>
          </a:p>
        </p:txBody>
      </p:sp>
      <p:sp>
        <p:nvSpPr>
          <p:cNvPr id="5" name="TextBox 4">
            <a:extLst>
              <a:ext uri="{FF2B5EF4-FFF2-40B4-BE49-F238E27FC236}">
                <a16:creationId xmlns:a16="http://schemas.microsoft.com/office/drawing/2014/main" id="{5A4F89A5-8854-4905-A03B-F7F341BB82FA}"/>
              </a:ext>
            </a:extLst>
          </p:cNvPr>
          <p:cNvSpPr txBox="1"/>
          <p:nvPr/>
        </p:nvSpPr>
        <p:spPr>
          <a:xfrm>
            <a:off x="-3352800" y="533400"/>
            <a:ext cx="3352800" cy="3693319"/>
          </a:xfrm>
          <a:prstGeom prst="rect">
            <a:avLst/>
          </a:prstGeom>
          <a:noFill/>
        </p:spPr>
        <p:txBody>
          <a:bodyPr wrap="square" rtlCol="0">
            <a:spAutoFit/>
          </a:bodyPr>
          <a:lstStyle/>
          <a:p>
            <a:r>
              <a:rPr lang="en-US" dirty="0"/>
              <a:t>Review slides #6-9 in class.  I allow students who are finished with their notes to make additions/corrections.  </a:t>
            </a:r>
          </a:p>
          <a:p>
            <a:endParaRPr lang="en-US" dirty="0"/>
          </a:p>
          <a:p>
            <a:r>
              <a:rPr lang="en-US" dirty="0"/>
              <a:t>This lesson also includes the Density Challenge that is available as a separate assignment.</a:t>
            </a:r>
          </a:p>
          <a:p>
            <a:endParaRPr lang="en-US" dirty="0"/>
          </a:p>
          <a:p>
            <a:endParaRPr lang="en-US" dirty="0"/>
          </a:p>
          <a:p>
            <a:endParaRPr lang="en-US" dirty="0"/>
          </a:p>
          <a:p>
            <a:endParaRPr lang="en-US" b="1" dirty="0">
              <a:solidFill>
                <a:srgbClr val="FF0000"/>
              </a:solidFill>
            </a:endParaRPr>
          </a:p>
        </p:txBody>
      </p:sp>
      <p:sp>
        <p:nvSpPr>
          <p:cNvPr id="6" name="TextBox 5">
            <a:extLst>
              <a:ext uri="{FF2B5EF4-FFF2-40B4-BE49-F238E27FC236}">
                <a16:creationId xmlns:a16="http://schemas.microsoft.com/office/drawing/2014/main" id="{69740446-C4F9-41ED-AC41-AC497FA63C72}"/>
              </a:ext>
            </a:extLst>
          </p:cNvPr>
          <p:cNvSpPr txBox="1"/>
          <p:nvPr/>
        </p:nvSpPr>
        <p:spPr>
          <a:xfrm>
            <a:off x="-3347362" y="0"/>
            <a:ext cx="3292994" cy="369332"/>
          </a:xfrm>
          <a:prstGeom prst="rect">
            <a:avLst/>
          </a:prstGeom>
          <a:noFill/>
        </p:spPr>
        <p:txBody>
          <a:bodyPr wrap="square">
            <a:spAutoFit/>
          </a:bodyPr>
          <a:lstStyle/>
          <a:p>
            <a:r>
              <a:rPr lang="en-US" b="1" dirty="0">
                <a:solidFill>
                  <a:srgbClr val="FF0000"/>
                </a:solidFill>
              </a:rPr>
              <a:t>Class Notes</a:t>
            </a:r>
          </a:p>
        </p:txBody>
      </p:sp>
      <p:sp>
        <p:nvSpPr>
          <p:cNvPr id="2" name="TextBox 1">
            <a:extLst>
              <a:ext uri="{FF2B5EF4-FFF2-40B4-BE49-F238E27FC236}">
                <a16:creationId xmlns:a16="http://schemas.microsoft.com/office/drawing/2014/main" id="{4E61E404-6B3D-4D60-A038-DAF312ED8D55}"/>
              </a:ext>
            </a:extLst>
          </p:cNvPr>
          <p:cNvSpPr txBox="1"/>
          <p:nvPr/>
        </p:nvSpPr>
        <p:spPr>
          <a:xfrm>
            <a:off x="3068002" y="7403068"/>
            <a:ext cx="3733800" cy="369332"/>
          </a:xfrm>
          <a:prstGeom prst="rect">
            <a:avLst/>
          </a:prstGeom>
          <a:noFill/>
        </p:spPr>
        <p:txBody>
          <a:bodyPr wrap="square" rtlCol="0">
            <a:spAutoFit/>
          </a:bodyPr>
          <a:lstStyle/>
          <a:p>
            <a:pPr algn="ctr"/>
            <a:r>
              <a:rPr lang="en-US" dirty="0">
                <a:hlinkClick r:id="rId4" action="ppaction://hlinksldjump"/>
              </a:rPr>
              <a:t>Main Page</a:t>
            </a:r>
            <a:endParaRPr lang="en-US" dirty="0"/>
          </a:p>
        </p:txBody>
      </p:sp>
    </p:spTree>
    <p:extLst>
      <p:ext uri="{BB962C8B-B14F-4D97-AF65-F5344CB8AC3E}">
        <p14:creationId xmlns:p14="http://schemas.microsoft.com/office/powerpoint/2010/main" val="1575357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7538B5-1AB0-416B-B202-98A216BA8DE2}"/>
              </a:ext>
            </a:extLst>
          </p:cNvPr>
          <p:cNvPicPr>
            <a:picLocks noChangeAspect="1"/>
          </p:cNvPicPr>
          <p:nvPr/>
        </p:nvPicPr>
        <p:blipFill rotWithShape="1">
          <a:blip r:embed="rId2"/>
          <a:srcRect l="1519" t="8847" r="67338"/>
          <a:stretch/>
        </p:blipFill>
        <p:spPr>
          <a:xfrm>
            <a:off x="95776" y="383256"/>
            <a:ext cx="2514600" cy="6931944"/>
          </a:xfrm>
          <a:prstGeom prst="rect">
            <a:avLst/>
          </a:prstGeom>
        </p:spPr>
      </p:pic>
      <p:grpSp>
        <p:nvGrpSpPr>
          <p:cNvPr id="2" name="Group 16"/>
          <p:cNvGrpSpPr/>
          <p:nvPr/>
        </p:nvGrpSpPr>
        <p:grpSpPr>
          <a:xfrm>
            <a:off x="556786" y="1287644"/>
            <a:ext cx="1592580" cy="863600"/>
            <a:chOff x="762000" y="2057400"/>
            <a:chExt cx="1447800" cy="762000"/>
          </a:xfrm>
        </p:grpSpPr>
        <p:sp>
          <p:nvSpPr>
            <p:cNvPr id="5" name="Rectangle 4"/>
            <p:cNvSpPr/>
            <p:nvPr/>
          </p:nvSpPr>
          <p:spPr>
            <a:xfrm>
              <a:off x="1447800" y="25146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20574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7"/>
          <p:cNvGrpSpPr/>
          <p:nvPr/>
        </p:nvGrpSpPr>
        <p:grpSpPr>
          <a:xfrm>
            <a:off x="472966" y="3451914"/>
            <a:ext cx="1844040" cy="863600"/>
            <a:chOff x="609600" y="3429000"/>
            <a:chExt cx="1676400" cy="762000"/>
          </a:xfrm>
        </p:grpSpPr>
        <p:sp>
          <p:nvSpPr>
            <p:cNvPr id="7" name="Rectangle 6"/>
            <p:cNvSpPr/>
            <p:nvPr/>
          </p:nvSpPr>
          <p:spPr>
            <a:xfrm>
              <a:off x="1066800" y="38862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34290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0" y="34290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610783" y="2579876"/>
            <a:ext cx="1424940" cy="379852"/>
          </a:xfrm>
          <a:prstGeom prst="rect">
            <a:avLst/>
          </a:prstGeom>
          <a:noFill/>
        </p:spPr>
        <p:txBody>
          <a:bodyPr wrap="square" lIns="101858" tIns="50929" rIns="101858" bIns="50929" rtlCol="0">
            <a:spAutoFit/>
          </a:bodyPr>
          <a:lstStyle/>
          <a:p>
            <a:pPr algn="ctr"/>
            <a:r>
              <a:rPr lang="en-US" b="1" dirty="0">
                <a:solidFill>
                  <a:srgbClr val="FF0000"/>
                </a:solidFill>
              </a:rPr>
              <a:t>2B</a:t>
            </a:r>
          </a:p>
        </p:txBody>
      </p:sp>
      <p:sp>
        <p:nvSpPr>
          <p:cNvPr id="15" name="TextBox 14"/>
          <p:cNvSpPr txBox="1"/>
          <p:nvPr/>
        </p:nvSpPr>
        <p:spPr>
          <a:xfrm>
            <a:off x="511066" y="4724784"/>
            <a:ext cx="1424940" cy="379852"/>
          </a:xfrm>
          <a:prstGeom prst="rect">
            <a:avLst/>
          </a:prstGeom>
          <a:noFill/>
        </p:spPr>
        <p:txBody>
          <a:bodyPr wrap="square" lIns="101858" tIns="50929" rIns="101858" bIns="50929" rtlCol="0">
            <a:spAutoFit/>
          </a:bodyPr>
          <a:lstStyle/>
          <a:p>
            <a:pPr algn="ctr"/>
            <a:r>
              <a:rPr lang="en-US" b="1" dirty="0">
                <a:solidFill>
                  <a:srgbClr val="FF0000"/>
                </a:solidFill>
              </a:rPr>
              <a:t>3Y</a:t>
            </a:r>
          </a:p>
        </p:txBody>
      </p:sp>
      <p:sp>
        <p:nvSpPr>
          <p:cNvPr id="16" name="TextBox 15"/>
          <p:cNvSpPr txBox="1"/>
          <p:nvPr/>
        </p:nvSpPr>
        <p:spPr>
          <a:xfrm>
            <a:off x="640606" y="6843718"/>
            <a:ext cx="1424940" cy="379852"/>
          </a:xfrm>
          <a:prstGeom prst="rect">
            <a:avLst/>
          </a:prstGeom>
          <a:noFill/>
        </p:spPr>
        <p:txBody>
          <a:bodyPr wrap="square" lIns="101858" tIns="50929" rIns="101858" bIns="50929" rtlCol="0">
            <a:spAutoFit/>
          </a:bodyPr>
          <a:lstStyle/>
          <a:p>
            <a:pPr algn="ctr"/>
            <a:r>
              <a:rPr lang="en-US" b="1" dirty="0">
                <a:solidFill>
                  <a:srgbClr val="FF0000"/>
                </a:solidFill>
              </a:rPr>
              <a:t>4G</a:t>
            </a:r>
          </a:p>
        </p:txBody>
      </p:sp>
      <p:grpSp>
        <p:nvGrpSpPr>
          <p:cNvPr id="3" name="Group 2">
            <a:extLst>
              <a:ext uri="{FF2B5EF4-FFF2-40B4-BE49-F238E27FC236}">
                <a16:creationId xmlns:a16="http://schemas.microsoft.com/office/drawing/2014/main" id="{C6CDB611-02A2-495E-B33B-B14540B7977D}"/>
              </a:ext>
            </a:extLst>
          </p:cNvPr>
          <p:cNvGrpSpPr/>
          <p:nvPr/>
        </p:nvGrpSpPr>
        <p:grpSpPr>
          <a:xfrm>
            <a:off x="431056" y="5593890"/>
            <a:ext cx="1828800" cy="927736"/>
            <a:chOff x="431056" y="5593890"/>
            <a:chExt cx="1828800" cy="927736"/>
          </a:xfrm>
        </p:grpSpPr>
        <p:sp>
          <p:nvSpPr>
            <p:cNvPr id="10" name="Rectangle 9"/>
            <p:cNvSpPr/>
            <p:nvPr/>
          </p:nvSpPr>
          <p:spPr>
            <a:xfrm>
              <a:off x="1421656" y="6176186"/>
              <a:ext cx="838200" cy="345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5053" y="5593890"/>
              <a:ext cx="838200" cy="345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0D9287-0CF9-4922-9E50-3E0BFF00C4AA}"/>
                </a:ext>
              </a:extLst>
            </p:cNvPr>
            <p:cNvSpPr/>
            <p:nvPr/>
          </p:nvSpPr>
          <p:spPr>
            <a:xfrm flipH="1">
              <a:off x="431056" y="6138720"/>
              <a:ext cx="838200" cy="345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1B52CB-9BA5-46B7-A1D6-56350EEF26F0}"/>
                </a:ext>
              </a:extLst>
            </p:cNvPr>
            <p:cNvSpPr/>
            <p:nvPr/>
          </p:nvSpPr>
          <p:spPr>
            <a:xfrm flipH="1">
              <a:off x="1421656" y="5708582"/>
              <a:ext cx="838200" cy="345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A9B62585-DBEC-4824-94AF-0A52D2848CE1}"/>
              </a:ext>
            </a:extLst>
          </p:cNvPr>
          <p:cNvSpPr txBox="1"/>
          <p:nvPr/>
        </p:nvSpPr>
        <p:spPr>
          <a:xfrm>
            <a:off x="3257156" y="3206550"/>
            <a:ext cx="6725044" cy="3416320"/>
          </a:xfrm>
          <a:prstGeom prst="rect">
            <a:avLst/>
          </a:prstGeom>
          <a:noFill/>
        </p:spPr>
        <p:txBody>
          <a:bodyPr wrap="square">
            <a:spAutoFit/>
          </a:bodyPr>
          <a:lstStyle/>
          <a:p>
            <a:pPr lvl="0"/>
            <a:r>
              <a:rPr lang="en-US" sz="2400" b="1" i="1" dirty="0">
                <a:solidFill>
                  <a:srgbClr val="FF0000"/>
                </a:solidFill>
                <a:latin typeface="Times New Roman" pitchFamily="18" charset="0"/>
                <a:cs typeface="Times New Roman" pitchFamily="18" charset="0"/>
              </a:rPr>
              <a:t>Tasks 2 &amp; 3 </a:t>
            </a:r>
            <a:r>
              <a:rPr lang="en-US" sz="2400" i="1" dirty="0">
                <a:solidFill>
                  <a:srgbClr val="FF0000"/>
                </a:solidFill>
                <a:latin typeface="Times New Roman" pitchFamily="18" charset="0"/>
                <a:cs typeface="Times New Roman" pitchFamily="18" charset="0"/>
              </a:rPr>
              <a:t>– Read the descriptions for each. </a:t>
            </a:r>
          </a:p>
          <a:p>
            <a:pPr lvl="0"/>
            <a:endParaRPr lang="en-US" sz="2400" i="1" dirty="0">
              <a:solidFill>
                <a:srgbClr val="FF0000"/>
              </a:solidFill>
              <a:latin typeface="Times New Roman" pitchFamily="18" charset="0"/>
              <a:cs typeface="Times New Roman" pitchFamily="18" charset="0"/>
            </a:endParaRPr>
          </a:p>
          <a:p>
            <a:pPr lvl="0"/>
            <a:r>
              <a:rPr lang="en-US" sz="2400" i="1" dirty="0">
                <a:solidFill>
                  <a:srgbClr val="FF0000"/>
                </a:solidFill>
                <a:latin typeface="Times New Roman" pitchFamily="18" charset="0"/>
                <a:cs typeface="Times New Roman" pitchFamily="18" charset="0"/>
              </a:rPr>
              <a:t>Try it on the table with the </a:t>
            </a:r>
            <a:r>
              <a:rPr lang="en-US" sz="2400" i="1" dirty="0" err="1">
                <a:solidFill>
                  <a:srgbClr val="FF0000"/>
                </a:solidFill>
                <a:latin typeface="Times New Roman" pitchFamily="18" charset="0"/>
                <a:cs typeface="Times New Roman" pitchFamily="18" charset="0"/>
              </a:rPr>
              <a:t>legos</a:t>
            </a:r>
            <a:r>
              <a:rPr lang="en-US" sz="2400" i="1" dirty="0">
                <a:solidFill>
                  <a:srgbClr val="FF0000"/>
                </a:solidFill>
                <a:latin typeface="Times New Roman" pitchFamily="18" charset="0"/>
                <a:cs typeface="Times New Roman" pitchFamily="18" charset="0"/>
              </a:rPr>
              <a:t> and use chalk to write the chemical formula. </a:t>
            </a:r>
          </a:p>
          <a:p>
            <a:pPr lvl="0"/>
            <a:endParaRPr lang="en-US" sz="2400" i="1" dirty="0">
              <a:solidFill>
                <a:srgbClr val="FF0000"/>
              </a:solidFill>
              <a:latin typeface="Times New Roman" pitchFamily="18" charset="0"/>
              <a:cs typeface="Times New Roman" pitchFamily="18" charset="0"/>
            </a:endParaRPr>
          </a:p>
          <a:p>
            <a:pPr lvl="0"/>
            <a:r>
              <a:rPr lang="en-US" sz="2400" i="1" dirty="0">
                <a:solidFill>
                  <a:srgbClr val="FF0000"/>
                </a:solidFill>
                <a:latin typeface="Times New Roman" pitchFamily="18" charset="0"/>
                <a:cs typeface="Times New Roman" pitchFamily="18" charset="0"/>
              </a:rPr>
              <a:t>Drag the colored boxes to the slide to show the correct answer </a:t>
            </a:r>
            <a:r>
              <a:rPr lang="en-US" sz="2400" i="1" u="sng" dirty="0">
                <a:solidFill>
                  <a:srgbClr val="FF0000"/>
                </a:solidFill>
                <a:latin typeface="Times New Roman" pitchFamily="18" charset="0"/>
                <a:cs typeface="Times New Roman" pitchFamily="18" charset="0"/>
              </a:rPr>
              <a:t>after your answers have been checked.</a:t>
            </a:r>
          </a:p>
          <a:p>
            <a:pPr lvl="0"/>
            <a:endParaRPr lang="en-US" sz="2400" dirty="0">
              <a:latin typeface="Times New Roman" pitchFamily="18" charset="0"/>
              <a:cs typeface="Times New Roman" pitchFamily="18" charset="0"/>
            </a:endParaRPr>
          </a:p>
        </p:txBody>
      </p:sp>
      <p:cxnSp>
        <p:nvCxnSpPr>
          <p:cNvPr id="17" name="Straight Arrow Connector 16">
            <a:extLst>
              <a:ext uri="{FF2B5EF4-FFF2-40B4-BE49-F238E27FC236}">
                <a16:creationId xmlns:a16="http://schemas.microsoft.com/office/drawing/2014/main" id="{5E4EBF4B-4AB7-4FA7-8F25-9F937682E214}"/>
              </a:ext>
            </a:extLst>
          </p:cNvPr>
          <p:cNvCxnSpPr>
            <a:cxnSpLocks/>
          </p:cNvCxnSpPr>
          <p:nvPr/>
        </p:nvCxnSpPr>
        <p:spPr>
          <a:xfrm flipH="1" flipV="1">
            <a:off x="2317006" y="3143182"/>
            <a:ext cx="837806" cy="381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5ACC52-7BFC-4AB4-A2DD-03C4672FC3DE}"/>
              </a:ext>
            </a:extLst>
          </p:cNvPr>
          <p:cNvCxnSpPr>
            <a:cxnSpLocks/>
          </p:cNvCxnSpPr>
          <p:nvPr/>
        </p:nvCxnSpPr>
        <p:spPr>
          <a:xfrm flipH="1">
            <a:off x="2484646" y="3524182"/>
            <a:ext cx="691318" cy="1752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50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062867"/>
            <a:ext cx="6705600" cy="5519720"/>
          </a:xfrm>
          <a:prstGeom prst="rect">
            <a:avLst/>
          </a:prstGeom>
          <a:noFill/>
        </p:spPr>
        <p:txBody>
          <a:bodyPr wrap="square" lIns="101858" tIns="50929" rIns="101858" bIns="50929" rtlCol="0">
            <a:spAutoFit/>
          </a:bodyPr>
          <a:lstStyle/>
          <a:p>
            <a:pPr lvl="0"/>
            <a:r>
              <a:rPr lang="en-US" sz="2200" b="1" dirty="0">
                <a:latin typeface="Times New Roman" pitchFamily="18" charset="0"/>
                <a:cs typeface="Times New Roman" pitchFamily="18" charset="0"/>
              </a:rPr>
              <a:t>If individual Legos are elements, how can we use them to represent compounds? </a:t>
            </a:r>
          </a:p>
          <a:p>
            <a:pPr lvl="0"/>
            <a:endParaRPr lang="en-US" sz="2200" dirty="0">
              <a:latin typeface="Times New Roman" pitchFamily="18" charset="0"/>
              <a:cs typeface="Times New Roman" pitchFamily="18" charset="0"/>
            </a:endParaRPr>
          </a:p>
          <a:p>
            <a:pPr lvl="0"/>
            <a:r>
              <a:rPr lang="en-US" sz="2200" b="1" dirty="0">
                <a:latin typeface="Times New Roman" pitchFamily="18" charset="0"/>
                <a:cs typeface="Times New Roman" pitchFamily="18" charset="0"/>
              </a:rPr>
              <a:t>Task 1:  Create a compound with 1 atom of 3 different elements. </a:t>
            </a:r>
          </a:p>
          <a:p>
            <a:pPr lvl="0"/>
            <a:endParaRPr lang="en-US" sz="2200" b="1" dirty="0">
              <a:latin typeface="Times New Roman" pitchFamily="18" charset="0"/>
              <a:cs typeface="Times New Roman" pitchFamily="18" charset="0"/>
            </a:endParaRPr>
          </a:p>
          <a:p>
            <a:pPr lvl="0"/>
            <a:r>
              <a:rPr lang="en-US" sz="2200" b="1" i="1" dirty="0">
                <a:solidFill>
                  <a:srgbClr val="FF0000"/>
                </a:solidFill>
                <a:latin typeface="Times New Roman" pitchFamily="18" charset="0"/>
                <a:cs typeface="Times New Roman" pitchFamily="18" charset="0"/>
              </a:rPr>
              <a:t>Try it on the table by using the Legos to create compounds that match the descriptions.   Use chalk to write the chemical formula on your table for the teacher to check.</a:t>
            </a:r>
          </a:p>
          <a:p>
            <a:endParaRPr lang="en-US" sz="2200" b="1" i="1" dirty="0">
              <a:solidFill>
                <a:srgbClr val="FF0000"/>
              </a:solidFill>
              <a:latin typeface="Times New Roman" pitchFamily="18" charset="0"/>
              <a:cs typeface="Times New Roman" pitchFamily="18" charset="0"/>
            </a:endParaRPr>
          </a:p>
          <a:p>
            <a:r>
              <a:rPr lang="en-US" sz="2200" b="1" i="1" dirty="0">
                <a:solidFill>
                  <a:srgbClr val="FF0000"/>
                </a:solidFill>
                <a:latin typeface="Times New Roman" pitchFamily="18" charset="0"/>
                <a:cs typeface="Times New Roman" pitchFamily="18" charset="0"/>
              </a:rPr>
              <a:t>Drag the “elements” you need to create the compounds on your worksheet/slide. Write the chemical formula for each in the textbox.</a:t>
            </a:r>
          </a:p>
          <a:p>
            <a:pPr lvl="0"/>
            <a:endParaRPr lang="en-US" sz="2200" b="1" i="1" dirty="0">
              <a:solidFill>
                <a:srgbClr val="FF0000"/>
              </a:solidFill>
              <a:latin typeface="Times New Roman" pitchFamily="18" charset="0"/>
              <a:cs typeface="Times New Roman" pitchFamily="18" charset="0"/>
            </a:endParaRPr>
          </a:p>
          <a:p>
            <a:endParaRPr lang="en-US" sz="2200" b="1" dirty="0">
              <a:latin typeface="Times New Roman" pitchFamily="18" charset="0"/>
              <a:cs typeface="Times New Roman" pitchFamily="18" charset="0"/>
            </a:endParaRPr>
          </a:p>
        </p:txBody>
      </p:sp>
      <p:pic>
        <p:nvPicPr>
          <p:cNvPr id="22" name="Picture 21">
            <a:extLst>
              <a:ext uri="{FF2B5EF4-FFF2-40B4-BE49-F238E27FC236}">
                <a16:creationId xmlns:a16="http://schemas.microsoft.com/office/drawing/2014/main" id="{4D25B198-FD63-4250-89FE-51D5F5F2B6FE}"/>
              </a:ext>
            </a:extLst>
          </p:cNvPr>
          <p:cNvPicPr>
            <a:picLocks noChangeAspect="1"/>
          </p:cNvPicPr>
          <p:nvPr/>
        </p:nvPicPr>
        <p:blipFill rotWithShape="1">
          <a:blip r:embed="rId2"/>
          <a:srcRect l="33714" t="9627" r="33669"/>
          <a:stretch/>
        </p:blipFill>
        <p:spPr>
          <a:xfrm>
            <a:off x="7200900" y="762000"/>
            <a:ext cx="2362200" cy="6736078"/>
          </a:xfrm>
          <a:prstGeom prst="rect">
            <a:avLst/>
          </a:prstGeom>
        </p:spPr>
      </p:pic>
      <p:sp>
        <p:nvSpPr>
          <p:cNvPr id="6" name="Title 1"/>
          <p:cNvSpPr>
            <a:spLocks noGrp="1"/>
          </p:cNvSpPr>
          <p:nvPr>
            <p:ph type="title"/>
          </p:nvPr>
        </p:nvSpPr>
        <p:spPr>
          <a:xfrm>
            <a:off x="0" y="2"/>
            <a:ext cx="10058400" cy="622390"/>
          </a:xfrm>
          <a:solidFill>
            <a:schemeClr val="tx1"/>
          </a:solidFill>
        </p:spPr>
        <p:txBody>
          <a:bodyPr/>
          <a:lstStyle/>
          <a:p>
            <a:r>
              <a:rPr lang="en-US" sz="2800" b="1" dirty="0">
                <a:solidFill>
                  <a:schemeClr val="bg1"/>
                </a:solidFill>
                <a:latin typeface="Times New Roman" pitchFamily="18" charset="0"/>
                <a:cs typeface="Times New Roman" pitchFamily="18" charset="0"/>
              </a:rPr>
              <a:t>Compounds - </a:t>
            </a:r>
            <a:r>
              <a:rPr lang="en-US" sz="2800" dirty="0">
                <a:solidFill>
                  <a:schemeClr val="bg1"/>
                </a:solidFill>
                <a:latin typeface="Times New Roman" pitchFamily="18" charset="0"/>
                <a:cs typeface="Times New Roman" pitchFamily="18" charset="0"/>
              </a:rPr>
              <a:t>2 or more different elements bonded together.</a:t>
            </a:r>
          </a:p>
        </p:txBody>
      </p:sp>
      <p:grpSp>
        <p:nvGrpSpPr>
          <p:cNvPr id="2" name="Group 21"/>
          <p:cNvGrpSpPr/>
          <p:nvPr/>
        </p:nvGrpSpPr>
        <p:grpSpPr>
          <a:xfrm>
            <a:off x="8001000" y="1661317"/>
            <a:ext cx="838200" cy="960896"/>
            <a:chOff x="6858000" y="1676400"/>
            <a:chExt cx="762000" cy="914400"/>
          </a:xfrm>
        </p:grpSpPr>
        <p:sp>
          <p:nvSpPr>
            <p:cNvPr id="5" name="Rectangle 4"/>
            <p:cNvSpPr/>
            <p:nvPr/>
          </p:nvSpPr>
          <p:spPr>
            <a:xfrm>
              <a:off x="6858000" y="16764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0" y="19812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0" y="2286000"/>
              <a:ext cx="7620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669530" y="2834969"/>
            <a:ext cx="1424940" cy="379852"/>
          </a:xfrm>
          <a:prstGeom prst="rect">
            <a:avLst/>
          </a:prstGeom>
          <a:noFill/>
        </p:spPr>
        <p:txBody>
          <a:bodyPr wrap="square" lIns="101858" tIns="50929" rIns="101858" bIns="50929" rtlCol="0">
            <a:spAutoFit/>
          </a:bodyPr>
          <a:lstStyle/>
          <a:p>
            <a:pPr algn="ctr"/>
            <a:r>
              <a:rPr lang="en-US" b="1" dirty="0">
                <a:solidFill>
                  <a:srgbClr val="FF0000"/>
                </a:solidFill>
              </a:rPr>
              <a:t>BYG</a:t>
            </a:r>
          </a:p>
        </p:txBody>
      </p:sp>
      <p:sp>
        <p:nvSpPr>
          <p:cNvPr id="23" name="TextBox 22">
            <a:extLst>
              <a:ext uri="{FF2B5EF4-FFF2-40B4-BE49-F238E27FC236}">
                <a16:creationId xmlns:a16="http://schemas.microsoft.com/office/drawing/2014/main" id="{85B07754-AD67-45F4-9E0E-9D7A72CB3B04}"/>
              </a:ext>
            </a:extLst>
          </p:cNvPr>
          <p:cNvSpPr txBox="1"/>
          <p:nvPr/>
        </p:nvSpPr>
        <p:spPr>
          <a:xfrm>
            <a:off x="228600" y="6408465"/>
            <a:ext cx="6972300" cy="923330"/>
          </a:xfrm>
          <a:prstGeom prst="rect">
            <a:avLst/>
          </a:prstGeom>
          <a:noFill/>
        </p:spPr>
        <p:txBody>
          <a:bodyPr wrap="square">
            <a:spAutoFit/>
          </a:bodyPr>
          <a:lstStyle/>
          <a:p>
            <a:pPr lvl="0"/>
            <a:r>
              <a:rPr lang="en-US" sz="1800" i="1" dirty="0">
                <a:solidFill>
                  <a:srgbClr val="FF0000"/>
                </a:solidFill>
                <a:latin typeface="Times New Roman" pitchFamily="18" charset="0"/>
                <a:cs typeface="Times New Roman" pitchFamily="18" charset="0"/>
              </a:rPr>
              <a:t>Note:  </a:t>
            </a:r>
            <a:r>
              <a:rPr lang="en-US" sz="1800" b="1" i="1" dirty="0">
                <a:solidFill>
                  <a:srgbClr val="FF0000"/>
                </a:solidFill>
                <a:latin typeface="Times New Roman" pitchFamily="18" charset="0"/>
                <a:cs typeface="Times New Roman" pitchFamily="18" charset="0"/>
              </a:rPr>
              <a:t>Subscripts</a:t>
            </a:r>
            <a:r>
              <a:rPr lang="en-US" sz="1800" i="1" dirty="0">
                <a:solidFill>
                  <a:srgbClr val="FF0000"/>
                </a:solidFill>
                <a:latin typeface="Times New Roman" pitchFamily="18" charset="0"/>
                <a:cs typeface="Times New Roman" pitchFamily="18" charset="0"/>
              </a:rPr>
              <a:t> are used to show how many of each atom are in a compound. If there is only 1 atom of that element, you do not need to write the 1.</a:t>
            </a:r>
          </a:p>
        </p:txBody>
      </p:sp>
      <p:sp>
        <p:nvSpPr>
          <p:cNvPr id="25" name="TextBox 24">
            <a:extLst>
              <a:ext uri="{FF2B5EF4-FFF2-40B4-BE49-F238E27FC236}">
                <a16:creationId xmlns:a16="http://schemas.microsoft.com/office/drawing/2014/main" id="{A4D52D2A-3517-4485-9660-F92CB085AD79}"/>
              </a:ext>
            </a:extLst>
          </p:cNvPr>
          <p:cNvSpPr txBox="1"/>
          <p:nvPr/>
        </p:nvSpPr>
        <p:spPr>
          <a:xfrm>
            <a:off x="10058400" y="4620110"/>
            <a:ext cx="4343400" cy="1477328"/>
          </a:xfrm>
          <a:prstGeom prst="rect">
            <a:avLst/>
          </a:prstGeom>
          <a:noFill/>
        </p:spPr>
        <p:txBody>
          <a:bodyPr wrap="square">
            <a:spAutoFit/>
          </a:bodyPr>
          <a:lstStyle/>
          <a:p>
            <a:r>
              <a:rPr lang="en-US" sz="1800" b="1" i="1" dirty="0">
                <a:latin typeface="Times New Roman" pitchFamily="18" charset="0"/>
                <a:cs typeface="Times New Roman" pitchFamily="18" charset="0"/>
              </a:rPr>
              <a:t>NOTE: LEGOs snapped together represent a chemical bond forming one compound.  LEGOs that are not snapped together are not chemically bonded to each other.  These would be considered mixtures.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8140" y="1524000"/>
            <a:ext cx="6705600" cy="2472732"/>
          </a:xfrm>
          <a:prstGeom prst="rect">
            <a:avLst/>
          </a:prstGeom>
          <a:noFill/>
        </p:spPr>
        <p:txBody>
          <a:bodyPr wrap="square" lIns="101858" tIns="50929" rIns="101858" bIns="50929" rtlCol="0">
            <a:spAutoFit/>
          </a:bodyPr>
          <a:lstStyle/>
          <a:p>
            <a:pPr lvl="0"/>
            <a:endParaRPr lang="en-US" sz="2200" b="1" dirty="0">
              <a:latin typeface="Times New Roman" pitchFamily="18" charset="0"/>
              <a:cs typeface="Times New Roman" pitchFamily="18" charset="0"/>
            </a:endParaRPr>
          </a:p>
          <a:p>
            <a:pPr lvl="0"/>
            <a:r>
              <a:rPr lang="en-US" sz="2200" b="1" dirty="0">
                <a:latin typeface="Times New Roman" pitchFamily="18" charset="0"/>
                <a:cs typeface="Times New Roman" pitchFamily="18" charset="0"/>
              </a:rPr>
              <a:t>Task 2:  Create a compound with 2 atoms of one element with 1 atom of another. </a:t>
            </a:r>
          </a:p>
          <a:p>
            <a:pPr lvl="0"/>
            <a:endParaRPr lang="en-US" sz="2200" b="1" dirty="0">
              <a:latin typeface="Times New Roman" pitchFamily="18" charset="0"/>
              <a:cs typeface="Times New Roman" pitchFamily="18" charset="0"/>
            </a:endParaRPr>
          </a:p>
          <a:p>
            <a:pPr lvl="0"/>
            <a:r>
              <a:rPr lang="en-US" sz="2200" b="1" i="1" dirty="0">
                <a:solidFill>
                  <a:srgbClr val="FF0000"/>
                </a:solidFill>
                <a:latin typeface="Times New Roman" pitchFamily="18" charset="0"/>
                <a:cs typeface="Times New Roman" pitchFamily="18" charset="0"/>
              </a:rPr>
              <a:t>Try it on the table and then add to the slide after it is  checked.</a:t>
            </a:r>
          </a:p>
          <a:p>
            <a:pPr lvl="0"/>
            <a:endParaRPr lang="en-US" sz="2200" b="1" dirty="0">
              <a:latin typeface="Times New Roman" pitchFamily="18" charset="0"/>
              <a:cs typeface="Times New Roman" pitchFamily="18" charset="0"/>
            </a:endParaRPr>
          </a:p>
        </p:txBody>
      </p:sp>
      <p:pic>
        <p:nvPicPr>
          <p:cNvPr id="22" name="Picture 21">
            <a:extLst>
              <a:ext uri="{FF2B5EF4-FFF2-40B4-BE49-F238E27FC236}">
                <a16:creationId xmlns:a16="http://schemas.microsoft.com/office/drawing/2014/main" id="{4D25B198-FD63-4250-89FE-51D5F5F2B6FE}"/>
              </a:ext>
            </a:extLst>
          </p:cNvPr>
          <p:cNvPicPr>
            <a:picLocks noChangeAspect="1"/>
          </p:cNvPicPr>
          <p:nvPr/>
        </p:nvPicPr>
        <p:blipFill rotWithShape="1">
          <a:blip r:embed="rId2"/>
          <a:srcRect l="33714" t="9627" r="33669"/>
          <a:stretch/>
        </p:blipFill>
        <p:spPr>
          <a:xfrm>
            <a:off x="7200900" y="457200"/>
            <a:ext cx="2362200" cy="6736078"/>
          </a:xfrm>
          <a:prstGeom prst="rect">
            <a:avLst/>
          </a:prstGeom>
        </p:spPr>
      </p:pic>
      <p:grpSp>
        <p:nvGrpSpPr>
          <p:cNvPr id="2" name="Group 21"/>
          <p:cNvGrpSpPr/>
          <p:nvPr/>
        </p:nvGrpSpPr>
        <p:grpSpPr>
          <a:xfrm>
            <a:off x="8001000" y="1356517"/>
            <a:ext cx="838200" cy="960896"/>
            <a:chOff x="6858000" y="1676400"/>
            <a:chExt cx="762000" cy="914400"/>
          </a:xfrm>
        </p:grpSpPr>
        <p:sp>
          <p:nvSpPr>
            <p:cNvPr id="5" name="Rectangle 4"/>
            <p:cNvSpPr/>
            <p:nvPr/>
          </p:nvSpPr>
          <p:spPr>
            <a:xfrm>
              <a:off x="6858000" y="16764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0" y="19812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0" y="2286000"/>
              <a:ext cx="7620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669530" y="2530169"/>
            <a:ext cx="1424940" cy="379852"/>
          </a:xfrm>
          <a:prstGeom prst="rect">
            <a:avLst/>
          </a:prstGeom>
          <a:noFill/>
        </p:spPr>
        <p:txBody>
          <a:bodyPr wrap="square" lIns="101858" tIns="50929" rIns="101858" bIns="50929" rtlCol="0">
            <a:spAutoFit/>
          </a:bodyPr>
          <a:lstStyle/>
          <a:p>
            <a:pPr algn="ctr"/>
            <a:r>
              <a:rPr lang="en-US" b="1" dirty="0">
                <a:solidFill>
                  <a:srgbClr val="FF0000"/>
                </a:solidFill>
              </a:rPr>
              <a:t>BYG</a:t>
            </a:r>
          </a:p>
        </p:txBody>
      </p:sp>
      <p:sp>
        <p:nvSpPr>
          <p:cNvPr id="14" name="TextBox 13"/>
          <p:cNvSpPr txBox="1"/>
          <p:nvPr/>
        </p:nvSpPr>
        <p:spPr>
          <a:xfrm>
            <a:off x="7669530" y="4645415"/>
            <a:ext cx="1424940" cy="379852"/>
          </a:xfrm>
          <a:prstGeom prst="rect">
            <a:avLst/>
          </a:prstGeom>
          <a:noFill/>
        </p:spPr>
        <p:txBody>
          <a:bodyPr wrap="square" lIns="101858" tIns="50929" rIns="101858" bIns="50929" rtlCol="0">
            <a:spAutoFit/>
          </a:bodyPr>
          <a:lstStyle/>
          <a:p>
            <a:pPr algn="ctr"/>
            <a:r>
              <a:rPr lang="en-US" b="1" dirty="0">
                <a:solidFill>
                  <a:srgbClr val="FF0000"/>
                </a:solidFill>
              </a:rPr>
              <a:t>B</a:t>
            </a:r>
            <a:r>
              <a:rPr lang="en-US" b="1" baseline="-25000" dirty="0">
                <a:solidFill>
                  <a:srgbClr val="FF0000"/>
                </a:solidFill>
              </a:rPr>
              <a:t>2</a:t>
            </a:r>
            <a:r>
              <a:rPr lang="en-US" b="1" dirty="0">
                <a:solidFill>
                  <a:srgbClr val="FF0000"/>
                </a:solidFill>
              </a:rPr>
              <a:t>Y</a:t>
            </a:r>
          </a:p>
        </p:txBody>
      </p:sp>
      <p:grpSp>
        <p:nvGrpSpPr>
          <p:cNvPr id="3" name="Group 23"/>
          <p:cNvGrpSpPr/>
          <p:nvPr/>
        </p:nvGrpSpPr>
        <p:grpSpPr>
          <a:xfrm>
            <a:off x="8014138" y="3525275"/>
            <a:ext cx="762000" cy="965200"/>
            <a:chOff x="6858000" y="3200400"/>
            <a:chExt cx="762000" cy="914400"/>
          </a:xfrm>
        </p:grpSpPr>
        <p:sp>
          <p:nvSpPr>
            <p:cNvPr id="11" name="Rectangle 10"/>
            <p:cNvSpPr/>
            <p:nvPr/>
          </p:nvSpPr>
          <p:spPr>
            <a:xfrm>
              <a:off x="6858000" y="32004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0" y="35052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8000" y="38100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85B07754-AD67-45F4-9E0E-9D7A72CB3B04}"/>
              </a:ext>
            </a:extLst>
          </p:cNvPr>
          <p:cNvSpPr txBox="1"/>
          <p:nvPr/>
        </p:nvSpPr>
        <p:spPr>
          <a:xfrm>
            <a:off x="10129997" y="4481476"/>
            <a:ext cx="5029200" cy="923330"/>
          </a:xfrm>
          <a:prstGeom prst="rect">
            <a:avLst/>
          </a:prstGeom>
          <a:noFill/>
        </p:spPr>
        <p:txBody>
          <a:bodyPr wrap="square">
            <a:spAutoFit/>
          </a:bodyPr>
          <a:lstStyle/>
          <a:p>
            <a:pPr lvl="0"/>
            <a:r>
              <a:rPr lang="en-US" sz="1800" i="1" dirty="0">
                <a:solidFill>
                  <a:srgbClr val="FF0000"/>
                </a:solidFill>
                <a:latin typeface="Times New Roman" pitchFamily="18" charset="0"/>
                <a:cs typeface="Times New Roman" pitchFamily="18" charset="0"/>
              </a:rPr>
              <a:t>Notes:  Since the </a:t>
            </a:r>
            <a:r>
              <a:rPr lang="en-US" sz="1800" i="1" dirty="0" err="1">
                <a:solidFill>
                  <a:srgbClr val="FF0000"/>
                </a:solidFill>
                <a:latin typeface="Times New Roman" pitchFamily="18" charset="0"/>
                <a:cs typeface="Times New Roman" pitchFamily="18" charset="0"/>
              </a:rPr>
              <a:t>legos</a:t>
            </a:r>
            <a:r>
              <a:rPr lang="en-US" sz="1800" i="1" dirty="0">
                <a:solidFill>
                  <a:srgbClr val="FF0000"/>
                </a:solidFill>
                <a:latin typeface="Times New Roman" pitchFamily="18" charset="0"/>
                <a:cs typeface="Times New Roman" pitchFamily="18" charset="0"/>
              </a:rPr>
              <a:t> are representing compounds, they must be snapped together.  Subscripts are used to show how many of each atom are in a compound. </a:t>
            </a:r>
          </a:p>
        </p:txBody>
      </p:sp>
      <p:sp>
        <p:nvSpPr>
          <p:cNvPr id="25" name="TextBox 24">
            <a:extLst>
              <a:ext uri="{FF2B5EF4-FFF2-40B4-BE49-F238E27FC236}">
                <a16:creationId xmlns:a16="http://schemas.microsoft.com/office/drawing/2014/main" id="{A4D52D2A-3517-4485-9660-F92CB085AD79}"/>
              </a:ext>
            </a:extLst>
          </p:cNvPr>
          <p:cNvSpPr txBox="1"/>
          <p:nvPr/>
        </p:nvSpPr>
        <p:spPr>
          <a:xfrm>
            <a:off x="10129997" y="1516666"/>
            <a:ext cx="4572000" cy="1477328"/>
          </a:xfrm>
          <a:prstGeom prst="rect">
            <a:avLst/>
          </a:prstGeom>
          <a:noFill/>
        </p:spPr>
        <p:txBody>
          <a:bodyPr wrap="square">
            <a:spAutoFit/>
          </a:bodyPr>
          <a:lstStyle/>
          <a:p>
            <a:r>
              <a:rPr lang="en-US" sz="1800" b="1" i="1" dirty="0">
                <a:latin typeface="Times New Roman" pitchFamily="18" charset="0"/>
                <a:cs typeface="Times New Roman" pitchFamily="18" charset="0"/>
              </a:rPr>
              <a:t>NOTE: LEGOs snapped together represent a chemical bond forming one compound.  LEGOs that are not snapped together are not chemically bonded to each other.  These would be considered mixtures.</a:t>
            </a:r>
          </a:p>
        </p:txBody>
      </p:sp>
      <p:cxnSp>
        <p:nvCxnSpPr>
          <p:cNvPr id="24" name="Straight Arrow Connector 23">
            <a:extLst>
              <a:ext uri="{FF2B5EF4-FFF2-40B4-BE49-F238E27FC236}">
                <a16:creationId xmlns:a16="http://schemas.microsoft.com/office/drawing/2014/main" id="{CD272123-DC47-486D-88A3-DEC9599B02C1}"/>
              </a:ext>
            </a:extLst>
          </p:cNvPr>
          <p:cNvCxnSpPr>
            <a:cxnSpLocks/>
          </p:cNvCxnSpPr>
          <p:nvPr/>
        </p:nvCxnSpPr>
        <p:spPr>
          <a:xfrm>
            <a:off x="6240128" y="2133600"/>
            <a:ext cx="1238902" cy="986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A01BDC8-F5B8-4018-80F2-FFCC8C65C9CC}"/>
              </a:ext>
            </a:extLst>
          </p:cNvPr>
          <p:cNvSpPr txBox="1"/>
          <p:nvPr/>
        </p:nvSpPr>
        <p:spPr>
          <a:xfrm>
            <a:off x="188140" y="5135715"/>
            <a:ext cx="6705600" cy="1457070"/>
          </a:xfrm>
          <a:prstGeom prst="rect">
            <a:avLst/>
          </a:prstGeom>
          <a:noFill/>
        </p:spPr>
        <p:txBody>
          <a:bodyPr wrap="square" lIns="101858" tIns="50929" rIns="101858" bIns="50929" rtlCol="0">
            <a:spAutoFit/>
          </a:bodyPr>
          <a:lstStyle/>
          <a:p>
            <a:pPr lvl="0"/>
            <a:r>
              <a:rPr lang="en-US" sz="2200" b="1" dirty="0">
                <a:latin typeface="Times New Roman" pitchFamily="18" charset="0"/>
                <a:cs typeface="Times New Roman" pitchFamily="18" charset="0"/>
              </a:rPr>
              <a:t>Task 3:  Create a compound with 4 different elements. </a:t>
            </a:r>
          </a:p>
          <a:p>
            <a:pPr lvl="0"/>
            <a:endParaRPr lang="en-US" sz="2200" b="1" dirty="0">
              <a:latin typeface="Times New Roman" pitchFamily="18" charset="0"/>
              <a:cs typeface="Times New Roman" pitchFamily="18" charset="0"/>
            </a:endParaRPr>
          </a:p>
          <a:p>
            <a:pPr lvl="0"/>
            <a:r>
              <a:rPr lang="en-US" sz="2200" b="1" i="1" dirty="0">
                <a:solidFill>
                  <a:srgbClr val="FF0000"/>
                </a:solidFill>
                <a:latin typeface="Times New Roman" pitchFamily="18" charset="0"/>
                <a:cs typeface="Times New Roman" pitchFamily="18" charset="0"/>
              </a:rPr>
              <a:t>Try it on the table and then add to the slide after it is  checked.</a:t>
            </a:r>
            <a:endParaRPr lang="en-US" sz="2200" b="1" dirty="0">
              <a:latin typeface="Times New Roman" pitchFamily="18" charset="0"/>
              <a:cs typeface="Times New Roman" pitchFamily="18" charset="0"/>
            </a:endParaRPr>
          </a:p>
        </p:txBody>
      </p:sp>
      <p:grpSp>
        <p:nvGrpSpPr>
          <p:cNvPr id="18" name="Group 22">
            <a:extLst>
              <a:ext uri="{FF2B5EF4-FFF2-40B4-BE49-F238E27FC236}">
                <a16:creationId xmlns:a16="http://schemas.microsoft.com/office/drawing/2014/main" id="{76A79DB8-8BC1-4E4D-9A99-5A4CFC119FE7}"/>
              </a:ext>
            </a:extLst>
          </p:cNvPr>
          <p:cNvGrpSpPr/>
          <p:nvPr/>
        </p:nvGrpSpPr>
        <p:grpSpPr>
          <a:xfrm>
            <a:off x="8121016" y="5489230"/>
            <a:ext cx="638503" cy="1239520"/>
            <a:chOff x="6858000" y="4648200"/>
            <a:chExt cx="762000" cy="1219200"/>
          </a:xfrm>
        </p:grpSpPr>
        <p:sp>
          <p:nvSpPr>
            <p:cNvPr id="19" name="Rectangle 18">
              <a:extLst>
                <a:ext uri="{FF2B5EF4-FFF2-40B4-BE49-F238E27FC236}">
                  <a16:creationId xmlns:a16="http://schemas.microsoft.com/office/drawing/2014/main" id="{E8105543-7E53-4825-8C3A-566E69F354AA}"/>
                </a:ext>
              </a:extLst>
            </p:cNvPr>
            <p:cNvSpPr/>
            <p:nvPr/>
          </p:nvSpPr>
          <p:spPr>
            <a:xfrm>
              <a:off x="6858000" y="4953000"/>
              <a:ext cx="762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467D81-C90D-47F3-88AA-865937A23937}"/>
                </a:ext>
              </a:extLst>
            </p:cNvPr>
            <p:cNvSpPr/>
            <p:nvPr/>
          </p:nvSpPr>
          <p:spPr>
            <a:xfrm>
              <a:off x="6858000" y="52578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6C46DD-E17A-415C-9796-0DDB1F64160D}"/>
                </a:ext>
              </a:extLst>
            </p:cNvPr>
            <p:cNvSpPr/>
            <p:nvPr/>
          </p:nvSpPr>
          <p:spPr>
            <a:xfrm>
              <a:off x="6858000" y="55626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1C5682-2A37-46FC-847F-4E07982BCCEB}"/>
                </a:ext>
              </a:extLst>
            </p:cNvPr>
            <p:cNvSpPr/>
            <p:nvPr/>
          </p:nvSpPr>
          <p:spPr>
            <a:xfrm>
              <a:off x="6858000" y="46482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E399A782-35D3-446B-A3B7-7A3765738F59}"/>
              </a:ext>
            </a:extLst>
          </p:cNvPr>
          <p:cNvSpPr txBox="1"/>
          <p:nvPr/>
        </p:nvSpPr>
        <p:spPr>
          <a:xfrm>
            <a:off x="7637145" y="6753488"/>
            <a:ext cx="1424940" cy="379852"/>
          </a:xfrm>
          <a:prstGeom prst="rect">
            <a:avLst/>
          </a:prstGeom>
          <a:noFill/>
        </p:spPr>
        <p:txBody>
          <a:bodyPr wrap="square" lIns="101858" tIns="50929" rIns="101858" bIns="50929" rtlCol="0">
            <a:spAutoFit/>
          </a:bodyPr>
          <a:lstStyle/>
          <a:p>
            <a:pPr algn="ctr"/>
            <a:r>
              <a:rPr lang="en-US" b="1" dirty="0">
                <a:solidFill>
                  <a:srgbClr val="FF0000"/>
                </a:solidFill>
              </a:rPr>
              <a:t>Y</a:t>
            </a:r>
            <a:r>
              <a:rPr lang="en-US" b="1" baseline="-25000" dirty="0">
                <a:solidFill>
                  <a:srgbClr val="FF0000"/>
                </a:solidFill>
              </a:rPr>
              <a:t>2</a:t>
            </a:r>
            <a:r>
              <a:rPr lang="en-US" b="1" dirty="0">
                <a:solidFill>
                  <a:srgbClr val="FF0000"/>
                </a:solidFill>
              </a:rPr>
              <a:t>RB</a:t>
            </a:r>
          </a:p>
        </p:txBody>
      </p:sp>
      <p:cxnSp>
        <p:nvCxnSpPr>
          <p:cNvPr id="28" name="Straight Arrow Connector 27">
            <a:extLst>
              <a:ext uri="{FF2B5EF4-FFF2-40B4-BE49-F238E27FC236}">
                <a16:creationId xmlns:a16="http://schemas.microsoft.com/office/drawing/2014/main" id="{99448B84-610D-4B4E-98FC-16B6566A9D17}"/>
              </a:ext>
            </a:extLst>
          </p:cNvPr>
          <p:cNvCxnSpPr>
            <a:cxnSpLocks/>
          </p:cNvCxnSpPr>
          <p:nvPr/>
        </p:nvCxnSpPr>
        <p:spPr>
          <a:xfrm flipV="1">
            <a:off x="6756838" y="5135715"/>
            <a:ext cx="790514" cy="2690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04A278-95A2-4954-9AD6-66F3051169B5}"/>
              </a:ext>
            </a:extLst>
          </p:cNvPr>
          <p:cNvSpPr txBox="1"/>
          <p:nvPr/>
        </p:nvSpPr>
        <p:spPr>
          <a:xfrm>
            <a:off x="301095" y="200272"/>
            <a:ext cx="3239845" cy="1200329"/>
          </a:xfrm>
          <a:prstGeom prst="rect">
            <a:avLst/>
          </a:prstGeom>
          <a:solidFill>
            <a:srgbClr val="00B0F0"/>
          </a:solidFill>
        </p:spPr>
        <p:txBody>
          <a:bodyPr wrap="square">
            <a:spAutoFit/>
          </a:bodyPr>
          <a:lstStyle/>
          <a:p>
            <a:pPr algn="ctr"/>
            <a:r>
              <a:rPr lang="en-US" sz="2400" b="1" i="1" dirty="0">
                <a:latin typeface="Times New Roman" pitchFamily="18" charset="0"/>
                <a:cs typeface="Times New Roman" pitchFamily="18" charset="0"/>
              </a:rPr>
              <a:t>Chromebook Tip – Use CTRL + </a:t>
            </a:r>
            <a:r>
              <a:rPr lang="en-US" sz="2400" b="1" i="1" normalizeH="1" dirty="0">
                <a:latin typeface="Times New Roman" pitchFamily="18" charset="0"/>
                <a:cs typeface="Times New Roman" pitchFamily="18" charset="0"/>
              </a:rPr>
              <a:t> </a:t>
            </a:r>
            <a:r>
              <a:rPr lang="en-US" sz="2400" b="1" i="1" dirty="0">
                <a:latin typeface="Times New Roman" pitchFamily="18" charset="0"/>
                <a:cs typeface="Times New Roman" pitchFamily="18" charset="0"/>
              </a:rPr>
              <a:t>Comma to make a subscript.</a:t>
            </a:r>
          </a:p>
        </p:txBody>
      </p:sp>
    </p:spTree>
    <p:extLst>
      <p:ext uri="{BB962C8B-B14F-4D97-AF65-F5344CB8AC3E}">
        <p14:creationId xmlns:p14="http://schemas.microsoft.com/office/powerpoint/2010/main" val="420411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058400" cy="653047"/>
          </a:xfrm>
          <a:solidFill>
            <a:schemeClr val="tx1"/>
          </a:solidFill>
        </p:spPr>
        <p:txBody>
          <a:bodyPr/>
          <a:lstStyle/>
          <a:p>
            <a:r>
              <a:rPr lang="en-US" sz="2800" b="1" dirty="0">
                <a:solidFill>
                  <a:schemeClr val="bg1"/>
                </a:solidFill>
                <a:latin typeface="Times New Roman" pitchFamily="18" charset="0"/>
                <a:cs typeface="Times New Roman" pitchFamily="18" charset="0"/>
              </a:rPr>
              <a:t>Mixtures - Mixtures are not chemically combined  </a:t>
            </a:r>
          </a:p>
        </p:txBody>
      </p:sp>
      <p:pic>
        <p:nvPicPr>
          <p:cNvPr id="39" name="Picture 38">
            <a:extLst>
              <a:ext uri="{FF2B5EF4-FFF2-40B4-BE49-F238E27FC236}">
                <a16:creationId xmlns:a16="http://schemas.microsoft.com/office/drawing/2014/main" id="{4B122A66-ECD0-4EBE-ADE2-032CF695B1D6}"/>
              </a:ext>
            </a:extLst>
          </p:cNvPr>
          <p:cNvPicPr>
            <a:picLocks noChangeAspect="1"/>
          </p:cNvPicPr>
          <p:nvPr/>
        </p:nvPicPr>
        <p:blipFill rotWithShape="1">
          <a:blip r:embed="rId2"/>
          <a:srcRect l="66186" t="14003" r="2249" b="1"/>
          <a:stretch/>
        </p:blipFill>
        <p:spPr>
          <a:xfrm>
            <a:off x="114299" y="1001907"/>
            <a:ext cx="2639783" cy="6730403"/>
          </a:xfrm>
          <a:prstGeom prst="rect">
            <a:avLst/>
          </a:prstGeom>
        </p:spPr>
      </p:pic>
      <p:sp>
        <p:nvSpPr>
          <p:cNvPr id="8" name="TextBox 7"/>
          <p:cNvSpPr txBox="1"/>
          <p:nvPr/>
        </p:nvSpPr>
        <p:spPr>
          <a:xfrm>
            <a:off x="2849880" y="1295401"/>
            <a:ext cx="7208520" cy="1795624"/>
          </a:xfrm>
          <a:prstGeom prst="rect">
            <a:avLst/>
          </a:prstGeom>
          <a:noFill/>
        </p:spPr>
        <p:txBody>
          <a:bodyPr wrap="square" lIns="101858" tIns="50929" rIns="101858" bIns="50929" rtlCol="0">
            <a:spAutoFit/>
          </a:bodyPr>
          <a:lstStyle/>
          <a:p>
            <a:r>
              <a:rPr lang="en-US" sz="2200" b="1" dirty="0">
                <a:latin typeface="Times New Roman" pitchFamily="18" charset="0"/>
                <a:cs typeface="Times New Roman" pitchFamily="18" charset="0"/>
              </a:rPr>
              <a:t>Task 1: Create a mixture of at least TWO different ELEMENTS.  </a:t>
            </a:r>
          </a:p>
          <a:p>
            <a:endParaRPr lang="en-US" sz="2200" b="1" dirty="0">
              <a:latin typeface="Times New Roman" pitchFamily="18" charset="0"/>
              <a:cs typeface="Times New Roman" pitchFamily="18" charset="0"/>
            </a:endParaRPr>
          </a:p>
          <a:p>
            <a:r>
              <a:rPr lang="en-US" b="1" dirty="0">
                <a:latin typeface="Times New Roman" pitchFamily="18" charset="0"/>
                <a:cs typeface="Times New Roman" pitchFamily="18" charset="0"/>
              </a:rPr>
              <a:t> </a:t>
            </a:r>
            <a:endParaRPr lang="en-US" sz="2200" b="1" dirty="0">
              <a:solidFill>
                <a:srgbClr val="FF0000"/>
              </a:solidFill>
              <a:latin typeface="Times New Roman" pitchFamily="18" charset="0"/>
              <a:cs typeface="Times New Roman" pitchFamily="18" charset="0"/>
            </a:endParaRPr>
          </a:p>
          <a:p>
            <a:r>
              <a:rPr lang="en-US" sz="2200" b="1" i="1" dirty="0">
                <a:latin typeface="Times New Roman" pitchFamily="18" charset="0"/>
                <a:cs typeface="Times New Roman" pitchFamily="18" charset="0"/>
              </a:rPr>
              <a:t>Remember … not snapped = not bonded.</a:t>
            </a:r>
          </a:p>
        </p:txBody>
      </p:sp>
      <p:grpSp>
        <p:nvGrpSpPr>
          <p:cNvPr id="3" name="Group 38"/>
          <p:cNvGrpSpPr/>
          <p:nvPr/>
        </p:nvGrpSpPr>
        <p:grpSpPr>
          <a:xfrm>
            <a:off x="502920" y="1676400"/>
            <a:ext cx="1927860" cy="863600"/>
            <a:chOff x="457200" y="1752600"/>
            <a:chExt cx="1752600" cy="762000"/>
          </a:xfrm>
        </p:grpSpPr>
        <p:sp>
          <p:nvSpPr>
            <p:cNvPr id="5" name="Rectangle 4"/>
            <p:cNvSpPr/>
            <p:nvPr/>
          </p:nvSpPr>
          <p:spPr>
            <a:xfrm>
              <a:off x="533400" y="22098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17526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5400" y="18288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7800" y="2209800"/>
              <a:ext cx="762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02920" y="2850454"/>
            <a:ext cx="1844040" cy="379852"/>
          </a:xfrm>
          <a:prstGeom prst="rect">
            <a:avLst/>
          </a:prstGeom>
          <a:noFill/>
        </p:spPr>
        <p:txBody>
          <a:bodyPr wrap="square" lIns="101858" tIns="50929" rIns="101858" bIns="50929" rtlCol="0">
            <a:spAutoFit/>
          </a:bodyPr>
          <a:lstStyle/>
          <a:p>
            <a:pPr algn="ctr"/>
            <a:r>
              <a:rPr lang="en-US" b="1" dirty="0">
                <a:solidFill>
                  <a:srgbClr val="FF0000"/>
                </a:solidFill>
              </a:rPr>
              <a:t>2B + Y + R</a:t>
            </a:r>
          </a:p>
        </p:txBody>
      </p:sp>
      <p:sp>
        <p:nvSpPr>
          <p:cNvPr id="40" name="TextBox 39">
            <a:extLst>
              <a:ext uri="{FF2B5EF4-FFF2-40B4-BE49-F238E27FC236}">
                <a16:creationId xmlns:a16="http://schemas.microsoft.com/office/drawing/2014/main" id="{561638A5-95E5-4F68-9DBD-75976654E692}"/>
              </a:ext>
            </a:extLst>
          </p:cNvPr>
          <p:cNvSpPr txBox="1"/>
          <p:nvPr/>
        </p:nvSpPr>
        <p:spPr>
          <a:xfrm>
            <a:off x="2944583" y="3705513"/>
            <a:ext cx="6999518" cy="1785104"/>
          </a:xfrm>
          <a:prstGeom prst="rect">
            <a:avLst/>
          </a:prstGeom>
          <a:noFill/>
        </p:spPr>
        <p:txBody>
          <a:bodyPr wrap="square">
            <a:spAutoFit/>
          </a:bodyPr>
          <a:lstStyle/>
          <a:p>
            <a:r>
              <a:rPr lang="en-US" sz="2200" i="1" dirty="0">
                <a:solidFill>
                  <a:srgbClr val="FF0000"/>
                </a:solidFill>
                <a:latin typeface="Times New Roman" pitchFamily="18" charset="0"/>
                <a:cs typeface="Times New Roman" pitchFamily="18" charset="0"/>
              </a:rPr>
              <a:t>Notes:  Since we are creating mixtures, we use </a:t>
            </a:r>
            <a:r>
              <a:rPr lang="en-US" sz="2200" b="1" i="1" dirty="0">
                <a:solidFill>
                  <a:srgbClr val="FF0000"/>
                </a:solidFill>
                <a:latin typeface="Times New Roman" pitchFamily="18" charset="0"/>
                <a:cs typeface="Times New Roman" pitchFamily="18" charset="0"/>
              </a:rPr>
              <a:t>addition</a:t>
            </a:r>
            <a:r>
              <a:rPr lang="en-US" sz="2200" i="1" dirty="0">
                <a:solidFill>
                  <a:srgbClr val="FF0000"/>
                </a:solidFill>
                <a:latin typeface="Times New Roman" pitchFamily="18" charset="0"/>
                <a:cs typeface="Times New Roman" pitchFamily="18" charset="0"/>
              </a:rPr>
              <a:t> signs to show what is added together.   </a:t>
            </a:r>
            <a:r>
              <a:rPr lang="en-US" sz="2200" b="1" i="1" dirty="0">
                <a:solidFill>
                  <a:srgbClr val="FF0000"/>
                </a:solidFill>
                <a:latin typeface="Times New Roman" pitchFamily="18" charset="0"/>
                <a:cs typeface="Times New Roman" pitchFamily="18" charset="0"/>
              </a:rPr>
              <a:t>Subscripts</a:t>
            </a:r>
            <a:r>
              <a:rPr lang="en-US" sz="2200" i="1" dirty="0">
                <a:solidFill>
                  <a:srgbClr val="FF0000"/>
                </a:solidFill>
                <a:latin typeface="Times New Roman" pitchFamily="18" charset="0"/>
                <a:cs typeface="Times New Roman" pitchFamily="18" charset="0"/>
              </a:rPr>
              <a:t> are used to show how many of each atom are in a compound, while </a:t>
            </a:r>
            <a:r>
              <a:rPr lang="en-US" sz="2200" b="1" i="1" dirty="0">
                <a:solidFill>
                  <a:srgbClr val="FF0000"/>
                </a:solidFill>
                <a:latin typeface="Times New Roman" pitchFamily="18" charset="0"/>
                <a:cs typeface="Times New Roman" pitchFamily="18" charset="0"/>
              </a:rPr>
              <a:t>coefficients</a:t>
            </a:r>
            <a:r>
              <a:rPr lang="en-US" sz="2200" i="1" dirty="0">
                <a:solidFill>
                  <a:srgbClr val="FF0000"/>
                </a:solidFill>
                <a:latin typeface="Times New Roman" pitchFamily="18" charset="0"/>
                <a:cs typeface="Times New Roman" pitchFamily="18" charset="0"/>
              </a:rPr>
              <a:t> are used to show that we have more than one element or compound.</a:t>
            </a:r>
          </a:p>
        </p:txBody>
      </p:sp>
      <p:cxnSp>
        <p:nvCxnSpPr>
          <p:cNvPr id="55" name="Straight Arrow Connector 54">
            <a:extLst>
              <a:ext uri="{FF2B5EF4-FFF2-40B4-BE49-F238E27FC236}">
                <a16:creationId xmlns:a16="http://schemas.microsoft.com/office/drawing/2014/main" id="{ADBE5E75-C5EB-40E7-9363-DE9E3FDC7D33}"/>
              </a:ext>
            </a:extLst>
          </p:cNvPr>
          <p:cNvCxnSpPr>
            <a:cxnSpLocks/>
          </p:cNvCxnSpPr>
          <p:nvPr/>
        </p:nvCxnSpPr>
        <p:spPr>
          <a:xfrm flipH="1" flipV="1">
            <a:off x="2263140" y="1088020"/>
            <a:ext cx="517535" cy="3991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B122A66-ECD0-4EBE-ADE2-032CF695B1D6}"/>
              </a:ext>
            </a:extLst>
          </p:cNvPr>
          <p:cNvPicPr>
            <a:picLocks noChangeAspect="1"/>
          </p:cNvPicPr>
          <p:nvPr/>
        </p:nvPicPr>
        <p:blipFill rotWithShape="1">
          <a:blip r:embed="rId2"/>
          <a:srcRect l="66186" t="14003" r="2249" b="1"/>
          <a:stretch/>
        </p:blipFill>
        <p:spPr>
          <a:xfrm>
            <a:off x="114299" y="533400"/>
            <a:ext cx="2639783" cy="6730403"/>
          </a:xfrm>
          <a:prstGeom prst="rect">
            <a:avLst/>
          </a:prstGeom>
        </p:spPr>
      </p:pic>
      <p:sp>
        <p:nvSpPr>
          <p:cNvPr id="8" name="TextBox 7"/>
          <p:cNvSpPr txBox="1"/>
          <p:nvPr/>
        </p:nvSpPr>
        <p:spPr>
          <a:xfrm>
            <a:off x="2985102" y="2321673"/>
            <a:ext cx="6827520" cy="2164956"/>
          </a:xfrm>
          <a:prstGeom prst="rect">
            <a:avLst/>
          </a:prstGeom>
          <a:noFill/>
        </p:spPr>
        <p:txBody>
          <a:bodyPr wrap="square" lIns="101858" tIns="50929" rIns="101858" bIns="50929" rtlCol="0">
            <a:spAutoFit/>
          </a:bodyPr>
          <a:lstStyle/>
          <a:p>
            <a:pPr lvl="0"/>
            <a:r>
              <a:rPr lang="en-US" sz="2200" b="1" dirty="0">
                <a:latin typeface="Times New Roman" pitchFamily="18" charset="0"/>
                <a:cs typeface="Times New Roman" pitchFamily="18" charset="0"/>
              </a:rPr>
              <a:t>Task 2: Create a mixture of COMPOUNDS. </a:t>
            </a:r>
            <a:r>
              <a:rPr lang="en-US" sz="2400" b="1" dirty="0">
                <a:latin typeface="Times New Roman" pitchFamily="18" charset="0"/>
                <a:cs typeface="Times New Roman" pitchFamily="18" charset="0"/>
              </a:rPr>
              <a:t> </a:t>
            </a:r>
          </a:p>
          <a:p>
            <a:pPr lvl="0"/>
            <a:endParaRPr lang="en-US" sz="2200" b="1" dirty="0">
              <a:solidFill>
                <a:srgbClr val="FF0000"/>
              </a:solidFill>
              <a:latin typeface="Times New Roman" pitchFamily="18" charset="0"/>
              <a:cs typeface="Times New Roman" pitchFamily="18" charset="0"/>
            </a:endParaRPr>
          </a:p>
          <a:p>
            <a:pPr lvl="0"/>
            <a:endParaRPr lang="en-US" sz="2200" b="1" dirty="0">
              <a:solidFill>
                <a:srgbClr val="FF0000"/>
              </a:solidFill>
              <a:latin typeface="Times New Roman" pitchFamily="18" charset="0"/>
              <a:cs typeface="Times New Roman" pitchFamily="18" charset="0"/>
            </a:endParaRPr>
          </a:p>
          <a:p>
            <a:pPr lvl="0"/>
            <a:r>
              <a:rPr lang="en-US" sz="2200" b="1" i="1" dirty="0">
                <a:solidFill>
                  <a:srgbClr val="FF0000"/>
                </a:solidFill>
                <a:latin typeface="Times New Roman" pitchFamily="18" charset="0"/>
                <a:cs typeface="Times New Roman" pitchFamily="18" charset="0"/>
              </a:rPr>
              <a:t>Try it on the table and then add to the slide after it is  checked.</a:t>
            </a:r>
          </a:p>
          <a:p>
            <a:pPr lvl="0"/>
            <a:endParaRPr lang="en-US" sz="2200" b="1" i="1" dirty="0">
              <a:latin typeface="Times New Roman" pitchFamily="18" charset="0"/>
              <a:cs typeface="Times New Roman" pitchFamily="18" charset="0"/>
            </a:endParaRPr>
          </a:p>
        </p:txBody>
      </p:sp>
      <p:grpSp>
        <p:nvGrpSpPr>
          <p:cNvPr id="3" name="Group 38"/>
          <p:cNvGrpSpPr/>
          <p:nvPr/>
        </p:nvGrpSpPr>
        <p:grpSpPr>
          <a:xfrm>
            <a:off x="502920" y="1207893"/>
            <a:ext cx="1927860" cy="863600"/>
            <a:chOff x="457200" y="1752600"/>
            <a:chExt cx="1752600" cy="762000"/>
          </a:xfrm>
        </p:grpSpPr>
        <p:sp>
          <p:nvSpPr>
            <p:cNvPr id="5" name="Rectangle 4"/>
            <p:cNvSpPr/>
            <p:nvPr/>
          </p:nvSpPr>
          <p:spPr>
            <a:xfrm>
              <a:off x="533400" y="22098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1752600"/>
              <a:ext cx="76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5400" y="18288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7800" y="2209800"/>
              <a:ext cx="762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02920" y="2381947"/>
            <a:ext cx="1844040" cy="379852"/>
          </a:xfrm>
          <a:prstGeom prst="rect">
            <a:avLst/>
          </a:prstGeom>
          <a:noFill/>
        </p:spPr>
        <p:txBody>
          <a:bodyPr wrap="square" lIns="101858" tIns="50929" rIns="101858" bIns="50929" rtlCol="0">
            <a:spAutoFit/>
          </a:bodyPr>
          <a:lstStyle/>
          <a:p>
            <a:pPr algn="ctr"/>
            <a:r>
              <a:rPr lang="en-US" b="1" dirty="0">
                <a:solidFill>
                  <a:srgbClr val="FF0000"/>
                </a:solidFill>
              </a:rPr>
              <a:t>2B + Y + R</a:t>
            </a:r>
          </a:p>
        </p:txBody>
      </p:sp>
      <p:grpSp>
        <p:nvGrpSpPr>
          <p:cNvPr id="4" name="Group 39"/>
          <p:cNvGrpSpPr/>
          <p:nvPr/>
        </p:nvGrpSpPr>
        <p:grpSpPr>
          <a:xfrm>
            <a:off x="381000" y="3174259"/>
            <a:ext cx="1969770" cy="1081634"/>
            <a:chOff x="533400" y="3276600"/>
            <a:chExt cx="1524000" cy="457200"/>
          </a:xfrm>
        </p:grpSpPr>
        <p:grpSp>
          <p:nvGrpSpPr>
            <p:cNvPr id="14" name="Group 13"/>
            <p:cNvGrpSpPr/>
            <p:nvPr/>
          </p:nvGrpSpPr>
          <p:grpSpPr>
            <a:xfrm>
              <a:off x="533400" y="3276600"/>
              <a:ext cx="381000" cy="457200"/>
              <a:chOff x="533400" y="3276600"/>
              <a:chExt cx="685800" cy="457200"/>
            </a:xfrm>
          </p:grpSpPr>
          <p:sp>
            <p:nvSpPr>
              <p:cNvPr id="11" name="Rectangle 10"/>
              <p:cNvSpPr/>
              <p:nvPr/>
            </p:nvSpPr>
            <p:spPr>
              <a:xfrm>
                <a:off x="533400" y="3276600"/>
                <a:ext cx="6858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3429000"/>
                <a:ext cx="6858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 y="3581400"/>
                <a:ext cx="6858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752600" y="3276600"/>
              <a:ext cx="304800" cy="457200"/>
              <a:chOff x="533400" y="3276600"/>
              <a:chExt cx="685800" cy="457200"/>
            </a:xfrm>
          </p:grpSpPr>
          <p:sp>
            <p:nvSpPr>
              <p:cNvPr id="16" name="Rectangle 15"/>
              <p:cNvSpPr/>
              <p:nvPr/>
            </p:nvSpPr>
            <p:spPr>
              <a:xfrm>
                <a:off x="533400" y="3276600"/>
                <a:ext cx="6858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 y="3429000"/>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3581400"/>
                <a:ext cx="6858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143000" y="3276600"/>
              <a:ext cx="381000" cy="457200"/>
              <a:chOff x="533400" y="3276600"/>
              <a:chExt cx="685800" cy="457200"/>
            </a:xfrm>
          </p:grpSpPr>
          <p:sp>
            <p:nvSpPr>
              <p:cNvPr id="20" name="Rectangle 19"/>
              <p:cNvSpPr/>
              <p:nvPr/>
            </p:nvSpPr>
            <p:spPr>
              <a:xfrm>
                <a:off x="533400" y="3276600"/>
                <a:ext cx="685800"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3400" y="3429000"/>
                <a:ext cx="6858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3581400"/>
                <a:ext cx="685800"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p:cNvSpPr txBox="1"/>
          <p:nvPr/>
        </p:nvSpPr>
        <p:spPr>
          <a:xfrm>
            <a:off x="293370" y="4598141"/>
            <a:ext cx="2179320" cy="379852"/>
          </a:xfrm>
          <a:prstGeom prst="rect">
            <a:avLst/>
          </a:prstGeom>
          <a:noFill/>
        </p:spPr>
        <p:txBody>
          <a:bodyPr wrap="square" lIns="101858" tIns="50929" rIns="101858" bIns="50929" rtlCol="0">
            <a:spAutoFit/>
          </a:bodyPr>
          <a:lstStyle/>
          <a:p>
            <a:pPr algn="ctr"/>
            <a:r>
              <a:rPr lang="en-US" b="1" dirty="0">
                <a:solidFill>
                  <a:srgbClr val="FF0000"/>
                </a:solidFill>
              </a:rPr>
              <a:t>B</a:t>
            </a:r>
            <a:r>
              <a:rPr lang="en-US" b="1" baseline="-25000" dirty="0">
                <a:solidFill>
                  <a:srgbClr val="FF0000"/>
                </a:solidFill>
              </a:rPr>
              <a:t>2</a:t>
            </a:r>
            <a:r>
              <a:rPr lang="en-US" b="1" dirty="0">
                <a:solidFill>
                  <a:srgbClr val="FF0000"/>
                </a:solidFill>
              </a:rPr>
              <a:t>Y + G</a:t>
            </a:r>
            <a:r>
              <a:rPr lang="en-US" b="1" baseline="-25000" dirty="0">
                <a:solidFill>
                  <a:srgbClr val="FF0000"/>
                </a:solidFill>
              </a:rPr>
              <a:t>2</a:t>
            </a:r>
            <a:r>
              <a:rPr lang="en-US" b="1" dirty="0">
                <a:solidFill>
                  <a:srgbClr val="FF0000"/>
                </a:solidFill>
              </a:rPr>
              <a:t>Y + B</a:t>
            </a:r>
            <a:r>
              <a:rPr lang="en-US" b="1" baseline="-25000" dirty="0">
                <a:solidFill>
                  <a:srgbClr val="FF0000"/>
                </a:solidFill>
              </a:rPr>
              <a:t>2</a:t>
            </a:r>
            <a:r>
              <a:rPr lang="en-US" b="1" dirty="0">
                <a:solidFill>
                  <a:srgbClr val="FF0000"/>
                </a:solidFill>
              </a:rPr>
              <a:t>R</a:t>
            </a:r>
          </a:p>
        </p:txBody>
      </p:sp>
      <p:cxnSp>
        <p:nvCxnSpPr>
          <p:cNvPr id="41" name="Straight Arrow Connector 40">
            <a:extLst>
              <a:ext uri="{FF2B5EF4-FFF2-40B4-BE49-F238E27FC236}">
                <a16:creationId xmlns:a16="http://schemas.microsoft.com/office/drawing/2014/main" id="{3DAD9E1B-6170-4D68-9A7B-385378FA83E8}"/>
              </a:ext>
            </a:extLst>
          </p:cNvPr>
          <p:cNvCxnSpPr>
            <a:cxnSpLocks/>
          </p:cNvCxnSpPr>
          <p:nvPr/>
        </p:nvCxnSpPr>
        <p:spPr>
          <a:xfrm flipH="1">
            <a:off x="2430780" y="2628910"/>
            <a:ext cx="554322" cy="2666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EE6B23A-B39E-4981-B7B5-E45E40AFC30F}"/>
              </a:ext>
            </a:extLst>
          </p:cNvPr>
          <p:cNvSpPr txBox="1"/>
          <p:nvPr/>
        </p:nvSpPr>
        <p:spPr>
          <a:xfrm>
            <a:off x="2888794" y="5224506"/>
            <a:ext cx="7208520" cy="1795624"/>
          </a:xfrm>
          <a:prstGeom prst="rect">
            <a:avLst/>
          </a:prstGeom>
          <a:noFill/>
        </p:spPr>
        <p:txBody>
          <a:bodyPr wrap="square" lIns="101858" tIns="50929" rIns="101858" bIns="50929" rtlCol="0">
            <a:spAutoFit/>
          </a:bodyPr>
          <a:lstStyle/>
          <a:p>
            <a:pPr lvl="0"/>
            <a:r>
              <a:rPr lang="en-US" sz="2200" b="1" dirty="0">
                <a:latin typeface="Times New Roman" pitchFamily="18" charset="0"/>
                <a:cs typeface="Times New Roman" pitchFamily="18" charset="0"/>
              </a:rPr>
              <a:t>Task 3: Create a mixture of </a:t>
            </a:r>
            <a:r>
              <a:rPr lang="en-US" sz="2200" b="1" spc="-111" dirty="0">
                <a:latin typeface="Times New Roman" pitchFamily="18" charset="0"/>
                <a:cs typeface="Times New Roman" pitchFamily="18" charset="0"/>
              </a:rPr>
              <a:t>ELEMENT</a:t>
            </a:r>
            <a:r>
              <a:rPr lang="en-US" sz="2200" b="1" u="sng" spc="-111" dirty="0">
                <a:latin typeface="Times New Roman" pitchFamily="18" charset="0"/>
                <a:cs typeface="Times New Roman" pitchFamily="18" charset="0"/>
              </a:rPr>
              <a:t>S</a:t>
            </a:r>
            <a:r>
              <a:rPr lang="en-US" sz="2200" b="1" dirty="0">
                <a:latin typeface="Times New Roman" pitchFamily="18" charset="0"/>
                <a:cs typeface="Times New Roman" pitchFamily="18" charset="0"/>
              </a:rPr>
              <a:t> &amp; </a:t>
            </a:r>
            <a:r>
              <a:rPr lang="en-US" sz="2200" b="1" spc="-111" dirty="0">
                <a:latin typeface="Times New Roman" pitchFamily="18" charset="0"/>
                <a:cs typeface="Times New Roman" pitchFamily="18" charset="0"/>
              </a:rPr>
              <a:t>COMPOUND</a:t>
            </a:r>
            <a:r>
              <a:rPr lang="en-US" sz="2200" b="1" u="sng" spc="-111" dirty="0">
                <a:latin typeface="Times New Roman" pitchFamily="18" charset="0"/>
                <a:cs typeface="Times New Roman" pitchFamily="18" charset="0"/>
              </a:rPr>
              <a:t>S</a:t>
            </a:r>
            <a:r>
              <a:rPr lang="en-US" sz="2200" b="1" dirty="0">
                <a:latin typeface="Times New Roman" pitchFamily="18" charset="0"/>
                <a:cs typeface="Times New Roman" pitchFamily="18" charset="0"/>
              </a:rPr>
              <a:t>.  </a:t>
            </a:r>
          </a:p>
          <a:p>
            <a:pPr lvl="0"/>
            <a:endParaRPr lang="en-US" sz="2200" b="1" i="1" dirty="0">
              <a:solidFill>
                <a:srgbClr val="00B050"/>
              </a:solidFill>
              <a:latin typeface="Times New Roman" pitchFamily="18" charset="0"/>
              <a:cs typeface="Times New Roman" pitchFamily="18" charset="0"/>
            </a:endParaRPr>
          </a:p>
          <a:p>
            <a:pPr lvl="0"/>
            <a:endParaRPr lang="en-US" sz="2200" b="1" i="1" dirty="0">
              <a:solidFill>
                <a:srgbClr val="00B050"/>
              </a:solidFill>
              <a:latin typeface="Times New Roman" pitchFamily="18" charset="0"/>
              <a:cs typeface="Times New Roman" pitchFamily="18" charset="0"/>
            </a:endParaRPr>
          </a:p>
          <a:p>
            <a:r>
              <a:rPr lang="en-US" sz="2200" b="1" i="1" dirty="0">
                <a:solidFill>
                  <a:srgbClr val="FF0000"/>
                </a:solidFill>
                <a:latin typeface="Times New Roman" pitchFamily="18" charset="0"/>
                <a:cs typeface="Times New Roman" pitchFamily="18" charset="0"/>
              </a:rPr>
              <a:t>Try it on the table and then add to the slide after it is  checked.</a:t>
            </a:r>
            <a:endParaRPr lang="en-US" sz="2200" b="1" i="1" dirty="0">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id="{7EC6F979-AFB2-4654-B338-8B9F63BFE536}"/>
              </a:ext>
            </a:extLst>
          </p:cNvPr>
          <p:cNvSpPr txBox="1"/>
          <p:nvPr/>
        </p:nvSpPr>
        <p:spPr>
          <a:xfrm>
            <a:off x="176890" y="6825055"/>
            <a:ext cx="2514600" cy="379852"/>
          </a:xfrm>
          <a:prstGeom prst="rect">
            <a:avLst/>
          </a:prstGeom>
          <a:noFill/>
        </p:spPr>
        <p:txBody>
          <a:bodyPr wrap="square" lIns="101858" tIns="50929" rIns="101858" bIns="50929" rtlCol="0">
            <a:spAutoFit/>
          </a:bodyPr>
          <a:lstStyle/>
          <a:p>
            <a:pPr algn="ctr"/>
            <a:r>
              <a:rPr lang="en-US" b="1" dirty="0">
                <a:solidFill>
                  <a:srgbClr val="FF0000"/>
                </a:solidFill>
              </a:rPr>
              <a:t>B</a:t>
            </a:r>
            <a:r>
              <a:rPr lang="en-US" b="1" baseline="-25000" dirty="0">
                <a:solidFill>
                  <a:srgbClr val="FF0000"/>
                </a:solidFill>
              </a:rPr>
              <a:t>2</a:t>
            </a:r>
            <a:r>
              <a:rPr lang="en-US" b="1" dirty="0">
                <a:solidFill>
                  <a:srgbClr val="FF0000"/>
                </a:solidFill>
              </a:rPr>
              <a:t>Y + G</a:t>
            </a:r>
            <a:r>
              <a:rPr lang="en-US" b="1" baseline="-25000" dirty="0">
                <a:solidFill>
                  <a:srgbClr val="FF0000"/>
                </a:solidFill>
              </a:rPr>
              <a:t>2</a:t>
            </a:r>
            <a:r>
              <a:rPr lang="en-US" b="1" dirty="0">
                <a:solidFill>
                  <a:srgbClr val="FF0000"/>
                </a:solidFill>
              </a:rPr>
              <a:t>Y + B + R</a:t>
            </a:r>
          </a:p>
        </p:txBody>
      </p:sp>
      <p:grpSp>
        <p:nvGrpSpPr>
          <p:cNvPr id="28" name="Group 40">
            <a:extLst>
              <a:ext uri="{FF2B5EF4-FFF2-40B4-BE49-F238E27FC236}">
                <a16:creationId xmlns:a16="http://schemas.microsoft.com/office/drawing/2014/main" id="{68CE2F6E-667A-48A5-989A-9DFA8023135F}"/>
              </a:ext>
            </a:extLst>
          </p:cNvPr>
          <p:cNvGrpSpPr/>
          <p:nvPr/>
        </p:nvGrpSpPr>
        <p:grpSpPr>
          <a:xfrm>
            <a:off x="396513" y="5486400"/>
            <a:ext cx="1973033" cy="1204608"/>
            <a:chOff x="533400" y="4800600"/>
            <a:chExt cx="1524000" cy="762000"/>
          </a:xfrm>
        </p:grpSpPr>
        <p:grpSp>
          <p:nvGrpSpPr>
            <p:cNvPr id="29" name="Group 23">
              <a:extLst>
                <a:ext uri="{FF2B5EF4-FFF2-40B4-BE49-F238E27FC236}">
                  <a16:creationId xmlns:a16="http://schemas.microsoft.com/office/drawing/2014/main" id="{B2415167-19CA-440F-B68A-9DD992ACBB2E}"/>
                </a:ext>
              </a:extLst>
            </p:cNvPr>
            <p:cNvGrpSpPr/>
            <p:nvPr/>
          </p:nvGrpSpPr>
          <p:grpSpPr>
            <a:xfrm>
              <a:off x="533400" y="5029200"/>
              <a:ext cx="381000" cy="457200"/>
              <a:chOff x="533400" y="3276600"/>
              <a:chExt cx="685800" cy="457200"/>
            </a:xfrm>
          </p:grpSpPr>
          <p:sp>
            <p:nvSpPr>
              <p:cNvPr id="36" name="Rectangle 35">
                <a:extLst>
                  <a:ext uri="{FF2B5EF4-FFF2-40B4-BE49-F238E27FC236}">
                    <a16:creationId xmlns:a16="http://schemas.microsoft.com/office/drawing/2014/main" id="{A437330E-FE88-4DBE-903C-2FAE0BEE4AA2}"/>
                  </a:ext>
                </a:extLst>
              </p:cNvPr>
              <p:cNvSpPr/>
              <p:nvPr/>
            </p:nvSpPr>
            <p:spPr>
              <a:xfrm>
                <a:off x="533400" y="3276600"/>
                <a:ext cx="6858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395B39-1943-4536-AE9B-77D27AC56CAC}"/>
                  </a:ext>
                </a:extLst>
              </p:cNvPr>
              <p:cNvSpPr/>
              <p:nvPr/>
            </p:nvSpPr>
            <p:spPr>
              <a:xfrm>
                <a:off x="533400" y="3429000"/>
                <a:ext cx="6858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37AA820-E32E-444A-940C-952B857D12D4}"/>
                  </a:ext>
                </a:extLst>
              </p:cNvPr>
              <p:cNvSpPr/>
              <p:nvPr/>
            </p:nvSpPr>
            <p:spPr>
              <a:xfrm>
                <a:off x="533400" y="3581400"/>
                <a:ext cx="6858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1">
              <a:extLst>
                <a:ext uri="{FF2B5EF4-FFF2-40B4-BE49-F238E27FC236}">
                  <a16:creationId xmlns:a16="http://schemas.microsoft.com/office/drawing/2014/main" id="{F990E162-561B-4211-864C-CC777D55CA5A}"/>
                </a:ext>
              </a:extLst>
            </p:cNvPr>
            <p:cNvGrpSpPr/>
            <p:nvPr/>
          </p:nvGrpSpPr>
          <p:grpSpPr>
            <a:xfrm>
              <a:off x="1066800" y="4800600"/>
              <a:ext cx="381000" cy="457200"/>
              <a:chOff x="533400" y="3276600"/>
              <a:chExt cx="685800" cy="457200"/>
            </a:xfrm>
          </p:grpSpPr>
          <p:sp>
            <p:nvSpPr>
              <p:cNvPr id="33" name="Rectangle 32">
                <a:extLst>
                  <a:ext uri="{FF2B5EF4-FFF2-40B4-BE49-F238E27FC236}">
                    <a16:creationId xmlns:a16="http://schemas.microsoft.com/office/drawing/2014/main" id="{0936E6E1-7665-4706-9C22-8EABB5565987}"/>
                  </a:ext>
                </a:extLst>
              </p:cNvPr>
              <p:cNvSpPr/>
              <p:nvPr/>
            </p:nvSpPr>
            <p:spPr>
              <a:xfrm>
                <a:off x="533400" y="3276600"/>
                <a:ext cx="685800"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A4A4390-44EE-46DE-BBE2-682C2515DF6F}"/>
                  </a:ext>
                </a:extLst>
              </p:cNvPr>
              <p:cNvSpPr/>
              <p:nvPr/>
            </p:nvSpPr>
            <p:spPr>
              <a:xfrm>
                <a:off x="533400" y="3429000"/>
                <a:ext cx="6858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13F27D9-15A5-4684-B2B9-41614B131E16}"/>
                  </a:ext>
                </a:extLst>
              </p:cNvPr>
              <p:cNvSpPr/>
              <p:nvPr/>
            </p:nvSpPr>
            <p:spPr>
              <a:xfrm>
                <a:off x="533400" y="3581400"/>
                <a:ext cx="685800"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D963776-E79E-472B-8718-5C51A8EA260B}"/>
                </a:ext>
              </a:extLst>
            </p:cNvPr>
            <p:cNvSpPr/>
            <p:nvPr/>
          </p:nvSpPr>
          <p:spPr>
            <a:xfrm>
              <a:off x="1676400" y="4876800"/>
              <a:ext cx="228600" cy="304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CFFF525-2453-443F-BC32-DCDB98046A98}"/>
                </a:ext>
              </a:extLst>
            </p:cNvPr>
            <p:cNvSpPr/>
            <p:nvPr/>
          </p:nvSpPr>
          <p:spPr>
            <a:xfrm>
              <a:off x="1828800" y="5257800"/>
              <a:ext cx="2286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19090F13-BDCE-48AF-8FD6-2DCF0B243DE9}"/>
              </a:ext>
            </a:extLst>
          </p:cNvPr>
          <p:cNvCxnSpPr>
            <a:cxnSpLocks/>
          </p:cNvCxnSpPr>
          <p:nvPr/>
        </p:nvCxnSpPr>
        <p:spPr>
          <a:xfrm flipH="1" flipV="1">
            <a:off x="2453388" y="5311146"/>
            <a:ext cx="531714" cy="1752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34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457200"/>
            <a:ext cx="9753600" cy="1295400"/>
          </a:xfrm>
          <a:noFill/>
          <a:ln>
            <a:noFill/>
          </a:ln>
        </p:spPr>
        <p:txBody>
          <a:bodyPr/>
          <a:lstStyle/>
          <a:p>
            <a:pPr algn="l"/>
            <a:r>
              <a:rPr lang="en-US" sz="2400" b="1" dirty="0">
                <a:latin typeface="Times New Roman" pitchFamily="18" charset="0"/>
                <a:cs typeface="Times New Roman" pitchFamily="18" charset="0"/>
              </a:rPr>
              <a:t>Assignment:  </a:t>
            </a:r>
          </a:p>
          <a:p>
            <a:pPr algn="l"/>
            <a:r>
              <a:rPr lang="en-US" sz="2400" b="1" dirty="0">
                <a:latin typeface="Times New Roman" pitchFamily="18" charset="0"/>
                <a:cs typeface="Times New Roman" pitchFamily="18" charset="0"/>
              </a:rPr>
              <a:t>Complete the Lego Review (right side) based on what you have learned from Activity 4A.</a:t>
            </a:r>
            <a:endParaRPr lang="en-US" sz="1600" b="1" dirty="0"/>
          </a:p>
        </p:txBody>
      </p:sp>
      <p:pic>
        <p:nvPicPr>
          <p:cNvPr id="3" name="Picture 2">
            <a:extLst>
              <a:ext uri="{FF2B5EF4-FFF2-40B4-BE49-F238E27FC236}">
                <a16:creationId xmlns:a16="http://schemas.microsoft.com/office/drawing/2014/main" id="{A0158DDE-A1E5-4065-8138-1DB07FBB591F}"/>
              </a:ext>
            </a:extLst>
          </p:cNvPr>
          <p:cNvPicPr>
            <a:picLocks noChangeAspect="1"/>
          </p:cNvPicPr>
          <p:nvPr/>
        </p:nvPicPr>
        <p:blipFill>
          <a:blip r:embed="rId3"/>
          <a:stretch>
            <a:fillRect/>
          </a:stretch>
        </p:blipFill>
        <p:spPr>
          <a:xfrm>
            <a:off x="507682" y="2209800"/>
            <a:ext cx="9043035" cy="3581400"/>
          </a:xfrm>
          <a:prstGeom prst="rect">
            <a:avLst/>
          </a:prstGeom>
          <a:ln>
            <a:no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8571EF77-648D-44E7-9212-58B422EB99BD}"/>
              </a:ext>
            </a:extLst>
          </p:cNvPr>
          <p:cNvSpPr/>
          <p:nvPr/>
        </p:nvSpPr>
        <p:spPr>
          <a:xfrm rot="5400000">
            <a:off x="5981700" y="1365031"/>
            <a:ext cx="990600" cy="914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319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759F65-13DE-443C-8B02-7C1564D0A440}"/>
              </a:ext>
            </a:extLst>
          </p:cNvPr>
          <p:cNvSpPr txBox="1"/>
          <p:nvPr/>
        </p:nvSpPr>
        <p:spPr>
          <a:xfrm>
            <a:off x="104622" y="104443"/>
            <a:ext cx="972517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Lego Review – Complete this review based on what your learned from Part A.</a:t>
            </a:r>
          </a:p>
        </p:txBody>
      </p:sp>
      <p:sp>
        <p:nvSpPr>
          <p:cNvPr id="5" name="TextBox 4">
            <a:extLst>
              <a:ext uri="{FF2B5EF4-FFF2-40B4-BE49-F238E27FC236}">
                <a16:creationId xmlns:a16="http://schemas.microsoft.com/office/drawing/2014/main" id="{CCB343A5-C492-49E8-A28A-E902D0DBCA66}"/>
              </a:ext>
            </a:extLst>
          </p:cNvPr>
          <p:cNvSpPr txBox="1"/>
          <p:nvPr/>
        </p:nvSpPr>
        <p:spPr>
          <a:xfrm>
            <a:off x="2917750" y="2214121"/>
            <a:ext cx="6503055" cy="1704569"/>
          </a:xfrm>
          <a:prstGeom prst="rect">
            <a:avLst/>
          </a:prstGeom>
          <a:noFill/>
        </p:spPr>
        <p:txBody>
          <a:bodyPr wrap="square" rtlCol="0">
            <a:spAutoFit/>
          </a:bodyPr>
          <a:lstStyle/>
          <a:p>
            <a:pPr marL="342900" indent="-342900">
              <a:lnSpc>
                <a:spcPct val="150000"/>
              </a:lnSpc>
            </a:pPr>
            <a:r>
              <a:rPr lang="en-US" b="1" dirty="0">
                <a:latin typeface="Times New Roman" pitchFamily="18" charset="0"/>
                <a:cs typeface="Times New Roman" pitchFamily="18" charset="0"/>
              </a:rPr>
              <a:t>What does this represent?</a:t>
            </a:r>
          </a:p>
          <a:p>
            <a:pPr marL="342900" indent="-342900">
              <a:lnSpc>
                <a:spcPct val="150000"/>
              </a:lnSpc>
            </a:pPr>
            <a:r>
              <a:rPr lang="en-US" b="1" dirty="0">
                <a:latin typeface="Times New Roman" pitchFamily="18" charset="0"/>
                <a:cs typeface="Times New Roman" pitchFamily="18" charset="0"/>
              </a:rPr>
              <a:t>How many of each are there? </a:t>
            </a:r>
          </a:p>
          <a:p>
            <a:pPr marL="342900" indent="-342900">
              <a:lnSpc>
                <a:spcPct val="150000"/>
              </a:lnSpc>
            </a:pPr>
            <a:r>
              <a:rPr lang="en-US" b="1" dirty="0">
                <a:latin typeface="Times New Roman" pitchFamily="18" charset="0"/>
                <a:cs typeface="Times New Roman" pitchFamily="18" charset="0"/>
              </a:rPr>
              <a:t>     Atoms = ____ Elements =_____  Compounds = _______</a:t>
            </a:r>
          </a:p>
          <a:p>
            <a:pPr marL="342900" indent="-342900">
              <a:lnSpc>
                <a:spcPct val="150000"/>
              </a:lnSpc>
            </a:pPr>
            <a:r>
              <a:rPr lang="en-US" b="1" dirty="0">
                <a:latin typeface="Times New Roman" pitchFamily="18" charset="0"/>
                <a:cs typeface="Times New Roman" pitchFamily="18" charset="0"/>
              </a:rPr>
              <a:t>How would we write this?</a:t>
            </a:r>
          </a:p>
        </p:txBody>
      </p:sp>
      <p:sp>
        <p:nvSpPr>
          <p:cNvPr id="6" name="Rectangle 5">
            <a:extLst>
              <a:ext uri="{FF2B5EF4-FFF2-40B4-BE49-F238E27FC236}">
                <a16:creationId xmlns:a16="http://schemas.microsoft.com/office/drawing/2014/main" id="{FB352219-A6FE-4CA9-BA2E-0C2878FF231F}"/>
              </a:ext>
            </a:extLst>
          </p:cNvPr>
          <p:cNvSpPr/>
          <p:nvPr/>
        </p:nvSpPr>
        <p:spPr>
          <a:xfrm>
            <a:off x="277113" y="4647296"/>
            <a:ext cx="455574" cy="707886"/>
          </a:xfrm>
          <a:prstGeom prst="rect">
            <a:avLst/>
          </a:prstGeom>
          <a:noFill/>
        </p:spPr>
        <p:txBody>
          <a:bodyPr wrap="none" lIns="91440" tIns="45720" rIns="91440" bIns="45720">
            <a:spAutoFit/>
          </a:bodyPr>
          <a:lstStyle/>
          <a:p>
            <a:pPr algn="ctr"/>
            <a:r>
              <a:rPr lang="en-US" sz="4000" b="1" cap="all" spc="0"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rPr>
              <a:t>C</a:t>
            </a:r>
          </a:p>
        </p:txBody>
      </p:sp>
      <p:pic>
        <p:nvPicPr>
          <p:cNvPr id="7" name="Picture 2">
            <a:extLst>
              <a:ext uri="{FF2B5EF4-FFF2-40B4-BE49-F238E27FC236}">
                <a16:creationId xmlns:a16="http://schemas.microsoft.com/office/drawing/2014/main" id="{0B3E4B08-5FF5-4CC2-87D6-BEBD0A0EACC0}"/>
              </a:ext>
            </a:extLst>
          </p:cNvPr>
          <p:cNvPicPr>
            <a:picLocks noChangeAspect="1" noChangeArrowheads="1"/>
          </p:cNvPicPr>
          <p:nvPr/>
        </p:nvPicPr>
        <p:blipFill>
          <a:blip r:embed="rId2" cstate="print"/>
          <a:srcRect/>
          <a:stretch>
            <a:fillRect/>
          </a:stretch>
        </p:blipFill>
        <p:spPr bwMode="auto">
          <a:xfrm>
            <a:off x="632203" y="684213"/>
            <a:ext cx="1861931" cy="1263837"/>
          </a:xfrm>
          <a:prstGeom prst="rect">
            <a:avLst/>
          </a:prstGeom>
          <a:noFill/>
          <a:ln w="9525">
            <a:noFill/>
            <a:miter lim="800000"/>
            <a:headEnd/>
            <a:tailEnd/>
          </a:ln>
          <a:effectLst/>
        </p:spPr>
      </p:pic>
      <p:pic>
        <p:nvPicPr>
          <p:cNvPr id="9" name="Picture 4">
            <a:extLst>
              <a:ext uri="{FF2B5EF4-FFF2-40B4-BE49-F238E27FC236}">
                <a16:creationId xmlns:a16="http://schemas.microsoft.com/office/drawing/2014/main" id="{C6C35CEC-5C18-4B47-9D92-E880DEEC172E}"/>
              </a:ext>
            </a:extLst>
          </p:cNvPr>
          <p:cNvPicPr>
            <a:picLocks noChangeAspect="1" noChangeArrowheads="1"/>
          </p:cNvPicPr>
          <p:nvPr/>
        </p:nvPicPr>
        <p:blipFill>
          <a:blip r:embed="rId3" cstate="print"/>
          <a:srcRect/>
          <a:stretch>
            <a:fillRect/>
          </a:stretch>
        </p:blipFill>
        <p:spPr bwMode="auto">
          <a:xfrm>
            <a:off x="699368" y="4603169"/>
            <a:ext cx="2446284" cy="1848805"/>
          </a:xfrm>
          <a:prstGeom prst="rect">
            <a:avLst/>
          </a:prstGeom>
          <a:noFill/>
          <a:ln w="9525">
            <a:noFill/>
            <a:miter lim="800000"/>
            <a:headEnd/>
            <a:tailEnd/>
          </a:ln>
          <a:effectLst/>
        </p:spPr>
      </p:pic>
      <p:sp>
        <p:nvSpPr>
          <p:cNvPr id="10" name="TextBox 9">
            <a:extLst>
              <a:ext uri="{FF2B5EF4-FFF2-40B4-BE49-F238E27FC236}">
                <a16:creationId xmlns:a16="http://schemas.microsoft.com/office/drawing/2014/main" id="{3C553FFD-B3BF-49F3-A6D7-193C5A39A616}"/>
              </a:ext>
            </a:extLst>
          </p:cNvPr>
          <p:cNvSpPr txBox="1"/>
          <p:nvPr/>
        </p:nvSpPr>
        <p:spPr>
          <a:xfrm>
            <a:off x="3124200" y="4571638"/>
            <a:ext cx="6234832" cy="1704569"/>
          </a:xfrm>
          <a:prstGeom prst="rect">
            <a:avLst/>
          </a:prstGeom>
          <a:noFill/>
        </p:spPr>
        <p:txBody>
          <a:bodyPr wrap="square" rtlCol="0">
            <a:spAutoFit/>
          </a:bodyPr>
          <a:lstStyle/>
          <a:p>
            <a:pPr marL="342900" indent="-342900">
              <a:lnSpc>
                <a:spcPct val="150000"/>
              </a:lnSpc>
            </a:pPr>
            <a:r>
              <a:rPr lang="en-US" b="1" dirty="0">
                <a:latin typeface="Times New Roman" pitchFamily="18" charset="0"/>
                <a:cs typeface="Times New Roman" pitchFamily="18" charset="0"/>
              </a:rPr>
              <a:t>What does this represent?</a:t>
            </a:r>
          </a:p>
          <a:p>
            <a:pPr marL="342900" indent="-342900">
              <a:lnSpc>
                <a:spcPct val="150000"/>
              </a:lnSpc>
            </a:pPr>
            <a:r>
              <a:rPr lang="en-US" b="1" dirty="0">
                <a:latin typeface="Times New Roman" pitchFamily="18" charset="0"/>
                <a:cs typeface="Times New Roman" pitchFamily="18" charset="0"/>
              </a:rPr>
              <a:t>How many of each are there? </a:t>
            </a:r>
          </a:p>
          <a:p>
            <a:pPr marL="342900" indent="-342900">
              <a:lnSpc>
                <a:spcPct val="150000"/>
              </a:lnSpc>
            </a:pPr>
            <a:r>
              <a:rPr lang="en-US" b="1" dirty="0">
                <a:latin typeface="Times New Roman" pitchFamily="18" charset="0"/>
                <a:cs typeface="Times New Roman" pitchFamily="18" charset="0"/>
              </a:rPr>
              <a:t>     Atoms = ____ Elements =_____  Compounds = ______</a:t>
            </a:r>
          </a:p>
          <a:p>
            <a:pPr marL="342900" indent="-342900">
              <a:lnSpc>
                <a:spcPct val="150000"/>
              </a:lnSpc>
            </a:pPr>
            <a:r>
              <a:rPr lang="en-US" b="1" dirty="0">
                <a:latin typeface="Times New Roman" pitchFamily="18" charset="0"/>
                <a:cs typeface="Times New Roman" pitchFamily="18" charset="0"/>
              </a:rPr>
              <a:t>How would we write this?</a:t>
            </a:r>
          </a:p>
        </p:txBody>
      </p:sp>
      <p:sp>
        <p:nvSpPr>
          <p:cNvPr id="11" name="Title 1">
            <a:extLst>
              <a:ext uri="{FF2B5EF4-FFF2-40B4-BE49-F238E27FC236}">
                <a16:creationId xmlns:a16="http://schemas.microsoft.com/office/drawing/2014/main" id="{C0F7943D-18D8-4D30-9DAA-8C59BFAA3298}"/>
              </a:ext>
            </a:extLst>
          </p:cNvPr>
          <p:cNvSpPr txBox="1">
            <a:spLocks/>
          </p:cNvSpPr>
          <p:nvPr/>
        </p:nvSpPr>
        <p:spPr>
          <a:xfrm>
            <a:off x="156800" y="6649253"/>
            <a:ext cx="9749200" cy="845021"/>
          </a:xfrm>
          <a:prstGeom prst="rect">
            <a:avLst/>
          </a:prstGeom>
          <a:noFill/>
        </p:spPr>
        <p:txBody>
          <a:bodyPr vert="horz" lIns="91440" tIns="45720" rIns="91440" bIns="45720" rtlCol="0" anchor="t" anchorCtr="0">
            <a:noAutofit/>
          </a:bodyPr>
          <a:lstStyle/>
          <a:p>
            <a:pPr marL="0" marR="0" lvl="0" indent="0" algn="l" defTabSz="97539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effectLst/>
                <a:uLnTx/>
                <a:uFillTx/>
                <a:latin typeface="Times New Roman" pitchFamily="18" charset="0"/>
                <a:ea typeface="+mj-ea"/>
                <a:cs typeface="Times New Roman" pitchFamily="18" charset="0"/>
              </a:rPr>
              <a:t>Your Turn:  Create a mixture of ELEMENT</a:t>
            </a:r>
            <a:r>
              <a:rPr kumimoji="0" lang="en-US" b="1" i="0" u="sng" strike="noStrike" kern="1200" cap="none" spc="0" normalizeH="0" baseline="0" noProof="0" dirty="0">
                <a:ln>
                  <a:noFill/>
                </a:ln>
                <a:effectLst/>
                <a:uLnTx/>
                <a:uFillTx/>
                <a:latin typeface="Times New Roman" pitchFamily="18" charset="0"/>
                <a:ea typeface="+mj-ea"/>
                <a:cs typeface="Times New Roman" pitchFamily="18" charset="0"/>
              </a:rPr>
              <a:t>S </a:t>
            </a:r>
            <a:r>
              <a:rPr kumimoji="0" lang="en-US" b="1" i="0" u="none" strike="noStrike" kern="1200" cap="none" spc="0" normalizeH="0" baseline="0" noProof="0" dirty="0">
                <a:ln>
                  <a:noFill/>
                </a:ln>
                <a:effectLst/>
                <a:uLnTx/>
                <a:uFillTx/>
                <a:latin typeface="Times New Roman" pitchFamily="18" charset="0"/>
                <a:ea typeface="+mj-ea"/>
                <a:cs typeface="Times New Roman" pitchFamily="18" charset="0"/>
              </a:rPr>
              <a:t>&amp; COMPOUND</a:t>
            </a:r>
            <a:r>
              <a:rPr kumimoji="0" lang="en-US" b="1" i="0" u="sng" strike="noStrike" kern="1200" cap="none" spc="0" normalizeH="0" baseline="0" noProof="0" dirty="0">
                <a:ln>
                  <a:noFill/>
                </a:ln>
                <a:effectLst/>
                <a:uLnTx/>
                <a:uFillTx/>
                <a:latin typeface="Times New Roman" pitchFamily="18" charset="0"/>
                <a:ea typeface="+mj-ea"/>
                <a:cs typeface="Times New Roman" pitchFamily="18" charset="0"/>
              </a:rPr>
              <a:t>S</a:t>
            </a:r>
            <a:r>
              <a:rPr kumimoji="0" lang="en-US" b="1" i="0" u="none" strike="noStrike" kern="1200" cap="none" spc="0" normalizeH="0" baseline="0" noProof="0" dirty="0">
                <a:ln>
                  <a:noFill/>
                </a:ln>
                <a:effectLst/>
                <a:uLnTx/>
                <a:uFillTx/>
                <a:latin typeface="Times New Roman" pitchFamily="18" charset="0"/>
                <a:ea typeface="+mj-ea"/>
                <a:cs typeface="Times New Roman" pitchFamily="18" charset="0"/>
              </a:rPr>
              <a:t> using ALL the Lego pieces in one bag.  Use the colored blocks</a:t>
            </a:r>
            <a:r>
              <a:rPr kumimoji="0" lang="en-US" b="1" i="0" u="none" strike="noStrike" kern="1200" cap="none" spc="0" normalizeH="0" noProof="0" dirty="0">
                <a:ln>
                  <a:noFill/>
                </a:ln>
                <a:effectLst/>
                <a:uLnTx/>
                <a:uFillTx/>
                <a:latin typeface="Times New Roman" pitchFamily="18" charset="0"/>
                <a:ea typeface="+mj-ea"/>
                <a:cs typeface="Times New Roman" pitchFamily="18" charset="0"/>
              </a:rPr>
              <a:t> </a:t>
            </a:r>
            <a:r>
              <a:rPr kumimoji="0" lang="en-US" b="1" i="0" u="none" strike="noStrike" kern="1200" cap="none" spc="0" normalizeH="0" baseline="0" noProof="0" dirty="0">
                <a:ln>
                  <a:noFill/>
                </a:ln>
                <a:effectLst/>
                <a:uLnTx/>
                <a:uFillTx/>
                <a:latin typeface="Times New Roman" pitchFamily="18" charset="0"/>
                <a:ea typeface="+mj-ea"/>
                <a:cs typeface="Times New Roman" pitchFamily="18" charset="0"/>
              </a:rPr>
              <a:t>to show your mixture below and then write an expression to represent it.</a:t>
            </a:r>
            <a:endParaRPr kumimoji="0" lang="en-US" b="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2" name="Rectangle 11">
            <a:extLst>
              <a:ext uri="{FF2B5EF4-FFF2-40B4-BE49-F238E27FC236}">
                <a16:creationId xmlns:a16="http://schemas.microsoft.com/office/drawing/2014/main" id="{D1DDC96E-CF37-461A-B55E-615986730877}"/>
              </a:ext>
            </a:extLst>
          </p:cNvPr>
          <p:cNvSpPr/>
          <p:nvPr/>
        </p:nvSpPr>
        <p:spPr>
          <a:xfrm>
            <a:off x="157844" y="608246"/>
            <a:ext cx="9689327" cy="15196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284A17-51B6-478D-B791-992C6A10B572}"/>
              </a:ext>
            </a:extLst>
          </p:cNvPr>
          <p:cNvSpPr/>
          <p:nvPr/>
        </p:nvSpPr>
        <p:spPr>
          <a:xfrm>
            <a:off x="211229" y="537040"/>
            <a:ext cx="495649" cy="707886"/>
          </a:xfrm>
          <a:prstGeom prst="rect">
            <a:avLst/>
          </a:prstGeom>
          <a:noFill/>
        </p:spPr>
        <p:txBody>
          <a:bodyPr wrap="none" lIns="91440" tIns="45720" rIns="91440" bIns="45720">
            <a:spAutoFit/>
          </a:bodyPr>
          <a:lstStyle/>
          <a:p>
            <a:pPr algn="ctr"/>
            <a:r>
              <a:rPr lang="en-US" sz="4000" b="1" cap="all" spc="0"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rPr>
              <a:t>A</a:t>
            </a:r>
          </a:p>
        </p:txBody>
      </p:sp>
      <p:sp>
        <p:nvSpPr>
          <p:cNvPr id="15" name="Rectangle 14">
            <a:extLst>
              <a:ext uri="{FF2B5EF4-FFF2-40B4-BE49-F238E27FC236}">
                <a16:creationId xmlns:a16="http://schemas.microsoft.com/office/drawing/2014/main" id="{9F6D287A-38F6-49E5-9BEC-FE484B603AE0}"/>
              </a:ext>
            </a:extLst>
          </p:cNvPr>
          <p:cNvSpPr/>
          <p:nvPr/>
        </p:nvSpPr>
        <p:spPr>
          <a:xfrm>
            <a:off x="173609" y="2259647"/>
            <a:ext cx="9725178" cy="21567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AC57A96-654C-435D-AA08-5B413622587E}"/>
              </a:ext>
            </a:extLst>
          </p:cNvPr>
          <p:cNvSpPr txBox="1"/>
          <p:nvPr/>
        </p:nvSpPr>
        <p:spPr>
          <a:xfrm>
            <a:off x="2888848" y="608246"/>
            <a:ext cx="6407552" cy="1289071"/>
          </a:xfrm>
          <a:prstGeom prst="rect">
            <a:avLst/>
          </a:prstGeom>
          <a:noFill/>
        </p:spPr>
        <p:txBody>
          <a:bodyPr wrap="square" rtlCol="0">
            <a:spAutoFit/>
          </a:bodyPr>
          <a:lstStyle/>
          <a:p>
            <a:pPr marL="342900" indent="-342900">
              <a:lnSpc>
                <a:spcPct val="150000"/>
              </a:lnSpc>
            </a:pPr>
            <a:r>
              <a:rPr lang="en-US" b="1" dirty="0">
                <a:latin typeface="Times New Roman" pitchFamily="18" charset="0"/>
                <a:cs typeface="Times New Roman" pitchFamily="18" charset="0"/>
              </a:rPr>
              <a:t>What does this represent?</a:t>
            </a:r>
          </a:p>
          <a:p>
            <a:pPr marL="342900" indent="-342900">
              <a:lnSpc>
                <a:spcPct val="150000"/>
              </a:lnSpc>
            </a:pPr>
            <a:r>
              <a:rPr lang="en-US" b="1" dirty="0">
                <a:latin typeface="Times New Roman" pitchFamily="18" charset="0"/>
                <a:cs typeface="Times New Roman" pitchFamily="18" charset="0"/>
              </a:rPr>
              <a:t>How many of each are there? Atoms = ____ Elements =______</a:t>
            </a:r>
          </a:p>
          <a:p>
            <a:pPr marL="342900" indent="-342900">
              <a:lnSpc>
                <a:spcPct val="150000"/>
              </a:lnSpc>
            </a:pPr>
            <a:r>
              <a:rPr lang="en-US" b="1" dirty="0">
                <a:latin typeface="Times New Roman" pitchFamily="18" charset="0"/>
                <a:cs typeface="Times New Roman" pitchFamily="18" charset="0"/>
              </a:rPr>
              <a:t>How would we write this?</a:t>
            </a:r>
          </a:p>
        </p:txBody>
      </p:sp>
      <p:sp>
        <p:nvSpPr>
          <p:cNvPr id="17" name="Rectangle 16">
            <a:extLst>
              <a:ext uri="{FF2B5EF4-FFF2-40B4-BE49-F238E27FC236}">
                <a16:creationId xmlns:a16="http://schemas.microsoft.com/office/drawing/2014/main" id="{3F98D5DF-A7A6-4D04-93E6-BB47279B36B5}"/>
              </a:ext>
            </a:extLst>
          </p:cNvPr>
          <p:cNvSpPr/>
          <p:nvPr/>
        </p:nvSpPr>
        <p:spPr>
          <a:xfrm>
            <a:off x="176698" y="4495800"/>
            <a:ext cx="9722089" cy="20223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516ABEF9-FB68-41C8-AD74-B13FA66F8167}"/>
              </a:ext>
            </a:extLst>
          </p:cNvPr>
          <p:cNvPicPr>
            <a:picLocks noChangeAspect="1" noChangeArrowheads="1"/>
          </p:cNvPicPr>
          <p:nvPr/>
        </p:nvPicPr>
        <p:blipFill rotWithShape="1">
          <a:blip r:embed="rId4" cstate="print"/>
          <a:srcRect t="7392"/>
          <a:stretch/>
        </p:blipFill>
        <p:spPr bwMode="auto">
          <a:xfrm>
            <a:off x="632203" y="2438400"/>
            <a:ext cx="2271698" cy="1872854"/>
          </a:xfrm>
          <a:prstGeom prst="rect">
            <a:avLst/>
          </a:prstGeom>
          <a:noFill/>
          <a:ln w="9525">
            <a:noFill/>
            <a:miter lim="800000"/>
            <a:headEnd/>
            <a:tailEnd/>
          </a:ln>
          <a:effectLst/>
        </p:spPr>
      </p:pic>
      <p:sp>
        <p:nvSpPr>
          <p:cNvPr id="14" name="Rectangle 13">
            <a:extLst>
              <a:ext uri="{FF2B5EF4-FFF2-40B4-BE49-F238E27FC236}">
                <a16:creationId xmlns:a16="http://schemas.microsoft.com/office/drawing/2014/main" id="{9C2BEC90-6D1C-43A4-BFAC-F16E91FD78C6}"/>
              </a:ext>
            </a:extLst>
          </p:cNvPr>
          <p:cNvSpPr/>
          <p:nvPr/>
        </p:nvSpPr>
        <p:spPr>
          <a:xfrm>
            <a:off x="228600" y="2209800"/>
            <a:ext cx="389755" cy="707886"/>
          </a:xfrm>
          <a:prstGeom prst="rect">
            <a:avLst/>
          </a:prstGeom>
          <a:noFill/>
        </p:spPr>
        <p:txBody>
          <a:bodyPr wrap="none" lIns="91440" tIns="45720" rIns="91440" bIns="45720">
            <a:spAutoFit/>
          </a:bodyPr>
          <a:lstStyle/>
          <a:p>
            <a:pPr algn="ctr"/>
            <a:r>
              <a:rPr lang="en-US" sz="4000" b="1" cap="all" spc="0"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rPr>
              <a:t>B</a:t>
            </a:r>
          </a:p>
        </p:txBody>
      </p:sp>
      <p:sp>
        <p:nvSpPr>
          <p:cNvPr id="19" name="TextBox 18">
            <a:extLst>
              <a:ext uri="{FF2B5EF4-FFF2-40B4-BE49-F238E27FC236}">
                <a16:creationId xmlns:a16="http://schemas.microsoft.com/office/drawing/2014/main" id="{231002C0-7BF0-4AE0-802A-314DDC914FAC}"/>
              </a:ext>
            </a:extLst>
          </p:cNvPr>
          <p:cNvSpPr txBox="1"/>
          <p:nvPr/>
        </p:nvSpPr>
        <p:spPr>
          <a:xfrm>
            <a:off x="5562600" y="642874"/>
            <a:ext cx="3796432" cy="379852"/>
          </a:xfrm>
          <a:prstGeom prst="rect">
            <a:avLst/>
          </a:prstGeom>
          <a:noFill/>
        </p:spPr>
        <p:txBody>
          <a:bodyPr wrap="square" lIns="101858" tIns="50929" rIns="101858" bIns="50929" rtlCol="0">
            <a:spAutoFit/>
          </a:bodyPr>
          <a:lstStyle/>
          <a:p>
            <a:r>
              <a:rPr lang="en-US" b="1" dirty="0">
                <a:solidFill>
                  <a:srgbClr val="FF0000"/>
                </a:solidFill>
              </a:rPr>
              <a:t>Mixture of elements</a:t>
            </a:r>
          </a:p>
        </p:txBody>
      </p:sp>
      <p:sp>
        <p:nvSpPr>
          <p:cNvPr id="20" name="TextBox 19">
            <a:extLst>
              <a:ext uri="{FF2B5EF4-FFF2-40B4-BE49-F238E27FC236}">
                <a16:creationId xmlns:a16="http://schemas.microsoft.com/office/drawing/2014/main" id="{FDD5FB97-3360-4532-9899-9F943B6E7C7B}"/>
              </a:ext>
            </a:extLst>
          </p:cNvPr>
          <p:cNvSpPr txBox="1"/>
          <p:nvPr/>
        </p:nvSpPr>
        <p:spPr>
          <a:xfrm>
            <a:off x="6655327" y="1068252"/>
            <a:ext cx="583673" cy="379852"/>
          </a:xfrm>
          <a:prstGeom prst="rect">
            <a:avLst/>
          </a:prstGeom>
          <a:noFill/>
        </p:spPr>
        <p:txBody>
          <a:bodyPr wrap="square" lIns="101858" tIns="50929" rIns="101858" bIns="50929" rtlCol="0">
            <a:spAutoFit/>
          </a:bodyPr>
          <a:lstStyle/>
          <a:p>
            <a:pPr algn="ctr"/>
            <a:r>
              <a:rPr lang="en-US" b="1" dirty="0">
                <a:solidFill>
                  <a:srgbClr val="FF0000"/>
                </a:solidFill>
              </a:rPr>
              <a:t>4</a:t>
            </a:r>
          </a:p>
        </p:txBody>
      </p:sp>
      <p:sp>
        <p:nvSpPr>
          <p:cNvPr id="21" name="TextBox 20">
            <a:extLst>
              <a:ext uri="{FF2B5EF4-FFF2-40B4-BE49-F238E27FC236}">
                <a16:creationId xmlns:a16="http://schemas.microsoft.com/office/drawing/2014/main" id="{0D6F5C27-C3B6-46EB-84AA-7FDE9ECE02DB}"/>
              </a:ext>
            </a:extLst>
          </p:cNvPr>
          <p:cNvSpPr txBox="1"/>
          <p:nvPr/>
        </p:nvSpPr>
        <p:spPr>
          <a:xfrm>
            <a:off x="8382000" y="1102715"/>
            <a:ext cx="583673" cy="379852"/>
          </a:xfrm>
          <a:prstGeom prst="rect">
            <a:avLst/>
          </a:prstGeom>
          <a:noFill/>
        </p:spPr>
        <p:txBody>
          <a:bodyPr wrap="square" lIns="101858" tIns="50929" rIns="101858" bIns="50929" rtlCol="0">
            <a:spAutoFit/>
          </a:bodyPr>
          <a:lstStyle/>
          <a:p>
            <a:pPr algn="ctr"/>
            <a:r>
              <a:rPr lang="en-US" b="1" dirty="0">
                <a:solidFill>
                  <a:srgbClr val="FF0000"/>
                </a:solidFill>
              </a:rPr>
              <a:t>2</a:t>
            </a:r>
          </a:p>
        </p:txBody>
      </p:sp>
      <p:sp>
        <p:nvSpPr>
          <p:cNvPr id="22" name="TextBox 21">
            <a:extLst>
              <a:ext uri="{FF2B5EF4-FFF2-40B4-BE49-F238E27FC236}">
                <a16:creationId xmlns:a16="http://schemas.microsoft.com/office/drawing/2014/main" id="{03E4BF29-F9F0-49C5-B3DF-440BCB5356AC}"/>
              </a:ext>
            </a:extLst>
          </p:cNvPr>
          <p:cNvSpPr txBox="1"/>
          <p:nvPr/>
        </p:nvSpPr>
        <p:spPr>
          <a:xfrm>
            <a:off x="5655315" y="1516648"/>
            <a:ext cx="3480114" cy="379852"/>
          </a:xfrm>
          <a:prstGeom prst="rect">
            <a:avLst/>
          </a:prstGeom>
          <a:noFill/>
        </p:spPr>
        <p:txBody>
          <a:bodyPr wrap="square" lIns="101858" tIns="50929" rIns="101858" bIns="50929" rtlCol="0">
            <a:spAutoFit/>
          </a:bodyPr>
          <a:lstStyle/>
          <a:p>
            <a:r>
              <a:rPr lang="en-US" b="1" dirty="0">
                <a:solidFill>
                  <a:srgbClr val="FF0000"/>
                </a:solidFill>
              </a:rPr>
              <a:t>2G + 2Y</a:t>
            </a:r>
          </a:p>
        </p:txBody>
      </p:sp>
      <p:sp>
        <p:nvSpPr>
          <p:cNvPr id="24" name="TextBox 23">
            <a:extLst>
              <a:ext uri="{FF2B5EF4-FFF2-40B4-BE49-F238E27FC236}">
                <a16:creationId xmlns:a16="http://schemas.microsoft.com/office/drawing/2014/main" id="{92339F15-86CE-4857-A7FB-992751256B96}"/>
              </a:ext>
            </a:extLst>
          </p:cNvPr>
          <p:cNvSpPr txBox="1"/>
          <p:nvPr/>
        </p:nvSpPr>
        <p:spPr>
          <a:xfrm>
            <a:off x="5727448" y="2330879"/>
            <a:ext cx="4102351" cy="379852"/>
          </a:xfrm>
          <a:prstGeom prst="rect">
            <a:avLst/>
          </a:prstGeom>
          <a:noFill/>
        </p:spPr>
        <p:txBody>
          <a:bodyPr wrap="square" lIns="101858" tIns="50929" rIns="101858" bIns="50929" rtlCol="0">
            <a:spAutoFit/>
          </a:bodyPr>
          <a:lstStyle/>
          <a:p>
            <a:r>
              <a:rPr lang="en-US" b="1" dirty="0">
                <a:solidFill>
                  <a:srgbClr val="FF0000"/>
                </a:solidFill>
              </a:rPr>
              <a:t>Mixture of elements &amp; compounds</a:t>
            </a:r>
          </a:p>
        </p:txBody>
      </p:sp>
      <p:sp>
        <p:nvSpPr>
          <p:cNvPr id="25" name="TextBox 24">
            <a:extLst>
              <a:ext uri="{FF2B5EF4-FFF2-40B4-BE49-F238E27FC236}">
                <a16:creationId xmlns:a16="http://schemas.microsoft.com/office/drawing/2014/main" id="{AE9782CE-9FE3-40EF-9029-46C3D2D9F8FA}"/>
              </a:ext>
            </a:extLst>
          </p:cNvPr>
          <p:cNvSpPr txBox="1"/>
          <p:nvPr/>
        </p:nvSpPr>
        <p:spPr>
          <a:xfrm>
            <a:off x="4114800" y="3090415"/>
            <a:ext cx="583673" cy="379852"/>
          </a:xfrm>
          <a:prstGeom prst="rect">
            <a:avLst/>
          </a:prstGeom>
          <a:noFill/>
        </p:spPr>
        <p:txBody>
          <a:bodyPr wrap="square" lIns="101858" tIns="50929" rIns="101858" bIns="50929" rtlCol="0">
            <a:spAutoFit/>
          </a:bodyPr>
          <a:lstStyle/>
          <a:p>
            <a:pPr algn="ctr"/>
            <a:r>
              <a:rPr lang="en-US" b="1" dirty="0">
                <a:solidFill>
                  <a:srgbClr val="FF0000"/>
                </a:solidFill>
              </a:rPr>
              <a:t>4</a:t>
            </a:r>
          </a:p>
        </p:txBody>
      </p:sp>
      <p:sp>
        <p:nvSpPr>
          <p:cNvPr id="26" name="TextBox 25">
            <a:extLst>
              <a:ext uri="{FF2B5EF4-FFF2-40B4-BE49-F238E27FC236}">
                <a16:creationId xmlns:a16="http://schemas.microsoft.com/office/drawing/2014/main" id="{53368621-2823-466D-8C48-EEB20F3F6658}"/>
              </a:ext>
            </a:extLst>
          </p:cNvPr>
          <p:cNvSpPr txBox="1"/>
          <p:nvPr/>
        </p:nvSpPr>
        <p:spPr>
          <a:xfrm>
            <a:off x="5748470" y="3090415"/>
            <a:ext cx="583673" cy="379852"/>
          </a:xfrm>
          <a:prstGeom prst="rect">
            <a:avLst/>
          </a:prstGeom>
          <a:noFill/>
        </p:spPr>
        <p:txBody>
          <a:bodyPr wrap="square" lIns="101858" tIns="50929" rIns="101858" bIns="50929" rtlCol="0">
            <a:spAutoFit/>
          </a:bodyPr>
          <a:lstStyle/>
          <a:p>
            <a:pPr algn="ctr"/>
            <a:r>
              <a:rPr lang="en-US" b="1" dirty="0">
                <a:solidFill>
                  <a:srgbClr val="FF0000"/>
                </a:solidFill>
              </a:rPr>
              <a:t>2</a:t>
            </a:r>
          </a:p>
        </p:txBody>
      </p:sp>
      <p:sp>
        <p:nvSpPr>
          <p:cNvPr id="27" name="TextBox 26">
            <a:extLst>
              <a:ext uri="{FF2B5EF4-FFF2-40B4-BE49-F238E27FC236}">
                <a16:creationId xmlns:a16="http://schemas.microsoft.com/office/drawing/2014/main" id="{E7C2DD46-BA6F-4676-9CAA-818BAEC0062B}"/>
              </a:ext>
            </a:extLst>
          </p:cNvPr>
          <p:cNvSpPr txBox="1"/>
          <p:nvPr/>
        </p:nvSpPr>
        <p:spPr>
          <a:xfrm>
            <a:off x="5807715" y="3582548"/>
            <a:ext cx="3480114" cy="379852"/>
          </a:xfrm>
          <a:prstGeom prst="rect">
            <a:avLst/>
          </a:prstGeom>
          <a:noFill/>
        </p:spPr>
        <p:txBody>
          <a:bodyPr wrap="square" lIns="101858" tIns="50929" rIns="101858" bIns="50929" rtlCol="0">
            <a:spAutoFit/>
          </a:bodyPr>
          <a:lstStyle/>
          <a:p>
            <a:r>
              <a:rPr lang="en-US" b="1" dirty="0">
                <a:solidFill>
                  <a:srgbClr val="FF0000"/>
                </a:solidFill>
              </a:rPr>
              <a:t>3Y + R + 2YR + Y</a:t>
            </a:r>
            <a:r>
              <a:rPr lang="en-US" b="1" baseline="-25000" dirty="0">
                <a:solidFill>
                  <a:srgbClr val="FF0000"/>
                </a:solidFill>
              </a:rPr>
              <a:t>2</a:t>
            </a:r>
            <a:r>
              <a:rPr lang="en-US" b="1" dirty="0">
                <a:solidFill>
                  <a:srgbClr val="FF0000"/>
                </a:solidFill>
              </a:rPr>
              <a:t>R</a:t>
            </a:r>
          </a:p>
        </p:txBody>
      </p:sp>
      <p:sp>
        <p:nvSpPr>
          <p:cNvPr id="28" name="TextBox 27">
            <a:extLst>
              <a:ext uri="{FF2B5EF4-FFF2-40B4-BE49-F238E27FC236}">
                <a16:creationId xmlns:a16="http://schemas.microsoft.com/office/drawing/2014/main" id="{62FECA94-7EDC-47B7-B601-1D2A79B64B3A}"/>
              </a:ext>
            </a:extLst>
          </p:cNvPr>
          <p:cNvSpPr txBox="1"/>
          <p:nvPr/>
        </p:nvSpPr>
        <p:spPr>
          <a:xfrm>
            <a:off x="8047865" y="3112549"/>
            <a:ext cx="583673" cy="379852"/>
          </a:xfrm>
          <a:prstGeom prst="rect">
            <a:avLst/>
          </a:prstGeom>
          <a:noFill/>
        </p:spPr>
        <p:txBody>
          <a:bodyPr wrap="square" lIns="101858" tIns="50929" rIns="101858" bIns="50929" rtlCol="0">
            <a:spAutoFit/>
          </a:bodyPr>
          <a:lstStyle/>
          <a:p>
            <a:pPr algn="ctr"/>
            <a:r>
              <a:rPr lang="en-US" b="1" dirty="0">
                <a:solidFill>
                  <a:srgbClr val="FF0000"/>
                </a:solidFill>
              </a:rPr>
              <a:t>2</a:t>
            </a:r>
          </a:p>
        </p:txBody>
      </p:sp>
      <p:sp>
        <p:nvSpPr>
          <p:cNvPr id="29" name="TextBox 28">
            <a:extLst>
              <a:ext uri="{FF2B5EF4-FFF2-40B4-BE49-F238E27FC236}">
                <a16:creationId xmlns:a16="http://schemas.microsoft.com/office/drawing/2014/main" id="{0A199202-A4CD-4874-9748-4F1050A95472}"/>
              </a:ext>
            </a:extLst>
          </p:cNvPr>
          <p:cNvSpPr txBox="1"/>
          <p:nvPr/>
        </p:nvSpPr>
        <p:spPr>
          <a:xfrm>
            <a:off x="5803649" y="4693079"/>
            <a:ext cx="4102351" cy="379852"/>
          </a:xfrm>
          <a:prstGeom prst="rect">
            <a:avLst/>
          </a:prstGeom>
          <a:noFill/>
        </p:spPr>
        <p:txBody>
          <a:bodyPr wrap="square" lIns="101858" tIns="50929" rIns="101858" bIns="50929" rtlCol="0">
            <a:spAutoFit/>
          </a:bodyPr>
          <a:lstStyle/>
          <a:p>
            <a:r>
              <a:rPr lang="en-US" b="1" dirty="0">
                <a:solidFill>
                  <a:srgbClr val="FF0000"/>
                </a:solidFill>
              </a:rPr>
              <a:t>Mixture of elements &amp; compounds</a:t>
            </a:r>
          </a:p>
        </p:txBody>
      </p:sp>
      <p:sp>
        <p:nvSpPr>
          <p:cNvPr id="30" name="TextBox 29">
            <a:extLst>
              <a:ext uri="{FF2B5EF4-FFF2-40B4-BE49-F238E27FC236}">
                <a16:creationId xmlns:a16="http://schemas.microsoft.com/office/drawing/2014/main" id="{697D7ED2-ABED-459F-9F64-85BA3B0602EB}"/>
              </a:ext>
            </a:extLst>
          </p:cNvPr>
          <p:cNvSpPr txBox="1"/>
          <p:nvPr/>
        </p:nvSpPr>
        <p:spPr>
          <a:xfrm>
            <a:off x="4191001" y="5452615"/>
            <a:ext cx="583673" cy="379852"/>
          </a:xfrm>
          <a:prstGeom prst="rect">
            <a:avLst/>
          </a:prstGeom>
          <a:noFill/>
        </p:spPr>
        <p:txBody>
          <a:bodyPr wrap="square" lIns="101858" tIns="50929" rIns="101858" bIns="50929" rtlCol="0">
            <a:spAutoFit/>
          </a:bodyPr>
          <a:lstStyle/>
          <a:p>
            <a:pPr algn="ctr"/>
            <a:r>
              <a:rPr lang="en-US" b="1" dirty="0">
                <a:solidFill>
                  <a:srgbClr val="FF0000"/>
                </a:solidFill>
              </a:rPr>
              <a:t>20</a:t>
            </a:r>
          </a:p>
        </p:txBody>
      </p:sp>
      <p:sp>
        <p:nvSpPr>
          <p:cNvPr id="31" name="TextBox 30">
            <a:extLst>
              <a:ext uri="{FF2B5EF4-FFF2-40B4-BE49-F238E27FC236}">
                <a16:creationId xmlns:a16="http://schemas.microsoft.com/office/drawing/2014/main" id="{5F3C52CD-665C-4DDE-8BF9-CDDC29445F03}"/>
              </a:ext>
            </a:extLst>
          </p:cNvPr>
          <p:cNvSpPr txBox="1"/>
          <p:nvPr/>
        </p:nvSpPr>
        <p:spPr>
          <a:xfrm>
            <a:off x="5824671" y="5452615"/>
            <a:ext cx="583673" cy="379852"/>
          </a:xfrm>
          <a:prstGeom prst="rect">
            <a:avLst/>
          </a:prstGeom>
          <a:noFill/>
        </p:spPr>
        <p:txBody>
          <a:bodyPr wrap="square" lIns="101858" tIns="50929" rIns="101858" bIns="50929" rtlCol="0">
            <a:spAutoFit/>
          </a:bodyPr>
          <a:lstStyle/>
          <a:p>
            <a:pPr algn="ctr"/>
            <a:r>
              <a:rPr lang="en-US" b="1" dirty="0">
                <a:solidFill>
                  <a:srgbClr val="FF0000"/>
                </a:solidFill>
              </a:rPr>
              <a:t>5</a:t>
            </a:r>
          </a:p>
        </p:txBody>
      </p:sp>
      <p:sp>
        <p:nvSpPr>
          <p:cNvPr id="32" name="TextBox 31">
            <a:extLst>
              <a:ext uri="{FF2B5EF4-FFF2-40B4-BE49-F238E27FC236}">
                <a16:creationId xmlns:a16="http://schemas.microsoft.com/office/drawing/2014/main" id="{65ADEED2-DEAA-4D9E-B84A-E332B0E38636}"/>
              </a:ext>
            </a:extLst>
          </p:cNvPr>
          <p:cNvSpPr txBox="1"/>
          <p:nvPr/>
        </p:nvSpPr>
        <p:spPr>
          <a:xfrm>
            <a:off x="5883916" y="5944748"/>
            <a:ext cx="3997786" cy="379852"/>
          </a:xfrm>
          <a:prstGeom prst="rect">
            <a:avLst/>
          </a:prstGeom>
          <a:noFill/>
        </p:spPr>
        <p:txBody>
          <a:bodyPr wrap="square" lIns="101858" tIns="50929" rIns="101858" bIns="50929" rtlCol="0">
            <a:spAutoFit/>
          </a:bodyPr>
          <a:lstStyle/>
          <a:p>
            <a:r>
              <a:rPr lang="en-US" b="1" dirty="0">
                <a:solidFill>
                  <a:srgbClr val="FF0000"/>
                </a:solidFill>
              </a:rPr>
              <a:t>2G + 2Y + R</a:t>
            </a:r>
            <a:r>
              <a:rPr lang="en-US" b="1" baseline="-25000" dirty="0">
                <a:solidFill>
                  <a:srgbClr val="FF0000"/>
                </a:solidFill>
              </a:rPr>
              <a:t>2</a:t>
            </a:r>
            <a:r>
              <a:rPr lang="en-US" b="1" dirty="0">
                <a:solidFill>
                  <a:srgbClr val="FF0000"/>
                </a:solidFill>
              </a:rPr>
              <a:t> + W</a:t>
            </a:r>
            <a:r>
              <a:rPr lang="en-US" b="1" baseline="-25000" dirty="0">
                <a:solidFill>
                  <a:srgbClr val="FF0000"/>
                </a:solidFill>
              </a:rPr>
              <a:t>4</a:t>
            </a:r>
            <a:r>
              <a:rPr lang="en-US" b="1" dirty="0">
                <a:solidFill>
                  <a:srgbClr val="FF0000"/>
                </a:solidFill>
              </a:rPr>
              <a:t> + 2YG + 2B</a:t>
            </a:r>
            <a:r>
              <a:rPr lang="en-US" b="1" baseline="-25000" dirty="0">
                <a:solidFill>
                  <a:srgbClr val="FF0000"/>
                </a:solidFill>
              </a:rPr>
              <a:t>2</a:t>
            </a:r>
            <a:r>
              <a:rPr lang="en-US" b="1" dirty="0">
                <a:solidFill>
                  <a:srgbClr val="FF0000"/>
                </a:solidFill>
              </a:rPr>
              <a:t>R</a:t>
            </a:r>
          </a:p>
        </p:txBody>
      </p:sp>
      <p:sp>
        <p:nvSpPr>
          <p:cNvPr id="33" name="TextBox 32">
            <a:extLst>
              <a:ext uri="{FF2B5EF4-FFF2-40B4-BE49-F238E27FC236}">
                <a16:creationId xmlns:a16="http://schemas.microsoft.com/office/drawing/2014/main" id="{2CAB69A4-D2B0-4665-9075-87F295AC360C}"/>
              </a:ext>
            </a:extLst>
          </p:cNvPr>
          <p:cNvSpPr txBox="1"/>
          <p:nvPr/>
        </p:nvSpPr>
        <p:spPr>
          <a:xfrm>
            <a:off x="8124066" y="5474749"/>
            <a:ext cx="583673" cy="379852"/>
          </a:xfrm>
          <a:prstGeom prst="rect">
            <a:avLst/>
          </a:prstGeom>
          <a:noFill/>
        </p:spPr>
        <p:txBody>
          <a:bodyPr wrap="square" lIns="101858" tIns="50929" rIns="101858" bIns="50929" rtlCol="0">
            <a:spAutoFit/>
          </a:bodyPr>
          <a:lstStyle/>
          <a:p>
            <a:pPr algn="ctr"/>
            <a:r>
              <a:rPr lang="en-US" b="1" dirty="0">
                <a:solidFill>
                  <a:srgbClr val="FF0000"/>
                </a:solidFill>
              </a:rPr>
              <a:t>6</a:t>
            </a:r>
          </a:p>
        </p:txBody>
      </p:sp>
      <p:sp>
        <p:nvSpPr>
          <p:cNvPr id="34" name="TextBox 33">
            <a:extLst>
              <a:ext uri="{FF2B5EF4-FFF2-40B4-BE49-F238E27FC236}">
                <a16:creationId xmlns:a16="http://schemas.microsoft.com/office/drawing/2014/main" id="{8B4EB997-77C2-4C5C-8B25-0F70DD3108F2}"/>
              </a:ext>
            </a:extLst>
          </p:cNvPr>
          <p:cNvSpPr txBox="1"/>
          <p:nvPr/>
        </p:nvSpPr>
        <p:spPr>
          <a:xfrm>
            <a:off x="-3440526" y="4098088"/>
            <a:ext cx="3352800" cy="3693319"/>
          </a:xfrm>
          <a:prstGeom prst="rect">
            <a:avLst/>
          </a:prstGeom>
          <a:noFill/>
        </p:spPr>
        <p:txBody>
          <a:bodyPr wrap="square" rtlCol="0">
            <a:spAutoFit/>
          </a:bodyPr>
          <a:lstStyle/>
          <a:p>
            <a:r>
              <a:rPr lang="en-US" dirty="0"/>
              <a:t>NOTE: For the Your Turn part, I give students time in class to create their mixtures using the Legos and write the expression on their slides. </a:t>
            </a:r>
          </a:p>
          <a:p>
            <a:endParaRPr lang="en-US" dirty="0"/>
          </a:p>
          <a:p>
            <a:r>
              <a:rPr lang="en-US" dirty="0"/>
              <a:t>They get to challenge another student in class to try to write their expression as they complete one based on the other student’s mixture.  When done, they compare answers and discuss any differences. </a:t>
            </a:r>
            <a:endParaRPr lang="en-US" b="1" dirty="0">
              <a:solidFill>
                <a:srgbClr val="FF0000"/>
              </a:solidFill>
            </a:endParaRPr>
          </a:p>
        </p:txBody>
      </p:sp>
    </p:spTree>
    <p:extLst>
      <p:ext uri="{BB962C8B-B14F-4D97-AF65-F5344CB8AC3E}">
        <p14:creationId xmlns:p14="http://schemas.microsoft.com/office/powerpoint/2010/main" val="174447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5" grpId="0"/>
      <p:bldP spid="26" grpId="0"/>
      <p:bldP spid="27" grpId="0"/>
      <p:bldP spid="28" grpId="0"/>
      <p:bldP spid="29" grpId="0"/>
      <p:bldP spid="30" grpId="0"/>
      <p:bldP spid="31" grpId="0"/>
      <p:bldP spid="32" grpId="0"/>
      <p:bldP spid="3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D486B-41F4-4041-9E5D-E53C34E9E021}"/>
              </a:ext>
            </a:extLst>
          </p:cNvPr>
          <p:cNvPicPr>
            <a:picLocks noChangeAspect="1"/>
          </p:cNvPicPr>
          <p:nvPr/>
        </p:nvPicPr>
        <p:blipFill>
          <a:blip r:embed="rId2"/>
          <a:stretch>
            <a:fillRect/>
          </a:stretch>
        </p:blipFill>
        <p:spPr>
          <a:xfrm>
            <a:off x="3138102" y="1806219"/>
            <a:ext cx="6717210" cy="4972961"/>
          </a:xfrm>
          <a:prstGeom prst="rect">
            <a:avLst/>
          </a:prstGeom>
          <a:ln>
            <a:noFill/>
          </a:ln>
          <a:effectLst>
            <a:outerShdw blurRad="292100" dist="139700" dir="2700000" algn="tl" rotWithShape="0">
              <a:srgbClr val="333333">
                <a:alpha val="65000"/>
              </a:srgbClr>
            </a:outerShdw>
          </a:effectLst>
        </p:spPr>
      </p:pic>
      <p:cxnSp>
        <p:nvCxnSpPr>
          <p:cNvPr id="42" name="Straight Arrow Connector 41"/>
          <p:cNvCxnSpPr>
            <a:cxnSpLocks/>
          </p:cNvCxnSpPr>
          <p:nvPr/>
        </p:nvCxnSpPr>
        <p:spPr>
          <a:xfrm>
            <a:off x="5181600" y="1808984"/>
            <a:ext cx="76200" cy="3678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7391400" y="6493014"/>
            <a:ext cx="76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6BE1698-BFC5-4B4C-A643-8A4C3AE029FE}"/>
              </a:ext>
            </a:extLst>
          </p:cNvPr>
          <p:cNvSpPr txBox="1"/>
          <p:nvPr/>
        </p:nvSpPr>
        <p:spPr>
          <a:xfrm>
            <a:off x="213846" y="1407492"/>
            <a:ext cx="5410200" cy="400110"/>
          </a:xfrm>
          <a:prstGeom prst="rect">
            <a:avLst/>
          </a:prstGeom>
          <a:noFill/>
          <a:ln>
            <a:solidFill>
              <a:schemeClr val="tx1"/>
            </a:solidFill>
          </a:ln>
        </p:spPr>
        <p:txBody>
          <a:bodyPr wrap="square" rtlCol="0">
            <a:spAutoFit/>
          </a:bodyPr>
          <a:lstStyle/>
          <a:p>
            <a:r>
              <a:rPr lang="en-US" sz="2000" b="1" dirty="0"/>
              <a:t>1st:  Use the word bank to fill in the blanks. </a:t>
            </a:r>
            <a:endParaRPr lang="en-US" sz="2000" i="1" dirty="0"/>
          </a:p>
        </p:txBody>
      </p:sp>
      <p:sp>
        <p:nvSpPr>
          <p:cNvPr id="39" name="TextBox 38">
            <a:extLst>
              <a:ext uri="{FF2B5EF4-FFF2-40B4-BE49-F238E27FC236}">
                <a16:creationId xmlns:a16="http://schemas.microsoft.com/office/drawing/2014/main" id="{56BE1698-BFC5-4B4C-A643-8A4C3AE029FE}"/>
              </a:ext>
            </a:extLst>
          </p:cNvPr>
          <p:cNvSpPr txBox="1"/>
          <p:nvPr/>
        </p:nvSpPr>
        <p:spPr>
          <a:xfrm>
            <a:off x="694065" y="3940314"/>
            <a:ext cx="1949669" cy="1323439"/>
          </a:xfrm>
          <a:prstGeom prst="rect">
            <a:avLst/>
          </a:prstGeom>
          <a:noFill/>
          <a:ln>
            <a:solidFill>
              <a:schemeClr val="tx1"/>
            </a:solidFill>
          </a:ln>
        </p:spPr>
        <p:txBody>
          <a:bodyPr wrap="square" rtlCol="0">
            <a:spAutoFit/>
          </a:bodyPr>
          <a:lstStyle/>
          <a:p>
            <a:r>
              <a:rPr lang="en-US" sz="2000" b="1" dirty="0"/>
              <a:t>2</a:t>
            </a:r>
            <a:r>
              <a:rPr lang="en-US" sz="2000" b="1" baseline="30000" dirty="0"/>
              <a:t>nd</a:t>
            </a:r>
            <a:r>
              <a:rPr lang="en-US" sz="2000" b="1" dirty="0"/>
              <a:t>: Drag each substance to its correct classification.</a:t>
            </a:r>
            <a:endParaRPr lang="en-US" sz="2000" i="1" dirty="0"/>
          </a:p>
        </p:txBody>
      </p:sp>
      <p:sp>
        <p:nvSpPr>
          <p:cNvPr id="40" name="TextBox 39">
            <a:extLst>
              <a:ext uri="{FF2B5EF4-FFF2-40B4-BE49-F238E27FC236}">
                <a16:creationId xmlns:a16="http://schemas.microsoft.com/office/drawing/2014/main" id="{56BE1698-BFC5-4B4C-A643-8A4C3AE029FE}"/>
              </a:ext>
            </a:extLst>
          </p:cNvPr>
          <p:cNvSpPr txBox="1"/>
          <p:nvPr/>
        </p:nvSpPr>
        <p:spPr>
          <a:xfrm>
            <a:off x="4800600" y="6912114"/>
            <a:ext cx="4876800" cy="707886"/>
          </a:xfrm>
          <a:prstGeom prst="rect">
            <a:avLst/>
          </a:prstGeom>
          <a:solidFill>
            <a:schemeClr val="bg1"/>
          </a:solidFill>
          <a:ln>
            <a:solidFill>
              <a:schemeClr val="tx1"/>
            </a:solidFill>
          </a:ln>
        </p:spPr>
        <p:txBody>
          <a:bodyPr wrap="square" rtlCol="0">
            <a:spAutoFit/>
          </a:bodyPr>
          <a:lstStyle/>
          <a:p>
            <a:r>
              <a:rPr lang="en-US" sz="2000" b="1" dirty="0"/>
              <a:t>3</a:t>
            </a:r>
            <a:r>
              <a:rPr lang="en-US" sz="2000" b="1" baseline="30000" dirty="0"/>
              <a:t>rd</a:t>
            </a:r>
            <a:r>
              <a:rPr lang="en-US" sz="2000" b="1" dirty="0"/>
              <a:t>: Label the homogeneous mixtures using S for solution or C for colloid.</a:t>
            </a:r>
            <a:endParaRPr lang="en-US" sz="2000" i="1" dirty="0"/>
          </a:p>
        </p:txBody>
      </p:sp>
      <p:cxnSp>
        <p:nvCxnSpPr>
          <p:cNvPr id="19" name="Straight Arrow Connector 18">
            <a:extLst>
              <a:ext uri="{FF2B5EF4-FFF2-40B4-BE49-F238E27FC236}">
                <a16:creationId xmlns:a16="http://schemas.microsoft.com/office/drawing/2014/main" id="{E2D515D5-8531-4875-ABA0-D011F10178B2}"/>
              </a:ext>
            </a:extLst>
          </p:cNvPr>
          <p:cNvCxnSpPr>
            <a:cxnSpLocks/>
            <a:stCxn id="39" idx="3"/>
          </p:cNvCxnSpPr>
          <p:nvPr/>
        </p:nvCxnSpPr>
        <p:spPr>
          <a:xfrm flipV="1">
            <a:off x="2643734" y="4292700"/>
            <a:ext cx="785266" cy="309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3">
            <a:extLst>
              <a:ext uri="{FF2B5EF4-FFF2-40B4-BE49-F238E27FC236}">
                <a16:creationId xmlns:a16="http://schemas.microsoft.com/office/drawing/2014/main" id="{1846EC7E-C41D-421D-9824-87A6C5419AB2}"/>
              </a:ext>
            </a:extLst>
          </p:cNvPr>
          <p:cNvSpPr txBox="1">
            <a:spLocks noChangeArrowheads="1"/>
          </p:cNvSpPr>
          <p:nvPr/>
        </p:nvSpPr>
        <p:spPr>
          <a:xfrm>
            <a:off x="203088" y="352036"/>
            <a:ext cx="9753600" cy="1295400"/>
          </a:xfrm>
          <a:prstGeom prst="rect">
            <a:avLst/>
          </a:prstGeom>
          <a:noFill/>
          <a:ln>
            <a:noFill/>
          </a:ln>
        </p:spPr>
        <p:txBody>
          <a:bodyPr/>
          <a:lstStyle>
            <a:lvl1pPr marL="377004" indent="-377004" algn="l" rtl="0" eaLnBrk="0" fontAlgn="base" hangingPunct="0">
              <a:spcBef>
                <a:spcPct val="20000"/>
              </a:spcBef>
              <a:spcAft>
                <a:spcPct val="0"/>
              </a:spcAft>
              <a:buChar char="•"/>
              <a:defRPr sz="3600">
                <a:solidFill>
                  <a:schemeClr val="tx1"/>
                </a:solidFill>
                <a:latin typeface="+mn-lt"/>
                <a:ea typeface="+mn-ea"/>
                <a:cs typeface="+mn-cs"/>
              </a:defRPr>
            </a:lvl1pPr>
            <a:lvl2pPr marL="816842" indent="-314171" algn="l" rtl="0" eaLnBrk="0" fontAlgn="base" hangingPunct="0">
              <a:spcBef>
                <a:spcPct val="20000"/>
              </a:spcBef>
              <a:spcAft>
                <a:spcPct val="0"/>
              </a:spcAft>
              <a:buChar char="–"/>
              <a:defRPr sz="3100">
                <a:solidFill>
                  <a:schemeClr val="tx1"/>
                </a:solidFill>
                <a:latin typeface="+mn-lt"/>
              </a:defRPr>
            </a:lvl2pPr>
            <a:lvl3pPr marL="1256682" indent="-251338" algn="l" rtl="0" eaLnBrk="0" fontAlgn="base" hangingPunct="0">
              <a:spcBef>
                <a:spcPct val="20000"/>
              </a:spcBef>
              <a:spcAft>
                <a:spcPct val="0"/>
              </a:spcAft>
              <a:buChar char="•"/>
              <a:defRPr sz="2700">
                <a:solidFill>
                  <a:schemeClr val="tx1"/>
                </a:solidFill>
                <a:latin typeface="+mn-lt"/>
              </a:defRPr>
            </a:lvl3pPr>
            <a:lvl4pPr marL="1759353" indent="-251338" algn="l" rtl="0" eaLnBrk="0" fontAlgn="base" hangingPunct="0">
              <a:spcBef>
                <a:spcPct val="20000"/>
              </a:spcBef>
              <a:spcAft>
                <a:spcPct val="0"/>
              </a:spcAft>
              <a:buChar char="–"/>
              <a:defRPr sz="2200">
                <a:solidFill>
                  <a:schemeClr val="tx1"/>
                </a:solidFill>
                <a:latin typeface="+mn-lt"/>
              </a:defRPr>
            </a:lvl4pPr>
            <a:lvl5pPr marL="2262029" indent="-251338" algn="l" rtl="0" eaLnBrk="0" fontAlgn="base" hangingPunct="0">
              <a:spcBef>
                <a:spcPct val="20000"/>
              </a:spcBef>
              <a:spcAft>
                <a:spcPct val="0"/>
              </a:spcAft>
              <a:buChar char="»"/>
              <a:defRPr sz="2200">
                <a:solidFill>
                  <a:schemeClr val="tx1"/>
                </a:solidFill>
                <a:latin typeface="+mn-lt"/>
              </a:defRPr>
            </a:lvl5pPr>
            <a:lvl6pPr marL="2764700" indent="-251338" algn="l" rtl="0" fontAlgn="base">
              <a:spcBef>
                <a:spcPct val="20000"/>
              </a:spcBef>
              <a:spcAft>
                <a:spcPct val="0"/>
              </a:spcAft>
              <a:buChar char="»"/>
              <a:defRPr sz="2200">
                <a:solidFill>
                  <a:schemeClr val="tx1"/>
                </a:solidFill>
                <a:latin typeface="+mn-lt"/>
              </a:defRPr>
            </a:lvl6pPr>
            <a:lvl7pPr marL="3267374" indent="-251338" algn="l" rtl="0" fontAlgn="base">
              <a:spcBef>
                <a:spcPct val="20000"/>
              </a:spcBef>
              <a:spcAft>
                <a:spcPct val="0"/>
              </a:spcAft>
              <a:buChar char="»"/>
              <a:defRPr sz="2200">
                <a:solidFill>
                  <a:schemeClr val="tx1"/>
                </a:solidFill>
                <a:latin typeface="+mn-lt"/>
              </a:defRPr>
            </a:lvl7pPr>
            <a:lvl8pPr marL="3770047" indent="-251338" algn="l" rtl="0" fontAlgn="base">
              <a:spcBef>
                <a:spcPct val="20000"/>
              </a:spcBef>
              <a:spcAft>
                <a:spcPct val="0"/>
              </a:spcAft>
              <a:buChar char="»"/>
              <a:defRPr sz="2200">
                <a:solidFill>
                  <a:schemeClr val="tx1"/>
                </a:solidFill>
                <a:latin typeface="+mn-lt"/>
              </a:defRPr>
            </a:lvl8pPr>
            <a:lvl9pPr marL="4272720" indent="-251338" algn="l" rtl="0" fontAlgn="base">
              <a:spcBef>
                <a:spcPct val="20000"/>
              </a:spcBef>
              <a:spcAft>
                <a:spcPct val="0"/>
              </a:spcAft>
              <a:buChar char="»"/>
              <a:defRPr sz="2200">
                <a:solidFill>
                  <a:schemeClr val="tx1"/>
                </a:solidFill>
                <a:latin typeface="+mn-lt"/>
              </a:defRPr>
            </a:lvl9pPr>
          </a:lstStyle>
          <a:p>
            <a:pPr marL="0" indent="0">
              <a:buNone/>
            </a:pPr>
            <a:r>
              <a:rPr lang="en-US" sz="2400" b="1" kern="0" dirty="0">
                <a:latin typeface="Times New Roman" pitchFamily="18" charset="0"/>
                <a:cs typeface="Times New Roman" pitchFamily="18" charset="0"/>
              </a:rPr>
              <a:t>Assignment:  Follow the directions to complete Activity 4B on Slide 9.  </a:t>
            </a:r>
            <a:endParaRPr lang="en-US" sz="1600" b="1" kern="0" dirty="0"/>
          </a:p>
        </p:txBody>
      </p:sp>
    </p:spTree>
    <p:extLst>
      <p:ext uri="{BB962C8B-B14F-4D97-AF65-F5344CB8AC3E}">
        <p14:creationId xmlns:p14="http://schemas.microsoft.com/office/powerpoint/2010/main" val="583646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685800" y="1702266"/>
            <a:ext cx="4038600" cy="1117134"/>
            <a:chOff x="2452254" y="1175743"/>
            <a:chExt cx="3671453" cy="985706"/>
          </a:xfrm>
        </p:grpSpPr>
        <p:sp>
          <p:nvSpPr>
            <p:cNvPr id="4" name="TextBox 3"/>
            <p:cNvSpPr txBox="1"/>
            <p:nvPr/>
          </p:nvSpPr>
          <p:spPr>
            <a:xfrm>
              <a:off x="2452254" y="1175743"/>
              <a:ext cx="3671453" cy="325881"/>
            </a:xfrm>
            <a:prstGeom prst="rect">
              <a:avLst/>
            </a:prstGeom>
            <a:solidFill>
              <a:schemeClr val="bg1"/>
            </a:solidFill>
            <a:ln w="28575">
              <a:solidFill>
                <a:schemeClr val="tx1"/>
              </a:solidFill>
            </a:ln>
          </p:spPr>
          <p:txBody>
            <a:bodyPr wrap="square" rtlCol="0">
              <a:spAutoFit/>
            </a:bodyPr>
            <a:lstStyle/>
            <a:p>
              <a:pPr algn="ctr"/>
              <a:r>
                <a:rPr lang="en-US" b="1" dirty="0">
                  <a:latin typeface="Times New Roman" pitchFamily="18" charset="0"/>
                  <a:cs typeface="Times New Roman" pitchFamily="18" charset="0"/>
                </a:rPr>
                <a:t>Is the substance chemically combined?</a:t>
              </a:r>
            </a:p>
          </p:txBody>
        </p:sp>
        <p:grpSp>
          <p:nvGrpSpPr>
            <p:cNvPr id="3" name="Group 60"/>
            <p:cNvGrpSpPr/>
            <p:nvPr/>
          </p:nvGrpSpPr>
          <p:grpSpPr>
            <a:xfrm>
              <a:off x="5292435" y="1501624"/>
              <a:ext cx="533400" cy="659825"/>
              <a:chOff x="5292435" y="1501624"/>
              <a:chExt cx="533400" cy="659825"/>
            </a:xfrm>
          </p:grpSpPr>
          <p:cxnSp>
            <p:nvCxnSpPr>
              <p:cNvPr id="14" name="Elbow Connector 13"/>
              <p:cNvCxnSpPr/>
              <p:nvPr/>
            </p:nvCxnSpPr>
            <p:spPr>
              <a:xfrm rot="16200000" flipH="1">
                <a:off x="5192854" y="1601206"/>
                <a:ext cx="659825" cy="460661"/>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92435" y="1568859"/>
                <a:ext cx="533400" cy="257988"/>
              </a:xfrm>
              <a:prstGeom prst="rect">
                <a:avLst/>
              </a:prstGeom>
              <a:noFill/>
              <a:ln>
                <a:noFill/>
              </a:ln>
            </p:spPr>
            <p:txBody>
              <a:bodyPr wrap="square" rtlCol="0">
                <a:spAutoFit/>
              </a:bodyPr>
              <a:lstStyle/>
              <a:p>
                <a:pPr algn="ctr"/>
                <a:r>
                  <a:rPr lang="en-US" sz="1300" b="1" dirty="0">
                    <a:solidFill>
                      <a:srgbClr val="FF0000"/>
                    </a:solidFill>
                    <a:latin typeface="Times New Roman" pitchFamily="18" charset="0"/>
                    <a:cs typeface="Times New Roman" pitchFamily="18" charset="0"/>
                  </a:rPr>
                  <a:t>YES</a:t>
                </a:r>
              </a:p>
            </p:txBody>
          </p:sp>
        </p:grpSp>
      </p:grpSp>
      <p:sp>
        <p:nvSpPr>
          <p:cNvPr id="6" name="TextBox 5"/>
          <p:cNvSpPr txBox="1"/>
          <p:nvPr/>
        </p:nvSpPr>
        <p:spPr>
          <a:xfrm>
            <a:off x="2956559" y="2816874"/>
            <a:ext cx="2529841" cy="369332"/>
          </a:xfrm>
          <a:prstGeom prst="rect">
            <a:avLst/>
          </a:prstGeom>
          <a:solidFill>
            <a:schemeClr val="bg1"/>
          </a:solidFill>
          <a:ln w="28575">
            <a:solidFill>
              <a:schemeClr val="tx1"/>
            </a:solidFill>
          </a:ln>
        </p:spPr>
        <p:txBody>
          <a:bodyPr wrap="square" rtlCol="0">
            <a:spAutoFit/>
          </a:bodyPr>
          <a:lstStyle/>
          <a:p>
            <a:pPr algn="ctr"/>
            <a:r>
              <a:rPr lang="en-US" b="1" dirty="0">
                <a:latin typeface="Times New Roman" pitchFamily="18" charset="0"/>
                <a:cs typeface="Times New Roman" pitchFamily="18" charset="0"/>
              </a:rPr>
              <a:t>It is a ____________.</a:t>
            </a:r>
          </a:p>
        </p:txBody>
      </p:sp>
      <p:sp>
        <p:nvSpPr>
          <p:cNvPr id="7" name="TextBox 6"/>
          <p:cNvSpPr txBox="1"/>
          <p:nvPr/>
        </p:nvSpPr>
        <p:spPr>
          <a:xfrm>
            <a:off x="6553200" y="4876800"/>
            <a:ext cx="3352800" cy="646329"/>
          </a:xfrm>
          <a:prstGeom prst="rect">
            <a:avLst/>
          </a:prstGeom>
          <a:solidFill>
            <a:schemeClr val="bg1"/>
          </a:solidFill>
          <a:ln w="28575">
            <a:solidFill>
              <a:schemeClr val="tx1"/>
            </a:solidFill>
          </a:ln>
        </p:spPr>
        <p:txBody>
          <a:bodyPr wrap="square" rtlCol="0">
            <a:spAutoFit/>
          </a:bodyPr>
          <a:lstStyle/>
          <a:p>
            <a:pPr algn="ctr"/>
            <a:r>
              <a:rPr lang="en-US" b="1" dirty="0">
                <a:latin typeface="Times New Roman" pitchFamily="18" charset="0"/>
                <a:cs typeface="Times New Roman" pitchFamily="18" charset="0"/>
              </a:rPr>
              <a:t>It is a __________________ mixture. </a:t>
            </a:r>
          </a:p>
        </p:txBody>
      </p:sp>
      <p:cxnSp>
        <p:nvCxnSpPr>
          <p:cNvPr id="17" name="Elbow Connector 16"/>
          <p:cNvCxnSpPr>
            <a:stCxn id="122" idx="2"/>
            <a:endCxn id="7" idx="0"/>
          </p:cNvCxnSpPr>
          <p:nvPr/>
        </p:nvCxnSpPr>
        <p:spPr>
          <a:xfrm rot="16200000" flipH="1">
            <a:off x="7162116" y="3809315"/>
            <a:ext cx="1334869" cy="800100"/>
          </a:xfrm>
          <a:prstGeom prst="bentConnector3">
            <a:avLst>
              <a:gd name="adj1" fmla="val 50000"/>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543800" y="3962400"/>
            <a:ext cx="586740" cy="292387"/>
          </a:xfrm>
          <a:prstGeom prst="rect">
            <a:avLst/>
          </a:prstGeom>
          <a:noFill/>
          <a:ln>
            <a:noFill/>
          </a:ln>
        </p:spPr>
        <p:txBody>
          <a:bodyPr wrap="square" rtlCol="0">
            <a:spAutoFit/>
          </a:bodyPr>
          <a:lstStyle/>
          <a:p>
            <a:pPr algn="ctr"/>
            <a:r>
              <a:rPr lang="en-US" sz="1300" b="1" dirty="0">
                <a:latin typeface="Times New Roman" pitchFamily="18" charset="0"/>
                <a:cs typeface="Times New Roman" pitchFamily="18" charset="0"/>
              </a:rPr>
              <a:t>NO</a:t>
            </a:r>
          </a:p>
        </p:txBody>
      </p:sp>
      <p:sp>
        <p:nvSpPr>
          <p:cNvPr id="36" name="TextBox 35"/>
          <p:cNvSpPr txBox="1"/>
          <p:nvPr/>
        </p:nvSpPr>
        <p:spPr>
          <a:xfrm>
            <a:off x="228600" y="762000"/>
            <a:ext cx="2766060" cy="379864"/>
          </a:xfrm>
          <a:prstGeom prst="rect">
            <a:avLst/>
          </a:prstGeom>
          <a:solidFill>
            <a:schemeClr val="bg1"/>
          </a:solidFill>
          <a:ln w="28575">
            <a:solidFill>
              <a:schemeClr val="tx1"/>
            </a:solidFill>
          </a:ln>
        </p:spPr>
        <p:txBody>
          <a:bodyPr wrap="square" lIns="101870" tIns="50935" rIns="101870" bIns="50935" rtlCol="0">
            <a:spAutoFit/>
          </a:bodyPr>
          <a:lstStyle/>
          <a:p>
            <a:pPr algn="ctr"/>
            <a:r>
              <a:rPr lang="en-US" b="1" dirty="0">
                <a:latin typeface="Times New Roman" pitchFamily="18" charset="0"/>
                <a:cs typeface="Times New Roman" pitchFamily="18" charset="0"/>
              </a:rPr>
              <a:t>Is it a pure substance?</a:t>
            </a:r>
          </a:p>
        </p:txBody>
      </p:sp>
      <p:grpSp>
        <p:nvGrpSpPr>
          <p:cNvPr id="16" name="Group 62"/>
          <p:cNvGrpSpPr/>
          <p:nvPr/>
        </p:nvGrpSpPr>
        <p:grpSpPr>
          <a:xfrm>
            <a:off x="2994661" y="685799"/>
            <a:ext cx="6057900" cy="1437269"/>
            <a:chOff x="3318163" y="133467"/>
            <a:chExt cx="5507182" cy="1268179"/>
          </a:xfrm>
        </p:grpSpPr>
        <p:sp>
          <p:nvSpPr>
            <p:cNvPr id="5" name="TextBox 4"/>
            <p:cNvSpPr txBox="1"/>
            <p:nvPr/>
          </p:nvSpPr>
          <p:spPr>
            <a:xfrm>
              <a:off x="6324599" y="1075765"/>
              <a:ext cx="2500746" cy="325881"/>
            </a:xfrm>
            <a:prstGeom prst="rect">
              <a:avLst/>
            </a:prstGeom>
            <a:solidFill>
              <a:schemeClr val="bg1"/>
            </a:solidFill>
            <a:ln w="28575">
              <a:solidFill>
                <a:schemeClr val="tx1"/>
              </a:solidFill>
            </a:ln>
          </p:spPr>
          <p:txBody>
            <a:bodyPr wrap="square" rtlCol="0">
              <a:spAutoFit/>
            </a:bodyPr>
            <a:lstStyle/>
            <a:p>
              <a:pPr algn="ctr"/>
              <a:r>
                <a:rPr lang="en-US" b="1" dirty="0">
                  <a:latin typeface="Times New Roman" pitchFamily="18" charset="0"/>
                  <a:cs typeface="Times New Roman" pitchFamily="18" charset="0"/>
                </a:rPr>
                <a:t>It is a ____________.</a:t>
              </a:r>
            </a:p>
          </p:txBody>
        </p:sp>
        <p:cxnSp>
          <p:nvCxnSpPr>
            <p:cNvPr id="37" name="Elbow Connector 36"/>
            <p:cNvCxnSpPr>
              <a:stCxn id="36" idx="3"/>
              <a:endCxn id="5" idx="0"/>
            </p:cNvCxnSpPr>
            <p:nvPr/>
          </p:nvCxnSpPr>
          <p:spPr>
            <a:xfrm>
              <a:off x="3318163" y="368290"/>
              <a:ext cx="4256809" cy="707476"/>
            </a:xfrm>
            <a:prstGeom prst="bentConnector2">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13017" y="133467"/>
              <a:ext cx="533400" cy="257990"/>
            </a:xfrm>
            <a:prstGeom prst="rect">
              <a:avLst/>
            </a:prstGeom>
            <a:noFill/>
            <a:ln>
              <a:noFill/>
            </a:ln>
          </p:spPr>
          <p:txBody>
            <a:bodyPr wrap="square" rtlCol="0">
              <a:spAutoFit/>
            </a:bodyPr>
            <a:lstStyle/>
            <a:p>
              <a:pPr algn="ctr"/>
              <a:r>
                <a:rPr lang="en-US" sz="1300" b="1" dirty="0">
                  <a:latin typeface="Times New Roman" pitchFamily="18" charset="0"/>
                  <a:cs typeface="Times New Roman" pitchFamily="18" charset="0"/>
                </a:rPr>
                <a:t>NO</a:t>
              </a:r>
            </a:p>
          </p:txBody>
        </p:sp>
      </p:grpSp>
      <p:sp>
        <p:nvSpPr>
          <p:cNvPr id="39" name="TextBox 38"/>
          <p:cNvSpPr txBox="1"/>
          <p:nvPr/>
        </p:nvSpPr>
        <p:spPr>
          <a:xfrm>
            <a:off x="1752600" y="1143000"/>
            <a:ext cx="586740" cy="292389"/>
          </a:xfrm>
          <a:prstGeom prst="rect">
            <a:avLst/>
          </a:prstGeom>
          <a:noFill/>
          <a:ln>
            <a:noFill/>
          </a:ln>
        </p:spPr>
        <p:txBody>
          <a:bodyPr wrap="square" rtlCol="0">
            <a:spAutoFit/>
          </a:bodyPr>
          <a:lstStyle/>
          <a:p>
            <a:pPr algn="ctr"/>
            <a:r>
              <a:rPr lang="en-US" sz="1300" b="1" dirty="0">
                <a:solidFill>
                  <a:srgbClr val="FF0000"/>
                </a:solidFill>
                <a:latin typeface="Times New Roman" pitchFamily="18" charset="0"/>
                <a:cs typeface="Times New Roman" pitchFamily="18" charset="0"/>
              </a:rPr>
              <a:t>YES</a:t>
            </a:r>
          </a:p>
        </p:txBody>
      </p:sp>
      <p:cxnSp>
        <p:nvCxnSpPr>
          <p:cNvPr id="40" name="Elbow Connector 39"/>
          <p:cNvCxnSpPr>
            <a:stCxn id="36" idx="2"/>
            <a:endCxn id="4" idx="0"/>
          </p:cNvCxnSpPr>
          <p:nvPr/>
        </p:nvCxnSpPr>
        <p:spPr>
          <a:xfrm rot="16200000" flipH="1">
            <a:off x="1878164" y="875330"/>
            <a:ext cx="560402" cy="109347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28600" y="2814832"/>
            <a:ext cx="2438400" cy="369332"/>
          </a:xfrm>
          <a:prstGeom prst="rect">
            <a:avLst/>
          </a:prstGeom>
          <a:solidFill>
            <a:schemeClr val="bg1"/>
          </a:solidFill>
          <a:ln w="28575">
            <a:solidFill>
              <a:schemeClr val="tx1"/>
            </a:solidFill>
          </a:ln>
        </p:spPr>
        <p:txBody>
          <a:bodyPr wrap="square" rtlCol="0">
            <a:spAutoFit/>
          </a:bodyPr>
          <a:lstStyle/>
          <a:p>
            <a:pPr algn="ctr"/>
            <a:r>
              <a:rPr lang="en-US" b="1" dirty="0">
                <a:latin typeface="Times New Roman" pitchFamily="18" charset="0"/>
                <a:cs typeface="Times New Roman" pitchFamily="18" charset="0"/>
              </a:rPr>
              <a:t>It is an </a:t>
            </a:r>
            <a:r>
              <a:rPr lang="en-US" sz="1600" b="1" dirty="0">
                <a:latin typeface="Times New Roman" pitchFamily="18" charset="0"/>
                <a:cs typeface="Times New Roman" pitchFamily="18" charset="0"/>
              </a:rPr>
              <a:t>_____________</a:t>
            </a:r>
            <a:r>
              <a:rPr lang="en-US" b="1" dirty="0">
                <a:latin typeface="Times New Roman" pitchFamily="18" charset="0"/>
                <a:cs typeface="Times New Roman" pitchFamily="18" charset="0"/>
              </a:rPr>
              <a:t>.</a:t>
            </a:r>
          </a:p>
        </p:txBody>
      </p:sp>
      <p:cxnSp>
        <p:nvCxnSpPr>
          <p:cNvPr id="19" name="Elbow Connector 18"/>
          <p:cNvCxnSpPr>
            <a:endCxn id="9" idx="3"/>
          </p:cNvCxnSpPr>
          <p:nvPr/>
        </p:nvCxnSpPr>
        <p:spPr>
          <a:xfrm rot="5400000">
            <a:off x="5336249" y="4135415"/>
            <a:ext cx="1694764" cy="434339"/>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67400" y="4191000"/>
            <a:ext cx="586740" cy="292388"/>
          </a:xfrm>
          <a:prstGeom prst="rect">
            <a:avLst/>
          </a:prstGeom>
          <a:noFill/>
          <a:ln>
            <a:noFill/>
          </a:ln>
        </p:spPr>
        <p:txBody>
          <a:bodyPr wrap="square" rtlCol="0">
            <a:spAutoFit/>
          </a:bodyPr>
          <a:lstStyle/>
          <a:p>
            <a:pPr algn="ctr"/>
            <a:r>
              <a:rPr lang="en-US" sz="1300" b="1" dirty="0">
                <a:solidFill>
                  <a:srgbClr val="FF0000"/>
                </a:solidFill>
                <a:latin typeface="Times New Roman" pitchFamily="18" charset="0"/>
                <a:cs typeface="Times New Roman" pitchFamily="18" charset="0"/>
              </a:rPr>
              <a:t>YES</a:t>
            </a:r>
          </a:p>
        </p:txBody>
      </p:sp>
      <p:sp>
        <p:nvSpPr>
          <p:cNvPr id="9" name="TextBox 8"/>
          <p:cNvSpPr txBox="1"/>
          <p:nvPr/>
        </p:nvSpPr>
        <p:spPr>
          <a:xfrm>
            <a:off x="2918460" y="4876800"/>
            <a:ext cx="3048001" cy="646331"/>
          </a:xfrm>
          <a:prstGeom prst="rect">
            <a:avLst/>
          </a:prstGeom>
          <a:solidFill>
            <a:schemeClr val="bg1"/>
          </a:solidFill>
          <a:ln w="28575">
            <a:solidFill>
              <a:schemeClr val="tx1"/>
            </a:solidFill>
          </a:ln>
        </p:spPr>
        <p:txBody>
          <a:bodyPr wrap="square" rtlCol="0">
            <a:spAutoFit/>
          </a:bodyPr>
          <a:lstStyle/>
          <a:p>
            <a:pPr algn="ctr"/>
            <a:r>
              <a:rPr lang="en-US" b="1" dirty="0">
                <a:latin typeface="Times New Roman" pitchFamily="18" charset="0"/>
                <a:cs typeface="Times New Roman" pitchFamily="18" charset="0"/>
              </a:rPr>
              <a:t>It is a _________________ mixture. </a:t>
            </a:r>
          </a:p>
        </p:txBody>
      </p:sp>
      <p:sp>
        <p:nvSpPr>
          <p:cNvPr id="65" name="Rectangle 64"/>
          <p:cNvSpPr/>
          <p:nvPr/>
        </p:nvSpPr>
        <p:spPr>
          <a:xfrm>
            <a:off x="0" y="0"/>
            <a:ext cx="10058400" cy="579918"/>
          </a:xfrm>
          <a:prstGeom prst="rect">
            <a:avLst/>
          </a:prstGeom>
          <a:solidFill>
            <a:schemeClr val="tx1"/>
          </a:solidFill>
        </p:spPr>
        <p:txBody>
          <a:bodyPr wrap="square" lIns="101870" tIns="50935" rIns="101870" bIns="50935">
            <a:spAutoFit/>
          </a:bodyPr>
          <a:lstStyle/>
          <a:p>
            <a:pPr algn="ctr"/>
            <a:r>
              <a:rPr lang="en-US" sz="31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Black" panose="020B0A04020102020204" pitchFamily="34" charset="0"/>
              </a:rPr>
              <a:t>CLASSIFYING MATTER             </a:t>
            </a:r>
            <a:r>
              <a:rPr lang="en-US" sz="31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highlight>
                  <a:srgbClr val="FFFF00"/>
                </a:highlight>
              </a:rPr>
              <a:t>ANSWER KEY</a:t>
            </a:r>
          </a:p>
        </p:txBody>
      </p:sp>
      <p:sp>
        <p:nvSpPr>
          <p:cNvPr id="43" name="Rectangle 42"/>
          <p:cNvSpPr>
            <a:spLocks noChangeArrowheads="1"/>
          </p:cNvSpPr>
          <p:nvPr/>
        </p:nvSpPr>
        <p:spPr bwMode="auto">
          <a:xfrm>
            <a:off x="381000" y="3200400"/>
            <a:ext cx="1508760" cy="22860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noAutofit/>
          </a:bodyPr>
          <a:lstStyle/>
          <a:p>
            <a:r>
              <a:rPr lang="en-US" sz="1100" b="1" dirty="0">
                <a:latin typeface="Times New Roman" pitchFamily="18" charset="0"/>
                <a:cs typeface="Times New Roman" pitchFamily="18" charset="0"/>
              </a:rPr>
              <a:t>Examples:</a:t>
            </a:r>
          </a:p>
        </p:txBody>
      </p:sp>
      <p:cxnSp>
        <p:nvCxnSpPr>
          <p:cNvPr id="51" name="Elbow Connector 50"/>
          <p:cNvCxnSpPr/>
          <p:nvPr/>
        </p:nvCxnSpPr>
        <p:spPr>
          <a:xfrm>
            <a:off x="381000" y="3199737"/>
            <a:ext cx="201168" cy="314038"/>
          </a:xfrm>
          <a:prstGeom prst="bentConnector3">
            <a:avLst>
              <a:gd name="adj1" fmla="val 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a:spLocks noChangeArrowheads="1"/>
          </p:cNvSpPr>
          <p:nvPr/>
        </p:nvSpPr>
        <p:spPr bwMode="auto">
          <a:xfrm>
            <a:off x="3048000" y="3200400"/>
            <a:ext cx="990600" cy="22860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noAutofit/>
          </a:bodyPr>
          <a:lstStyle/>
          <a:p>
            <a:r>
              <a:rPr lang="en-US" sz="1100" b="1" dirty="0">
                <a:latin typeface="Times New Roman" pitchFamily="18" charset="0"/>
                <a:cs typeface="Times New Roman" pitchFamily="18" charset="0"/>
              </a:rPr>
              <a:t>Examples:  </a:t>
            </a:r>
          </a:p>
        </p:txBody>
      </p:sp>
      <p:cxnSp>
        <p:nvCxnSpPr>
          <p:cNvPr id="67" name="Elbow Connector 66"/>
          <p:cNvCxnSpPr/>
          <p:nvPr/>
        </p:nvCxnSpPr>
        <p:spPr>
          <a:xfrm>
            <a:off x="3081021" y="3176044"/>
            <a:ext cx="386078" cy="314038"/>
          </a:xfrm>
          <a:prstGeom prst="bentConnector3">
            <a:avLst>
              <a:gd name="adj1" fmla="val 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3048000" y="5532783"/>
            <a:ext cx="914400" cy="351183"/>
            <a:chOff x="2057400" y="5135217"/>
            <a:chExt cx="914400" cy="351183"/>
          </a:xfrm>
        </p:grpSpPr>
        <p:sp>
          <p:nvSpPr>
            <p:cNvPr id="72" name="Rectangle 71"/>
            <p:cNvSpPr>
              <a:spLocks noChangeArrowheads="1"/>
            </p:cNvSpPr>
            <p:nvPr/>
          </p:nvSpPr>
          <p:spPr bwMode="auto">
            <a:xfrm>
              <a:off x="2057400" y="5181600"/>
              <a:ext cx="914400" cy="30480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noAutofit/>
            </a:bodyPr>
            <a:lstStyle/>
            <a:p>
              <a:r>
                <a:rPr lang="en-US" sz="1100" b="1" dirty="0">
                  <a:latin typeface="Times New Roman" pitchFamily="18" charset="0"/>
                  <a:cs typeface="Times New Roman" pitchFamily="18" charset="0"/>
                </a:rPr>
                <a:t>Examples:  </a:t>
              </a:r>
            </a:p>
          </p:txBody>
        </p:sp>
        <p:cxnSp>
          <p:nvCxnSpPr>
            <p:cNvPr id="73" name="Elbow Connector 72"/>
            <p:cNvCxnSpPr/>
            <p:nvPr/>
          </p:nvCxnSpPr>
          <p:spPr>
            <a:xfrm>
              <a:off x="2057400" y="5135217"/>
              <a:ext cx="386078" cy="314038"/>
            </a:xfrm>
            <a:prstGeom prst="bentConnector3">
              <a:avLst>
                <a:gd name="adj1" fmla="val 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990600" y="2818737"/>
            <a:ext cx="1508760" cy="379864"/>
          </a:xfrm>
          <a:prstGeom prst="rect">
            <a:avLst/>
          </a:prstGeom>
          <a:noFill/>
          <a:ln w="28575">
            <a:noFill/>
          </a:ln>
        </p:spPr>
        <p:txBody>
          <a:bodyPr wrap="square" lIns="101870" tIns="50935" rIns="101870" bIns="50935" rtlCol="0">
            <a:spAutoFit/>
          </a:bodyPr>
          <a:lstStyle/>
          <a:p>
            <a:pPr algn="ctr"/>
            <a:r>
              <a:rPr lang="en-US" b="1" dirty="0">
                <a:solidFill>
                  <a:srgbClr val="FF0000"/>
                </a:solidFill>
                <a:latin typeface="Times New Roman" pitchFamily="18" charset="0"/>
                <a:cs typeface="Times New Roman" pitchFamily="18" charset="0"/>
              </a:rPr>
              <a:t>ELEMENT</a:t>
            </a:r>
            <a:endParaRPr lang="en-US" b="1" dirty="0">
              <a:latin typeface="Times New Roman" pitchFamily="18" charset="0"/>
              <a:cs typeface="Times New Roman" pitchFamily="18" charset="0"/>
            </a:endParaRPr>
          </a:p>
        </p:txBody>
      </p:sp>
      <p:sp>
        <p:nvSpPr>
          <p:cNvPr id="49" name="TextBox 48"/>
          <p:cNvSpPr txBox="1"/>
          <p:nvPr/>
        </p:nvSpPr>
        <p:spPr>
          <a:xfrm>
            <a:off x="3581399" y="2805204"/>
            <a:ext cx="1760220" cy="379864"/>
          </a:xfrm>
          <a:prstGeom prst="rect">
            <a:avLst/>
          </a:prstGeom>
          <a:noFill/>
          <a:ln w="28575">
            <a:noFill/>
          </a:ln>
        </p:spPr>
        <p:txBody>
          <a:bodyPr wrap="square" lIns="101870" tIns="50935" rIns="101870" bIns="50935" rtlCol="0">
            <a:spAutoFit/>
          </a:bodyPr>
          <a:lstStyle/>
          <a:p>
            <a:pPr algn="ctr"/>
            <a:r>
              <a:rPr lang="en-US" b="1" dirty="0">
                <a:solidFill>
                  <a:srgbClr val="FF0000"/>
                </a:solidFill>
                <a:latin typeface="Times New Roman" pitchFamily="18" charset="0"/>
                <a:cs typeface="Times New Roman" pitchFamily="18" charset="0"/>
              </a:rPr>
              <a:t>COMPOUND</a:t>
            </a:r>
            <a:endParaRPr lang="en-US" b="1" dirty="0">
              <a:latin typeface="Times New Roman" pitchFamily="18" charset="0"/>
              <a:cs typeface="Times New Roman" pitchFamily="18" charset="0"/>
            </a:endParaRPr>
          </a:p>
        </p:txBody>
      </p:sp>
      <p:sp>
        <p:nvSpPr>
          <p:cNvPr id="50" name="TextBox 49"/>
          <p:cNvSpPr txBox="1"/>
          <p:nvPr/>
        </p:nvSpPr>
        <p:spPr>
          <a:xfrm>
            <a:off x="7063740" y="1753736"/>
            <a:ext cx="1760220" cy="379864"/>
          </a:xfrm>
          <a:prstGeom prst="rect">
            <a:avLst/>
          </a:prstGeom>
          <a:noFill/>
          <a:ln w="28575">
            <a:noFill/>
          </a:ln>
        </p:spPr>
        <p:txBody>
          <a:bodyPr wrap="square" lIns="101870" tIns="50935" rIns="101870" bIns="50935" rtlCol="0">
            <a:spAutoFit/>
          </a:bodyPr>
          <a:lstStyle/>
          <a:p>
            <a:pPr algn="ctr"/>
            <a:r>
              <a:rPr lang="en-US" b="1" dirty="0">
                <a:solidFill>
                  <a:srgbClr val="FF0000"/>
                </a:solidFill>
                <a:latin typeface="Times New Roman" pitchFamily="18" charset="0"/>
                <a:cs typeface="Times New Roman" pitchFamily="18" charset="0"/>
              </a:rPr>
              <a:t>MIXTURE</a:t>
            </a:r>
            <a:endParaRPr lang="en-US" b="1" dirty="0">
              <a:latin typeface="Times New Roman" pitchFamily="18" charset="0"/>
              <a:cs typeface="Times New Roman" pitchFamily="18" charset="0"/>
            </a:endParaRPr>
          </a:p>
        </p:txBody>
      </p:sp>
      <p:sp>
        <p:nvSpPr>
          <p:cNvPr id="52" name="TextBox 51"/>
          <p:cNvSpPr txBox="1"/>
          <p:nvPr/>
        </p:nvSpPr>
        <p:spPr>
          <a:xfrm>
            <a:off x="3581400" y="4876800"/>
            <a:ext cx="2286000" cy="379864"/>
          </a:xfrm>
          <a:prstGeom prst="rect">
            <a:avLst/>
          </a:prstGeom>
          <a:noFill/>
          <a:ln w="28575">
            <a:noFill/>
          </a:ln>
        </p:spPr>
        <p:txBody>
          <a:bodyPr wrap="square" lIns="101870" tIns="50935" rIns="101870" bIns="50935" rtlCol="0">
            <a:spAutoFit/>
          </a:bodyPr>
          <a:lstStyle/>
          <a:p>
            <a:pPr algn="ctr"/>
            <a:r>
              <a:rPr lang="en-US" b="1" dirty="0">
                <a:solidFill>
                  <a:srgbClr val="FF0000"/>
                </a:solidFill>
                <a:latin typeface="Times New Roman" pitchFamily="18" charset="0"/>
                <a:cs typeface="Times New Roman" pitchFamily="18" charset="0"/>
              </a:rPr>
              <a:t>HOMOGENEOUS</a:t>
            </a:r>
            <a:endParaRPr lang="en-US" b="1" dirty="0">
              <a:latin typeface="Times New Roman" pitchFamily="18" charset="0"/>
              <a:cs typeface="Times New Roman" pitchFamily="18" charset="0"/>
            </a:endParaRPr>
          </a:p>
        </p:txBody>
      </p:sp>
      <p:sp>
        <p:nvSpPr>
          <p:cNvPr id="54" name="TextBox 53"/>
          <p:cNvSpPr txBox="1"/>
          <p:nvPr/>
        </p:nvSpPr>
        <p:spPr>
          <a:xfrm>
            <a:off x="7315200" y="4876800"/>
            <a:ext cx="2598420" cy="379864"/>
          </a:xfrm>
          <a:prstGeom prst="rect">
            <a:avLst/>
          </a:prstGeom>
          <a:noFill/>
          <a:ln w="28575">
            <a:noFill/>
          </a:ln>
        </p:spPr>
        <p:txBody>
          <a:bodyPr wrap="square" lIns="101870" tIns="50935" rIns="101870" bIns="50935" rtlCol="0">
            <a:spAutoFit/>
          </a:bodyPr>
          <a:lstStyle/>
          <a:p>
            <a:pPr algn="ctr"/>
            <a:r>
              <a:rPr lang="en-US" b="1" dirty="0">
                <a:solidFill>
                  <a:srgbClr val="FF0000"/>
                </a:solidFill>
                <a:latin typeface="Times New Roman" pitchFamily="18" charset="0"/>
                <a:cs typeface="Times New Roman" pitchFamily="18" charset="0"/>
              </a:rPr>
              <a:t>HETEROGENEOUS</a:t>
            </a:r>
            <a:endParaRPr lang="en-US" b="1" dirty="0">
              <a:latin typeface="Times New Roman" pitchFamily="18" charset="0"/>
              <a:cs typeface="Times New Roman" pitchFamily="18" charset="0"/>
            </a:endParaRPr>
          </a:p>
        </p:txBody>
      </p:sp>
      <p:sp>
        <p:nvSpPr>
          <p:cNvPr id="55" name="TextBox 54"/>
          <p:cNvSpPr txBox="1"/>
          <p:nvPr/>
        </p:nvSpPr>
        <p:spPr>
          <a:xfrm>
            <a:off x="0" y="5638800"/>
            <a:ext cx="2362200" cy="1764858"/>
          </a:xfrm>
          <a:prstGeom prst="rect">
            <a:avLst/>
          </a:prstGeom>
          <a:noFill/>
          <a:ln w="28575">
            <a:noFill/>
          </a:ln>
        </p:spPr>
        <p:txBody>
          <a:bodyPr wrap="square" lIns="101870" tIns="50935" rIns="101870" bIns="50935" rtlCol="0">
            <a:spAutoFit/>
          </a:bodyPr>
          <a:lstStyle/>
          <a:p>
            <a:pPr algn="ctr"/>
            <a:r>
              <a:rPr lang="en-US" b="1" i="1" dirty="0">
                <a:solidFill>
                  <a:srgbClr val="00B0F0"/>
                </a:solidFill>
                <a:latin typeface="Times New Roman" pitchFamily="18" charset="0"/>
                <a:cs typeface="Times New Roman" pitchFamily="18" charset="0"/>
              </a:rPr>
              <a:t>THINK ABOUT  IT:</a:t>
            </a:r>
          </a:p>
          <a:p>
            <a:pPr algn="ctr"/>
            <a:r>
              <a:rPr lang="en-US" b="1" i="1" dirty="0">
                <a:solidFill>
                  <a:srgbClr val="00B0F0"/>
                </a:solidFill>
                <a:latin typeface="Times New Roman" pitchFamily="18" charset="0"/>
                <a:cs typeface="Times New Roman" pitchFamily="18" charset="0"/>
              </a:rPr>
              <a:t>Which mixtures are solutions?  </a:t>
            </a:r>
            <a:br>
              <a:rPr lang="en-US" b="1" i="1" dirty="0">
                <a:solidFill>
                  <a:srgbClr val="00B0F0"/>
                </a:solidFill>
                <a:latin typeface="Times New Roman" pitchFamily="18" charset="0"/>
                <a:cs typeface="Times New Roman" pitchFamily="18" charset="0"/>
              </a:rPr>
            </a:br>
            <a:r>
              <a:rPr lang="en-US" b="1" i="1" dirty="0">
                <a:solidFill>
                  <a:srgbClr val="00B0F0"/>
                </a:solidFill>
                <a:latin typeface="Times New Roman" pitchFamily="18" charset="0"/>
                <a:cs typeface="Times New Roman" pitchFamily="18" charset="0"/>
              </a:rPr>
              <a:t>Which ones are colloids?</a:t>
            </a:r>
          </a:p>
          <a:p>
            <a:pPr algn="ctr"/>
            <a:endParaRPr lang="en-US" b="1" i="1" dirty="0">
              <a:solidFill>
                <a:srgbClr val="00B0F0"/>
              </a:solidFill>
              <a:latin typeface="Times New Roman" pitchFamily="18" charset="0"/>
              <a:cs typeface="Times New Roman" pitchFamily="18" charset="0"/>
            </a:endParaRPr>
          </a:p>
        </p:txBody>
      </p:sp>
      <p:sp>
        <p:nvSpPr>
          <p:cNvPr id="122" name="TextBox 121"/>
          <p:cNvSpPr txBox="1"/>
          <p:nvPr/>
        </p:nvSpPr>
        <p:spPr>
          <a:xfrm>
            <a:off x="6172200" y="2895600"/>
            <a:ext cx="2514600" cy="646331"/>
          </a:xfrm>
          <a:prstGeom prst="rect">
            <a:avLst/>
          </a:prstGeom>
          <a:solidFill>
            <a:schemeClr val="bg1"/>
          </a:solidFill>
          <a:ln w="28575">
            <a:solidFill>
              <a:schemeClr val="tx1"/>
            </a:solidFill>
          </a:ln>
        </p:spPr>
        <p:txBody>
          <a:bodyPr wrap="square" rtlCol="0">
            <a:spAutoFit/>
          </a:bodyPr>
          <a:lstStyle/>
          <a:p>
            <a:pPr algn="ctr"/>
            <a:r>
              <a:rPr lang="en-US" b="1" dirty="0">
                <a:latin typeface="Times New Roman" pitchFamily="18" charset="0"/>
                <a:cs typeface="Times New Roman" pitchFamily="18" charset="0"/>
              </a:rPr>
              <a:t>Does it look the same throughout?</a:t>
            </a:r>
          </a:p>
        </p:txBody>
      </p:sp>
      <p:cxnSp>
        <p:nvCxnSpPr>
          <p:cNvPr id="162" name="Elbow Connector 161"/>
          <p:cNvCxnSpPr/>
          <p:nvPr/>
        </p:nvCxnSpPr>
        <p:spPr>
          <a:xfrm rot="16200000" flipH="1">
            <a:off x="1327262" y="2177938"/>
            <a:ext cx="747802" cy="506727"/>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1447798" y="2133599"/>
            <a:ext cx="586740" cy="292387"/>
          </a:xfrm>
          <a:prstGeom prst="rect">
            <a:avLst/>
          </a:prstGeom>
          <a:noFill/>
          <a:ln>
            <a:noFill/>
          </a:ln>
        </p:spPr>
        <p:txBody>
          <a:bodyPr wrap="square" rtlCol="0">
            <a:spAutoFit/>
          </a:bodyPr>
          <a:lstStyle/>
          <a:p>
            <a:pPr algn="ctr"/>
            <a:r>
              <a:rPr lang="en-US" sz="1300" b="1" dirty="0">
                <a:latin typeface="Times New Roman" pitchFamily="18" charset="0"/>
                <a:cs typeface="Times New Roman" pitchFamily="18" charset="0"/>
              </a:rPr>
              <a:t>NO</a:t>
            </a:r>
          </a:p>
        </p:txBody>
      </p:sp>
      <p:grpSp>
        <p:nvGrpSpPr>
          <p:cNvPr id="169" name="Group 168"/>
          <p:cNvGrpSpPr/>
          <p:nvPr/>
        </p:nvGrpSpPr>
        <p:grpSpPr>
          <a:xfrm>
            <a:off x="6692349" y="5532783"/>
            <a:ext cx="914400" cy="351183"/>
            <a:chOff x="2057400" y="5135217"/>
            <a:chExt cx="914400" cy="351183"/>
          </a:xfrm>
        </p:grpSpPr>
        <p:sp>
          <p:nvSpPr>
            <p:cNvPr id="170" name="Rectangle 169"/>
            <p:cNvSpPr>
              <a:spLocks noChangeArrowheads="1"/>
            </p:cNvSpPr>
            <p:nvPr/>
          </p:nvSpPr>
          <p:spPr bwMode="auto">
            <a:xfrm>
              <a:off x="2057400" y="5181600"/>
              <a:ext cx="914400" cy="30480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noAutofit/>
            </a:bodyPr>
            <a:lstStyle/>
            <a:p>
              <a:r>
                <a:rPr lang="en-US" sz="1100" b="1" dirty="0">
                  <a:latin typeface="Times New Roman" pitchFamily="18" charset="0"/>
                  <a:cs typeface="Times New Roman" pitchFamily="18" charset="0"/>
                </a:rPr>
                <a:t>Examples:  </a:t>
              </a:r>
            </a:p>
          </p:txBody>
        </p:sp>
        <p:cxnSp>
          <p:nvCxnSpPr>
            <p:cNvPr id="171" name="Elbow Connector 170"/>
            <p:cNvCxnSpPr/>
            <p:nvPr/>
          </p:nvCxnSpPr>
          <p:spPr>
            <a:xfrm>
              <a:off x="2057400" y="5135217"/>
              <a:ext cx="386078" cy="314038"/>
            </a:xfrm>
            <a:prstGeom prst="bentConnector3">
              <a:avLst>
                <a:gd name="adj1" fmla="val 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73" name="Elbow Connector 172"/>
          <p:cNvCxnSpPr>
            <a:endCxn id="122" idx="0"/>
          </p:cNvCxnSpPr>
          <p:nvPr/>
        </p:nvCxnSpPr>
        <p:spPr>
          <a:xfrm rot="5400000">
            <a:off x="7181851" y="2381250"/>
            <a:ext cx="761999" cy="2667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9" name="Picture 10">
            <a:extLst>
              <a:ext uri="{FF2B5EF4-FFF2-40B4-BE49-F238E27FC236}">
                <a16:creationId xmlns:a16="http://schemas.microsoft.com/office/drawing/2014/main" id="{A95A9EDD-848F-4510-A373-41B5928D3A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5943600"/>
            <a:ext cx="779939" cy="81933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2">
            <a:extLst>
              <a:ext uri="{FF2B5EF4-FFF2-40B4-BE49-F238E27FC236}">
                <a16:creationId xmlns:a16="http://schemas.microsoft.com/office/drawing/2014/main" id="{508E7A1D-5199-454F-89FF-C679295FDB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6858000"/>
            <a:ext cx="890233" cy="55935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4">
            <a:extLst>
              <a:ext uri="{FF2B5EF4-FFF2-40B4-BE49-F238E27FC236}">
                <a16:creationId xmlns:a16="http://schemas.microsoft.com/office/drawing/2014/main" id="{22EA3083-9C07-4A9E-B524-1ABE2CCA4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943600"/>
            <a:ext cx="772061" cy="614498"/>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6">
            <a:extLst>
              <a:ext uri="{FF2B5EF4-FFF2-40B4-BE49-F238E27FC236}">
                <a16:creationId xmlns:a16="http://schemas.microsoft.com/office/drawing/2014/main" id="{8C34BB16-FBC1-4B89-867F-7E460AEC30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791200"/>
            <a:ext cx="653888" cy="661766"/>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2">
            <a:extLst>
              <a:ext uri="{FF2B5EF4-FFF2-40B4-BE49-F238E27FC236}">
                <a16:creationId xmlns:a16="http://schemas.microsoft.com/office/drawing/2014/main" id="{D659A0B6-70B6-45D5-BCCB-835A40C7E3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5715000"/>
            <a:ext cx="567228" cy="779939"/>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8">
            <a:extLst>
              <a:ext uri="{FF2B5EF4-FFF2-40B4-BE49-F238E27FC236}">
                <a16:creationId xmlns:a16="http://schemas.microsoft.com/office/drawing/2014/main" id="{CD4F5321-B5B2-4CB8-A692-01B031F820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6400800"/>
            <a:ext cx="748426" cy="1189603"/>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30">
            <a:extLst>
              <a:ext uri="{FF2B5EF4-FFF2-40B4-BE49-F238E27FC236}">
                <a16:creationId xmlns:a16="http://schemas.microsoft.com/office/drawing/2014/main" id="{A0D61FDC-5138-4641-A888-C7BF6B353A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3962400"/>
            <a:ext cx="685800" cy="519546"/>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32">
            <a:extLst>
              <a:ext uri="{FF2B5EF4-FFF2-40B4-BE49-F238E27FC236}">
                <a16:creationId xmlns:a16="http://schemas.microsoft.com/office/drawing/2014/main" id="{FB7FF978-693F-413D-AAAC-86AD20E2FD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0600" y="3962400"/>
            <a:ext cx="474847"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
            <a:extLst>
              <a:ext uri="{FF2B5EF4-FFF2-40B4-BE49-F238E27FC236}">
                <a16:creationId xmlns:a16="http://schemas.microsoft.com/office/drawing/2014/main" id="{A201F866-26C9-480C-8748-1E0F3ACFCA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6553200"/>
            <a:ext cx="661764" cy="96934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3"/>
          <p:cNvPicPr>
            <a:picLocks noChangeAspect="1" noChangeArrowheads="1"/>
          </p:cNvPicPr>
          <p:nvPr/>
        </p:nvPicPr>
        <p:blipFill>
          <a:blip r:embed="rId11" cstate="print"/>
          <a:srcRect/>
          <a:stretch>
            <a:fillRect/>
          </a:stretch>
        </p:blipFill>
        <p:spPr bwMode="auto">
          <a:xfrm>
            <a:off x="2667000" y="6858000"/>
            <a:ext cx="912091" cy="762000"/>
          </a:xfrm>
          <a:prstGeom prst="rect">
            <a:avLst/>
          </a:prstGeom>
          <a:noFill/>
          <a:ln w="9525">
            <a:noFill/>
            <a:miter lim="800000"/>
            <a:headEnd/>
            <a:tailEnd/>
          </a:ln>
          <a:effectLst/>
        </p:spPr>
      </p:pic>
      <p:grpSp>
        <p:nvGrpSpPr>
          <p:cNvPr id="204" name="Group 203"/>
          <p:cNvGrpSpPr/>
          <p:nvPr/>
        </p:nvGrpSpPr>
        <p:grpSpPr>
          <a:xfrm>
            <a:off x="7315200" y="5715000"/>
            <a:ext cx="2501294" cy="1600200"/>
            <a:chOff x="7315200" y="5715000"/>
            <a:chExt cx="2501294" cy="1600200"/>
          </a:xfrm>
        </p:grpSpPr>
        <p:pic>
          <p:nvPicPr>
            <p:cNvPr id="178" name="Picture 4">
              <a:extLst>
                <a:ext uri="{FF2B5EF4-FFF2-40B4-BE49-F238E27FC236}">
                  <a16:creationId xmlns:a16="http://schemas.microsoft.com/office/drawing/2014/main" id="{0F198788-F073-4819-A926-5A2573BEE2E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96535" y="5867400"/>
              <a:ext cx="519959" cy="106355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
              <a:extLst>
                <a:ext uri="{FF2B5EF4-FFF2-40B4-BE49-F238E27FC236}">
                  <a16:creationId xmlns:a16="http://schemas.microsoft.com/office/drawing/2014/main" id="{8B604E1A-B49E-4BCA-8CA8-145686A67CC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5200" y="5791200"/>
              <a:ext cx="1003771"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4">
              <a:extLst>
                <a:ext uri="{FF2B5EF4-FFF2-40B4-BE49-F238E27FC236}">
                  <a16:creationId xmlns:a16="http://schemas.microsoft.com/office/drawing/2014/main" id="{D2919567-C012-4CC1-AC88-C5D6C18FD0D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2000" y="5715000"/>
              <a:ext cx="748426" cy="756304"/>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
            <p:cNvPicPr>
              <a:picLocks noChangeAspect="1" noChangeArrowheads="1"/>
            </p:cNvPicPr>
            <p:nvPr/>
          </p:nvPicPr>
          <p:blipFill>
            <a:blip r:embed="rId15" cstate="print"/>
            <a:srcRect/>
            <a:stretch>
              <a:fillRect/>
            </a:stretch>
          </p:blipFill>
          <p:spPr bwMode="auto">
            <a:xfrm>
              <a:off x="8382000" y="6553200"/>
              <a:ext cx="838200" cy="628650"/>
            </a:xfrm>
            <a:prstGeom prst="rect">
              <a:avLst/>
            </a:prstGeom>
            <a:noFill/>
            <a:ln w="9525">
              <a:noFill/>
              <a:miter lim="800000"/>
              <a:headEnd/>
              <a:tailEnd/>
            </a:ln>
            <a:effectLst/>
          </p:spPr>
        </p:pic>
        <p:pic>
          <p:nvPicPr>
            <p:cNvPr id="192" name="Picture 2"/>
            <p:cNvPicPr>
              <a:picLocks noChangeAspect="1" noChangeArrowheads="1"/>
            </p:cNvPicPr>
            <p:nvPr/>
          </p:nvPicPr>
          <p:blipFill>
            <a:blip r:embed="rId16" cstate="print"/>
            <a:srcRect/>
            <a:stretch>
              <a:fillRect/>
            </a:stretch>
          </p:blipFill>
          <p:spPr bwMode="auto">
            <a:xfrm>
              <a:off x="7467600" y="6629400"/>
              <a:ext cx="735330" cy="685800"/>
            </a:xfrm>
            <a:prstGeom prst="rect">
              <a:avLst/>
            </a:prstGeom>
            <a:noFill/>
            <a:ln w="9525">
              <a:noFill/>
              <a:miter lim="800000"/>
              <a:headEnd/>
              <a:tailEnd/>
            </a:ln>
            <a:effectLst/>
          </p:spPr>
        </p:pic>
      </p:grpSp>
      <p:pic>
        <p:nvPicPr>
          <p:cNvPr id="194" name="Picture 4"/>
          <p:cNvPicPr>
            <a:picLocks noChangeAspect="1" noChangeArrowheads="1"/>
          </p:cNvPicPr>
          <p:nvPr/>
        </p:nvPicPr>
        <p:blipFill>
          <a:blip r:embed="rId17" cstate="print"/>
          <a:srcRect/>
          <a:stretch>
            <a:fillRect/>
          </a:stretch>
        </p:blipFill>
        <p:spPr bwMode="auto">
          <a:xfrm>
            <a:off x="3886200" y="3276600"/>
            <a:ext cx="776748" cy="609600"/>
          </a:xfrm>
          <a:prstGeom prst="rect">
            <a:avLst/>
          </a:prstGeom>
          <a:noFill/>
          <a:ln w="9525">
            <a:noFill/>
            <a:miter lim="800000"/>
            <a:headEnd/>
            <a:tailEnd/>
          </a:ln>
          <a:effectLst/>
        </p:spPr>
      </p:pic>
      <p:pic>
        <p:nvPicPr>
          <p:cNvPr id="195" name="Picture 5"/>
          <p:cNvPicPr>
            <a:picLocks noChangeAspect="1" noChangeArrowheads="1"/>
          </p:cNvPicPr>
          <p:nvPr/>
        </p:nvPicPr>
        <p:blipFill>
          <a:blip r:embed="rId18" cstate="print"/>
          <a:srcRect/>
          <a:stretch>
            <a:fillRect/>
          </a:stretch>
        </p:blipFill>
        <p:spPr bwMode="auto">
          <a:xfrm>
            <a:off x="4800601" y="3276600"/>
            <a:ext cx="629322" cy="685800"/>
          </a:xfrm>
          <a:prstGeom prst="rect">
            <a:avLst/>
          </a:prstGeom>
          <a:noFill/>
          <a:ln w="9525">
            <a:noFill/>
            <a:miter lim="800000"/>
            <a:headEnd/>
            <a:tailEnd/>
          </a:ln>
          <a:effectLst/>
        </p:spPr>
      </p:pic>
      <p:grpSp>
        <p:nvGrpSpPr>
          <p:cNvPr id="203" name="Group 202"/>
          <p:cNvGrpSpPr/>
          <p:nvPr/>
        </p:nvGrpSpPr>
        <p:grpSpPr>
          <a:xfrm>
            <a:off x="152400" y="3505200"/>
            <a:ext cx="2492086" cy="1447800"/>
            <a:chOff x="152400" y="3505200"/>
            <a:chExt cx="2492086" cy="1447800"/>
          </a:xfrm>
        </p:grpSpPr>
        <p:pic>
          <p:nvPicPr>
            <p:cNvPr id="193" name="Picture 3"/>
            <p:cNvPicPr>
              <a:picLocks noChangeAspect="1" noChangeArrowheads="1"/>
            </p:cNvPicPr>
            <p:nvPr/>
          </p:nvPicPr>
          <p:blipFill>
            <a:blip r:embed="rId19" cstate="print"/>
            <a:srcRect/>
            <a:stretch>
              <a:fillRect/>
            </a:stretch>
          </p:blipFill>
          <p:spPr bwMode="auto">
            <a:xfrm>
              <a:off x="457200" y="4191000"/>
              <a:ext cx="681507" cy="762000"/>
            </a:xfrm>
            <a:prstGeom prst="rect">
              <a:avLst/>
            </a:prstGeom>
            <a:noFill/>
            <a:ln w="9525">
              <a:noFill/>
              <a:miter lim="800000"/>
              <a:headEnd/>
              <a:tailEnd/>
            </a:ln>
            <a:effectLst/>
          </p:spPr>
        </p:pic>
        <p:pic>
          <p:nvPicPr>
            <p:cNvPr id="197" name="Picture 7"/>
            <p:cNvPicPr>
              <a:picLocks noChangeAspect="1" noChangeArrowheads="1"/>
            </p:cNvPicPr>
            <p:nvPr/>
          </p:nvPicPr>
          <p:blipFill>
            <a:blip r:embed="rId20" cstate="print"/>
            <a:srcRect/>
            <a:stretch>
              <a:fillRect/>
            </a:stretch>
          </p:blipFill>
          <p:spPr bwMode="auto">
            <a:xfrm>
              <a:off x="1295400" y="4267200"/>
              <a:ext cx="781049" cy="652462"/>
            </a:xfrm>
            <a:prstGeom prst="rect">
              <a:avLst/>
            </a:prstGeom>
            <a:noFill/>
            <a:ln w="9525">
              <a:noFill/>
              <a:miter lim="800000"/>
              <a:headEnd/>
              <a:tailEnd/>
            </a:ln>
            <a:effectLst/>
          </p:spPr>
        </p:pic>
        <p:pic>
          <p:nvPicPr>
            <p:cNvPr id="198" name="Picture 8"/>
            <p:cNvPicPr>
              <a:picLocks noChangeAspect="1" noChangeArrowheads="1"/>
            </p:cNvPicPr>
            <p:nvPr/>
          </p:nvPicPr>
          <p:blipFill>
            <a:blip r:embed="rId21" cstate="print"/>
            <a:srcRect/>
            <a:stretch>
              <a:fillRect/>
            </a:stretch>
          </p:blipFill>
          <p:spPr bwMode="auto">
            <a:xfrm>
              <a:off x="1066800" y="3505200"/>
              <a:ext cx="731921" cy="762000"/>
            </a:xfrm>
            <a:prstGeom prst="rect">
              <a:avLst/>
            </a:prstGeom>
            <a:noFill/>
            <a:ln w="9525">
              <a:noFill/>
              <a:miter lim="800000"/>
              <a:headEnd/>
              <a:tailEnd/>
            </a:ln>
            <a:effectLst/>
          </p:spPr>
        </p:pic>
        <p:pic>
          <p:nvPicPr>
            <p:cNvPr id="199" name="Picture 9"/>
            <p:cNvPicPr>
              <a:picLocks noChangeAspect="1" noChangeArrowheads="1"/>
            </p:cNvPicPr>
            <p:nvPr/>
          </p:nvPicPr>
          <p:blipFill>
            <a:blip r:embed="rId22" cstate="print"/>
            <a:srcRect/>
            <a:stretch>
              <a:fillRect/>
            </a:stretch>
          </p:blipFill>
          <p:spPr bwMode="auto">
            <a:xfrm>
              <a:off x="152400" y="3657600"/>
              <a:ext cx="904460" cy="533400"/>
            </a:xfrm>
            <a:prstGeom prst="rect">
              <a:avLst/>
            </a:prstGeom>
            <a:noFill/>
            <a:ln w="9525">
              <a:noFill/>
              <a:miter lim="800000"/>
              <a:headEnd/>
              <a:tailEnd/>
            </a:ln>
            <a:effectLst/>
          </p:spPr>
        </p:pic>
        <p:pic>
          <p:nvPicPr>
            <p:cNvPr id="200" name="Picture 10"/>
            <p:cNvPicPr>
              <a:picLocks noChangeAspect="1" noChangeArrowheads="1"/>
            </p:cNvPicPr>
            <p:nvPr/>
          </p:nvPicPr>
          <p:blipFill>
            <a:blip r:embed="rId23" cstate="print"/>
            <a:srcRect/>
            <a:stretch>
              <a:fillRect/>
            </a:stretch>
          </p:blipFill>
          <p:spPr bwMode="auto">
            <a:xfrm>
              <a:off x="1828800" y="3505200"/>
              <a:ext cx="815686" cy="685800"/>
            </a:xfrm>
            <a:prstGeom prst="rect">
              <a:avLst/>
            </a:prstGeom>
            <a:noFill/>
            <a:ln w="9525">
              <a:noFill/>
              <a:miter lim="800000"/>
              <a:headEnd/>
              <a:tailEnd/>
            </a:ln>
            <a:effectLst/>
          </p:spPr>
        </p:pic>
      </p:grpSp>
      <p:pic>
        <p:nvPicPr>
          <p:cNvPr id="201" name="Picture 11"/>
          <p:cNvPicPr>
            <a:picLocks noChangeAspect="1" noChangeArrowheads="1"/>
          </p:cNvPicPr>
          <p:nvPr/>
        </p:nvPicPr>
        <p:blipFill>
          <a:blip r:embed="rId24" cstate="print"/>
          <a:srcRect/>
          <a:stretch>
            <a:fillRect/>
          </a:stretch>
        </p:blipFill>
        <p:spPr bwMode="auto">
          <a:xfrm>
            <a:off x="3048000" y="3581400"/>
            <a:ext cx="795527" cy="685800"/>
          </a:xfrm>
          <a:prstGeom prst="rect">
            <a:avLst/>
          </a:prstGeom>
          <a:noFill/>
          <a:ln w="9525">
            <a:noFill/>
            <a:miter lim="800000"/>
            <a:headEnd/>
            <a:tailEnd/>
          </a:ln>
          <a:effectLst/>
        </p:spPr>
      </p:pic>
      <p:grpSp>
        <p:nvGrpSpPr>
          <p:cNvPr id="214" name="Group 213"/>
          <p:cNvGrpSpPr/>
          <p:nvPr/>
        </p:nvGrpSpPr>
        <p:grpSpPr>
          <a:xfrm>
            <a:off x="2667000" y="5715000"/>
            <a:ext cx="3581400" cy="1651575"/>
            <a:chOff x="2667000" y="5715000"/>
            <a:chExt cx="3581400" cy="1651575"/>
          </a:xfrm>
        </p:grpSpPr>
        <p:grpSp>
          <p:nvGrpSpPr>
            <p:cNvPr id="209" name="Group 208"/>
            <p:cNvGrpSpPr/>
            <p:nvPr/>
          </p:nvGrpSpPr>
          <p:grpSpPr>
            <a:xfrm>
              <a:off x="2667000" y="5715000"/>
              <a:ext cx="3276600" cy="813375"/>
              <a:chOff x="2133600" y="6629400"/>
              <a:chExt cx="3276600" cy="813375"/>
            </a:xfrm>
          </p:grpSpPr>
          <p:sp>
            <p:nvSpPr>
              <p:cNvPr id="210" name="Rectangle 209"/>
              <p:cNvSpPr/>
              <p:nvPr/>
            </p:nvSpPr>
            <p:spPr>
              <a:xfrm>
                <a:off x="4953000" y="6629400"/>
                <a:ext cx="457200" cy="584775"/>
              </a:xfrm>
              <a:prstGeom prst="rect">
                <a:avLst/>
              </a:prstGeom>
              <a:noFill/>
            </p:spPr>
            <p:txBody>
              <a:bodyPr wrap="square" lIns="91440" tIns="45720" rIns="91440" bIns="45720">
                <a:spAutoFit/>
              </a:bodyPr>
              <a:lstStyle/>
              <a:p>
                <a:pPr algn="ctr"/>
                <a:r>
                  <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rPr>
                  <a:t>S</a:t>
                </a:r>
              </a:p>
            </p:txBody>
          </p:sp>
          <p:sp>
            <p:nvSpPr>
              <p:cNvPr id="211" name="Rectangle 210"/>
              <p:cNvSpPr/>
              <p:nvPr/>
            </p:nvSpPr>
            <p:spPr>
              <a:xfrm>
                <a:off x="3276600" y="6629400"/>
                <a:ext cx="457200" cy="584775"/>
              </a:xfrm>
              <a:prstGeom prst="rect">
                <a:avLst/>
              </a:prstGeom>
              <a:noFill/>
            </p:spPr>
            <p:txBody>
              <a:bodyPr wrap="square" lIns="91440" tIns="45720" rIns="91440" bIns="45720">
                <a:spAutoFit/>
              </a:bodyPr>
              <a:lstStyle/>
              <a:p>
                <a:pPr algn="ctr"/>
                <a:r>
                  <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rPr>
                  <a:t>S</a:t>
                </a:r>
              </a:p>
            </p:txBody>
          </p:sp>
          <p:sp>
            <p:nvSpPr>
              <p:cNvPr id="212" name="Rectangle 211"/>
              <p:cNvSpPr/>
              <p:nvPr/>
            </p:nvSpPr>
            <p:spPr>
              <a:xfrm>
                <a:off x="2133600" y="6858000"/>
                <a:ext cx="457200" cy="584775"/>
              </a:xfrm>
              <a:prstGeom prst="rect">
                <a:avLst/>
              </a:prstGeom>
              <a:noFill/>
            </p:spPr>
            <p:txBody>
              <a:bodyPr wrap="square" lIns="91440" tIns="45720" rIns="91440" bIns="45720">
                <a:spAutoFit/>
              </a:bodyPr>
              <a:lstStyle/>
              <a:p>
                <a:pPr algn="ctr"/>
                <a:r>
                  <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rPr>
                  <a:t>S</a:t>
                </a:r>
              </a:p>
            </p:txBody>
          </p:sp>
        </p:grpSp>
        <p:sp>
          <p:nvSpPr>
            <p:cNvPr id="213" name="Rectangle 212"/>
            <p:cNvSpPr/>
            <p:nvPr/>
          </p:nvSpPr>
          <p:spPr>
            <a:xfrm>
              <a:off x="5791200" y="6781800"/>
              <a:ext cx="457200" cy="584775"/>
            </a:xfrm>
            <a:prstGeom prst="rect">
              <a:avLst/>
            </a:prstGeom>
            <a:noFill/>
          </p:spPr>
          <p:txBody>
            <a:bodyPr wrap="square" lIns="91440" tIns="45720" rIns="91440" bIns="45720">
              <a:spAutoFit/>
            </a:bodyPr>
            <a:lstStyle/>
            <a:p>
              <a:pPr algn="ctr"/>
              <a:r>
                <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rPr>
                <a:t>S</a:t>
              </a:r>
            </a:p>
          </p:txBody>
        </p:sp>
      </p:grpSp>
      <p:grpSp>
        <p:nvGrpSpPr>
          <p:cNvPr id="216" name="Group 215"/>
          <p:cNvGrpSpPr/>
          <p:nvPr/>
        </p:nvGrpSpPr>
        <p:grpSpPr>
          <a:xfrm>
            <a:off x="2514600" y="5943600"/>
            <a:ext cx="2590800" cy="1727775"/>
            <a:chOff x="2514600" y="5943600"/>
            <a:chExt cx="2590800" cy="1727775"/>
          </a:xfrm>
        </p:grpSpPr>
        <p:grpSp>
          <p:nvGrpSpPr>
            <p:cNvPr id="208" name="Group 207"/>
            <p:cNvGrpSpPr/>
            <p:nvPr/>
          </p:nvGrpSpPr>
          <p:grpSpPr>
            <a:xfrm>
              <a:off x="2514600" y="6934200"/>
              <a:ext cx="2590800" cy="737175"/>
              <a:chOff x="2514600" y="6934200"/>
              <a:chExt cx="2590800" cy="737175"/>
            </a:xfrm>
          </p:grpSpPr>
          <p:sp>
            <p:nvSpPr>
              <p:cNvPr id="205" name="Rectangle 204"/>
              <p:cNvSpPr/>
              <p:nvPr/>
            </p:nvSpPr>
            <p:spPr>
              <a:xfrm>
                <a:off x="4648200" y="7010400"/>
                <a:ext cx="457200" cy="584775"/>
              </a:xfrm>
              <a:prstGeom prst="rect">
                <a:avLst/>
              </a:prstGeom>
              <a:noFill/>
            </p:spPr>
            <p:txBody>
              <a:bodyPr wrap="square" lIns="91440" tIns="45720" rIns="91440" bIns="45720">
                <a:spAutoFit/>
              </a:bodyPr>
              <a:lstStyle/>
              <a:p>
                <a:pPr algn="ctr"/>
                <a:r>
                  <a:rPr lang="en-US" sz="3200" b="1" cap="none" spc="0" dirty="0">
                    <a:ln w="17780" cmpd="sng">
                      <a:solidFill>
                        <a:srgbClr val="FFFFFF"/>
                      </a:solidFill>
                      <a:prstDash val="solid"/>
                      <a:miter lim="800000"/>
                    </a:ln>
                    <a:solidFill>
                      <a:srgbClr val="00FFFF"/>
                    </a:solidFill>
                    <a:effectLst>
                      <a:outerShdw blurRad="50800" algn="tl" rotWithShape="0">
                        <a:srgbClr val="000000"/>
                      </a:outerShdw>
                    </a:effectLst>
                  </a:rPr>
                  <a:t>C</a:t>
                </a:r>
              </a:p>
            </p:txBody>
          </p:sp>
          <p:sp>
            <p:nvSpPr>
              <p:cNvPr id="206" name="Rectangle 205"/>
              <p:cNvSpPr/>
              <p:nvPr/>
            </p:nvSpPr>
            <p:spPr>
              <a:xfrm>
                <a:off x="3733800" y="7086600"/>
                <a:ext cx="457200" cy="584775"/>
              </a:xfrm>
              <a:prstGeom prst="rect">
                <a:avLst/>
              </a:prstGeom>
              <a:noFill/>
            </p:spPr>
            <p:txBody>
              <a:bodyPr wrap="square" lIns="91440" tIns="45720" rIns="91440" bIns="45720">
                <a:spAutoFit/>
              </a:bodyPr>
              <a:lstStyle/>
              <a:p>
                <a:pPr algn="ctr"/>
                <a:r>
                  <a:rPr lang="en-US" sz="3200" b="1" cap="none" spc="0" dirty="0">
                    <a:ln w="17780" cmpd="sng">
                      <a:solidFill>
                        <a:srgbClr val="FFFFFF"/>
                      </a:solidFill>
                      <a:prstDash val="solid"/>
                      <a:miter lim="800000"/>
                    </a:ln>
                    <a:solidFill>
                      <a:srgbClr val="00FFFF"/>
                    </a:solidFill>
                    <a:effectLst>
                      <a:outerShdw blurRad="50800" algn="tl" rotWithShape="0">
                        <a:srgbClr val="000000"/>
                      </a:outerShdw>
                    </a:effectLst>
                  </a:rPr>
                  <a:t>C</a:t>
                </a:r>
              </a:p>
            </p:txBody>
          </p:sp>
          <p:sp>
            <p:nvSpPr>
              <p:cNvPr id="207" name="Rectangle 206"/>
              <p:cNvSpPr/>
              <p:nvPr/>
            </p:nvSpPr>
            <p:spPr>
              <a:xfrm>
                <a:off x="2514600" y="6934200"/>
                <a:ext cx="457200" cy="584775"/>
              </a:xfrm>
              <a:prstGeom prst="rect">
                <a:avLst/>
              </a:prstGeom>
              <a:noFill/>
            </p:spPr>
            <p:txBody>
              <a:bodyPr wrap="square" lIns="91440" tIns="45720" rIns="91440" bIns="45720">
                <a:spAutoFit/>
              </a:bodyPr>
              <a:lstStyle/>
              <a:p>
                <a:pPr algn="ctr"/>
                <a:r>
                  <a:rPr lang="en-US" sz="3200" b="1" cap="none" spc="0" dirty="0">
                    <a:ln w="17780" cmpd="sng">
                      <a:solidFill>
                        <a:srgbClr val="FFFFFF"/>
                      </a:solidFill>
                      <a:prstDash val="solid"/>
                      <a:miter lim="800000"/>
                    </a:ln>
                    <a:solidFill>
                      <a:srgbClr val="00FFFF"/>
                    </a:solidFill>
                    <a:effectLst>
                      <a:outerShdw blurRad="50800" algn="tl" rotWithShape="0">
                        <a:srgbClr val="000000"/>
                      </a:outerShdw>
                    </a:effectLst>
                  </a:rPr>
                  <a:t>C</a:t>
                </a:r>
              </a:p>
            </p:txBody>
          </p:sp>
        </p:grpSp>
        <p:sp>
          <p:nvSpPr>
            <p:cNvPr id="215" name="Rectangle 214"/>
            <p:cNvSpPr/>
            <p:nvPr/>
          </p:nvSpPr>
          <p:spPr>
            <a:xfrm>
              <a:off x="4648200" y="5943600"/>
              <a:ext cx="457200" cy="584775"/>
            </a:xfrm>
            <a:prstGeom prst="rect">
              <a:avLst/>
            </a:prstGeom>
            <a:noFill/>
          </p:spPr>
          <p:txBody>
            <a:bodyPr wrap="square" lIns="91440" tIns="45720" rIns="91440" bIns="45720">
              <a:spAutoFit/>
            </a:bodyPr>
            <a:lstStyle/>
            <a:p>
              <a:pPr algn="ctr"/>
              <a:r>
                <a:rPr lang="en-US" sz="3200" b="1" cap="none" spc="0" dirty="0">
                  <a:ln w="17780" cmpd="sng">
                    <a:solidFill>
                      <a:srgbClr val="FFFFFF"/>
                    </a:solidFill>
                    <a:prstDash val="solid"/>
                    <a:miter lim="800000"/>
                  </a:ln>
                  <a:solidFill>
                    <a:srgbClr val="00FFFF"/>
                  </a:solidFill>
                  <a:effectLst>
                    <a:outerShdw blurRad="50800" algn="tl" rotWithShape="0">
                      <a:srgbClr val="000000"/>
                    </a:outerShdw>
                  </a:effectLst>
                </a:rPr>
                <a:t>C</a:t>
              </a:r>
            </a:p>
          </p:txBody>
        </p:sp>
      </p:grpSp>
      <p:sp>
        <p:nvSpPr>
          <p:cNvPr id="81" name="TextBox 80">
            <a:extLst>
              <a:ext uri="{FF2B5EF4-FFF2-40B4-BE49-F238E27FC236}">
                <a16:creationId xmlns:a16="http://schemas.microsoft.com/office/drawing/2014/main" id="{3307CD04-887C-491A-9BBF-42FD94CAF547}"/>
              </a:ext>
            </a:extLst>
          </p:cNvPr>
          <p:cNvSpPr txBox="1"/>
          <p:nvPr/>
        </p:nvSpPr>
        <p:spPr>
          <a:xfrm>
            <a:off x="-3409950" y="3868904"/>
            <a:ext cx="3352800" cy="4093428"/>
          </a:xfrm>
          <a:prstGeom prst="rect">
            <a:avLst/>
          </a:prstGeom>
          <a:noFill/>
        </p:spPr>
        <p:txBody>
          <a:bodyPr wrap="square" rtlCol="0">
            <a:spAutoFit/>
          </a:bodyPr>
          <a:lstStyle/>
          <a:p>
            <a:r>
              <a:rPr lang="en-US" i="1" dirty="0"/>
              <a:t>NOTES:</a:t>
            </a:r>
          </a:p>
          <a:p>
            <a:endParaRPr lang="en-US" i="1" dirty="0"/>
          </a:p>
          <a:p>
            <a:r>
              <a:rPr lang="en-US" sz="1600" i="1" dirty="0">
                <a:latin typeface="Times New Roman" pitchFamily="18" charset="0"/>
                <a:cs typeface="Times New Roman" pitchFamily="18" charset="0"/>
              </a:rPr>
              <a:t>Mud – Could be either depending on the size of the particles</a:t>
            </a:r>
          </a:p>
          <a:p>
            <a:endParaRPr lang="en-US" sz="1600" i="1" dirty="0">
              <a:latin typeface="Times New Roman" pitchFamily="18" charset="0"/>
              <a:cs typeface="Times New Roman" pitchFamily="18" charset="0"/>
            </a:endParaRPr>
          </a:p>
          <a:p>
            <a:r>
              <a:rPr lang="en-US" sz="1600" i="1" dirty="0">
                <a:latin typeface="Times New Roman" pitchFamily="18" charset="0"/>
                <a:cs typeface="Times New Roman" pitchFamily="18" charset="0"/>
              </a:rPr>
              <a:t>Hot Chocolate – The powder dissolving in liquid is a solution, but when mixed with marshmallows it is a heterogeneous mixture.</a:t>
            </a:r>
          </a:p>
          <a:p>
            <a:endParaRPr lang="en-US" sz="1600" i="1" dirty="0">
              <a:latin typeface="Times New Roman" pitchFamily="18" charset="0"/>
              <a:cs typeface="Times New Roman" pitchFamily="18" charset="0"/>
            </a:endParaRPr>
          </a:p>
          <a:p>
            <a:r>
              <a:rPr lang="en-US" sz="1600" i="1" dirty="0">
                <a:latin typeface="Times New Roman" pitchFamily="18" charset="0"/>
                <a:cs typeface="Times New Roman" pitchFamily="18" charset="0"/>
              </a:rPr>
              <a:t>Lemonade – It would be homogeneous if made using water and powder.  A lemon shake-up would be heterogeneous since you can see the lemon slices and seeds.</a:t>
            </a:r>
          </a:p>
          <a:p>
            <a:r>
              <a:rPr lang="en-US" sz="1600" dirty="0"/>
              <a:t>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5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hemistry"/>
          <p:cNvPicPr>
            <a:picLocks noChangeAspect="1" noChangeArrowheads="1"/>
          </p:cNvPicPr>
          <p:nvPr/>
        </p:nvPicPr>
        <p:blipFill>
          <a:blip r:embed="rId3" cstate="print"/>
          <a:srcRect/>
          <a:stretch>
            <a:fillRect/>
          </a:stretch>
        </p:blipFill>
        <p:spPr bwMode="auto">
          <a:xfrm>
            <a:off x="1005840" y="1158039"/>
            <a:ext cx="7955281" cy="5303520"/>
          </a:xfrm>
          <a:prstGeom prst="rect">
            <a:avLst/>
          </a:prstGeom>
          <a:noFill/>
        </p:spPr>
      </p:pic>
      <p:sp>
        <p:nvSpPr>
          <p:cNvPr id="2051" name="Rectangle 3"/>
          <p:cNvSpPr>
            <a:spLocks noGrp="1" noChangeArrowheads="1"/>
          </p:cNvSpPr>
          <p:nvPr>
            <p:ph type="subTitle" idx="1"/>
          </p:nvPr>
        </p:nvSpPr>
        <p:spPr>
          <a:xfrm>
            <a:off x="304800" y="5857553"/>
            <a:ext cx="9471660" cy="1097280"/>
          </a:xfrm>
          <a:solidFill>
            <a:schemeClr val="accent6">
              <a:lumMod val="60000"/>
              <a:lumOff val="40000"/>
            </a:schemeClr>
          </a:solidFill>
        </p:spPr>
        <p:txBody>
          <a:bodyPr/>
          <a:lstStyle/>
          <a:p>
            <a:pPr algn="ctr"/>
            <a:r>
              <a:rPr lang="en-US" sz="6600" b="1" dirty="0">
                <a:solidFill>
                  <a:schemeClr val="bg1"/>
                </a:solidFill>
                <a:latin typeface="Times New Roman" pitchFamily="18" charset="0"/>
                <a:cs typeface="Times New Roman" pitchFamily="18" charset="0"/>
              </a:rPr>
              <a:t>Review Time</a:t>
            </a:r>
            <a:endParaRPr lang="en-US" sz="5400" b="1" dirty="0">
              <a:solidFill>
                <a:schemeClr val="bg1"/>
              </a:solidFill>
            </a:endParaRPr>
          </a:p>
        </p:txBody>
      </p:sp>
      <p:sp>
        <p:nvSpPr>
          <p:cNvPr id="2052" name="WordArt 5"/>
          <p:cNvSpPr>
            <a:spLocks noChangeArrowheads="1" noChangeShapeType="1" noTextEdit="1"/>
          </p:cNvSpPr>
          <p:nvPr/>
        </p:nvSpPr>
        <p:spPr bwMode="auto">
          <a:xfrm>
            <a:off x="1371604" y="1371603"/>
            <a:ext cx="7492365" cy="1048395"/>
          </a:xfrm>
          <a:prstGeom prst="rect">
            <a:avLst/>
          </a:prstGeom>
        </p:spPr>
        <p:txBody>
          <a:bodyPr wrap="none" lIns="100536" tIns="50267" rIns="100536" bIns="50267" numCol="1" fromWordArt="1">
            <a:prstTxWarp prst="textPlain">
              <a:avLst>
                <a:gd name="adj" fmla="val 50000"/>
              </a:avLst>
            </a:prstTxWarp>
          </a:bodyPr>
          <a:lstStyle/>
          <a:p>
            <a:pPr algn="ctr"/>
            <a:r>
              <a:rPr lang="en-US" sz="4000" kern="10" dirty="0">
                <a:ln w="9525">
                  <a:solidFill>
                    <a:schemeClr val="bg1"/>
                  </a:solidFill>
                  <a:round/>
                  <a:headEnd/>
                  <a:tailEnd/>
                </a:ln>
                <a:solidFill>
                  <a:sysClr val="windowText" lastClr="000000"/>
                </a:solidFill>
                <a:latin typeface="Arial Black" panose="020B0A04020102020204" pitchFamily="34" charset="0"/>
              </a:rPr>
              <a:t>Introduction to </a:t>
            </a:r>
          </a:p>
        </p:txBody>
      </p:sp>
      <p:sp>
        <p:nvSpPr>
          <p:cNvPr id="5" name="TextBox 4">
            <a:extLst>
              <a:ext uri="{FF2B5EF4-FFF2-40B4-BE49-F238E27FC236}">
                <a16:creationId xmlns:a16="http://schemas.microsoft.com/office/drawing/2014/main" id="{0413940B-56B6-49D8-8FD3-160B5C8F66E0}"/>
              </a:ext>
            </a:extLst>
          </p:cNvPr>
          <p:cNvSpPr txBox="1"/>
          <p:nvPr/>
        </p:nvSpPr>
        <p:spPr>
          <a:xfrm>
            <a:off x="3068002" y="7403068"/>
            <a:ext cx="3733800" cy="369332"/>
          </a:xfrm>
          <a:prstGeom prst="rect">
            <a:avLst/>
          </a:prstGeom>
          <a:noFill/>
        </p:spPr>
        <p:txBody>
          <a:bodyPr wrap="square" rtlCol="0">
            <a:spAutoFit/>
          </a:bodyPr>
          <a:lstStyle/>
          <a:p>
            <a:pPr algn="ctr"/>
            <a:r>
              <a:rPr lang="en-US" dirty="0">
                <a:hlinkClick r:id="rId4" action="ppaction://hlinksldjump"/>
              </a:rPr>
              <a:t>Main Page</a:t>
            </a:r>
            <a:endParaRPr lang="en-US" dirty="0"/>
          </a:p>
        </p:txBody>
      </p:sp>
    </p:spTree>
    <p:extLst>
      <p:ext uri="{BB962C8B-B14F-4D97-AF65-F5344CB8AC3E}">
        <p14:creationId xmlns:p14="http://schemas.microsoft.com/office/powerpoint/2010/main" val="147861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167640" y="831301"/>
            <a:ext cx="9890760" cy="2954623"/>
          </a:xfrm>
          <a:prstGeom prst="rect">
            <a:avLst/>
          </a:prstGeom>
          <a:noFill/>
        </p:spPr>
        <p:txBody>
          <a:bodyPr wrap="square" lIns="91408" tIns="45704" rIns="91408" bIns="45704" rtlCol="0">
            <a:spAutoFit/>
          </a:bodyPr>
          <a:lstStyle/>
          <a:p>
            <a:pPr marL="502744" indent="-502744">
              <a:buAutoNum type="arabicPeriod"/>
            </a:pPr>
            <a:r>
              <a:rPr lang="en-US" sz="2500" dirty="0">
                <a:latin typeface="Times New Roman" panose="02020603050405020304" pitchFamily="18" charset="0"/>
                <a:cs typeface="Times New Roman" panose="02020603050405020304" pitchFamily="18" charset="0"/>
              </a:rPr>
              <a:t>__________ are the building blocks of matter.</a:t>
            </a:r>
          </a:p>
          <a:p>
            <a:pPr marL="502744" indent="-502744">
              <a:buAutoNum type="arabicPeriod"/>
            </a:pPr>
            <a:endParaRPr lang="en-US" dirty="0">
              <a:latin typeface="Times New Roman" panose="02020603050405020304" pitchFamily="18" charset="0"/>
              <a:cs typeface="Times New Roman" panose="02020603050405020304" pitchFamily="18" charset="0"/>
            </a:endParaRPr>
          </a:p>
          <a:p>
            <a:pPr marL="502744" indent="-502744">
              <a:buAutoNum type="arabicPeriod"/>
            </a:pPr>
            <a:r>
              <a:rPr lang="en-US" sz="2500" dirty="0">
                <a:latin typeface="Times New Roman" panose="02020603050405020304" pitchFamily="18" charset="0"/>
                <a:cs typeface="Times New Roman" panose="02020603050405020304" pitchFamily="18" charset="0"/>
              </a:rPr>
              <a:t>Matter is anything that has __________ and ____________.</a:t>
            </a:r>
          </a:p>
          <a:p>
            <a:pPr marL="502744" indent="-502744">
              <a:buAutoNum type="arabicPeriod"/>
            </a:pPr>
            <a:endParaRPr lang="en-US" dirty="0">
              <a:latin typeface="Times New Roman" panose="02020603050405020304" pitchFamily="18" charset="0"/>
              <a:cs typeface="Times New Roman" panose="02020603050405020304" pitchFamily="18" charset="0"/>
            </a:endParaRPr>
          </a:p>
          <a:p>
            <a:pPr marL="502744" indent="-502744">
              <a:buAutoNum type="arabicPeriod"/>
            </a:pPr>
            <a:r>
              <a:rPr lang="en-US" sz="2500" dirty="0">
                <a:latin typeface="Times New Roman" panose="02020603050405020304" pitchFamily="18" charset="0"/>
                <a:cs typeface="Times New Roman" panose="02020603050405020304" pitchFamily="18" charset="0"/>
              </a:rPr>
              <a:t>What is the difference between mass and volume?</a:t>
            </a:r>
          </a:p>
          <a:p>
            <a:pPr marL="502744" indent="-502744">
              <a:buAutoNum type="arabicPeriod"/>
            </a:pPr>
            <a:endParaRPr lang="en-US" sz="2500" dirty="0">
              <a:latin typeface="Times New Roman" panose="02020603050405020304" pitchFamily="18" charset="0"/>
              <a:cs typeface="Times New Roman" panose="02020603050405020304" pitchFamily="18" charset="0"/>
            </a:endParaRPr>
          </a:p>
          <a:p>
            <a:pPr marL="502744" indent="-502744">
              <a:buAutoNum type="arabicPeriod"/>
            </a:pP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7640" y="0"/>
            <a:ext cx="9555480" cy="870957"/>
          </a:xfrm>
          <a:prstGeom prst="rect">
            <a:avLst/>
          </a:prstGeom>
          <a:noFill/>
        </p:spPr>
        <p:txBody>
          <a:bodyPr wrap="square" lIns="100536" tIns="50267" rIns="100536" bIns="50267" rtlCol="0">
            <a:spAutoFit/>
          </a:bodyPr>
          <a:lstStyle/>
          <a:p>
            <a:r>
              <a:rPr lang="en-US" sz="2500" b="1" dirty="0">
                <a:solidFill>
                  <a:schemeClr val="bg1"/>
                </a:solidFill>
                <a:highlight>
                  <a:srgbClr val="000000"/>
                </a:highlight>
                <a:latin typeface="Times New Roman" pitchFamily="18" charset="0"/>
                <a:cs typeface="Times New Roman" pitchFamily="18" charset="0"/>
              </a:rPr>
              <a:t>Lesson 1:  What is matter?</a:t>
            </a:r>
            <a:endParaRPr lang="en-US" sz="2500" dirty="0">
              <a:solidFill>
                <a:schemeClr val="bg1"/>
              </a:solidFill>
              <a:highlight>
                <a:srgbClr val="000000"/>
              </a:highlight>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
        <p:nvSpPr>
          <p:cNvPr id="12" name="TextBox 11"/>
          <p:cNvSpPr txBox="1"/>
          <p:nvPr/>
        </p:nvSpPr>
        <p:spPr>
          <a:xfrm>
            <a:off x="4160132" y="1447800"/>
            <a:ext cx="1844040"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MASS</a:t>
            </a:r>
            <a:endParaRPr lang="en-US" sz="2500" b="1" dirty="0">
              <a:solidFill>
                <a:srgbClr val="FF0000"/>
              </a:solidFill>
            </a:endParaRPr>
          </a:p>
        </p:txBody>
      </p:sp>
      <p:sp>
        <p:nvSpPr>
          <p:cNvPr id="18" name="TextBox 17">
            <a:extLst>
              <a:ext uri="{FF2B5EF4-FFF2-40B4-BE49-F238E27FC236}">
                <a16:creationId xmlns:a16="http://schemas.microsoft.com/office/drawing/2014/main" id="{573CB848-E2AC-49FD-8271-93151B10869B}"/>
              </a:ext>
            </a:extLst>
          </p:cNvPr>
          <p:cNvSpPr txBox="1"/>
          <p:nvPr/>
        </p:nvSpPr>
        <p:spPr>
          <a:xfrm>
            <a:off x="6248400" y="1447800"/>
            <a:ext cx="1844040"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VOLUME</a:t>
            </a:r>
            <a:endParaRPr lang="en-US" sz="2500" b="1" dirty="0">
              <a:solidFill>
                <a:srgbClr val="FF0000"/>
              </a:solidFill>
            </a:endParaRPr>
          </a:p>
        </p:txBody>
      </p:sp>
      <p:sp>
        <p:nvSpPr>
          <p:cNvPr id="19" name="TextBox 18">
            <a:extLst>
              <a:ext uri="{FF2B5EF4-FFF2-40B4-BE49-F238E27FC236}">
                <a16:creationId xmlns:a16="http://schemas.microsoft.com/office/drawing/2014/main" id="{84A18276-DAFD-4087-A3A0-92C3D8A68F5B}"/>
              </a:ext>
            </a:extLst>
          </p:cNvPr>
          <p:cNvSpPr txBox="1"/>
          <p:nvPr/>
        </p:nvSpPr>
        <p:spPr>
          <a:xfrm>
            <a:off x="754383" y="2509039"/>
            <a:ext cx="8968741" cy="870957"/>
          </a:xfrm>
          <a:prstGeom prst="rect">
            <a:avLst/>
          </a:prstGeom>
          <a:noFill/>
        </p:spPr>
        <p:txBody>
          <a:bodyPr wrap="square" lIns="100536" tIns="50267" rIns="100536" bIns="50267" rtlCol="0">
            <a:spAutoFit/>
          </a:bodyPr>
          <a:lstStyle/>
          <a:p>
            <a:r>
              <a:rPr lang="en-US" sz="2500" b="1" dirty="0">
                <a:solidFill>
                  <a:srgbClr val="FF0000"/>
                </a:solidFill>
                <a:latin typeface="Times New Roman" pitchFamily="18" charset="0"/>
                <a:cs typeface="Times New Roman" pitchFamily="18" charset="0"/>
              </a:rPr>
              <a:t>MASS </a:t>
            </a:r>
            <a:r>
              <a:rPr lang="en-US" sz="2500" b="1" dirty="0">
                <a:solidFill>
                  <a:srgbClr val="FF0000"/>
                </a:solidFill>
                <a:latin typeface="Times New Roman" pitchFamily="18" charset="0"/>
                <a:cs typeface="Times New Roman" pitchFamily="18" charset="0"/>
                <a:sym typeface="Wingdings" panose="05000000000000000000" pitchFamily="2" charset="2"/>
              </a:rPr>
              <a:t> </a:t>
            </a:r>
            <a:r>
              <a:rPr lang="en-US" sz="2500" b="1" u="sng" dirty="0">
                <a:solidFill>
                  <a:srgbClr val="FF0000"/>
                </a:solidFill>
                <a:latin typeface="Times New Roman" pitchFamily="18" charset="0"/>
                <a:cs typeface="Times New Roman" pitchFamily="18" charset="0"/>
                <a:sym typeface="Wingdings" panose="05000000000000000000" pitchFamily="2" charset="2"/>
              </a:rPr>
              <a:t>Amount of m</a:t>
            </a:r>
            <a:r>
              <a:rPr lang="en-US" sz="2500" b="1" u="sng" dirty="0">
                <a:solidFill>
                  <a:srgbClr val="FF0000"/>
                </a:solidFill>
                <a:latin typeface="Times New Roman" pitchFamily="18" charset="0"/>
                <a:cs typeface="Times New Roman" pitchFamily="18" charset="0"/>
              </a:rPr>
              <a:t>atter </a:t>
            </a:r>
            <a:r>
              <a:rPr lang="en-US" sz="2500" b="1" dirty="0">
                <a:solidFill>
                  <a:srgbClr val="FF0000"/>
                </a:solidFill>
                <a:latin typeface="Times New Roman" pitchFamily="18" charset="0"/>
                <a:cs typeface="Times New Roman" pitchFamily="18" charset="0"/>
              </a:rPr>
              <a:t>in an object.</a:t>
            </a:r>
            <a:br>
              <a:rPr lang="en-US" sz="2500" b="1" dirty="0">
                <a:solidFill>
                  <a:srgbClr val="FF0000"/>
                </a:solidFill>
                <a:latin typeface="Times New Roman" pitchFamily="18" charset="0"/>
                <a:cs typeface="Times New Roman" pitchFamily="18" charset="0"/>
              </a:rPr>
            </a:br>
            <a:r>
              <a:rPr lang="en-US" sz="2500" b="1" dirty="0">
                <a:solidFill>
                  <a:srgbClr val="FF0000"/>
                </a:solidFill>
                <a:latin typeface="Times New Roman" pitchFamily="18" charset="0"/>
                <a:cs typeface="Times New Roman" pitchFamily="18" charset="0"/>
              </a:rPr>
              <a:t>VOLUME </a:t>
            </a:r>
            <a:r>
              <a:rPr lang="en-US" sz="2500" b="1" dirty="0">
                <a:solidFill>
                  <a:srgbClr val="FF0000"/>
                </a:solidFill>
                <a:latin typeface="Times New Roman" pitchFamily="18" charset="0"/>
                <a:cs typeface="Times New Roman" pitchFamily="18" charset="0"/>
                <a:sym typeface="Wingdings" panose="05000000000000000000" pitchFamily="2" charset="2"/>
              </a:rPr>
              <a:t> </a:t>
            </a:r>
            <a:r>
              <a:rPr lang="en-US" sz="2500" b="1" u="sng" dirty="0">
                <a:solidFill>
                  <a:srgbClr val="FF0000"/>
                </a:solidFill>
                <a:latin typeface="Times New Roman" pitchFamily="18" charset="0"/>
                <a:cs typeface="Times New Roman" pitchFamily="18" charset="0"/>
                <a:sym typeface="Wingdings" panose="05000000000000000000" pitchFamily="2" charset="2"/>
              </a:rPr>
              <a:t>A</a:t>
            </a:r>
            <a:r>
              <a:rPr lang="en-US" sz="2500" b="1" u="sng" dirty="0">
                <a:solidFill>
                  <a:srgbClr val="FF0000"/>
                </a:solidFill>
                <a:latin typeface="Times New Roman" pitchFamily="18" charset="0"/>
                <a:cs typeface="Times New Roman" pitchFamily="18" charset="0"/>
              </a:rPr>
              <a:t>mount of space </a:t>
            </a:r>
            <a:r>
              <a:rPr lang="en-US" sz="2500" b="1" dirty="0">
                <a:solidFill>
                  <a:srgbClr val="FF0000"/>
                </a:solidFill>
                <a:latin typeface="Times New Roman" pitchFamily="18" charset="0"/>
                <a:cs typeface="Times New Roman" pitchFamily="18" charset="0"/>
              </a:rPr>
              <a:t>it takes up.</a:t>
            </a:r>
            <a:endParaRPr lang="en-US" sz="2500" b="1" dirty="0">
              <a:solidFill>
                <a:srgbClr val="FF0000"/>
              </a:solidFill>
            </a:endParaRPr>
          </a:p>
        </p:txBody>
      </p:sp>
      <p:pic>
        <p:nvPicPr>
          <p:cNvPr id="1028" name="Picture 4">
            <a:extLst>
              <a:ext uri="{FF2B5EF4-FFF2-40B4-BE49-F238E27FC236}">
                <a16:creationId xmlns:a16="http://schemas.microsoft.com/office/drawing/2014/main" id="{66673CDB-DDC2-40D2-979A-1CB2160737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1552" y="65680"/>
            <a:ext cx="1438275" cy="1438275"/>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8E9DC874-6C47-4254-A52A-6BCBEE02F475}"/>
              </a:ext>
            </a:extLst>
          </p:cNvPr>
          <p:cNvGrpSpPr/>
          <p:nvPr/>
        </p:nvGrpSpPr>
        <p:grpSpPr>
          <a:xfrm>
            <a:off x="205180" y="3812289"/>
            <a:ext cx="9396020" cy="3655314"/>
            <a:chOff x="152400" y="3588248"/>
            <a:chExt cx="9396020" cy="3655314"/>
          </a:xfrm>
        </p:grpSpPr>
        <p:grpSp>
          <p:nvGrpSpPr>
            <p:cNvPr id="5" name="Group 4">
              <a:extLst>
                <a:ext uri="{FF2B5EF4-FFF2-40B4-BE49-F238E27FC236}">
                  <a16:creationId xmlns:a16="http://schemas.microsoft.com/office/drawing/2014/main" id="{9CB00C35-B746-4D5E-90C5-2658984DF442}"/>
                </a:ext>
              </a:extLst>
            </p:cNvPr>
            <p:cNvGrpSpPr/>
            <p:nvPr/>
          </p:nvGrpSpPr>
          <p:grpSpPr>
            <a:xfrm>
              <a:off x="546696" y="3588248"/>
              <a:ext cx="9001724" cy="3655314"/>
              <a:chOff x="990600" y="4554369"/>
              <a:chExt cx="7751531" cy="3105742"/>
            </a:xfrm>
          </p:grpSpPr>
          <p:pic>
            <p:nvPicPr>
              <p:cNvPr id="1026" name="Picture 2">
                <a:extLst>
                  <a:ext uri="{FF2B5EF4-FFF2-40B4-BE49-F238E27FC236}">
                    <a16:creationId xmlns:a16="http://schemas.microsoft.com/office/drawing/2014/main" id="{96140FD7-E61F-4337-B5CC-3A0409C0CA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002" y="4554369"/>
                <a:ext cx="7723129" cy="3105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14C658-C776-4C86-8DDA-6B10DE16EAF8}"/>
                  </a:ext>
                </a:extLst>
              </p:cNvPr>
              <p:cNvSpPr/>
              <p:nvPr/>
            </p:nvSpPr>
            <p:spPr>
              <a:xfrm>
                <a:off x="990600" y="6441918"/>
                <a:ext cx="5638800" cy="11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grpSp>
        <p:cxnSp>
          <p:nvCxnSpPr>
            <p:cNvPr id="7" name="Straight Arrow Connector 6">
              <a:extLst>
                <a:ext uri="{FF2B5EF4-FFF2-40B4-BE49-F238E27FC236}">
                  <a16:creationId xmlns:a16="http://schemas.microsoft.com/office/drawing/2014/main" id="{1794E70D-8F70-460B-91EC-1410DC335A21}"/>
                </a:ext>
              </a:extLst>
            </p:cNvPr>
            <p:cNvCxnSpPr>
              <a:cxnSpLocks/>
            </p:cNvCxnSpPr>
            <p:nvPr/>
          </p:nvCxnSpPr>
          <p:spPr>
            <a:xfrm flipH="1">
              <a:off x="1524000" y="4729482"/>
              <a:ext cx="990600" cy="167131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80D22E7-218F-4009-AE85-8BA5DAC3F21F}"/>
                </a:ext>
              </a:extLst>
            </p:cNvPr>
            <p:cNvSpPr txBox="1"/>
            <p:nvPr/>
          </p:nvSpPr>
          <p:spPr>
            <a:xfrm>
              <a:off x="152400" y="5881176"/>
              <a:ext cx="2435192" cy="882482"/>
            </a:xfrm>
            <a:prstGeom prst="rect">
              <a:avLst/>
            </a:prstGeom>
            <a:solidFill>
              <a:srgbClr val="FFFF00"/>
            </a:solidFill>
          </p:spPr>
          <p:txBody>
            <a:bodyPr wrap="square" lIns="100570" tIns="50285" rIns="100570" bIns="50285" rtlCol="0">
              <a:spAutoFit/>
            </a:bodyPr>
            <a:lstStyle/>
            <a:p>
              <a:pPr algn="ctr"/>
              <a:r>
                <a:rPr lang="en-US" sz="2500" b="1" dirty="0">
                  <a:latin typeface="Times New Roman" pitchFamily="18" charset="0"/>
                  <a:cs typeface="Times New Roman" pitchFamily="18" charset="0"/>
                </a:rPr>
                <a:t>What is the “curve” called?</a:t>
              </a:r>
              <a:endParaRPr lang="en-US" sz="2500" b="1" dirty="0"/>
            </a:p>
          </p:txBody>
        </p:sp>
      </p:grpSp>
      <p:sp>
        <p:nvSpPr>
          <p:cNvPr id="11" name="TextBox 10"/>
          <p:cNvSpPr txBox="1"/>
          <p:nvPr/>
        </p:nvSpPr>
        <p:spPr>
          <a:xfrm>
            <a:off x="2955919" y="6033843"/>
            <a:ext cx="990600" cy="486980"/>
          </a:xfrm>
          <a:prstGeom prst="rect">
            <a:avLst/>
          </a:prstGeom>
          <a:solidFill>
            <a:schemeClr val="bg1"/>
          </a:solid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24 ml</a:t>
            </a:r>
            <a:endParaRPr lang="en-US" sz="2500" b="1" dirty="0">
              <a:solidFill>
                <a:srgbClr val="FF0000"/>
              </a:solidFill>
            </a:endParaRPr>
          </a:p>
        </p:txBody>
      </p:sp>
      <p:sp>
        <p:nvSpPr>
          <p:cNvPr id="20" name="TextBox 19">
            <a:extLst>
              <a:ext uri="{FF2B5EF4-FFF2-40B4-BE49-F238E27FC236}">
                <a16:creationId xmlns:a16="http://schemas.microsoft.com/office/drawing/2014/main" id="{C94E77A1-E5B1-47DB-885D-2506EA0EA6BC}"/>
              </a:ext>
            </a:extLst>
          </p:cNvPr>
          <p:cNvSpPr txBox="1"/>
          <p:nvPr/>
        </p:nvSpPr>
        <p:spPr>
          <a:xfrm>
            <a:off x="205180" y="6915953"/>
            <a:ext cx="2435192" cy="486980"/>
          </a:xfrm>
          <a:prstGeom prst="rect">
            <a:avLst/>
          </a:prstGeom>
          <a:solidFill>
            <a:srgbClr val="FFFF00"/>
          </a:solid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MENISCUS</a:t>
            </a:r>
            <a:endParaRPr lang="en-US" sz="2500" b="1" dirty="0">
              <a:solidFill>
                <a:srgbClr val="FF0000"/>
              </a:solidFill>
            </a:endParaRPr>
          </a:p>
        </p:txBody>
      </p:sp>
      <p:sp>
        <p:nvSpPr>
          <p:cNvPr id="16" name="TextBox 15">
            <a:extLst>
              <a:ext uri="{FF2B5EF4-FFF2-40B4-BE49-F238E27FC236}">
                <a16:creationId xmlns:a16="http://schemas.microsoft.com/office/drawing/2014/main" id="{49FD03C3-AEFC-41CA-9E50-CD34337FEA36}"/>
              </a:ext>
            </a:extLst>
          </p:cNvPr>
          <p:cNvSpPr txBox="1"/>
          <p:nvPr/>
        </p:nvSpPr>
        <p:spPr>
          <a:xfrm>
            <a:off x="890980" y="830431"/>
            <a:ext cx="1676400" cy="486980"/>
          </a:xfrm>
          <a:prstGeom prst="rect">
            <a:avLst/>
          </a:prstGeom>
          <a:noFill/>
        </p:spPr>
        <p:txBody>
          <a:bodyPr wrap="square" lIns="100536" tIns="50267" rIns="100536" bIns="50267" rtlCol="0">
            <a:spAutoFit/>
          </a:bodyPr>
          <a:lstStyle/>
          <a:p>
            <a:r>
              <a:rPr lang="en-US" sz="2500" b="1" dirty="0">
                <a:solidFill>
                  <a:srgbClr val="FF0000"/>
                </a:solidFill>
                <a:latin typeface="Times New Roman" pitchFamily="18" charset="0"/>
                <a:cs typeface="Times New Roman" pitchFamily="18" charset="0"/>
              </a:rPr>
              <a:t>ATOMS</a:t>
            </a:r>
            <a:endParaRPr lang="en-US" sz="2500" b="1" dirty="0">
              <a:solidFill>
                <a:srgbClr val="FF0000"/>
              </a:solidFill>
            </a:endParaRPr>
          </a:p>
        </p:txBody>
      </p:sp>
      <p:sp>
        <p:nvSpPr>
          <p:cNvPr id="17" name="TextBox 16">
            <a:extLst>
              <a:ext uri="{FF2B5EF4-FFF2-40B4-BE49-F238E27FC236}">
                <a16:creationId xmlns:a16="http://schemas.microsoft.com/office/drawing/2014/main" id="{B94A45F9-A430-4125-8A5F-A696D5F5E00C}"/>
              </a:ext>
            </a:extLst>
          </p:cNvPr>
          <p:cNvSpPr txBox="1"/>
          <p:nvPr/>
        </p:nvSpPr>
        <p:spPr>
          <a:xfrm>
            <a:off x="4827391" y="6320039"/>
            <a:ext cx="1676400" cy="870957"/>
          </a:xfrm>
          <a:prstGeom prst="rect">
            <a:avLst/>
          </a:prstGeom>
          <a:solidFill>
            <a:schemeClr val="bg1"/>
          </a:solid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30x40x15</a:t>
            </a:r>
          </a:p>
          <a:p>
            <a:pPr algn="ctr"/>
            <a:r>
              <a:rPr lang="en-US" sz="2500" b="1" dirty="0">
                <a:solidFill>
                  <a:srgbClr val="FF0000"/>
                </a:solidFill>
                <a:latin typeface="Times New Roman" pitchFamily="18" charset="0"/>
                <a:cs typeface="Times New Roman" pitchFamily="18" charset="0"/>
              </a:rPr>
              <a:t>18,000 cm</a:t>
            </a:r>
            <a:r>
              <a:rPr lang="en-US" sz="2500" b="1" baseline="30000" dirty="0">
                <a:solidFill>
                  <a:srgbClr val="FF0000"/>
                </a:solidFill>
                <a:latin typeface="Times New Roman" pitchFamily="18" charset="0"/>
                <a:cs typeface="Times New Roman" pitchFamily="18" charset="0"/>
              </a:rPr>
              <a:t>3</a:t>
            </a:r>
            <a:endParaRPr lang="en-US" sz="2500" b="1" baseline="30000" dirty="0">
              <a:solidFill>
                <a:srgbClr val="FF0000"/>
              </a:solidFill>
            </a:endParaRPr>
          </a:p>
        </p:txBody>
      </p:sp>
      <p:sp>
        <p:nvSpPr>
          <p:cNvPr id="22" name="TextBox 21">
            <a:extLst>
              <a:ext uri="{FF2B5EF4-FFF2-40B4-BE49-F238E27FC236}">
                <a16:creationId xmlns:a16="http://schemas.microsoft.com/office/drawing/2014/main" id="{A9AAEBE4-C773-4B08-A628-659DEDE5D06A}"/>
              </a:ext>
            </a:extLst>
          </p:cNvPr>
          <p:cNvSpPr txBox="1"/>
          <p:nvPr/>
        </p:nvSpPr>
        <p:spPr>
          <a:xfrm>
            <a:off x="7482371" y="3650758"/>
            <a:ext cx="2428001" cy="486980"/>
          </a:xfrm>
          <a:prstGeom prst="rect">
            <a:avLst/>
          </a:prstGeom>
          <a:solidFill>
            <a:schemeClr val="bg1"/>
          </a:solid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75-50 = 25 ml</a:t>
            </a:r>
            <a:endParaRPr lang="en-US" sz="25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11" grpId="0" animBg="1"/>
      <p:bldP spid="20" grpId="0" animBg="1"/>
      <p:bldP spid="16" grpId="0"/>
      <p:bldP spid="17"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1846EC7E-C41D-421D-9824-87A6C5419AB2}"/>
              </a:ext>
            </a:extLst>
          </p:cNvPr>
          <p:cNvSpPr txBox="1">
            <a:spLocks noChangeArrowheads="1"/>
          </p:cNvSpPr>
          <p:nvPr/>
        </p:nvSpPr>
        <p:spPr>
          <a:xfrm>
            <a:off x="203088" y="352036"/>
            <a:ext cx="4140312" cy="4600964"/>
          </a:xfrm>
          <a:prstGeom prst="rect">
            <a:avLst/>
          </a:prstGeom>
          <a:noFill/>
          <a:ln>
            <a:noFill/>
          </a:ln>
        </p:spPr>
        <p:txBody>
          <a:bodyPr/>
          <a:lstStyle>
            <a:lvl1pPr marL="377004" indent="-377004" algn="l" rtl="0" eaLnBrk="0" fontAlgn="base" hangingPunct="0">
              <a:spcBef>
                <a:spcPct val="20000"/>
              </a:spcBef>
              <a:spcAft>
                <a:spcPct val="0"/>
              </a:spcAft>
              <a:buChar char="•"/>
              <a:defRPr sz="3600">
                <a:solidFill>
                  <a:schemeClr val="tx1"/>
                </a:solidFill>
                <a:latin typeface="+mn-lt"/>
                <a:ea typeface="+mn-ea"/>
                <a:cs typeface="+mn-cs"/>
              </a:defRPr>
            </a:lvl1pPr>
            <a:lvl2pPr marL="816842" indent="-314171" algn="l" rtl="0" eaLnBrk="0" fontAlgn="base" hangingPunct="0">
              <a:spcBef>
                <a:spcPct val="20000"/>
              </a:spcBef>
              <a:spcAft>
                <a:spcPct val="0"/>
              </a:spcAft>
              <a:buChar char="–"/>
              <a:defRPr sz="3100">
                <a:solidFill>
                  <a:schemeClr val="tx1"/>
                </a:solidFill>
                <a:latin typeface="+mn-lt"/>
              </a:defRPr>
            </a:lvl2pPr>
            <a:lvl3pPr marL="1256682" indent="-251338" algn="l" rtl="0" eaLnBrk="0" fontAlgn="base" hangingPunct="0">
              <a:spcBef>
                <a:spcPct val="20000"/>
              </a:spcBef>
              <a:spcAft>
                <a:spcPct val="0"/>
              </a:spcAft>
              <a:buChar char="•"/>
              <a:defRPr sz="2700">
                <a:solidFill>
                  <a:schemeClr val="tx1"/>
                </a:solidFill>
                <a:latin typeface="+mn-lt"/>
              </a:defRPr>
            </a:lvl3pPr>
            <a:lvl4pPr marL="1759353" indent="-251338" algn="l" rtl="0" eaLnBrk="0" fontAlgn="base" hangingPunct="0">
              <a:spcBef>
                <a:spcPct val="20000"/>
              </a:spcBef>
              <a:spcAft>
                <a:spcPct val="0"/>
              </a:spcAft>
              <a:buChar char="–"/>
              <a:defRPr sz="2200">
                <a:solidFill>
                  <a:schemeClr val="tx1"/>
                </a:solidFill>
                <a:latin typeface="+mn-lt"/>
              </a:defRPr>
            </a:lvl4pPr>
            <a:lvl5pPr marL="2262029" indent="-251338" algn="l" rtl="0" eaLnBrk="0" fontAlgn="base" hangingPunct="0">
              <a:spcBef>
                <a:spcPct val="20000"/>
              </a:spcBef>
              <a:spcAft>
                <a:spcPct val="0"/>
              </a:spcAft>
              <a:buChar char="»"/>
              <a:defRPr sz="2200">
                <a:solidFill>
                  <a:schemeClr val="tx1"/>
                </a:solidFill>
                <a:latin typeface="+mn-lt"/>
              </a:defRPr>
            </a:lvl5pPr>
            <a:lvl6pPr marL="2764700" indent="-251338" algn="l" rtl="0" fontAlgn="base">
              <a:spcBef>
                <a:spcPct val="20000"/>
              </a:spcBef>
              <a:spcAft>
                <a:spcPct val="0"/>
              </a:spcAft>
              <a:buChar char="»"/>
              <a:defRPr sz="2200">
                <a:solidFill>
                  <a:schemeClr val="tx1"/>
                </a:solidFill>
                <a:latin typeface="+mn-lt"/>
              </a:defRPr>
            </a:lvl6pPr>
            <a:lvl7pPr marL="3267374" indent="-251338" algn="l" rtl="0" fontAlgn="base">
              <a:spcBef>
                <a:spcPct val="20000"/>
              </a:spcBef>
              <a:spcAft>
                <a:spcPct val="0"/>
              </a:spcAft>
              <a:buChar char="»"/>
              <a:defRPr sz="2200">
                <a:solidFill>
                  <a:schemeClr val="tx1"/>
                </a:solidFill>
                <a:latin typeface="+mn-lt"/>
              </a:defRPr>
            </a:lvl7pPr>
            <a:lvl8pPr marL="3770047" indent="-251338" algn="l" rtl="0" fontAlgn="base">
              <a:spcBef>
                <a:spcPct val="20000"/>
              </a:spcBef>
              <a:spcAft>
                <a:spcPct val="0"/>
              </a:spcAft>
              <a:buChar char="»"/>
              <a:defRPr sz="2200">
                <a:solidFill>
                  <a:schemeClr val="tx1"/>
                </a:solidFill>
                <a:latin typeface="+mn-lt"/>
              </a:defRPr>
            </a:lvl8pPr>
            <a:lvl9pPr marL="4272720" indent="-251338" algn="l" rtl="0" fontAlgn="base">
              <a:spcBef>
                <a:spcPct val="20000"/>
              </a:spcBef>
              <a:spcAft>
                <a:spcPct val="0"/>
              </a:spcAft>
              <a:buChar char="»"/>
              <a:defRPr sz="2200">
                <a:solidFill>
                  <a:schemeClr val="tx1"/>
                </a:solidFill>
                <a:latin typeface="+mn-lt"/>
              </a:defRPr>
            </a:lvl9pPr>
          </a:lstStyle>
          <a:p>
            <a:pPr marL="0" indent="0">
              <a:buNone/>
            </a:pPr>
            <a:r>
              <a:rPr lang="en-US" sz="2400" b="1" kern="0" dirty="0">
                <a:latin typeface="Times New Roman" pitchFamily="18" charset="0"/>
                <a:cs typeface="Times New Roman" pitchFamily="18" charset="0"/>
              </a:rPr>
              <a:t>Assignment:  </a:t>
            </a:r>
          </a:p>
          <a:p>
            <a:pPr marL="0" indent="0">
              <a:buNone/>
            </a:pPr>
            <a:r>
              <a:rPr lang="en-US" sz="2400" b="1" kern="0" dirty="0">
                <a:latin typeface="Times New Roman" pitchFamily="18" charset="0"/>
                <a:cs typeface="Times New Roman" pitchFamily="18" charset="0"/>
              </a:rPr>
              <a:t>Use your HDSN to help you complete the Unit 1 Review.  Go to Google Classroom to get the link for your class period.</a:t>
            </a:r>
          </a:p>
          <a:p>
            <a:pPr marL="0" indent="0">
              <a:buNone/>
            </a:pPr>
            <a:endParaRPr lang="en-US" sz="2400" b="1" kern="0" dirty="0">
              <a:latin typeface="Times New Roman" pitchFamily="18" charset="0"/>
              <a:cs typeface="Times New Roman" pitchFamily="18" charset="0"/>
            </a:endParaRPr>
          </a:p>
          <a:p>
            <a:pPr marL="0" indent="0">
              <a:buNone/>
            </a:pPr>
            <a:r>
              <a:rPr lang="en-US" sz="2400" b="1" kern="0" dirty="0">
                <a:latin typeface="Times New Roman" pitchFamily="18" charset="0"/>
                <a:cs typeface="Times New Roman" pitchFamily="18" charset="0"/>
              </a:rPr>
              <a:t>Upload a screenshot of your score before you turn in this assignment. </a:t>
            </a:r>
          </a:p>
          <a:p>
            <a:pPr marL="0" indent="0">
              <a:buNone/>
            </a:pPr>
            <a:endParaRPr lang="en-US" sz="2400" b="1" kern="0" dirty="0">
              <a:latin typeface="Times New Roman" pitchFamily="18" charset="0"/>
              <a:cs typeface="Times New Roman" pitchFamily="18" charset="0"/>
            </a:endParaRPr>
          </a:p>
          <a:p>
            <a:pPr marL="0" indent="0" algn="ctr">
              <a:buNone/>
            </a:pPr>
            <a:r>
              <a:rPr lang="en-US" sz="2400" b="1" kern="0" dirty="0">
                <a:latin typeface="Times New Roman" pitchFamily="18" charset="0"/>
                <a:cs typeface="Times New Roman" pitchFamily="18" charset="0"/>
              </a:rPr>
              <a:t>Done?  Try the Match </a:t>
            </a:r>
            <a:br>
              <a:rPr lang="en-US" sz="2400" b="1" kern="0" dirty="0">
                <a:latin typeface="Times New Roman" pitchFamily="18" charset="0"/>
                <a:cs typeface="Times New Roman" pitchFamily="18" charset="0"/>
              </a:rPr>
            </a:br>
            <a:r>
              <a:rPr lang="en-US" sz="2400" b="1" kern="0" dirty="0">
                <a:latin typeface="Times New Roman" pitchFamily="18" charset="0"/>
                <a:cs typeface="Times New Roman" pitchFamily="18" charset="0"/>
              </a:rPr>
              <a:t>game on Quizlet using the Chemistry Unit 1 Vocab set!</a:t>
            </a:r>
            <a:endParaRPr lang="en-US" sz="1600" b="1" kern="0" dirty="0"/>
          </a:p>
        </p:txBody>
      </p:sp>
      <p:pic>
        <p:nvPicPr>
          <p:cNvPr id="4" name="Picture 3">
            <a:extLst>
              <a:ext uri="{FF2B5EF4-FFF2-40B4-BE49-F238E27FC236}">
                <a16:creationId xmlns:a16="http://schemas.microsoft.com/office/drawing/2014/main" id="{F0AC8332-1C85-4EC9-BE89-6CFF040EC107}"/>
              </a:ext>
            </a:extLst>
          </p:cNvPr>
          <p:cNvPicPr>
            <a:picLocks noChangeAspect="1"/>
          </p:cNvPicPr>
          <p:nvPr/>
        </p:nvPicPr>
        <p:blipFill>
          <a:blip r:embed="rId2"/>
          <a:stretch>
            <a:fillRect/>
          </a:stretch>
        </p:blipFill>
        <p:spPr>
          <a:xfrm>
            <a:off x="4314497" y="333643"/>
            <a:ext cx="5540815" cy="6840115"/>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00B2275-7920-4FC2-9688-AB95CF23AF8A}"/>
              </a:ext>
            </a:extLst>
          </p:cNvPr>
          <p:cNvSpPr txBox="1"/>
          <p:nvPr/>
        </p:nvSpPr>
        <p:spPr>
          <a:xfrm>
            <a:off x="-4419600" y="152400"/>
            <a:ext cx="4267200" cy="2031325"/>
          </a:xfrm>
          <a:prstGeom prst="rect">
            <a:avLst/>
          </a:prstGeom>
          <a:noFill/>
        </p:spPr>
        <p:txBody>
          <a:bodyPr wrap="square">
            <a:spAutoFit/>
          </a:bodyPr>
          <a:lstStyle/>
          <a:p>
            <a:r>
              <a:rPr lang="en-US" b="1" i="1" dirty="0"/>
              <a:t>Review assignment: </a:t>
            </a:r>
          </a:p>
          <a:p>
            <a:r>
              <a:rPr lang="en-US" i="1" dirty="0">
                <a:hlinkClick r:id="rId3"/>
              </a:rPr>
              <a:t>https://app.teachermade.com/s/Ic30HHESTqC9-qLJinoOqQ/</a:t>
            </a:r>
            <a:endParaRPr lang="en-US" i="1" dirty="0"/>
          </a:p>
          <a:p>
            <a:endParaRPr lang="en-US" i="1" dirty="0"/>
          </a:p>
          <a:p>
            <a:r>
              <a:rPr lang="en-US" i="1" dirty="0"/>
              <a:t>If you have an account, you are able to make a copy to edit for your own use.  They offer free and paid versions.</a:t>
            </a:r>
          </a:p>
        </p:txBody>
      </p:sp>
      <p:pic>
        <p:nvPicPr>
          <p:cNvPr id="14" name="Picture 13">
            <a:hlinkClick r:id="rId4"/>
            <a:extLst>
              <a:ext uri="{FF2B5EF4-FFF2-40B4-BE49-F238E27FC236}">
                <a16:creationId xmlns:a16="http://schemas.microsoft.com/office/drawing/2014/main" id="{50B9E45F-EC8E-4A67-A897-B385271BB367}"/>
              </a:ext>
            </a:extLst>
          </p:cNvPr>
          <p:cNvPicPr>
            <a:picLocks noChangeAspect="1"/>
          </p:cNvPicPr>
          <p:nvPr/>
        </p:nvPicPr>
        <p:blipFill>
          <a:blip r:embed="rId5"/>
          <a:stretch>
            <a:fillRect/>
          </a:stretch>
        </p:blipFill>
        <p:spPr>
          <a:xfrm>
            <a:off x="1005434" y="5998840"/>
            <a:ext cx="2535619" cy="1014248"/>
          </a:xfrm>
          <a:prstGeom prst="rect">
            <a:avLst/>
          </a:prstGeom>
        </p:spPr>
      </p:pic>
    </p:spTree>
    <p:extLst>
      <p:ext uri="{BB962C8B-B14F-4D97-AF65-F5344CB8AC3E}">
        <p14:creationId xmlns:p14="http://schemas.microsoft.com/office/powerpoint/2010/main" val="2219571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1846EC7E-C41D-421D-9824-87A6C5419AB2}"/>
              </a:ext>
            </a:extLst>
          </p:cNvPr>
          <p:cNvSpPr txBox="1">
            <a:spLocks noChangeArrowheads="1"/>
          </p:cNvSpPr>
          <p:nvPr/>
        </p:nvSpPr>
        <p:spPr>
          <a:xfrm>
            <a:off x="215844" y="152400"/>
            <a:ext cx="9626712" cy="4600964"/>
          </a:xfrm>
          <a:prstGeom prst="rect">
            <a:avLst/>
          </a:prstGeom>
          <a:noFill/>
          <a:ln>
            <a:noFill/>
          </a:ln>
        </p:spPr>
        <p:txBody>
          <a:bodyPr/>
          <a:lstStyle>
            <a:lvl1pPr marL="377004" indent="-377004" algn="l" rtl="0" eaLnBrk="0" fontAlgn="base" hangingPunct="0">
              <a:spcBef>
                <a:spcPct val="20000"/>
              </a:spcBef>
              <a:spcAft>
                <a:spcPct val="0"/>
              </a:spcAft>
              <a:buChar char="•"/>
              <a:defRPr sz="3600">
                <a:solidFill>
                  <a:schemeClr val="tx1"/>
                </a:solidFill>
                <a:latin typeface="+mn-lt"/>
                <a:ea typeface="+mn-ea"/>
                <a:cs typeface="+mn-cs"/>
              </a:defRPr>
            </a:lvl1pPr>
            <a:lvl2pPr marL="816842" indent="-314171" algn="l" rtl="0" eaLnBrk="0" fontAlgn="base" hangingPunct="0">
              <a:spcBef>
                <a:spcPct val="20000"/>
              </a:spcBef>
              <a:spcAft>
                <a:spcPct val="0"/>
              </a:spcAft>
              <a:buChar char="–"/>
              <a:defRPr sz="3100">
                <a:solidFill>
                  <a:schemeClr val="tx1"/>
                </a:solidFill>
                <a:latin typeface="+mn-lt"/>
              </a:defRPr>
            </a:lvl2pPr>
            <a:lvl3pPr marL="1256682" indent="-251338" algn="l" rtl="0" eaLnBrk="0" fontAlgn="base" hangingPunct="0">
              <a:spcBef>
                <a:spcPct val="20000"/>
              </a:spcBef>
              <a:spcAft>
                <a:spcPct val="0"/>
              </a:spcAft>
              <a:buChar char="•"/>
              <a:defRPr sz="2700">
                <a:solidFill>
                  <a:schemeClr val="tx1"/>
                </a:solidFill>
                <a:latin typeface="+mn-lt"/>
              </a:defRPr>
            </a:lvl3pPr>
            <a:lvl4pPr marL="1759353" indent="-251338" algn="l" rtl="0" eaLnBrk="0" fontAlgn="base" hangingPunct="0">
              <a:spcBef>
                <a:spcPct val="20000"/>
              </a:spcBef>
              <a:spcAft>
                <a:spcPct val="0"/>
              </a:spcAft>
              <a:buChar char="–"/>
              <a:defRPr sz="2200">
                <a:solidFill>
                  <a:schemeClr val="tx1"/>
                </a:solidFill>
                <a:latin typeface="+mn-lt"/>
              </a:defRPr>
            </a:lvl4pPr>
            <a:lvl5pPr marL="2262029" indent="-251338" algn="l" rtl="0" eaLnBrk="0" fontAlgn="base" hangingPunct="0">
              <a:spcBef>
                <a:spcPct val="20000"/>
              </a:spcBef>
              <a:spcAft>
                <a:spcPct val="0"/>
              </a:spcAft>
              <a:buChar char="»"/>
              <a:defRPr sz="2200">
                <a:solidFill>
                  <a:schemeClr val="tx1"/>
                </a:solidFill>
                <a:latin typeface="+mn-lt"/>
              </a:defRPr>
            </a:lvl5pPr>
            <a:lvl6pPr marL="2764700" indent="-251338" algn="l" rtl="0" fontAlgn="base">
              <a:spcBef>
                <a:spcPct val="20000"/>
              </a:spcBef>
              <a:spcAft>
                <a:spcPct val="0"/>
              </a:spcAft>
              <a:buChar char="»"/>
              <a:defRPr sz="2200">
                <a:solidFill>
                  <a:schemeClr val="tx1"/>
                </a:solidFill>
                <a:latin typeface="+mn-lt"/>
              </a:defRPr>
            </a:lvl6pPr>
            <a:lvl7pPr marL="3267374" indent="-251338" algn="l" rtl="0" fontAlgn="base">
              <a:spcBef>
                <a:spcPct val="20000"/>
              </a:spcBef>
              <a:spcAft>
                <a:spcPct val="0"/>
              </a:spcAft>
              <a:buChar char="»"/>
              <a:defRPr sz="2200">
                <a:solidFill>
                  <a:schemeClr val="tx1"/>
                </a:solidFill>
                <a:latin typeface="+mn-lt"/>
              </a:defRPr>
            </a:lvl7pPr>
            <a:lvl8pPr marL="3770047" indent="-251338" algn="l" rtl="0" fontAlgn="base">
              <a:spcBef>
                <a:spcPct val="20000"/>
              </a:spcBef>
              <a:spcAft>
                <a:spcPct val="0"/>
              </a:spcAft>
              <a:buChar char="»"/>
              <a:defRPr sz="2200">
                <a:solidFill>
                  <a:schemeClr val="tx1"/>
                </a:solidFill>
                <a:latin typeface="+mn-lt"/>
              </a:defRPr>
            </a:lvl8pPr>
            <a:lvl9pPr marL="4272720" indent="-251338" algn="l" rtl="0" fontAlgn="base">
              <a:spcBef>
                <a:spcPct val="20000"/>
              </a:spcBef>
              <a:spcAft>
                <a:spcPct val="0"/>
              </a:spcAft>
              <a:buChar char="»"/>
              <a:defRPr sz="2200">
                <a:solidFill>
                  <a:schemeClr val="tx1"/>
                </a:solidFill>
                <a:latin typeface="+mn-lt"/>
              </a:defRPr>
            </a:lvl9pPr>
          </a:lstStyle>
          <a:p>
            <a:pPr marL="0" indent="0">
              <a:spcBef>
                <a:spcPts val="600"/>
              </a:spcBef>
              <a:spcAft>
                <a:spcPts val="600"/>
              </a:spcAft>
              <a:buNone/>
            </a:pPr>
            <a:r>
              <a:rPr lang="en-US" sz="2000" b="1" kern="0" dirty="0">
                <a:latin typeface="Times New Roman" pitchFamily="18" charset="0"/>
                <a:cs typeface="Times New Roman" pitchFamily="18" charset="0"/>
              </a:rPr>
              <a:t>It’s time for a “Smillionaire” challenge!</a:t>
            </a:r>
          </a:p>
          <a:p>
            <a:pPr marL="0" indent="0">
              <a:spcBef>
                <a:spcPts val="600"/>
              </a:spcBef>
              <a:spcAft>
                <a:spcPts val="600"/>
              </a:spcAft>
              <a:buNone/>
            </a:pPr>
            <a:r>
              <a:rPr lang="en-US" sz="2000" b="1" kern="0" dirty="0">
                <a:latin typeface="Times New Roman" pitchFamily="18" charset="0"/>
                <a:cs typeface="Times New Roman" pitchFamily="18" charset="0"/>
              </a:rPr>
              <a:t>What is a “</a:t>
            </a:r>
            <a:r>
              <a:rPr lang="en-US" sz="2000" b="1" kern="0" dirty="0" err="1">
                <a:latin typeface="Times New Roman" pitchFamily="18" charset="0"/>
                <a:cs typeface="Times New Roman" pitchFamily="18" charset="0"/>
              </a:rPr>
              <a:t>smillionaire</a:t>
            </a:r>
            <a:r>
              <a:rPr lang="en-US" sz="2000" b="1" kern="0" dirty="0">
                <a:latin typeface="Times New Roman" pitchFamily="18" charset="0"/>
                <a:cs typeface="Times New Roman" pitchFamily="18" charset="0"/>
              </a:rPr>
              <a:t>”? </a:t>
            </a:r>
          </a:p>
          <a:p>
            <a:pPr marL="0" indent="0">
              <a:spcBef>
                <a:spcPts val="600"/>
              </a:spcBef>
              <a:spcAft>
                <a:spcPts val="600"/>
              </a:spcAft>
              <a:buNone/>
            </a:pPr>
            <a:r>
              <a:rPr lang="en-US" sz="2000" kern="0" dirty="0">
                <a:latin typeface="Times New Roman" pitchFamily="18" charset="0"/>
                <a:cs typeface="Times New Roman" pitchFamily="18" charset="0"/>
              </a:rPr>
              <a:t>This activity is similar to “Who Wants to Be A Millionaire”, but you are earning smileys instead of dollars.</a:t>
            </a:r>
          </a:p>
          <a:p>
            <a:pPr marL="0" indent="0">
              <a:spcBef>
                <a:spcPts val="600"/>
              </a:spcBef>
              <a:spcAft>
                <a:spcPts val="600"/>
              </a:spcAft>
              <a:buNone/>
            </a:pPr>
            <a:r>
              <a:rPr lang="en-US" sz="2000" b="1" kern="0" dirty="0">
                <a:latin typeface="Times New Roman" pitchFamily="18" charset="0"/>
                <a:cs typeface="Times New Roman" pitchFamily="18" charset="0"/>
              </a:rPr>
              <a:t>How do you play?  </a:t>
            </a:r>
          </a:p>
          <a:p>
            <a:pPr marL="0" indent="0">
              <a:spcBef>
                <a:spcPts val="600"/>
              </a:spcBef>
              <a:spcAft>
                <a:spcPts val="600"/>
              </a:spcAft>
              <a:buNone/>
            </a:pPr>
            <a:r>
              <a:rPr lang="en-US" sz="2000" kern="0" dirty="0">
                <a:latin typeface="Times New Roman" pitchFamily="18" charset="0"/>
                <a:cs typeface="Times New Roman" pitchFamily="18" charset="0"/>
              </a:rPr>
              <a:t>Go to the link provided by the teacher.  You have three hints you can use if you get stumped by a question.  You may use your HDSN to help you, but Google is now allowed.  You are also not allowed to ask classmates for answers, nor should you give answers to anyone.</a:t>
            </a:r>
          </a:p>
          <a:p>
            <a:pPr marL="0" indent="0">
              <a:spcBef>
                <a:spcPts val="600"/>
              </a:spcBef>
              <a:spcAft>
                <a:spcPts val="600"/>
              </a:spcAft>
              <a:buNone/>
            </a:pPr>
            <a:r>
              <a:rPr lang="en-US" sz="2000" b="1" kern="0" dirty="0">
                <a:latin typeface="Times New Roman" pitchFamily="18" charset="0"/>
                <a:cs typeface="Times New Roman" pitchFamily="18" charset="0"/>
              </a:rPr>
              <a:t>Can I play it more than once?</a:t>
            </a:r>
            <a:br>
              <a:rPr lang="en-US" sz="2000" kern="0" dirty="0">
                <a:latin typeface="Times New Roman" pitchFamily="18" charset="0"/>
                <a:cs typeface="Times New Roman" pitchFamily="18" charset="0"/>
              </a:rPr>
            </a:br>
            <a:r>
              <a:rPr lang="en-US" sz="2000" kern="0" dirty="0">
                <a:latin typeface="Times New Roman" pitchFamily="18" charset="0"/>
                <a:cs typeface="Times New Roman" pitchFamily="18" charset="0"/>
              </a:rPr>
              <a:t>Yes, you can play the game as many times as you want.  The more you play, the better prepared you will be for your test. However, only “smillionaires” earned during class time can count for your total.</a:t>
            </a:r>
          </a:p>
          <a:p>
            <a:pPr marL="0" indent="0">
              <a:spcBef>
                <a:spcPts val="600"/>
              </a:spcBef>
              <a:spcAft>
                <a:spcPts val="600"/>
              </a:spcAft>
              <a:buNone/>
            </a:pPr>
            <a:r>
              <a:rPr lang="en-US" sz="2000" b="1" kern="0" dirty="0">
                <a:latin typeface="Times New Roman" pitchFamily="18" charset="0"/>
                <a:cs typeface="Times New Roman" pitchFamily="18" charset="0"/>
              </a:rPr>
              <a:t>What should I do when I get a </a:t>
            </a:r>
            <a:r>
              <a:rPr lang="en-US" sz="2000" b="1" kern="0" dirty="0" err="1">
                <a:latin typeface="Times New Roman" pitchFamily="18" charset="0"/>
                <a:cs typeface="Times New Roman" pitchFamily="18" charset="0"/>
              </a:rPr>
              <a:t>smillionaire</a:t>
            </a:r>
            <a:r>
              <a:rPr lang="en-US" sz="2000" b="1" kern="0" dirty="0">
                <a:latin typeface="Times New Roman" pitchFamily="18" charset="0"/>
                <a:cs typeface="Times New Roman" pitchFamily="18" charset="0"/>
              </a:rPr>
              <a:t>?</a:t>
            </a:r>
            <a:br>
              <a:rPr lang="en-US" sz="3200" b="1" kern="0" dirty="0">
                <a:latin typeface="Times New Roman" pitchFamily="18" charset="0"/>
                <a:cs typeface="Times New Roman" pitchFamily="18" charset="0"/>
              </a:rPr>
            </a:br>
            <a:r>
              <a:rPr lang="en-US" sz="2000" kern="0" dirty="0">
                <a:latin typeface="Times New Roman" pitchFamily="18" charset="0"/>
                <a:cs typeface="Times New Roman" pitchFamily="18" charset="0"/>
              </a:rPr>
              <a:t>Show the teacher your screen and then add your name with one tally mark to the board.  If you get another </a:t>
            </a:r>
            <a:r>
              <a:rPr lang="en-US" sz="2000" kern="0" dirty="0" err="1">
                <a:latin typeface="Times New Roman" pitchFamily="18" charset="0"/>
                <a:cs typeface="Times New Roman" pitchFamily="18" charset="0"/>
              </a:rPr>
              <a:t>smillionaire</a:t>
            </a:r>
            <a:r>
              <a:rPr lang="en-US" sz="2000" kern="0" dirty="0">
                <a:latin typeface="Times New Roman" pitchFamily="18" charset="0"/>
                <a:cs typeface="Times New Roman" pitchFamily="18" charset="0"/>
              </a:rPr>
              <a:t>, add another tally mark.  Prizes will be awarded – ask your teacher for details. </a:t>
            </a:r>
            <a:endParaRPr lang="en-US" sz="1400" kern="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00B2275-7920-4FC2-9688-AB95CF23AF8A}"/>
              </a:ext>
            </a:extLst>
          </p:cNvPr>
          <p:cNvSpPr txBox="1"/>
          <p:nvPr/>
        </p:nvSpPr>
        <p:spPr>
          <a:xfrm>
            <a:off x="-4119781" y="2892776"/>
            <a:ext cx="4267200" cy="2031325"/>
          </a:xfrm>
          <a:prstGeom prst="rect">
            <a:avLst/>
          </a:prstGeom>
          <a:noFill/>
        </p:spPr>
        <p:txBody>
          <a:bodyPr wrap="square">
            <a:spAutoFit/>
          </a:bodyPr>
          <a:lstStyle/>
          <a:p>
            <a:r>
              <a:rPr lang="en-US" b="1" i="1" dirty="0"/>
              <a:t>Smillionaire Link: </a:t>
            </a:r>
          </a:p>
          <a:p>
            <a:r>
              <a:rPr lang="en-US" i="1" dirty="0">
                <a:hlinkClick r:id="rId2"/>
              </a:rPr>
              <a:t>https://www.quia.com/rr/1438356.html</a:t>
            </a:r>
            <a:endParaRPr lang="en-US" i="1" dirty="0"/>
          </a:p>
          <a:p>
            <a:endParaRPr lang="en-US" i="1" dirty="0"/>
          </a:p>
          <a:p>
            <a:r>
              <a:rPr lang="en-US" i="1" dirty="0"/>
              <a:t>NOTE:  You do not have to have a QUIA account to use this activity.  However, if you want to edit it or track student use, you will need an account.</a:t>
            </a:r>
          </a:p>
        </p:txBody>
      </p:sp>
      <p:pic>
        <p:nvPicPr>
          <p:cNvPr id="3" name="Picture 2">
            <a:hlinkClick r:id="rId2"/>
            <a:extLst>
              <a:ext uri="{FF2B5EF4-FFF2-40B4-BE49-F238E27FC236}">
                <a16:creationId xmlns:a16="http://schemas.microsoft.com/office/drawing/2014/main" id="{B8934A37-82A7-4A22-935F-FF432D6EEFAC}"/>
              </a:ext>
            </a:extLst>
          </p:cNvPr>
          <p:cNvPicPr>
            <a:picLocks noChangeAspect="1"/>
          </p:cNvPicPr>
          <p:nvPr/>
        </p:nvPicPr>
        <p:blipFill>
          <a:blip r:embed="rId3"/>
          <a:stretch>
            <a:fillRect/>
          </a:stretch>
        </p:blipFill>
        <p:spPr>
          <a:xfrm>
            <a:off x="-4038600" y="-18393"/>
            <a:ext cx="3889376" cy="2814422"/>
          </a:xfrm>
          <a:prstGeom prst="rect">
            <a:avLst/>
          </a:prstGeom>
        </p:spPr>
      </p:pic>
      <p:pic>
        <p:nvPicPr>
          <p:cNvPr id="6" name="Picture 5" descr="A picture containing clipart, vector graphics&#10;&#10;Description automatically generated">
            <a:extLst>
              <a:ext uri="{FF2B5EF4-FFF2-40B4-BE49-F238E27FC236}">
                <a16:creationId xmlns:a16="http://schemas.microsoft.com/office/drawing/2014/main" id="{B635A46D-D81E-4119-8650-7ECE5B88B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738" y="5791200"/>
            <a:ext cx="1753462" cy="1719263"/>
          </a:xfrm>
          <a:prstGeom prst="rect">
            <a:avLst/>
          </a:prstGeom>
        </p:spPr>
      </p:pic>
      <p:sp>
        <p:nvSpPr>
          <p:cNvPr id="10" name="TextBox 9">
            <a:extLst>
              <a:ext uri="{FF2B5EF4-FFF2-40B4-BE49-F238E27FC236}">
                <a16:creationId xmlns:a16="http://schemas.microsoft.com/office/drawing/2014/main" id="{3026B968-FF04-4106-ADBF-72674E2D0FC5}"/>
              </a:ext>
            </a:extLst>
          </p:cNvPr>
          <p:cNvSpPr txBox="1"/>
          <p:nvPr/>
        </p:nvSpPr>
        <p:spPr>
          <a:xfrm>
            <a:off x="4267200" y="6400800"/>
            <a:ext cx="4267200" cy="707886"/>
          </a:xfrm>
          <a:prstGeom prst="rect">
            <a:avLst/>
          </a:prstGeom>
          <a:noFill/>
        </p:spPr>
        <p:txBody>
          <a:bodyPr wrap="square">
            <a:spAutoFit/>
          </a:bodyPr>
          <a:lstStyle/>
          <a:p>
            <a:r>
              <a:rPr lang="en-US" sz="4000" b="1" i="1" dirty="0"/>
              <a:t>Questions? </a:t>
            </a:r>
            <a:endParaRPr lang="en-US" i="1" dirty="0"/>
          </a:p>
        </p:txBody>
      </p:sp>
    </p:spTree>
    <p:extLst>
      <p:ext uri="{BB962C8B-B14F-4D97-AF65-F5344CB8AC3E}">
        <p14:creationId xmlns:p14="http://schemas.microsoft.com/office/powerpoint/2010/main" val="4260254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a:extLst>
              <a:ext uri="{FF2B5EF4-FFF2-40B4-BE49-F238E27FC236}">
                <a16:creationId xmlns:a16="http://schemas.microsoft.com/office/drawing/2014/main" id="{7BE95AB6-8487-43F1-8922-2360AB11E40D}"/>
              </a:ext>
            </a:extLst>
          </p:cNvPr>
          <p:cNvSpPr txBox="1">
            <a:spLocks noChangeArrowheads="1"/>
          </p:cNvSpPr>
          <p:nvPr/>
        </p:nvSpPr>
        <p:spPr bwMode="auto">
          <a:xfrm>
            <a:off x="0" y="0"/>
            <a:ext cx="10058400" cy="707886"/>
          </a:xfrm>
          <a:prstGeom prst="rect">
            <a:avLst/>
          </a:prstGeom>
          <a:solidFill>
            <a:srgbClr val="FF0000"/>
          </a:solidFill>
          <a:ln>
            <a:solidFill>
              <a:srgbClr val="FF0000"/>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a:solidFill>
                  <a:schemeClr val="bg1"/>
                </a:solidFill>
                <a:latin typeface="Times New Roman" panose="02020603050405020304" pitchFamily="18" charset="0"/>
              </a:rPr>
              <a:t>SMILLIONAIRES</a:t>
            </a:r>
          </a:p>
        </p:txBody>
      </p:sp>
    </p:spTree>
    <p:extLst>
      <p:ext uri="{BB962C8B-B14F-4D97-AF65-F5344CB8AC3E}">
        <p14:creationId xmlns:p14="http://schemas.microsoft.com/office/powerpoint/2010/main" val="58654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83823" y="267175"/>
            <a:ext cx="7307581" cy="1862016"/>
          </a:xfrm>
          <a:prstGeom prst="rect">
            <a:avLst/>
          </a:prstGeom>
          <a:noFill/>
        </p:spPr>
        <p:txBody>
          <a:bodyPr wrap="square" lIns="91408" tIns="45704" rIns="91408" bIns="45704" rtlCol="0">
            <a:spAutoFit/>
          </a:bodyPr>
          <a:lstStyle/>
          <a:p>
            <a:r>
              <a:rPr lang="en-US" sz="2500" dirty="0">
                <a:latin typeface="Times New Roman" panose="02020603050405020304" pitchFamily="18" charset="0"/>
                <a:cs typeface="Times New Roman" panose="02020603050405020304" pitchFamily="18" charset="0"/>
              </a:rPr>
              <a:t>4. What is the difference between mass and weight?</a:t>
            </a:r>
          </a:p>
          <a:p>
            <a:pPr marL="502744" indent="-502744">
              <a:buAutoNum type="arabicPeriod"/>
            </a:pPr>
            <a:endParaRPr lang="en-US" sz="4000" dirty="0">
              <a:latin typeface="Times New Roman" panose="02020603050405020304" pitchFamily="18" charset="0"/>
              <a:cs typeface="Times New Roman" panose="02020603050405020304" pitchFamily="18" charset="0"/>
            </a:endParaRPr>
          </a:p>
          <a:p>
            <a:pPr marL="502744" indent="-502744">
              <a:buAutoNum type="arabicPeriod"/>
            </a:pP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4A18276-DAFD-4087-A3A0-92C3D8A68F5B}"/>
              </a:ext>
            </a:extLst>
          </p:cNvPr>
          <p:cNvSpPr txBox="1"/>
          <p:nvPr/>
        </p:nvSpPr>
        <p:spPr>
          <a:xfrm>
            <a:off x="288653" y="772843"/>
            <a:ext cx="6236971" cy="2209785"/>
          </a:xfrm>
          <a:prstGeom prst="rect">
            <a:avLst/>
          </a:prstGeom>
          <a:noFill/>
        </p:spPr>
        <p:txBody>
          <a:bodyPr wrap="square" lIns="100536" tIns="50267" rIns="100536" bIns="50267" rtlCol="0">
            <a:spAutoFit/>
          </a:bodyPr>
          <a:lstStyle/>
          <a:p>
            <a:r>
              <a:rPr lang="en-US" sz="2500" b="1" dirty="0">
                <a:solidFill>
                  <a:srgbClr val="FF0000"/>
                </a:solidFill>
                <a:latin typeface="Times New Roman" pitchFamily="18" charset="0"/>
                <a:cs typeface="Times New Roman" pitchFamily="18" charset="0"/>
              </a:rPr>
              <a:t>WEIGHT is the f</a:t>
            </a:r>
            <a:r>
              <a:rPr lang="en-US" sz="2500" b="1" dirty="0">
                <a:solidFill>
                  <a:srgbClr val="FF0000"/>
                </a:solidFill>
                <a:latin typeface="Times New Roman" pitchFamily="18" charset="0"/>
                <a:cs typeface="Times New Roman" pitchFamily="18" charset="0"/>
                <a:sym typeface="Wingdings" panose="05000000000000000000" pitchFamily="2" charset="2"/>
              </a:rPr>
              <a:t>orce of gravity acting on an object’s MASS</a:t>
            </a:r>
            <a:r>
              <a:rPr lang="en-US" sz="2500" b="1" dirty="0">
                <a:solidFill>
                  <a:srgbClr val="FF0000"/>
                </a:solidFill>
                <a:latin typeface="Times New Roman" pitchFamily="18" charset="0"/>
                <a:cs typeface="Times New Roman" pitchFamily="18" charset="0"/>
              </a:rPr>
              <a:t>.</a:t>
            </a:r>
            <a:br>
              <a:rPr lang="en-US" sz="2500" b="1" dirty="0">
                <a:solidFill>
                  <a:srgbClr val="FF0000"/>
                </a:solidFill>
                <a:latin typeface="Times New Roman" pitchFamily="18" charset="0"/>
                <a:cs typeface="Times New Roman" pitchFamily="18" charset="0"/>
              </a:rPr>
            </a:br>
            <a:endParaRPr lang="en-US" sz="1200" b="1" dirty="0">
              <a:solidFill>
                <a:srgbClr val="FF0000"/>
              </a:solidFill>
              <a:latin typeface="Times New Roman" pitchFamily="18" charset="0"/>
              <a:cs typeface="Times New Roman" pitchFamily="18" charset="0"/>
            </a:endParaRPr>
          </a:p>
          <a:p>
            <a:r>
              <a:rPr lang="en-US" sz="2500" b="1" dirty="0">
                <a:solidFill>
                  <a:srgbClr val="FF0000"/>
                </a:solidFill>
                <a:latin typeface="Times New Roman" pitchFamily="18" charset="0"/>
                <a:cs typeface="Times New Roman" pitchFamily="18" charset="0"/>
              </a:rPr>
              <a:t>Weight changes with changes in gravity, while mass only changes if matter is added to or removed from an object.</a:t>
            </a:r>
            <a:endParaRPr lang="en-US" sz="1600" b="1" dirty="0">
              <a:solidFill>
                <a:srgbClr val="FF0000"/>
              </a:solidFill>
            </a:endParaRPr>
          </a:p>
        </p:txBody>
      </p:sp>
      <p:pic>
        <p:nvPicPr>
          <p:cNvPr id="2050" name="Picture 2">
            <a:extLst>
              <a:ext uri="{FF2B5EF4-FFF2-40B4-BE49-F238E27FC236}">
                <a16:creationId xmlns:a16="http://schemas.microsoft.com/office/drawing/2014/main" id="{533C5A57-53A9-4969-A4B8-EADE0F3744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653" y="3293427"/>
            <a:ext cx="7102751" cy="2345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
            <a:hlinkClick r:id="rId3"/>
            <a:extLst>
              <a:ext uri="{FF2B5EF4-FFF2-40B4-BE49-F238E27FC236}">
                <a16:creationId xmlns:a16="http://schemas.microsoft.com/office/drawing/2014/main" id="{11AC84C7-5549-4F6F-85A4-40DBB38534C9}"/>
              </a:ext>
            </a:extLst>
          </p:cNvPr>
          <p:cNvPicPr>
            <a:picLocks noChangeAspect="1" noChangeArrowheads="1"/>
          </p:cNvPicPr>
          <p:nvPr/>
        </p:nvPicPr>
        <p:blipFill>
          <a:blip r:embed="rId4" cstate="print"/>
          <a:srcRect/>
          <a:stretch>
            <a:fillRect/>
          </a:stretch>
        </p:blipFill>
        <p:spPr bwMode="auto">
          <a:xfrm>
            <a:off x="7572585" y="3459854"/>
            <a:ext cx="2338970" cy="2012518"/>
          </a:xfrm>
          <a:prstGeom prst="rect">
            <a:avLst/>
          </a:prstGeom>
          <a:noFill/>
          <a:ln w="9525">
            <a:noFill/>
            <a:miter lim="800000"/>
            <a:headEnd/>
            <a:tailEnd/>
          </a:ln>
        </p:spPr>
      </p:pic>
      <p:sp>
        <p:nvSpPr>
          <p:cNvPr id="8" name="TextBox 7">
            <a:extLst>
              <a:ext uri="{FF2B5EF4-FFF2-40B4-BE49-F238E27FC236}">
                <a16:creationId xmlns:a16="http://schemas.microsoft.com/office/drawing/2014/main" id="{84A18276-DAFD-4087-A3A0-92C3D8A68F5B}"/>
              </a:ext>
            </a:extLst>
          </p:cNvPr>
          <p:cNvSpPr txBox="1"/>
          <p:nvPr/>
        </p:nvSpPr>
        <p:spPr>
          <a:xfrm>
            <a:off x="279929" y="5741091"/>
            <a:ext cx="9702271" cy="1809676"/>
          </a:xfrm>
          <a:prstGeom prst="rect">
            <a:avLst/>
          </a:prstGeom>
          <a:solidFill>
            <a:schemeClr val="bg1"/>
          </a:solidFill>
        </p:spPr>
        <p:txBody>
          <a:bodyPr wrap="square" lIns="100536" tIns="50267" rIns="100536" bIns="50267" rtlCol="0">
            <a:spAutoFit/>
          </a:bodyPr>
          <a:lstStyle/>
          <a:p>
            <a:r>
              <a:rPr lang="en-US" sz="2400" b="1" dirty="0">
                <a:solidFill>
                  <a:srgbClr val="FF0000"/>
                </a:solidFill>
                <a:latin typeface="Times New Roman" pitchFamily="18" charset="0"/>
                <a:cs typeface="Times New Roman" pitchFamily="18" charset="0"/>
              </a:rPr>
              <a:t>2. Most – Jupiter</a:t>
            </a:r>
            <a:br>
              <a:rPr lang="en-US" sz="2400" b="1" dirty="0">
                <a:solidFill>
                  <a:srgbClr val="FF000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    Least – Moon (or Pluto if you consider it a planet)</a:t>
            </a:r>
            <a:br>
              <a:rPr lang="en-US" sz="2400" b="1" dirty="0">
                <a:solidFill>
                  <a:srgbClr val="FF0000"/>
                </a:solidFill>
                <a:latin typeface="Times New Roman" pitchFamily="18" charset="0"/>
                <a:cs typeface="Times New Roman" pitchFamily="18" charset="0"/>
              </a:rPr>
            </a:br>
            <a:endParaRPr lang="en-US" sz="1050" b="1" dirty="0">
              <a:solidFill>
                <a:srgbClr val="FF0000"/>
              </a:solidFill>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3. The force of gravity on Jupiter is stronger making your weight more than on Earth, but the gravity on the moon is less making us weigh less.</a:t>
            </a:r>
            <a:endParaRPr lang="en-US" sz="1400" b="1" dirty="0">
              <a:solidFill>
                <a:srgbClr val="FF0000"/>
              </a:solidFill>
            </a:endParaRPr>
          </a:p>
        </p:txBody>
      </p:sp>
      <p:sp>
        <p:nvSpPr>
          <p:cNvPr id="9" name="TextBox 8">
            <a:extLst>
              <a:ext uri="{FF2B5EF4-FFF2-40B4-BE49-F238E27FC236}">
                <a16:creationId xmlns:a16="http://schemas.microsoft.com/office/drawing/2014/main" id="{5A1B1537-DD4E-4526-A34D-C580AD40858C}"/>
              </a:ext>
            </a:extLst>
          </p:cNvPr>
          <p:cNvSpPr txBox="1"/>
          <p:nvPr/>
        </p:nvSpPr>
        <p:spPr>
          <a:xfrm>
            <a:off x="7596233" y="309566"/>
            <a:ext cx="1676400" cy="486980"/>
          </a:xfrm>
          <a:prstGeom prst="rect">
            <a:avLst/>
          </a:prstGeom>
          <a:noFill/>
        </p:spPr>
        <p:txBody>
          <a:bodyPr wrap="square" lIns="100536" tIns="50267" rIns="100536" bIns="50267" rtlCol="0">
            <a:spAutoFit/>
          </a:bodyPr>
          <a:lstStyle/>
          <a:p>
            <a:r>
              <a:rPr lang="en-US" sz="2500" b="1" dirty="0">
                <a:latin typeface="Times New Roman" pitchFamily="18" charset="0"/>
                <a:cs typeface="Times New Roman" pitchFamily="18" charset="0"/>
              </a:rPr>
              <a:t>Watch this</a:t>
            </a:r>
            <a:endParaRPr lang="en-US" sz="2500" b="1" dirty="0"/>
          </a:p>
        </p:txBody>
      </p:sp>
      <p:pic>
        <p:nvPicPr>
          <p:cNvPr id="4" name="Picture 3" descr="A red square with a white letter on it&#10;&#10;Description automatically generated with medium confidence">
            <a:hlinkClick r:id="rId5"/>
            <a:extLst>
              <a:ext uri="{FF2B5EF4-FFF2-40B4-BE49-F238E27FC236}">
                <a16:creationId xmlns:a16="http://schemas.microsoft.com/office/drawing/2014/main" id="{D5534FDD-F878-4F9C-8C5C-124C628669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33" y="790682"/>
            <a:ext cx="1901250" cy="1333715"/>
          </a:xfrm>
          <a:prstGeom prst="rect">
            <a:avLst/>
          </a:prstGeom>
        </p:spPr>
      </p:pic>
      <p:sp>
        <p:nvSpPr>
          <p:cNvPr id="10" name="TextBox 9">
            <a:extLst>
              <a:ext uri="{FF2B5EF4-FFF2-40B4-BE49-F238E27FC236}">
                <a16:creationId xmlns:a16="http://schemas.microsoft.com/office/drawing/2014/main" id="{634AA274-1085-4EC1-98B1-8FCF3539EF1A}"/>
              </a:ext>
            </a:extLst>
          </p:cNvPr>
          <p:cNvSpPr txBox="1"/>
          <p:nvPr/>
        </p:nvSpPr>
        <p:spPr>
          <a:xfrm>
            <a:off x="7727762" y="2804340"/>
            <a:ext cx="2028615" cy="655514"/>
          </a:xfrm>
          <a:prstGeom prst="rect">
            <a:avLst/>
          </a:prstGeom>
          <a:noFill/>
        </p:spPr>
        <p:txBody>
          <a:bodyPr wrap="square" lIns="100536" tIns="50267" rIns="100536" bIns="50267" rtlCol="0">
            <a:spAutoFit/>
          </a:bodyPr>
          <a:lstStyle/>
          <a:p>
            <a:pPr algn="ctr"/>
            <a:r>
              <a:rPr lang="en-US" b="1" dirty="0">
                <a:latin typeface="Times New Roman" pitchFamily="18" charset="0"/>
                <a:cs typeface="Times New Roman" pitchFamily="18" charset="0"/>
              </a:rPr>
              <a:t>Click the image to go to the website </a:t>
            </a:r>
            <a:endParaRPr lang="en-US" b="1" dirty="0"/>
          </a:p>
        </p:txBody>
      </p:sp>
    </p:spTree>
    <p:extLst>
      <p:ext uri="{BB962C8B-B14F-4D97-AF65-F5344CB8AC3E}">
        <p14:creationId xmlns:p14="http://schemas.microsoft.com/office/powerpoint/2010/main" val="17282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58A2-B1AA-4135-B46A-D087AF920F9B}"/>
              </a:ext>
            </a:extLst>
          </p:cNvPr>
          <p:cNvSpPr txBox="1"/>
          <p:nvPr/>
        </p:nvSpPr>
        <p:spPr>
          <a:xfrm>
            <a:off x="167643" y="193837"/>
            <a:ext cx="9492856" cy="7340439"/>
          </a:xfrm>
          <a:prstGeom prst="rect">
            <a:avLst/>
          </a:prstGeom>
          <a:noFill/>
        </p:spPr>
        <p:txBody>
          <a:bodyPr wrap="square" lIns="91408" tIns="45704" rIns="91408" bIns="45704" rtlCol="0">
            <a:spAutoFit/>
          </a:bodyPr>
          <a:lstStyle/>
          <a:p>
            <a:r>
              <a:rPr lang="en-US" sz="2500" dirty="0">
                <a:latin typeface="Times New Roman" panose="02020603050405020304" pitchFamily="18" charset="0"/>
                <a:cs typeface="Times New Roman" panose="02020603050405020304" pitchFamily="18" charset="0"/>
              </a:rPr>
              <a:t>5. ___________ is the amount of mass per unit volume.</a:t>
            </a:r>
          </a:p>
          <a:p>
            <a:endParaRPr lang="en-US" sz="10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6. Explain the difference between a bowling ball and a volleyball using the term </a:t>
            </a:r>
            <a:r>
              <a:rPr lang="en-US" sz="2500" u="sng" dirty="0">
                <a:latin typeface="Times New Roman" panose="02020603050405020304" pitchFamily="18" charset="0"/>
                <a:cs typeface="Times New Roman" panose="02020603050405020304" pitchFamily="18" charset="0"/>
              </a:rPr>
              <a:t>mass</a:t>
            </a:r>
            <a:r>
              <a:rPr lang="en-US" sz="2500" dirty="0">
                <a:latin typeface="Times New Roman" panose="02020603050405020304" pitchFamily="18" charset="0"/>
                <a:cs typeface="Times New Roman" panose="02020603050405020304" pitchFamily="18" charset="0"/>
              </a:rPr>
              <a:t>, </a:t>
            </a:r>
            <a:r>
              <a:rPr lang="en-US" sz="2500" u="sng" dirty="0">
                <a:latin typeface="Times New Roman" panose="02020603050405020304" pitchFamily="18" charset="0"/>
                <a:cs typeface="Times New Roman" panose="02020603050405020304" pitchFamily="18" charset="0"/>
              </a:rPr>
              <a:t>volume</a:t>
            </a:r>
            <a:r>
              <a:rPr lang="en-US" sz="2500" dirty="0">
                <a:latin typeface="Times New Roman" panose="02020603050405020304" pitchFamily="18" charset="0"/>
                <a:cs typeface="Times New Roman" panose="02020603050405020304" pitchFamily="18" charset="0"/>
              </a:rPr>
              <a:t>, and </a:t>
            </a:r>
            <a:r>
              <a:rPr lang="en-US" sz="2500" u="sng" dirty="0">
                <a:latin typeface="Times New Roman" panose="02020603050405020304" pitchFamily="18" charset="0"/>
                <a:cs typeface="Times New Roman" panose="02020603050405020304" pitchFamily="18" charset="0"/>
              </a:rPr>
              <a:t>density</a:t>
            </a:r>
            <a:r>
              <a:rPr lang="en-US" sz="2500" dirty="0">
                <a:latin typeface="Times New Roman" panose="02020603050405020304" pitchFamily="18" charset="0"/>
                <a:cs typeface="Times New Roman" panose="02020603050405020304" pitchFamily="18" charset="0"/>
              </a:rPr>
              <a:t> in your answer.</a:t>
            </a: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7.  What is the formula to calculate density? </a:t>
            </a:r>
          </a:p>
          <a:p>
            <a:endParaRPr lang="en-US" sz="48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8. Objects with a density more than 1.0 g/ml will __________ in water, while those with a density less than 1.0 g/ml will __________</a:t>
            </a:r>
          </a:p>
        </p:txBody>
      </p:sp>
      <p:sp>
        <p:nvSpPr>
          <p:cNvPr id="19" name="TextBox 18">
            <a:extLst>
              <a:ext uri="{FF2B5EF4-FFF2-40B4-BE49-F238E27FC236}">
                <a16:creationId xmlns:a16="http://schemas.microsoft.com/office/drawing/2014/main" id="{84A18276-DAFD-4087-A3A0-92C3D8A68F5B}"/>
              </a:ext>
            </a:extLst>
          </p:cNvPr>
          <p:cNvSpPr txBox="1"/>
          <p:nvPr/>
        </p:nvSpPr>
        <p:spPr>
          <a:xfrm>
            <a:off x="471692" y="193836"/>
            <a:ext cx="1969771" cy="486980"/>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DENSITY</a:t>
            </a:r>
            <a:endParaRPr lang="en-US" sz="1600" b="1" dirty="0">
              <a:solidFill>
                <a:srgbClr val="FF0000"/>
              </a:solidFill>
            </a:endParaRPr>
          </a:p>
        </p:txBody>
      </p:sp>
      <p:pic>
        <p:nvPicPr>
          <p:cNvPr id="3074" name="Picture 2">
            <a:extLst>
              <a:ext uri="{FF2B5EF4-FFF2-40B4-BE49-F238E27FC236}">
                <a16:creationId xmlns:a16="http://schemas.microsoft.com/office/drawing/2014/main" id="{D1473B32-EE50-40C4-B514-2DF69F07B6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077" y="1815041"/>
            <a:ext cx="3611385" cy="16811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8A50D5A-45CE-4BC0-97F9-84F4E682AF5A}"/>
              </a:ext>
            </a:extLst>
          </p:cNvPr>
          <p:cNvSpPr txBox="1"/>
          <p:nvPr/>
        </p:nvSpPr>
        <p:spPr>
          <a:xfrm>
            <a:off x="119963" y="1622493"/>
            <a:ext cx="5392006" cy="2563728"/>
          </a:xfrm>
          <a:prstGeom prst="rect">
            <a:avLst/>
          </a:prstGeom>
          <a:noFill/>
        </p:spPr>
        <p:txBody>
          <a:bodyPr wrap="square" lIns="100536" tIns="50267" rIns="100536" bIns="50267" rtlCol="0">
            <a:spAutoFit/>
          </a:bodyPr>
          <a:lstStyle/>
          <a:p>
            <a:pPr algn="just"/>
            <a:r>
              <a:rPr lang="en-US" sz="2500" b="1" dirty="0">
                <a:solidFill>
                  <a:srgbClr val="FF0000"/>
                </a:solidFill>
                <a:latin typeface="Times New Roman" pitchFamily="18" charset="0"/>
                <a:cs typeface="Times New Roman" pitchFamily="18" charset="0"/>
              </a:rPr>
              <a:t>The </a:t>
            </a:r>
            <a:r>
              <a:rPr lang="en-US" sz="2500" b="1" u="sng" dirty="0">
                <a:solidFill>
                  <a:srgbClr val="FF0000"/>
                </a:solidFill>
                <a:latin typeface="Times New Roman" pitchFamily="18" charset="0"/>
                <a:cs typeface="Times New Roman" pitchFamily="18" charset="0"/>
              </a:rPr>
              <a:t>volume</a:t>
            </a:r>
            <a:r>
              <a:rPr lang="en-US" sz="2500" b="1" dirty="0">
                <a:solidFill>
                  <a:srgbClr val="FF0000"/>
                </a:solidFill>
                <a:latin typeface="Times New Roman" pitchFamily="18" charset="0"/>
                <a:cs typeface="Times New Roman" pitchFamily="18" charset="0"/>
              </a:rPr>
              <a:t> of both objects is similar, but the bowling ball has a </a:t>
            </a:r>
            <a:r>
              <a:rPr lang="en-US" sz="2500" b="1" u="sng" dirty="0">
                <a:solidFill>
                  <a:srgbClr val="FF0000"/>
                </a:solidFill>
                <a:latin typeface="Times New Roman" pitchFamily="18" charset="0"/>
                <a:cs typeface="Times New Roman" pitchFamily="18" charset="0"/>
              </a:rPr>
              <a:t>higher mass</a:t>
            </a:r>
            <a:r>
              <a:rPr lang="en-US" sz="2500" b="1" dirty="0">
                <a:solidFill>
                  <a:srgbClr val="FF0000"/>
                </a:solidFill>
                <a:latin typeface="Times New Roman" pitchFamily="18" charset="0"/>
                <a:cs typeface="Times New Roman" pitchFamily="18" charset="0"/>
              </a:rPr>
              <a:t>. </a:t>
            </a:r>
          </a:p>
          <a:p>
            <a:pPr algn="just"/>
            <a:r>
              <a:rPr lang="en-US" sz="1000" b="1" dirty="0">
                <a:solidFill>
                  <a:srgbClr val="FF0000"/>
                </a:solidFill>
                <a:latin typeface="Times New Roman" pitchFamily="18" charset="0"/>
                <a:cs typeface="Times New Roman" pitchFamily="18" charset="0"/>
              </a:rPr>
              <a:t> </a:t>
            </a:r>
            <a:endParaRPr lang="en-US" sz="900" b="1" dirty="0">
              <a:solidFill>
                <a:srgbClr val="FF0000"/>
              </a:solidFill>
              <a:latin typeface="Times New Roman" pitchFamily="18" charset="0"/>
              <a:cs typeface="Times New Roman" pitchFamily="18" charset="0"/>
            </a:endParaRPr>
          </a:p>
          <a:p>
            <a:pPr algn="just"/>
            <a:r>
              <a:rPr lang="en-US" sz="2500" b="1" dirty="0">
                <a:solidFill>
                  <a:srgbClr val="FF0000"/>
                </a:solidFill>
                <a:latin typeface="Times New Roman" pitchFamily="18" charset="0"/>
                <a:cs typeface="Times New Roman" pitchFamily="18" charset="0"/>
              </a:rPr>
              <a:t>The bowling ball would have a </a:t>
            </a:r>
            <a:r>
              <a:rPr lang="en-US" sz="2500" b="1" u="sng" dirty="0">
                <a:solidFill>
                  <a:srgbClr val="FF0000"/>
                </a:solidFill>
                <a:latin typeface="Times New Roman" pitchFamily="18" charset="0"/>
                <a:cs typeface="Times New Roman" pitchFamily="18" charset="0"/>
              </a:rPr>
              <a:t>higher density </a:t>
            </a:r>
            <a:r>
              <a:rPr lang="en-US" sz="2500" b="1" dirty="0">
                <a:solidFill>
                  <a:srgbClr val="FF0000"/>
                </a:solidFill>
                <a:latin typeface="Times New Roman" pitchFamily="18" charset="0"/>
                <a:cs typeface="Times New Roman" pitchFamily="18" charset="0"/>
              </a:rPr>
              <a:t>than a volleyball as it would have more mass for every cm</a:t>
            </a:r>
            <a:r>
              <a:rPr lang="en-US" sz="2500" b="1" baseline="30000" dirty="0">
                <a:solidFill>
                  <a:srgbClr val="FF0000"/>
                </a:solidFill>
                <a:latin typeface="Times New Roman" pitchFamily="18" charset="0"/>
                <a:cs typeface="Times New Roman" pitchFamily="18" charset="0"/>
              </a:rPr>
              <a:t>3</a:t>
            </a:r>
            <a:r>
              <a:rPr lang="en-US" sz="2500" b="1" dirty="0">
                <a:solidFill>
                  <a:srgbClr val="FF0000"/>
                </a:solidFill>
                <a:latin typeface="Times New Roman" pitchFamily="18" charset="0"/>
                <a:cs typeface="Times New Roman" pitchFamily="18" charset="0"/>
              </a:rPr>
              <a:t>.</a:t>
            </a:r>
            <a:endParaRPr lang="en-US" sz="1600" b="1" dirty="0">
              <a:solidFill>
                <a:srgbClr val="FF0000"/>
              </a:solidFill>
            </a:endParaRPr>
          </a:p>
        </p:txBody>
      </p:sp>
      <p:grpSp>
        <p:nvGrpSpPr>
          <p:cNvPr id="10" name="Group 9">
            <a:extLst>
              <a:ext uri="{FF2B5EF4-FFF2-40B4-BE49-F238E27FC236}">
                <a16:creationId xmlns:a16="http://schemas.microsoft.com/office/drawing/2014/main" id="{60C2258A-D8DA-4053-A9F2-AABC65EBB4B1}"/>
              </a:ext>
            </a:extLst>
          </p:cNvPr>
          <p:cNvGrpSpPr/>
          <p:nvPr/>
        </p:nvGrpSpPr>
        <p:grpSpPr>
          <a:xfrm>
            <a:off x="1455113" y="5295489"/>
            <a:ext cx="1601074" cy="1181511"/>
            <a:chOff x="1706005" y="5352033"/>
            <a:chExt cx="1601075" cy="1181511"/>
          </a:xfrm>
        </p:grpSpPr>
        <p:sp>
          <p:nvSpPr>
            <p:cNvPr id="4" name="Rectangle 3">
              <a:extLst>
                <a:ext uri="{FF2B5EF4-FFF2-40B4-BE49-F238E27FC236}">
                  <a16:creationId xmlns:a16="http://schemas.microsoft.com/office/drawing/2014/main" id="{B226605D-BC0A-48E0-994A-CECC02583A13}"/>
                </a:ext>
              </a:extLst>
            </p:cNvPr>
            <p:cNvSpPr/>
            <p:nvPr/>
          </p:nvSpPr>
          <p:spPr>
            <a:xfrm>
              <a:off x="1706005" y="5567698"/>
              <a:ext cx="896111" cy="662745"/>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a:t>
              </a:r>
              <a:endParaRPr lang="en-US" sz="3600" dirty="0">
                <a:ln w="0"/>
                <a:solidFill>
                  <a:srgbClr val="FF0000"/>
                </a:solidFill>
                <a:effectLst>
                  <a:outerShdw blurRad="38100" dist="19050" dir="2700000" algn="tl" rotWithShape="0">
                    <a:schemeClr val="dk1">
                      <a:alpha val="40000"/>
                    </a:schemeClr>
                  </a:outerShdw>
                </a:effectLst>
              </a:endParaRPr>
            </a:p>
          </p:txBody>
        </p:sp>
        <p:grpSp>
          <p:nvGrpSpPr>
            <p:cNvPr id="7" name="Group 6">
              <a:extLst>
                <a:ext uri="{FF2B5EF4-FFF2-40B4-BE49-F238E27FC236}">
                  <a16:creationId xmlns:a16="http://schemas.microsoft.com/office/drawing/2014/main" id="{39BF7865-5CEC-4C5A-BA3F-CE1B913B05D2}"/>
                </a:ext>
              </a:extLst>
            </p:cNvPr>
            <p:cNvGrpSpPr/>
            <p:nvPr/>
          </p:nvGrpSpPr>
          <p:grpSpPr>
            <a:xfrm>
              <a:off x="2667000" y="5352033"/>
              <a:ext cx="640080" cy="1181511"/>
              <a:chOff x="2667000" y="5352033"/>
              <a:chExt cx="640080" cy="1181511"/>
            </a:xfrm>
          </p:grpSpPr>
          <p:sp>
            <p:nvSpPr>
              <p:cNvPr id="11" name="Rectangle 10">
                <a:extLst>
                  <a:ext uri="{FF2B5EF4-FFF2-40B4-BE49-F238E27FC236}">
                    <a16:creationId xmlns:a16="http://schemas.microsoft.com/office/drawing/2014/main" id="{14F0E84A-B85E-4C7E-BA06-F300F94E44DB}"/>
                  </a:ext>
                </a:extLst>
              </p:cNvPr>
              <p:cNvSpPr/>
              <p:nvPr/>
            </p:nvSpPr>
            <p:spPr>
              <a:xfrm>
                <a:off x="2682624" y="5352033"/>
                <a:ext cx="517000" cy="540661"/>
              </a:xfrm>
              <a:prstGeom prst="rect">
                <a:avLst/>
              </a:prstGeom>
              <a:noFill/>
            </p:spPr>
            <p:txBody>
              <a:bodyPr wrap="non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
                </a:r>
                <a:endParaRPr lang="en-US" sz="4300" dirty="0">
                  <a:ln w="0"/>
                  <a:solidFill>
                    <a:srgbClr val="FF0000"/>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B6B3F707-D2C7-4972-89B5-DB7882A1C99C}"/>
                  </a:ext>
                </a:extLst>
              </p:cNvPr>
              <p:cNvSpPr/>
              <p:nvPr/>
            </p:nvSpPr>
            <p:spPr>
              <a:xfrm>
                <a:off x="2709639" y="5992883"/>
                <a:ext cx="457048" cy="540661"/>
              </a:xfrm>
              <a:prstGeom prst="rect">
                <a:avLst/>
              </a:prstGeom>
              <a:noFill/>
            </p:spPr>
            <p:txBody>
              <a:bodyPr wrap="non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t>
                </a:r>
                <a:endParaRPr lang="en-US" sz="2800" dirty="0">
                  <a:ln w="0"/>
                  <a:solidFill>
                    <a:srgbClr val="FF0000"/>
                  </a:solidFill>
                  <a:effectLst>
                    <a:outerShdw blurRad="38100" dist="19050" dir="2700000" algn="tl" rotWithShape="0">
                      <a:schemeClr val="dk1">
                        <a:alpha val="40000"/>
                      </a:schemeClr>
                    </a:outerShdw>
                  </a:effectLst>
                </a:endParaRPr>
              </a:p>
            </p:txBody>
          </p:sp>
          <p:cxnSp>
            <p:nvCxnSpPr>
              <p:cNvPr id="6" name="Straight Connector 5">
                <a:extLst>
                  <a:ext uri="{FF2B5EF4-FFF2-40B4-BE49-F238E27FC236}">
                    <a16:creationId xmlns:a16="http://schemas.microsoft.com/office/drawing/2014/main" id="{C639889D-63F0-4E26-8BB7-FA8DF9167A51}"/>
                  </a:ext>
                </a:extLst>
              </p:cNvPr>
              <p:cNvCxnSpPr/>
              <p:nvPr/>
            </p:nvCxnSpPr>
            <p:spPr>
              <a:xfrm>
                <a:off x="2667000" y="5992883"/>
                <a:ext cx="64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Rectangle 17">
            <a:extLst>
              <a:ext uri="{FF2B5EF4-FFF2-40B4-BE49-F238E27FC236}">
                <a16:creationId xmlns:a16="http://schemas.microsoft.com/office/drawing/2014/main" id="{430A61BE-3B61-4CAF-B349-112DCC8EF759}"/>
              </a:ext>
            </a:extLst>
          </p:cNvPr>
          <p:cNvSpPr/>
          <p:nvPr/>
        </p:nvSpPr>
        <p:spPr>
          <a:xfrm>
            <a:off x="772924" y="4747490"/>
            <a:ext cx="3918124" cy="523188"/>
          </a:xfrm>
          <a:prstGeom prst="rect">
            <a:avLst/>
          </a:prstGeom>
          <a:noFill/>
        </p:spPr>
        <p:txBody>
          <a:bodyPr wrap="none" lIns="91408" tIns="45704" rIns="91408" bIns="45704">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Density = Mass </a:t>
            </a:r>
            <a:r>
              <a:rPr lang="en-US" sz="28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a:t>
            </a:r>
            <a:r>
              <a:rPr lang="en-US" sz="28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Volume</a:t>
            </a:r>
            <a:endParaRPr lang="en-US" sz="2800" dirty="0">
              <a:ln w="0"/>
              <a:solidFill>
                <a:srgbClr val="FF0000"/>
              </a:solidFill>
              <a:effectLst>
                <a:outerShdw blurRad="38100" dist="19050" dir="2700000" algn="tl" rotWithShape="0">
                  <a:schemeClr val="dk1">
                    <a:alpha val="40000"/>
                  </a:schemeClr>
                </a:outerShdw>
              </a:effectLst>
            </a:endParaRPr>
          </a:p>
        </p:txBody>
      </p:sp>
      <p:sp>
        <p:nvSpPr>
          <p:cNvPr id="21" name="TextBox 20">
            <a:extLst>
              <a:ext uri="{FF2B5EF4-FFF2-40B4-BE49-F238E27FC236}">
                <a16:creationId xmlns:a16="http://schemas.microsoft.com/office/drawing/2014/main" id="{ED72BA31-E281-4023-849C-7CA3981C83A1}"/>
              </a:ext>
            </a:extLst>
          </p:cNvPr>
          <p:cNvSpPr txBox="1"/>
          <p:nvPr/>
        </p:nvSpPr>
        <p:spPr>
          <a:xfrm>
            <a:off x="6289118" y="6931922"/>
            <a:ext cx="1969771" cy="535678"/>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FLOAT</a:t>
            </a:r>
            <a:endParaRPr lang="en-US" sz="1600" b="1" dirty="0">
              <a:solidFill>
                <a:srgbClr val="FF0000"/>
              </a:solidFill>
            </a:endParaRPr>
          </a:p>
        </p:txBody>
      </p:sp>
      <p:sp>
        <p:nvSpPr>
          <p:cNvPr id="15" name="TextBox 14">
            <a:extLst>
              <a:ext uri="{FF2B5EF4-FFF2-40B4-BE49-F238E27FC236}">
                <a16:creationId xmlns:a16="http://schemas.microsoft.com/office/drawing/2014/main" id="{4C427347-5F81-44AB-8512-9916F48FB404}"/>
              </a:ext>
            </a:extLst>
          </p:cNvPr>
          <p:cNvSpPr txBox="1"/>
          <p:nvPr/>
        </p:nvSpPr>
        <p:spPr>
          <a:xfrm>
            <a:off x="6019800" y="3482089"/>
            <a:ext cx="1953728" cy="655514"/>
          </a:xfrm>
          <a:prstGeom prst="rect">
            <a:avLst/>
          </a:prstGeom>
          <a:noFill/>
        </p:spPr>
        <p:txBody>
          <a:bodyPr wrap="square" lIns="100536" tIns="50267" rIns="100536" bIns="50267" rtlCol="0">
            <a:spAutoFit/>
          </a:bodyPr>
          <a:lstStyle/>
          <a:p>
            <a:pPr algn="ctr"/>
            <a:r>
              <a:rPr lang="en-US" b="1" dirty="0">
                <a:solidFill>
                  <a:srgbClr val="FF0000"/>
                </a:solidFill>
                <a:latin typeface="Times New Roman" pitchFamily="18" charset="0"/>
                <a:cs typeface="Times New Roman" pitchFamily="18" charset="0"/>
              </a:rPr>
              <a:t>M = 7260 g</a:t>
            </a: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V = 5447 cm</a:t>
            </a:r>
            <a:r>
              <a:rPr lang="en-US" b="1" baseline="30000" dirty="0">
                <a:solidFill>
                  <a:srgbClr val="FF0000"/>
                </a:solidFill>
                <a:latin typeface="Times New Roman" panose="02020603050405020304" pitchFamily="18" charset="0"/>
                <a:cs typeface="Times New Roman" panose="02020603050405020304" pitchFamily="18" charset="0"/>
              </a:rPr>
              <a:t>3</a:t>
            </a:r>
            <a:endParaRPr lang="en-US" sz="1400" b="1" baseline="300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B08457F-C6F7-450B-B5CD-2B6E586BA05F}"/>
              </a:ext>
            </a:extLst>
          </p:cNvPr>
          <p:cNvSpPr txBox="1"/>
          <p:nvPr/>
        </p:nvSpPr>
        <p:spPr>
          <a:xfrm>
            <a:off x="7993658" y="3465696"/>
            <a:ext cx="1806499" cy="655514"/>
          </a:xfrm>
          <a:prstGeom prst="rect">
            <a:avLst/>
          </a:prstGeom>
          <a:noFill/>
        </p:spPr>
        <p:txBody>
          <a:bodyPr wrap="square" lIns="100536" tIns="50267" rIns="100536" bIns="50267" rtlCol="0">
            <a:spAutoFit/>
          </a:bodyPr>
          <a:lstStyle/>
          <a:p>
            <a:pPr algn="ctr"/>
            <a:r>
              <a:rPr lang="en-US" b="1" dirty="0">
                <a:solidFill>
                  <a:srgbClr val="FF0000"/>
                </a:solidFill>
                <a:latin typeface="Times New Roman" pitchFamily="18" charset="0"/>
                <a:cs typeface="Times New Roman" pitchFamily="18" charset="0"/>
              </a:rPr>
              <a:t>M = 260 g</a:t>
            </a:r>
          </a:p>
          <a:p>
            <a:pPr algn="ctr"/>
            <a:r>
              <a:rPr lang="en-US" b="1" dirty="0">
                <a:solidFill>
                  <a:srgbClr val="FF0000"/>
                </a:solidFill>
                <a:latin typeface="Times New Roman" pitchFamily="18" charset="0"/>
                <a:cs typeface="Times New Roman" pitchFamily="18" charset="0"/>
              </a:rPr>
              <a:t>V = 4719 cm</a:t>
            </a:r>
            <a:r>
              <a:rPr lang="en-US" b="1" baseline="30000" dirty="0">
                <a:solidFill>
                  <a:srgbClr val="FF0000"/>
                </a:solidFill>
                <a:latin typeface="Times New Roman" pitchFamily="18" charset="0"/>
                <a:cs typeface="Times New Roman" pitchFamily="18" charset="0"/>
              </a:rPr>
              <a:t>3</a:t>
            </a:r>
            <a:endParaRPr lang="en-US" sz="1400" b="1" baseline="30000" dirty="0">
              <a:solidFill>
                <a:srgbClr val="FF0000"/>
              </a:solidFill>
            </a:endParaRPr>
          </a:p>
        </p:txBody>
      </p:sp>
      <p:sp>
        <p:nvSpPr>
          <p:cNvPr id="17" name="TextBox 16">
            <a:extLst>
              <a:ext uri="{FF2B5EF4-FFF2-40B4-BE49-F238E27FC236}">
                <a16:creationId xmlns:a16="http://schemas.microsoft.com/office/drawing/2014/main" id="{192CA72E-1558-4883-8064-3747E721D5B5}"/>
              </a:ext>
            </a:extLst>
          </p:cNvPr>
          <p:cNvSpPr txBox="1"/>
          <p:nvPr/>
        </p:nvSpPr>
        <p:spPr>
          <a:xfrm>
            <a:off x="6191981" y="1563466"/>
            <a:ext cx="1609366" cy="378515"/>
          </a:xfrm>
          <a:prstGeom prst="rect">
            <a:avLst/>
          </a:prstGeom>
          <a:noFill/>
        </p:spPr>
        <p:txBody>
          <a:bodyPr wrap="square" lIns="100536" tIns="50267" rIns="100536" bIns="50267" rtlCol="0">
            <a:spAutoFit/>
          </a:bodyPr>
          <a:lstStyle/>
          <a:p>
            <a:pPr algn="ctr"/>
            <a:r>
              <a:rPr lang="en-US" b="1" dirty="0">
                <a:solidFill>
                  <a:srgbClr val="FF0000"/>
                </a:solidFill>
                <a:latin typeface="Times New Roman" pitchFamily="18" charset="0"/>
                <a:cs typeface="Times New Roman" pitchFamily="18" charset="0"/>
              </a:rPr>
              <a:t>*16 </a:t>
            </a:r>
            <a:r>
              <a:rPr lang="en-US" b="1" dirty="0" err="1">
                <a:solidFill>
                  <a:srgbClr val="FF0000"/>
                </a:solidFill>
                <a:latin typeface="Times New Roman" pitchFamily="18" charset="0"/>
                <a:cs typeface="Times New Roman" pitchFamily="18" charset="0"/>
              </a:rPr>
              <a:t>lb</a:t>
            </a:r>
            <a:r>
              <a:rPr lang="en-US" b="1" dirty="0">
                <a:solidFill>
                  <a:srgbClr val="FF0000"/>
                </a:solidFill>
                <a:latin typeface="Times New Roman" pitchFamily="18" charset="0"/>
                <a:cs typeface="Times New Roman" pitchFamily="18" charset="0"/>
              </a:rPr>
              <a:t> ball</a:t>
            </a:r>
            <a:endParaRPr lang="en-US" sz="1200" b="1" dirty="0">
              <a:solidFill>
                <a:srgbClr val="FF0000"/>
              </a:solidFill>
            </a:endParaRPr>
          </a:p>
        </p:txBody>
      </p:sp>
      <p:sp>
        <p:nvSpPr>
          <p:cNvPr id="20" name="TextBox 19">
            <a:extLst>
              <a:ext uri="{FF2B5EF4-FFF2-40B4-BE49-F238E27FC236}">
                <a16:creationId xmlns:a16="http://schemas.microsoft.com/office/drawing/2014/main" id="{BD7B613E-B1AB-4E6D-9434-D77B98D5C953}"/>
              </a:ext>
            </a:extLst>
          </p:cNvPr>
          <p:cNvSpPr txBox="1"/>
          <p:nvPr/>
        </p:nvSpPr>
        <p:spPr>
          <a:xfrm>
            <a:off x="6336029" y="6506251"/>
            <a:ext cx="1969771" cy="535678"/>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SINK</a:t>
            </a:r>
            <a:endParaRPr lang="en-US" sz="1600" b="1" dirty="0">
              <a:solidFill>
                <a:srgbClr val="FF0000"/>
              </a:solidFill>
            </a:endParaRPr>
          </a:p>
        </p:txBody>
      </p:sp>
      <p:sp>
        <p:nvSpPr>
          <p:cNvPr id="22" name="TextBox 21">
            <a:extLst>
              <a:ext uri="{FF2B5EF4-FFF2-40B4-BE49-F238E27FC236}">
                <a16:creationId xmlns:a16="http://schemas.microsoft.com/office/drawing/2014/main" id="{BD7B613E-B1AB-4E6D-9434-D77B98D5C953}"/>
              </a:ext>
            </a:extLst>
          </p:cNvPr>
          <p:cNvSpPr txBox="1"/>
          <p:nvPr/>
        </p:nvSpPr>
        <p:spPr>
          <a:xfrm>
            <a:off x="6008121" y="4434794"/>
            <a:ext cx="1969771" cy="870957"/>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7260/5447</a:t>
            </a:r>
          </a:p>
          <a:p>
            <a:pPr algn="ctr"/>
            <a:r>
              <a:rPr lang="en-US" sz="2500" b="1" dirty="0">
                <a:solidFill>
                  <a:srgbClr val="FF0000"/>
                </a:solidFill>
                <a:latin typeface="Times New Roman" pitchFamily="18" charset="0"/>
                <a:cs typeface="Times New Roman" pitchFamily="18" charset="0"/>
              </a:rPr>
              <a:t>1.33 g/cm3</a:t>
            </a:r>
            <a:endParaRPr lang="en-US" sz="1600" b="1" dirty="0">
              <a:solidFill>
                <a:srgbClr val="FF0000"/>
              </a:solidFill>
            </a:endParaRPr>
          </a:p>
        </p:txBody>
      </p:sp>
      <p:sp>
        <p:nvSpPr>
          <p:cNvPr id="23" name="TextBox 22">
            <a:extLst>
              <a:ext uri="{FF2B5EF4-FFF2-40B4-BE49-F238E27FC236}">
                <a16:creationId xmlns:a16="http://schemas.microsoft.com/office/drawing/2014/main" id="{BD7B613E-B1AB-4E6D-9434-D77B98D5C953}"/>
              </a:ext>
            </a:extLst>
          </p:cNvPr>
          <p:cNvSpPr txBox="1"/>
          <p:nvPr/>
        </p:nvSpPr>
        <p:spPr>
          <a:xfrm>
            <a:off x="7993658" y="4399721"/>
            <a:ext cx="1969771" cy="870957"/>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260/4719</a:t>
            </a:r>
          </a:p>
          <a:p>
            <a:pPr algn="ctr"/>
            <a:r>
              <a:rPr lang="en-US" sz="2500" b="1" dirty="0">
                <a:solidFill>
                  <a:srgbClr val="FF0000"/>
                </a:solidFill>
                <a:latin typeface="Times New Roman" pitchFamily="18" charset="0"/>
                <a:cs typeface="Times New Roman" pitchFamily="18" charset="0"/>
              </a:rPr>
              <a:t>.06 g/cm3</a:t>
            </a:r>
            <a:endParaRPr lang="en-US" sz="1600" b="1" dirty="0">
              <a:solidFill>
                <a:srgbClr val="FF0000"/>
              </a:solidFill>
            </a:endParaRPr>
          </a:p>
        </p:txBody>
      </p:sp>
      <p:grpSp>
        <p:nvGrpSpPr>
          <p:cNvPr id="8" name="Group 7">
            <a:extLst>
              <a:ext uri="{FF2B5EF4-FFF2-40B4-BE49-F238E27FC236}">
                <a16:creationId xmlns:a16="http://schemas.microsoft.com/office/drawing/2014/main" id="{21F8535F-3A7B-4E99-85D1-62F3A6B29A3F}"/>
              </a:ext>
            </a:extLst>
          </p:cNvPr>
          <p:cNvGrpSpPr/>
          <p:nvPr/>
        </p:nvGrpSpPr>
        <p:grpSpPr>
          <a:xfrm>
            <a:off x="3638693" y="5361428"/>
            <a:ext cx="4535194" cy="946486"/>
            <a:chOff x="3638693" y="5361428"/>
            <a:chExt cx="4535194" cy="946486"/>
          </a:xfrm>
        </p:grpSpPr>
        <p:sp>
          <p:nvSpPr>
            <p:cNvPr id="24" name="TextBox 23">
              <a:extLst>
                <a:ext uri="{FF2B5EF4-FFF2-40B4-BE49-F238E27FC236}">
                  <a16:creationId xmlns:a16="http://schemas.microsoft.com/office/drawing/2014/main" id="{F25C9D2F-0E71-4044-8547-5588A180486D}"/>
                </a:ext>
              </a:extLst>
            </p:cNvPr>
            <p:cNvSpPr txBox="1"/>
            <p:nvPr/>
          </p:nvSpPr>
          <p:spPr>
            <a:xfrm>
              <a:off x="3638693" y="5821678"/>
              <a:ext cx="4535194" cy="486236"/>
            </a:xfrm>
            <a:prstGeom prst="rect">
              <a:avLst/>
            </a:prstGeom>
            <a:noFill/>
          </p:spPr>
          <p:txBody>
            <a:bodyPr wrap="square" lIns="100536" tIns="50267" rIns="100536" bIns="50267" rtlCol="0">
              <a:spAutoFit/>
            </a:bodyPr>
            <a:lstStyle/>
            <a:p>
              <a:pPr algn="ctr"/>
              <a:r>
                <a:rPr lang="en-US" sz="2500" b="1" dirty="0">
                  <a:solidFill>
                    <a:srgbClr val="FF0000"/>
                  </a:solidFill>
                  <a:latin typeface="Times New Roman" pitchFamily="18" charset="0"/>
                  <a:cs typeface="Times New Roman" pitchFamily="18" charset="0"/>
                </a:rPr>
                <a:t>Find the density of each ball. </a:t>
              </a:r>
              <a:endParaRPr lang="en-US" sz="1600" b="1" dirty="0">
                <a:solidFill>
                  <a:srgbClr val="FF0000"/>
                </a:solidFill>
              </a:endParaRPr>
            </a:p>
          </p:txBody>
        </p:sp>
        <p:cxnSp>
          <p:nvCxnSpPr>
            <p:cNvPr id="5" name="Straight Arrow Connector 4">
              <a:extLst>
                <a:ext uri="{FF2B5EF4-FFF2-40B4-BE49-F238E27FC236}">
                  <a16:creationId xmlns:a16="http://schemas.microsoft.com/office/drawing/2014/main" id="{CACEA2FE-53A1-42BA-8666-8CCFF2137343}"/>
                </a:ext>
              </a:extLst>
            </p:cNvPr>
            <p:cNvCxnSpPr/>
            <p:nvPr/>
          </p:nvCxnSpPr>
          <p:spPr>
            <a:xfrm flipV="1">
              <a:off x="5822731" y="5361428"/>
              <a:ext cx="400781" cy="574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11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1" grpId="0"/>
      <p:bldP spid="20"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C2258A-D8DA-4053-A9F2-AABC65EBB4B1}"/>
              </a:ext>
            </a:extLst>
          </p:cNvPr>
          <p:cNvGrpSpPr/>
          <p:nvPr/>
        </p:nvGrpSpPr>
        <p:grpSpPr>
          <a:xfrm>
            <a:off x="924820" y="3835130"/>
            <a:ext cx="2247667" cy="1303595"/>
            <a:chOff x="1638536" y="5352033"/>
            <a:chExt cx="2247664" cy="1303595"/>
          </a:xfrm>
        </p:grpSpPr>
        <p:sp>
          <p:nvSpPr>
            <p:cNvPr id="4" name="Rectangle 3">
              <a:extLst>
                <a:ext uri="{FF2B5EF4-FFF2-40B4-BE49-F238E27FC236}">
                  <a16:creationId xmlns:a16="http://schemas.microsoft.com/office/drawing/2014/main" id="{B226605D-BC0A-48E0-994A-CECC02583A13}"/>
                </a:ext>
              </a:extLst>
            </p:cNvPr>
            <p:cNvSpPr/>
            <p:nvPr/>
          </p:nvSpPr>
          <p:spPr>
            <a:xfrm>
              <a:off x="1638536" y="5567698"/>
              <a:ext cx="1031050" cy="754053"/>
            </a:xfrm>
            <a:prstGeom prst="rect">
              <a:avLst/>
            </a:prstGeom>
            <a:noFill/>
          </p:spPr>
          <p:txBody>
            <a:bodyPr wrap="none" lIns="91440" tIns="45720" rIns="91440" bIns="45720">
              <a:spAutoFit/>
            </a:bodyPr>
            <a:lstStyle/>
            <a:p>
              <a:pPr algn="ctr"/>
              <a:r>
                <a:rPr lang="en-US" sz="4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a:t>
              </a:r>
              <a:endParaRPr lang="en-US" sz="4300" dirty="0">
                <a:ln w="0"/>
                <a:effectLst>
                  <a:outerShdw blurRad="38100" dist="19050" dir="2700000" algn="tl" rotWithShape="0">
                    <a:schemeClr val="dk1">
                      <a:alpha val="40000"/>
                    </a:schemeClr>
                  </a:outerShdw>
                </a:effectLst>
              </a:endParaRPr>
            </a:p>
          </p:txBody>
        </p:sp>
        <p:grpSp>
          <p:nvGrpSpPr>
            <p:cNvPr id="7" name="Group 6">
              <a:extLst>
                <a:ext uri="{FF2B5EF4-FFF2-40B4-BE49-F238E27FC236}">
                  <a16:creationId xmlns:a16="http://schemas.microsoft.com/office/drawing/2014/main" id="{39BF7865-5CEC-4C5A-BA3F-CE1B913B05D2}"/>
                </a:ext>
              </a:extLst>
            </p:cNvPr>
            <p:cNvGrpSpPr/>
            <p:nvPr/>
          </p:nvGrpSpPr>
          <p:grpSpPr>
            <a:xfrm>
              <a:off x="2667000" y="5352033"/>
              <a:ext cx="1219200" cy="1303595"/>
              <a:chOff x="2667000" y="5352033"/>
              <a:chExt cx="1219200" cy="1303595"/>
            </a:xfrm>
          </p:grpSpPr>
          <p:sp>
            <p:nvSpPr>
              <p:cNvPr id="11" name="Rectangle 10">
                <a:extLst>
                  <a:ext uri="{FF2B5EF4-FFF2-40B4-BE49-F238E27FC236}">
                    <a16:creationId xmlns:a16="http://schemas.microsoft.com/office/drawing/2014/main" id="{14F0E84A-B85E-4C7E-BA06-F300F94E44DB}"/>
                  </a:ext>
                </a:extLst>
              </p:cNvPr>
              <p:cNvSpPr/>
              <p:nvPr/>
            </p:nvSpPr>
            <p:spPr>
              <a:xfrm>
                <a:off x="2965467" y="5352033"/>
                <a:ext cx="605167" cy="662745"/>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
                </a:r>
                <a:endParaRPr lang="en-US" sz="5300" dirty="0">
                  <a:ln w="0"/>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B6B3F707-D2C7-4972-89B5-DB7882A1C99C}"/>
                  </a:ext>
                </a:extLst>
              </p:cNvPr>
              <p:cNvSpPr/>
              <p:nvPr/>
            </p:nvSpPr>
            <p:spPr>
              <a:xfrm>
                <a:off x="3000418" y="5992883"/>
                <a:ext cx="529344" cy="662745"/>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t>
                </a:r>
                <a:endParaRPr lang="en-US" sz="3600" dirty="0">
                  <a:ln w="0"/>
                  <a:effectLst>
                    <a:outerShdw blurRad="38100" dist="19050" dir="2700000" algn="tl" rotWithShape="0">
                      <a:schemeClr val="dk1">
                        <a:alpha val="40000"/>
                      </a:schemeClr>
                    </a:outerShdw>
                  </a:effectLst>
                </a:endParaRPr>
              </a:p>
            </p:txBody>
          </p:sp>
          <p:cxnSp>
            <p:nvCxnSpPr>
              <p:cNvPr id="6" name="Straight Connector 5">
                <a:extLst>
                  <a:ext uri="{FF2B5EF4-FFF2-40B4-BE49-F238E27FC236}">
                    <a16:creationId xmlns:a16="http://schemas.microsoft.com/office/drawing/2014/main" id="{C639889D-63F0-4E26-8BB7-FA8DF9167A51}"/>
                  </a:ext>
                </a:extLst>
              </p:cNvPr>
              <p:cNvCxnSpPr/>
              <p:nvPr/>
            </p:nvCxnSpPr>
            <p:spPr>
              <a:xfrm>
                <a:off x="2667000" y="5992883"/>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 name="Picture 4">
            <a:extLst>
              <a:ext uri="{FF2B5EF4-FFF2-40B4-BE49-F238E27FC236}">
                <a16:creationId xmlns:a16="http://schemas.microsoft.com/office/drawing/2014/main" id="{D84B624D-2FA8-4A0E-9E67-11D87AE004E7}"/>
              </a:ext>
            </a:extLst>
          </p:cNvPr>
          <p:cNvPicPr>
            <a:picLocks noChangeAspect="1"/>
          </p:cNvPicPr>
          <p:nvPr/>
        </p:nvPicPr>
        <p:blipFill>
          <a:blip r:embed="rId2" cstate="print"/>
          <a:stretch>
            <a:fillRect/>
          </a:stretch>
        </p:blipFill>
        <p:spPr>
          <a:xfrm>
            <a:off x="233580" y="304800"/>
            <a:ext cx="7462623" cy="315493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7315204" y="583060"/>
            <a:ext cx="2509623" cy="529924"/>
          </a:xfrm>
          <a:prstGeom prst="rect">
            <a:avLst/>
          </a:prstGeom>
          <a:solidFill>
            <a:srgbClr val="FFFF00"/>
          </a:solidFill>
        </p:spPr>
        <p:txBody>
          <a:bodyPr wrap="square" lIns="91408" tIns="45704" rIns="91408" bIns="45704" rtlCol="0">
            <a:spAutoFit/>
          </a:bodyPr>
          <a:lstStyle/>
          <a:p>
            <a:r>
              <a:rPr lang="en-US" sz="2800" dirty="0">
                <a:solidFill>
                  <a:srgbClr val="FF0000"/>
                </a:solidFill>
              </a:rPr>
              <a:t>D =9 g/cm3</a:t>
            </a:r>
          </a:p>
        </p:txBody>
      </p:sp>
      <p:sp>
        <p:nvSpPr>
          <p:cNvPr id="13" name="TextBox 12"/>
          <p:cNvSpPr txBox="1"/>
          <p:nvPr/>
        </p:nvSpPr>
        <p:spPr>
          <a:xfrm>
            <a:off x="7315204" y="1738190"/>
            <a:ext cx="2509623" cy="529924"/>
          </a:xfrm>
          <a:prstGeom prst="rect">
            <a:avLst/>
          </a:prstGeom>
          <a:solidFill>
            <a:srgbClr val="FFFF00"/>
          </a:solidFill>
        </p:spPr>
        <p:txBody>
          <a:bodyPr wrap="square" lIns="91408" tIns="45704" rIns="91408" bIns="45704" rtlCol="0">
            <a:spAutoFit/>
          </a:bodyPr>
          <a:lstStyle/>
          <a:p>
            <a:r>
              <a:rPr lang="en-US" sz="2800" dirty="0">
                <a:solidFill>
                  <a:srgbClr val="FF0000"/>
                </a:solidFill>
              </a:rPr>
              <a:t>D =8.4 g/cm3</a:t>
            </a:r>
          </a:p>
        </p:txBody>
      </p:sp>
      <p:sp>
        <p:nvSpPr>
          <p:cNvPr id="14" name="TextBox 13"/>
          <p:cNvSpPr txBox="1"/>
          <p:nvPr/>
        </p:nvSpPr>
        <p:spPr>
          <a:xfrm>
            <a:off x="7315204" y="2784109"/>
            <a:ext cx="2509623" cy="529924"/>
          </a:xfrm>
          <a:prstGeom prst="rect">
            <a:avLst/>
          </a:prstGeom>
          <a:solidFill>
            <a:srgbClr val="FFFF00"/>
          </a:solidFill>
        </p:spPr>
        <p:txBody>
          <a:bodyPr wrap="square" lIns="91408" tIns="45704" rIns="91408" bIns="45704" rtlCol="0">
            <a:spAutoFit/>
          </a:bodyPr>
          <a:lstStyle/>
          <a:p>
            <a:r>
              <a:rPr lang="en-US" sz="2800" dirty="0">
                <a:solidFill>
                  <a:srgbClr val="FF0000"/>
                </a:solidFill>
              </a:rPr>
              <a:t>D =19.3 g/cm3</a:t>
            </a:r>
          </a:p>
        </p:txBody>
      </p:sp>
      <p:sp>
        <p:nvSpPr>
          <p:cNvPr id="15" name="TextBox 14">
            <a:extLst>
              <a:ext uri="{FF2B5EF4-FFF2-40B4-BE49-F238E27FC236}">
                <a16:creationId xmlns:a16="http://schemas.microsoft.com/office/drawing/2014/main" id="{E7D35502-D0A4-4442-9DFC-AEEF906A1647}"/>
              </a:ext>
            </a:extLst>
          </p:cNvPr>
          <p:cNvSpPr txBox="1"/>
          <p:nvPr/>
        </p:nvSpPr>
        <p:spPr>
          <a:xfrm>
            <a:off x="5125768" y="3710521"/>
            <a:ext cx="4932632" cy="1384962"/>
          </a:xfrm>
          <a:prstGeom prst="rect">
            <a:avLst/>
          </a:prstGeom>
          <a:noFill/>
        </p:spPr>
        <p:txBody>
          <a:bodyPr wrap="square" lIns="91408" tIns="45704" rIns="91408" bIns="45704" rtlCol="0">
            <a:spAutoFit/>
          </a:bodyPr>
          <a:lstStyle/>
          <a:p>
            <a:r>
              <a:rPr lang="en-US" sz="2800" b="1" dirty="0">
                <a:solidFill>
                  <a:srgbClr val="FF0000"/>
                </a:solidFill>
              </a:rPr>
              <a:t>A = Copper</a:t>
            </a:r>
          </a:p>
          <a:p>
            <a:r>
              <a:rPr lang="en-US" sz="2800" b="1" dirty="0">
                <a:solidFill>
                  <a:srgbClr val="FF0000"/>
                </a:solidFill>
              </a:rPr>
              <a:t>B = Pyrite (Fool’s Gold)</a:t>
            </a:r>
          </a:p>
          <a:p>
            <a:r>
              <a:rPr lang="en-US" sz="2800" b="1" dirty="0">
                <a:solidFill>
                  <a:srgbClr val="FF0000"/>
                </a:solidFill>
              </a:rPr>
              <a:t>C = Gold</a:t>
            </a:r>
          </a:p>
        </p:txBody>
      </p:sp>
      <p:grpSp>
        <p:nvGrpSpPr>
          <p:cNvPr id="18" name="Group 17">
            <a:extLst>
              <a:ext uri="{FF2B5EF4-FFF2-40B4-BE49-F238E27FC236}">
                <a16:creationId xmlns:a16="http://schemas.microsoft.com/office/drawing/2014/main" id="{2617D027-0570-4852-9E31-6C3AC53ABF4E}"/>
              </a:ext>
            </a:extLst>
          </p:cNvPr>
          <p:cNvGrpSpPr/>
          <p:nvPr/>
        </p:nvGrpSpPr>
        <p:grpSpPr>
          <a:xfrm>
            <a:off x="1772642" y="6057267"/>
            <a:ext cx="6815766" cy="1346923"/>
            <a:chOff x="-3066921" y="7094185"/>
            <a:chExt cx="5550653" cy="904054"/>
          </a:xfrm>
        </p:grpSpPr>
        <p:pic>
          <p:nvPicPr>
            <p:cNvPr id="19" name="Picture 18">
              <a:hlinkClick r:id="rId3"/>
              <a:extLst>
                <a:ext uri="{FF2B5EF4-FFF2-40B4-BE49-F238E27FC236}">
                  <a16:creationId xmlns:a16="http://schemas.microsoft.com/office/drawing/2014/main" id="{2AD90B15-0E69-4468-BC0F-969FFAC07FDE}"/>
                </a:ext>
              </a:extLst>
            </p:cNvPr>
            <p:cNvPicPr>
              <a:picLocks noChangeAspect="1"/>
            </p:cNvPicPr>
            <p:nvPr/>
          </p:nvPicPr>
          <p:blipFill>
            <a:blip r:embed="rId4" cstate="print"/>
            <a:stretch>
              <a:fillRect/>
            </a:stretch>
          </p:blipFill>
          <p:spPr>
            <a:xfrm>
              <a:off x="934623" y="7094185"/>
              <a:ext cx="1549109" cy="904054"/>
            </a:xfrm>
            <a:prstGeom prst="rect">
              <a:avLst/>
            </a:prstGeom>
          </p:spPr>
        </p:pic>
        <p:sp>
          <p:nvSpPr>
            <p:cNvPr id="20" name="TextBox 19">
              <a:extLst>
                <a:ext uri="{FF2B5EF4-FFF2-40B4-BE49-F238E27FC236}">
                  <a16:creationId xmlns:a16="http://schemas.microsoft.com/office/drawing/2014/main" id="{34BE2358-6BB4-4434-B89B-56EB3E2EBA8D}"/>
                </a:ext>
              </a:extLst>
            </p:cNvPr>
            <p:cNvSpPr txBox="1"/>
            <p:nvPr/>
          </p:nvSpPr>
          <p:spPr>
            <a:xfrm>
              <a:off x="-3066921" y="7264233"/>
              <a:ext cx="4017058" cy="584611"/>
            </a:xfrm>
            <a:prstGeom prst="rect">
              <a:avLst/>
            </a:prstGeom>
            <a:noFill/>
          </p:spPr>
          <p:txBody>
            <a:bodyPr wrap="square" lIns="100570" tIns="50285" rIns="100570" bIns="50285" rtlCol="0">
              <a:spAutoFit/>
            </a:bodyPr>
            <a:lstStyle/>
            <a:p>
              <a:r>
                <a:rPr lang="en-US" sz="2500" b="1" dirty="0">
                  <a:solidFill>
                    <a:srgbClr val="FF0000"/>
                  </a:solidFill>
                  <a:latin typeface="Times New Roman" pitchFamily="18" charset="0"/>
                  <a:cs typeface="Times New Roman" pitchFamily="18" charset="0"/>
                </a:rPr>
                <a:t>Watch this …</a:t>
              </a:r>
            </a:p>
            <a:p>
              <a:r>
                <a:rPr lang="en-US" sz="2500" b="1" dirty="0">
                  <a:solidFill>
                    <a:srgbClr val="FF0000"/>
                  </a:solidFill>
                  <a:latin typeface="Times New Roman" pitchFamily="18" charset="0"/>
                  <a:cs typeface="Times New Roman" pitchFamily="18" charset="0"/>
                </a:rPr>
                <a:t>Do all bowling balls sink?</a:t>
              </a:r>
              <a:endParaRPr lang="en-US" sz="1600" b="1" dirty="0">
                <a:solidFill>
                  <a:srgbClr val="FF0000"/>
                </a:solidFill>
              </a:endParaRPr>
            </a:p>
          </p:txBody>
        </p:sp>
      </p:grpSp>
    </p:spTree>
    <p:extLst>
      <p:ext uri="{BB962C8B-B14F-4D97-AF65-F5344CB8AC3E}">
        <p14:creationId xmlns:p14="http://schemas.microsoft.com/office/powerpoint/2010/main" val="3787148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22155</TotalTime>
  <Words>5471</Words>
  <Application>Microsoft Office PowerPoint</Application>
  <PresentationFormat>Custom</PresentationFormat>
  <Paragraphs>867</Paragraphs>
  <Slides>62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Arial</vt:lpstr>
      <vt:lpstr>Arial Black</vt:lpstr>
      <vt:lpstr>Arial Rounded MT Bold</vt:lpstr>
      <vt:lpstr>Georgia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Everyday Chemistry Video #1: Chemistry Life Hacks (Vol 1)</vt:lpstr>
      <vt:lpstr>Everyday Chemistry Video #2: Chemistry Life Hacks (Vol 2)</vt:lpstr>
      <vt:lpstr>Everyday Chemistry Video #3: Baking Soda Life Hacks</vt:lpstr>
      <vt:lpstr>Everyday Chemistry Video #4: How to Cookie with Science</vt:lpstr>
      <vt:lpstr>Everyday Chemistry Physical or chemical?</vt:lpstr>
      <vt:lpstr>PowerPoint Presentation</vt:lpstr>
      <vt:lpstr>PowerPoint Presentation</vt:lpstr>
      <vt:lpstr>Chem Lesson 4 Notes</vt:lpstr>
      <vt:lpstr>PowerPoint Presentation</vt:lpstr>
      <vt:lpstr>PowerPoint Presentation</vt:lpstr>
      <vt:lpstr>PowerPoint Presentation</vt:lpstr>
      <vt:lpstr>PowerPoint Presentation</vt:lpstr>
      <vt:lpstr>Things to do …</vt:lpstr>
      <vt:lpstr>Activity 4A: Lego Science: Building Blocks of Matter</vt:lpstr>
      <vt:lpstr>Elements – Simplest pure substance, found as atoms</vt:lpstr>
      <vt:lpstr>PowerPoint Presentation</vt:lpstr>
      <vt:lpstr>Compounds - 2 or more different elements bonded together.</vt:lpstr>
      <vt:lpstr>PowerPoint Presentation</vt:lpstr>
      <vt:lpstr>Mixtures - Mixtures are not chemically combined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of Matter</dc:title>
  <dc:creator>Tracy Trimpe</dc:creator>
  <cp:lastModifiedBy>Tracy Tomm</cp:lastModifiedBy>
  <cp:revision>963</cp:revision>
  <dcterms:created xsi:type="dcterms:W3CDTF">2006-10-16T23:04:54Z</dcterms:created>
  <dcterms:modified xsi:type="dcterms:W3CDTF">2021-02-23T15:06:58Z</dcterms:modified>
</cp:coreProperties>
</file>