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0"/>
  </p:handoutMasterIdLst>
  <p:sldIdLst>
    <p:sldId id="256" r:id="rId2"/>
    <p:sldId id="257" r:id="rId3"/>
    <p:sldId id="258" r:id="rId4"/>
    <p:sldId id="259" r:id="rId5"/>
    <p:sldId id="260" r:id="rId6"/>
    <p:sldId id="261" r:id="rId7"/>
    <p:sldId id="263" r:id="rId8"/>
    <p:sldId id="262" r:id="rId9"/>
  </p:sldIdLst>
  <p:sldSz cx="10972800" cy="6858000"/>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66CCFF"/>
    <a:srgbClr val="66FFFF"/>
    <a:srgbClr val="99FF99"/>
    <a:srgbClr val="CC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984" y="-78"/>
      </p:cViewPr>
      <p:guideLst>
        <p:guide orient="horz" pos="2160"/>
        <p:guide pos="3456"/>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vl1pPr>
          </a:lstStyle>
          <a:p>
            <a:pPr>
              <a:defRPr/>
            </a:pPr>
            <a:endParaRPr lang="en-US"/>
          </a:p>
        </p:txBody>
      </p:sp>
      <p:sp>
        <p:nvSpPr>
          <p:cNvPr id="10243"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vl1pPr>
          </a:lstStyle>
          <a:p>
            <a:pPr>
              <a:defRPr/>
            </a:pPr>
            <a:endParaRPr lang="en-US"/>
          </a:p>
        </p:txBody>
      </p:sp>
      <p:sp>
        <p:nvSpPr>
          <p:cNvPr id="10244"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vl1pPr>
          </a:lstStyle>
          <a:p>
            <a:pPr>
              <a:defRPr/>
            </a:pPr>
            <a:endParaRPr lang="en-US"/>
          </a:p>
        </p:txBody>
      </p:sp>
      <p:sp>
        <p:nvSpPr>
          <p:cNvPr id="10245"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vl1pPr>
          </a:lstStyle>
          <a:p>
            <a:pPr>
              <a:defRPr/>
            </a:pPr>
            <a:fld id="{C43AC219-E206-49F3-AF06-A81CD3F64A57}"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22325" y="2130425"/>
            <a:ext cx="932815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646238" y="3886200"/>
            <a:ext cx="7680325"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4AF7FCE-2E7A-4140-A1F1-5DC51AB5495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3715E36-7A84-4B59-AE48-F85CEF915C2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54963" y="274638"/>
            <a:ext cx="2468562"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49275" y="274638"/>
            <a:ext cx="7253288"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5DA503B-E603-44DE-9DBB-F5B517EFE9F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0E82D8A-328D-4D13-8996-9186DD14F8C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775" y="4406900"/>
            <a:ext cx="9326563"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866775" y="2906713"/>
            <a:ext cx="9326563"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E490694-E8C7-4A70-899B-DD5F13CBAE5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49275" y="1600200"/>
            <a:ext cx="48609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562600" y="1600200"/>
            <a:ext cx="48609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D355A23-E0F5-44FD-82D8-E9D57B04992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49275" y="1535113"/>
            <a:ext cx="48482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5" y="2174875"/>
            <a:ext cx="48482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573713" y="1535113"/>
            <a:ext cx="484981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73713" y="2174875"/>
            <a:ext cx="484981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5122342-51E1-47D8-9A0C-E751030ACB0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56EA2BB-8D64-4F1A-8FA3-720B065AAA0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C47DD27-9EC2-4041-B2F7-56C9C4B0367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9275" y="273050"/>
            <a:ext cx="3609975"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289425" y="273050"/>
            <a:ext cx="61341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49275" y="1435100"/>
            <a:ext cx="360997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527F4A7-89A5-4EF7-91E4-DD79119B895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51063" y="4800600"/>
            <a:ext cx="6583362"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151063" y="612775"/>
            <a:ext cx="6583362"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151063" y="5367338"/>
            <a:ext cx="6583362"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79E5E91-EB5E-41AD-B7B4-1B63EB7BD43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49275" y="274638"/>
            <a:ext cx="987425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549275" y="1600200"/>
            <a:ext cx="987425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549275" y="6245225"/>
            <a:ext cx="255905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749675" y="6245225"/>
            <a:ext cx="347345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7864475" y="6245225"/>
            <a:ext cx="255905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2771C62-88A6-4E24-9236-F5F7E84CBFA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iencespot.net/" TargetMode="External"/><Relationship Id="rId2" Type="http://schemas.openxmlformats.org/officeDocument/2006/relationships/image" Target="../media/image1.wmf"/><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4" descr="NA00950_"/>
          <p:cNvPicPr>
            <a:picLocks noChangeAspect="1" noChangeArrowheads="1"/>
          </p:cNvPicPr>
          <p:nvPr/>
        </p:nvPicPr>
        <p:blipFill>
          <a:blip r:embed="rId2" cstate="print"/>
          <a:srcRect/>
          <a:stretch>
            <a:fillRect/>
          </a:stretch>
        </p:blipFill>
        <p:spPr bwMode="auto">
          <a:xfrm>
            <a:off x="522288" y="4343400"/>
            <a:ext cx="4800600" cy="2101850"/>
          </a:xfrm>
          <a:prstGeom prst="rect">
            <a:avLst/>
          </a:prstGeom>
          <a:noFill/>
          <a:ln w="9525">
            <a:noFill/>
            <a:miter lim="800000"/>
            <a:headEnd/>
            <a:tailEnd/>
          </a:ln>
        </p:spPr>
      </p:pic>
      <p:sp>
        <p:nvSpPr>
          <p:cNvPr id="2051" name="Text Box 5"/>
          <p:cNvSpPr txBox="1">
            <a:spLocks noChangeArrowheads="1"/>
          </p:cNvSpPr>
          <p:nvPr/>
        </p:nvSpPr>
        <p:spPr bwMode="auto">
          <a:xfrm>
            <a:off x="5715000" y="4495800"/>
            <a:ext cx="5181600" cy="2092325"/>
          </a:xfrm>
          <a:prstGeom prst="rect">
            <a:avLst/>
          </a:prstGeom>
          <a:noFill/>
          <a:ln w="9525">
            <a:noFill/>
            <a:miter lim="800000"/>
            <a:headEnd/>
            <a:tailEnd/>
          </a:ln>
        </p:spPr>
        <p:txBody>
          <a:bodyPr>
            <a:spAutoFit/>
          </a:bodyPr>
          <a:lstStyle/>
          <a:p>
            <a:pPr algn="ctr">
              <a:spcBef>
                <a:spcPct val="50000"/>
              </a:spcBef>
            </a:pPr>
            <a:r>
              <a:rPr lang="en-US" sz="2000" b="1">
                <a:latin typeface="Times New Roman" pitchFamily="18" charset="0"/>
                <a:cs typeface="Times New Roman" pitchFamily="18" charset="0"/>
              </a:rPr>
              <a:t>8</a:t>
            </a:r>
            <a:r>
              <a:rPr lang="en-US" sz="2000" b="1" baseline="30000">
                <a:latin typeface="Times New Roman" pitchFamily="18" charset="0"/>
                <a:cs typeface="Times New Roman" pitchFamily="18" charset="0"/>
              </a:rPr>
              <a:t>th</a:t>
            </a:r>
            <a:r>
              <a:rPr lang="en-US" sz="2000" b="1">
                <a:latin typeface="Times New Roman" pitchFamily="18" charset="0"/>
                <a:cs typeface="Times New Roman" pitchFamily="18" charset="0"/>
              </a:rPr>
              <a:t> Grade Science</a:t>
            </a:r>
            <a:br>
              <a:rPr lang="en-US" sz="2000" b="1">
                <a:latin typeface="Times New Roman" pitchFamily="18" charset="0"/>
                <a:cs typeface="Times New Roman" pitchFamily="18" charset="0"/>
              </a:rPr>
            </a:br>
            <a:r>
              <a:rPr lang="en-US" sz="2000" b="1">
                <a:latin typeface="Times New Roman" pitchFamily="18" charset="0"/>
                <a:cs typeface="Times New Roman" pitchFamily="18" charset="0"/>
              </a:rPr>
              <a:t>Technological Design Project</a:t>
            </a:r>
            <a:br>
              <a:rPr lang="en-US" sz="2000" b="1">
                <a:latin typeface="Times New Roman" pitchFamily="18" charset="0"/>
                <a:cs typeface="Times New Roman" pitchFamily="18" charset="0"/>
              </a:rPr>
            </a:br>
            <a:r>
              <a:rPr lang="en-US" sz="2000" b="1">
                <a:latin typeface="Times New Roman" pitchFamily="18" charset="0"/>
                <a:cs typeface="Times New Roman" pitchFamily="18" charset="0"/>
              </a:rPr>
              <a:t>Illinois Learning Standard 11B</a:t>
            </a:r>
          </a:p>
          <a:p>
            <a:pPr algn="ctr">
              <a:spcBef>
                <a:spcPct val="50000"/>
              </a:spcBef>
            </a:pPr>
            <a:r>
              <a:rPr lang="en-US" sz="2000" b="1">
                <a:latin typeface="Times New Roman" pitchFamily="18" charset="0"/>
                <a:cs typeface="Times New Roman" pitchFamily="18" charset="0"/>
              </a:rPr>
              <a:t>Created by Mrs. Tracy Trimpe</a:t>
            </a:r>
            <a:br>
              <a:rPr lang="en-US" sz="2000" b="1">
                <a:latin typeface="Times New Roman" pitchFamily="18" charset="0"/>
                <a:cs typeface="Times New Roman" pitchFamily="18" charset="0"/>
              </a:rPr>
            </a:br>
            <a:r>
              <a:rPr lang="en-US" sz="2000" b="1">
                <a:latin typeface="Times New Roman" pitchFamily="18" charset="0"/>
                <a:cs typeface="Times New Roman" pitchFamily="18" charset="0"/>
              </a:rPr>
              <a:t>Havana Junior High School</a:t>
            </a:r>
            <a:br>
              <a:rPr lang="en-US" sz="2000" b="1">
                <a:latin typeface="Times New Roman" pitchFamily="18" charset="0"/>
                <a:cs typeface="Times New Roman" pitchFamily="18" charset="0"/>
              </a:rPr>
            </a:br>
            <a:r>
              <a:rPr lang="en-US" sz="2000" b="1">
                <a:latin typeface="Times New Roman" pitchFamily="18" charset="0"/>
                <a:cs typeface="Times New Roman" pitchFamily="18" charset="0"/>
                <a:hlinkClick r:id="rId3"/>
              </a:rPr>
              <a:t>http://sciencespot.net/</a:t>
            </a:r>
            <a:r>
              <a:rPr lang="en-US" sz="2000" b="1">
                <a:latin typeface="Times New Roman" pitchFamily="18" charset="0"/>
                <a:cs typeface="Times New Roman" pitchFamily="18" charset="0"/>
              </a:rPr>
              <a:t> </a:t>
            </a:r>
          </a:p>
        </p:txBody>
      </p:sp>
      <p:pic>
        <p:nvPicPr>
          <p:cNvPr id="2052" name="Picture 6" descr="100_0622"/>
          <p:cNvPicPr>
            <a:picLocks noChangeAspect="1" noChangeArrowheads="1"/>
          </p:cNvPicPr>
          <p:nvPr/>
        </p:nvPicPr>
        <p:blipFill>
          <a:blip r:embed="rId4" cstate="print"/>
          <a:srcRect l="5455" t="7347" r="1819" b="6938"/>
          <a:stretch>
            <a:fillRect/>
          </a:stretch>
        </p:blipFill>
        <p:spPr bwMode="auto">
          <a:xfrm>
            <a:off x="6019800" y="685800"/>
            <a:ext cx="4664075" cy="3200400"/>
          </a:xfrm>
          <a:prstGeom prst="rect">
            <a:avLst/>
          </a:prstGeom>
          <a:noFill/>
          <a:ln w="38100">
            <a:solidFill>
              <a:srgbClr val="000000"/>
            </a:solidFill>
            <a:miter lim="800000"/>
            <a:headEnd/>
            <a:tailEnd/>
          </a:ln>
        </p:spPr>
      </p:pic>
      <p:grpSp>
        <p:nvGrpSpPr>
          <p:cNvPr id="2053" name="Group 11"/>
          <p:cNvGrpSpPr>
            <a:grpSpLocks/>
          </p:cNvGrpSpPr>
          <p:nvPr/>
        </p:nvGrpSpPr>
        <p:grpSpPr bwMode="auto">
          <a:xfrm>
            <a:off x="190500" y="533400"/>
            <a:ext cx="5464175" cy="3657600"/>
            <a:chOff x="190500" y="838200"/>
            <a:chExt cx="5464175" cy="2553058"/>
          </a:xfrm>
        </p:grpSpPr>
        <p:sp>
          <p:nvSpPr>
            <p:cNvPr id="10" name="Rectangle 9"/>
            <p:cNvSpPr/>
            <p:nvPr/>
          </p:nvSpPr>
          <p:spPr>
            <a:xfrm>
              <a:off x="190500" y="838200"/>
              <a:ext cx="5464175" cy="1200329"/>
            </a:xfrm>
            <a:prstGeom prst="rect">
              <a:avLst/>
            </a:prstGeom>
            <a:noFill/>
          </p:spPr>
          <p:txBody>
            <a:bodyPr>
              <a:prstTxWarp prst="textTriangl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7200" b="1" dirty="0">
                  <a:ln w="11430"/>
                  <a:solidFill>
                    <a:srgbClr val="0033CC"/>
                  </a:solidFill>
                  <a:effectLst>
                    <a:outerShdw blurRad="50800" dist="38100" dir="13500000" algn="br" rotWithShape="0">
                      <a:prstClr val="black">
                        <a:alpha val="40000"/>
                      </a:prstClr>
                    </a:outerShdw>
                  </a:effectLst>
                  <a:latin typeface="Times New Roman" pitchFamily="18" charset="0"/>
                  <a:cs typeface="Times New Roman" pitchFamily="18" charset="0"/>
                </a:rPr>
                <a:t>Build-A-Nest</a:t>
              </a:r>
            </a:p>
          </p:txBody>
        </p:sp>
        <p:sp>
          <p:nvSpPr>
            <p:cNvPr id="11" name="Rectangle 10"/>
            <p:cNvSpPr/>
            <p:nvPr/>
          </p:nvSpPr>
          <p:spPr>
            <a:xfrm>
              <a:off x="190500" y="2190929"/>
              <a:ext cx="5464175" cy="1200329"/>
            </a:xfrm>
            <a:prstGeom prst="rect">
              <a:avLst/>
            </a:prstGeom>
            <a:noFill/>
          </p:spPr>
          <p:txBody>
            <a:bodyPr>
              <a:prstTxWarp prst="textTriangleInverted">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7200" b="1" dirty="0">
                  <a:ln w="28575"/>
                  <a:solidFill>
                    <a:srgbClr val="0033CC"/>
                  </a:solidFill>
                  <a:effectLst>
                    <a:outerShdw blurRad="50800" dist="38100" dir="13500000" algn="br" rotWithShape="0">
                      <a:prstClr val="black">
                        <a:alpha val="40000"/>
                      </a:prstClr>
                    </a:outerShdw>
                  </a:effectLst>
                  <a:latin typeface="Times New Roman" pitchFamily="18" charset="0"/>
                  <a:cs typeface="Times New Roman" pitchFamily="18" charset="0"/>
                </a:rPr>
                <a:t>Challenge</a:t>
              </a: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10972800" cy="914400"/>
          </a:xfrm>
          <a:solidFill>
            <a:schemeClr val="accent2"/>
          </a:solidFill>
        </p:spPr>
        <p:txBody>
          <a:bodyPr/>
          <a:lstStyle/>
          <a:p>
            <a:pPr eaLnBrk="1" hangingPunct="1"/>
            <a:r>
              <a:rPr lang="en-US" b="1" smtClean="0">
                <a:solidFill>
                  <a:schemeClr val="bg1"/>
                </a:solidFill>
                <a:latin typeface="Times New Roman" pitchFamily="18" charset="0"/>
                <a:cs typeface="Times New Roman" pitchFamily="18" charset="0"/>
              </a:rPr>
              <a:t>What do bird nests look like?</a:t>
            </a:r>
          </a:p>
        </p:txBody>
      </p:sp>
      <p:grpSp>
        <p:nvGrpSpPr>
          <p:cNvPr id="2" name="Group 35"/>
          <p:cNvGrpSpPr>
            <a:grpSpLocks/>
          </p:cNvGrpSpPr>
          <p:nvPr/>
        </p:nvGrpSpPr>
        <p:grpSpPr bwMode="auto">
          <a:xfrm>
            <a:off x="549275" y="1143000"/>
            <a:ext cx="6126163" cy="1524000"/>
            <a:chOff x="288" y="720"/>
            <a:chExt cx="3216" cy="960"/>
          </a:xfrm>
        </p:grpSpPr>
        <p:pic>
          <p:nvPicPr>
            <p:cNvPr id="3095" name="Picture 11" descr="BlkVuleggs"/>
            <p:cNvPicPr>
              <a:picLocks noChangeAspect="1" noChangeArrowheads="1"/>
            </p:cNvPicPr>
            <p:nvPr/>
          </p:nvPicPr>
          <p:blipFill>
            <a:blip r:embed="rId2" cstate="print"/>
            <a:srcRect l="11429" t="16812" r="8571" b="-876"/>
            <a:stretch>
              <a:fillRect/>
            </a:stretch>
          </p:blipFill>
          <p:spPr bwMode="auto">
            <a:xfrm>
              <a:off x="288" y="720"/>
              <a:ext cx="1344" cy="960"/>
            </a:xfrm>
            <a:prstGeom prst="rect">
              <a:avLst/>
            </a:prstGeom>
            <a:noFill/>
            <a:ln w="9525">
              <a:noFill/>
              <a:miter lim="800000"/>
              <a:headEnd/>
              <a:tailEnd/>
            </a:ln>
          </p:spPr>
        </p:pic>
        <p:sp>
          <p:nvSpPr>
            <p:cNvPr id="3096" name="Text Box 12"/>
            <p:cNvSpPr txBox="1">
              <a:spLocks noChangeArrowheads="1"/>
            </p:cNvSpPr>
            <p:nvPr/>
          </p:nvSpPr>
          <p:spPr bwMode="auto">
            <a:xfrm>
              <a:off x="1680" y="720"/>
              <a:ext cx="1824" cy="806"/>
            </a:xfrm>
            <a:prstGeom prst="rect">
              <a:avLst/>
            </a:prstGeom>
            <a:noFill/>
            <a:ln w="9525">
              <a:noFill/>
              <a:miter lim="800000"/>
              <a:headEnd/>
              <a:tailEnd/>
            </a:ln>
          </p:spPr>
          <p:txBody>
            <a:bodyPr>
              <a:spAutoFit/>
            </a:bodyPr>
            <a:lstStyle/>
            <a:p>
              <a:pPr algn="ctr">
                <a:spcBef>
                  <a:spcPct val="50000"/>
                </a:spcBef>
              </a:pPr>
              <a:r>
                <a:rPr lang="en-US" b="1"/>
                <a:t>Scrape Nests</a:t>
              </a:r>
              <a:br>
                <a:rPr lang="en-US" b="1"/>
              </a:br>
              <a:r>
                <a:rPr lang="en-US" sz="1200"/>
                <a:t>Simple depressions in the ground (sometimes with a few stones added) or in the leaf litter. Penguins, shorebirds, gulls, terns, nighthawks, vultures, and other species make this type of nest. </a:t>
              </a:r>
            </a:p>
          </p:txBody>
        </p:sp>
        <p:sp>
          <p:nvSpPr>
            <p:cNvPr id="3097" name="Line 30"/>
            <p:cNvSpPr>
              <a:spLocks noChangeShapeType="1"/>
            </p:cNvSpPr>
            <p:nvPr/>
          </p:nvSpPr>
          <p:spPr bwMode="auto">
            <a:xfrm flipH="1">
              <a:off x="1728" y="816"/>
              <a:ext cx="336" cy="0"/>
            </a:xfrm>
            <a:prstGeom prst="line">
              <a:avLst/>
            </a:prstGeom>
            <a:noFill/>
            <a:ln w="9525">
              <a:solidFill>
                <a:schemeClr val="tx1"/>
              </a:solidFill>
              <a:round/>
              <a:headEnd/>
              <a:tailEnd type="triangle" w="med" len="med"/>
            </a:ln>
          </p:spPr>
          <p:txBody>
            <a:bodyPr/>
            <a:lstStyle/>
            <a:p>
              <a:endParaRPr lang="en-US"/>
            </a:p>
          </p:txBody>
        </p:sp>
      </p:grpSp>
      <p:grpSp>
        <p:nvGrpSpPr>
          <p:cNvPr id="3" name="Group 38"/>
          <p:cNvGrpSpPr>
            <a:grpSpLocks/>
          </p:cNvGrpSpPr>
          <p:nvPr/>
        </p:nvGrpSpPr>
        <p:grpSpPr bwMode="auto">
          <a:xfrm>
            <a:off x="822325" y="4267200"/>
            <a:ext cx="5943600" cy="1981200"/>
            <a:chOff x="432" y="2928"/>
            <a:chExt cx="3120" cy="1248"/>
          </a:xfrm>
        </p:grpSpPr>
        <p:sp>
          <p:nvSpPr>
            <p:cNvPr id="3092" name="Text Box 27"/>
            <p:cNvSpPr txBox="1">
              <a:spLocks noChangeArrowheads="1"/>
            </p:cNvSpPr>
            <p:nvPr/>
          </p:nvSpPr>
          <p:spPr bwMode="auto">
            <a:xfrm>
              <a:off x="1728" y="3168"/>
              <a:ext cx="1824" cy="806"/>
            </a:xfrm>
            <a:prstGeom prst="rect">
              <a:avLst/>
            </a:prstGeom>
            <a:noFill/>
            <a:ln w="9525">
              <a:noFill/>
              <a:miter lim="800000"/>
              <a:headEnd/>
              <a:tailEnd/>
            </a:ln>
          </p:spPr>
          <p:txBody>
            <a:bodyPr>
              <a:spAutoFit/>
            </a:bodyPr>
            <a:lstStyle/>
            <a:p>
              <a:pPr algn="ctr">
                <a:spcBef>
                  <a:spcPct val="50000"/>
                </a:spcBef>
              </a:pPr>
              <a:r>
                <a:rPr lang="en-US" b="1"/>
                <a:t>Cupped nests</a:t>
              </a:r>
              <a:r>
                <a:rPr lang="en-US"/>
                <a:t> </a:t>
              </a:r>
              <a:br>
                <a:rPr lang="en-US"/>
              </a:br>
              <a:r>
                <a:rPr lang="en-US" sz="1200"/>
                <a:t>These nests are cup-shaped and may be constructed of various materials and in a variety of locations. They may be anchored on branches of a tree, suspended, or adhered to an object. Some may also be built on the ground.</a:t>
              </a:r>
            </a:p>
          </p:txBody>
        </p:sp>
        <p:pic>
          <p:nvPicPr>
            <p:cNvPr id="3093" name="Picture 29" descr="oriolenest"/>
            <p:cNvPicPr>
              <a:picLocks noChangeAspect="1" noChangeArrowheads="1"/>
            </p:cNvPicPr>
            <p:nvPr/>
          </p:nvPicPr>
          <p:blipFill>
            <a:blip r:embed="rId3" cstate="print"/>
            <a:srcRect t="14981" b="7117"/>
            <a:stretch>
              <a:fillRect/>
            </a:stretch>
          </p:blipFill>
          <p:spPr bwMode="auto">
            <a:xfrm>
              <a:off x="432" y="2928"/>
              <a:ext cx="1221" cy="1248"/>
            </a:xfrm>
            <a:prstGeom prst="rect">
              <a:avLst/>
            </a:prstGeom>
            <a:noFill/>
            <a:ln w="9525">
              <a:noFill/>
              <a:miter lim="800000"/>
              <a:headEnd/>
              <a:tailEnd/>
            </a:ln>
          </p:spPr>
        </p:pic>
        <p:sp>
          <p:nvSpPr>
            <p:cNvPr id="3094" name="Line 31"/>
            <p:cNvSpPr>
              <a:spLocks noChangeShapeType="1"/>
            </p:cNvSpPr>
            <p:nvPr/>
          </p:nvSpPr>
          <p:spPr bwMode="auto">
            <a:xfrm flipH="1">
              <a:off x="1728" y="3291"/>
              <a:ext cx="336" cy="0"/>
            </a:xfrm>
            <a:prstGeom prst="line">
              <a:avLst/>
            </a:prstGeom>
            <a:noFill/>
            <a:ln w="9525">
              <a:solidFill>
                <a:schemeClr val="tx1"/>
              </a:solidFill>
              <a:round/>
              <a:headEnd/>
              <a:tailEnd type="triangle" w="med" len="med"/>
            </a:ln>
          </p:spPr>
          <p:txBody>
            <a:bodyPr/>
            <a:lstStyle/>
            <a:p>
              <a:endParaRPr lang="en-US"/>
            </a:p>
          </p:txBody>
        </p:sp>
      </p:grpSp>
      <p:grpSp>
        <p:nvGrpSpPr>
          <p:cNvPr id="4" name="Group 37"/>
          <p:cNvGrpSpPr>
            <a:grpSpLocks/>
          </p:cNvGrpSpPr>
          <p:nvPr/>
        </p:nvGrpSpPr>
        <p:grpSpPr bwMode="auto">
          <a:xfrm>
            <a:off x="671513" y="2709863"/>
            <a:ext cx="5576887" cy="1676400"/>
            <a:chOff x="288" y="1776"/>
            <a:chExt cx="2686" cy="1056"/>
          </a:xfrm>
        </p:grpSpPr>
        <p:pic>
          <p:nvPicPr>
            <p:cNvPr id="3089" name="Picture 14" descr="kingfisherburrow"/>
            <p:cNvPicPr>
              <a:picLocks noChangeAspect="1" noChangeArrowheads="1"/>
            </p:cNvPicPr>
            <p:nvPr/>
          </p:nvPicPr>
          <p:blipFill>
            <a:blip r:embed="rId4" cstate="print"/>
            <a:srcRect b="40158"/>
            <a:stretch>
              <a:fillRect/>
            </a:stretch>
          </p:blipFill>
          <p:spPr bwMode="auto">
            <a:xfrm>
              <a:off x="2064" y="1776"/>
              <a:ext cx="910" cy="1056"/>
            </a:xfrm>
            <a:prstGeom prst="rect">
              <a:avLst/>
            </a:prstGeom>
            <a:noFill/>
            <a:ln w="9525">
              <a:noFill/>
              <a:miter lim="800000"/>
              <a:headEnd/>
              <a:tailEnd/>
            </a:ln>
          </p:spPr>
        </p:pic>
        <p:sp>
          <p:nvSpPr>
            <p:cNvPr id="3090" name="Text Box 15"/>
            <p:cNvSpPr txBox="1">
              <a:spLocks noChangeArrowheads="1"/>
            </p:cNvSpPr>
            <p:nvPr/>
          </p:nvSpPr>
          <p:spPr bwMode="auto">
            <a:xfrm>
              <a:off x="288" y="1824"/>
              <a:ext cx="1776" cy="806"/>
            </a:xfrm>
            <a:prstGeom prst="rect">
              <a:avLst/>
            </a:prstGeom>
            <a:noFill/>
            <a:ln w="9525">
              <a:noFill/>
              <a:miter lim="800000"/>
              <a:headEnd/>
              <a:tailEnd/>
            </a:ln>
          </p:spPr>
          <p:txBody>
            <a:bodyPr>
              <a:spAutoFit/>
            </a:bodyPr>
            <a:lstStyle/>
            <a:p>
              <a:pPr algn="ctr">
                <a:spcBef>
                  <a:spcPct val="50000"/>
                </a:spcBef>
              </a:pPr>
              <a:r>
                <a:rPr lang="en-US" b="1"/>
                <a:t>Burrow nests</a:t>
              </a:r>
              <a:r>
                <a:rPr lang="en-US" sz="1400"/>
                <a:t> </a:t>
              </a:r>
              <a:br>
                <a:rPr lang="en-US" sz="1400"/>
              </a:br>
              <a:r>
                <a:rPr lang="en-US" sz="1200"/>
                <a:t>This nest is effective at protecting eggs and young from predators &amp; maintaining an appropriate microclimate for eggs &amp; young. Some birds construct their own burrows, while others may use burrows constructed by other species. </a:t>
              </a:r>
            </a:p>
          </p:txBody>
        </p:sp>
        <p:sp>
          <p:nvSpPr>
            <p:cNvPr id="3091" name="Line 32"/>
            <p:cNvSpPr>
              <a:spLocks noChangeShapeType="1"/>
            </p:cNvSpPr>
            <p:nvPr/>
          </p:nvSpPr>
          <p:spPr bwMode="auto">
            <a:xfrm>
              <a:off x="1680" y="1941"/>
              <a:ext cx="336" cy="0"/>
            </a:xfrm>
            <a:prstGeom prst="line">
              <a:avLst/>
            </a:prstGeom>
            <a:noFill/>
            <a:ln w="9525">
              <a:solidFill>
                <a:schemeClr val="tx1"/>
              </a:solidFill>
              <a:round/>
              <a:headEnd/>
              <a:tailEnd type="triangle" w="med" len="med"/>
            </a:ln>
          </p:spPr>
          <p:txBody>
            <a:bodyPr/>
            <a:lstStyle/>
            <a:p>
              <a:endParaRPr lang="en-US"/>
            </a:p>
          </p:txBody>
        </p:sp>
      </p:grpSp>
      <p:grpSp>
        <p:nvGrpSpPr>
          <p:cNvPr id="5" name="Group 36"/>
          <p:cNvGrpSpPr>
            <a:grpSpLocks/>
          </p:cNvGrpSpPr>
          <p:nvPr/>
        </p:nvGrpSpPr>
        <p:grpSpPr bwMode="auto">
          <a:xfrm>
            <a:off x="6781800" y="1143000"/>
            <a:ext cx="3567113" cy="2392363"/>
            <a:chOff x="3456" y="720"/>
            <a:chExt cx="1872" cy="1507"/>
          </a:xfrm>
        </p:grpSpPr>
        <p:sp>
          <p:nvSpPr>
            <p:cNvPr id="3086" name="Rectangle 21"/>
            <p:cNvSpPr>
              <a:spLocks noChangeArrowheads="1"/>
            </p:cNvSpPr>
            <p:nvPr/>
          </p:nvSpPr>
          <p:spPr bwMode="auto">
            <a:xfrm>
              <a:off x="3456" y="1536"/>
              <a:ext cx="1872" cy="691"/>
            </a:xfrm>
            <a:prstGeom prst="rect">
              <a:avLst/>
            </a:prstGeom>
            <a:noFill/>
            <a:ln w="9525">
              <a:noFill/>
              <a:miter lim="800000"/>
              <a:headEnd/>
              <a:tailEnd/>
            </a:ln>
          </p:spPr>
          <p:txBody>
            <a:bodyPr anchor="ctr">
              <a:spAutoFit/>
            </a:bodyPr>
            <a:lstStyle/>
            <a:p>
              <a:pPr algn="ctr"/>
              <a:r>
                <a:rPr lang="en-US" b="1"/>
                <a:t>Platform nests </a:t>
              </a:r>
              <a:br>
                <a:rPr lang="en-US" b="1"/>
              </a:br>
              <a:r>
                <a:rPr lang="en-US" sz="1200"/>
                <a:t>Relatively flat nests that may be located on the ground, in a tree, or on the tops of rooted vegetation or debris in shallow water (like the Western Grebe nest). </a:t>
              </a:r>
            </a:p>
          </p:txBody>
        </p:sp>
        <p:pic>
          <p:nvPicPr>
            <p:cNvPr id="3087" name="Picture 23" descr="westerngrebenest"/>
            <p:cNvPicPr>
              <a:picLocks noChangeAspect="1" noChangeArrowheads="1"/>
            </p:cNvPicPr>
            <p:nvPr/>
          </p:nvPicPr>
          <p:blipFill>
            <a:blip r:embed="rId5" cstate="print"/>
            <a:srcRect/>
            <a:stretch>
              <a:fillRect/>
            </a:stretch>
          </p:blipFill>
          <p:spPr bwMode="auto">
            <a:xfrm>
              <a:off x="3840" y="720"/>
              <a:ext cx="1152" cy="778"/>
            </a:xfrm>
            <a:prstGeom prst="rect">
              <a:avLst/>
            </a:prstGeom>
            <a:noFill/>
            <a:ln w="9525">
              <a:noFill/>
              <a:miter lim="800000"/>
              <a:headEnd/>
              <a:tailEnd/>
            </a:ln>
          </p:spPr>
        </p:pic>
        <p:sp>
          <p:nvSpPr>
            <p:cNvPr id="3088" name="Line 33"/>
            <p:cNvSpPr>
              <a:spLocks noChangeShapeType="1"/>
            </p:cNvSpPr>
            <p:nvPr/>
          </p:nvSpPr>
          <p:spPr bwMode="auto">
            <a:xfrm flipV="1">
              <a:off x="4944" y="1536"/>
              <a:ext cx="0" cy="144"/>
            </a:xfrm>
            <a:prstGeom prst="line">
              <a:avLst/>
            </a:prstGeom>
            <a:noFill/>
            <a:ln w="9525">
              <a:solidFill>
                <a:schemeClr val="tx1"/>
              </a:solidFill>
              <a:round/>
              <a:headEnd/>
              <a:tailEnd type="triangle" w="med" len="med"/>
            </a:ln>
          </p:spPr>
          <p:txBody>
            <a:bodyPr/>
            <a:lstStyle/>
            <a:p>
              <a:endParaRPr lang="en-US"/>
            </a:p>
          </p:txBody>
        </p:sp>
      </p:grpSp>
      <p:grpSp>
        <p:nvGrpSpPr>
          <p:cNvPr id="6" name="Group 39"/>
          <p:cNvGrpSpPr>
            <a:grpSpLocks/>
          </p:cNvGrpSpPr>
          <p:nvPr/>
        </p:nvGrpSpPr>
        <p:grpSpPr bwMode="auto">
          <a:xfrm>
            <a:off x="6691313" y="3657600"/>
            <a:ext cx="3900487" cy="2895600"/>
            <a:chOff x="3408" y="2256"/>
            <a:chExt cx="2048" cy="1824"/>
          </a:xfrm>
        </p:grpSpPr>
        <p:pic>
          <p:nvPicPr>
            <p:cNvPr id="3083" name="Picture 25" descr="gilawoodpeckercavity"/>
            <p:cNvPicPr>
              <a:picLocks noChangeAspect="1" noChangeArrowheads="1"/>
            </p:cNvPicPr>
            <p:nvPr/>
          </p:nvPicPr>
          <p:blipFill>
            <a:blip r:embed="rId6" cstate="print"/>
            <a:srcRect/>
            <a:stretch>
              <a:fillRect/>
            </a:stretch>
          </p:blipFill>
          <p:spPr bwMode="auto">
            <a:xfrm>
              <a:off x="3976" y="3120"/>
              <a:ext cx="960" cy="960"/>
            </a:xfrm>
            <a:prstGeom prst="rect">
              <a:avLst/>
            </a:prstGeom>
            <a:noFill/>
            <a:ln w="9525">
              <a:noFill/>
              <a:miter lim="800000"/>
              <a:headEnd/>
              <a:tailEnd/>
            </a:ln>
          </p:spPr>
        </p:pic>
        <p:sp>
          <p:nvSpPr>
            <p:cNvPr id="3084" name="Text Box 26"/>
            <p:cNvSpPr txBox="1">
              <a:spLocks noChangeArrowheads="1"/>
            </p:cNvSpPr>
            <p:nvPr/>
          </p:nvSpPr>
          <p:spPr bwMode="auto">
            <a:xfrm>
              <a:off x="3408" y="2256"/>
              <a:ext cx="2048" cy="806"/>
            </a:xfrm>
            <a:prstGeom prst="rect">
              <a:avLst/>
            </a:prstGeom>
            <a:noFill/>
            <a:ln w="9525">
              <a:noFill/>
              <a:miter lim="800000"/>
              <a:headEnd/>
              <a:tailEnd/>
            </a:ln>
          </p:spPr>
          <p:txBody>
            <a:bodyPr>
              <a:spAutoFit/>
            </a:bodyPr>
            <a:lstStyle/>
            <a:p>
              <a:pPr algn="ctr">
                <a:spcBef>
                  <a:spcPct val="50000"/>
                </a:spcBef>
              </a:pPr>
              <a:r>
                <a:rPr lang="en-US" b="1"/>
                <a:t>Cavity nests </a:t>
              </a:r>
              <a:br>
                <a:rPr lang="en-US" b="1"/>
              </a:br>
              <a:r>
                <a:rPr lang="en-US" sz="1200"/>
                <a:t>These nests are made in trees, cactus, or other plants. Some birds construct their own cavity nests and are referred to as primary cavity nesters. Species that use natural cavities or cavities constructed by other birds are called secondary cavity nesters. </a:t>
              </a:r>
            </a:p>
          </p:txBody>
        </p:sp>
        <p:sp>
          <p:nvSpPr>
            <p:cNvPr id="3085" name="Line 34"/>
            <p:cNvSpPr>
              <a:spLocks noChangeShapeType="1"/>
            </p:cNvSpPr>
            <p:nvPr/>
          </p:nvSpPr>
          <p:spPr bwMode="auto">
            <a:xfrm flipH="1">
              <a:off x="5040" y="3168"/>
              <a:ext cx="96" cy="96"/>
            </a:xfrm>
            <a:prstGeom prst="line">
              <a:avLst/>
            </a:prstGeom>
            <a:noFill/>
            <a:ln w="9525">
              <a:solidFill>
                <a:schemeClr val="tx1"/>
              </a:solidFill>
              <a:round/>
              <a:headEnd/>
              <a:tailEnd type="triangle" w="med" len="med"/>
            </a:ln>
          </p:spPr>
          <p:txBody>
            <a:bodyPr/>
            <a:lstStyle/>
            <a:p>
              <a:endParaRPr lang="en-US"/>
            </a:p>
          </p:txBody>
        </p:sp>
      </p:grpSp>
      <p:sp>
        <p:nvSpPr>
          <p:cNvPr id="3080" name="Text Box 40"/>
          <p:cNvSpPr txBox="1">
            <a:spLocks noChangeArrowheads="1"/>
          </p:cNvSpPr>
          <p:nvPr/>
        </p:nvSpPr>
        <p:spPr bwMode="auto">
          <a:xfrm>
            <a:off x="6491288" y="6613525"/>
            <a:ext cx="4481512" cy="244475"/>
          </a:xfrm>
          <a:prstGeom prst="rect">
            <a:avLst/>
          </a:prstGeom>
          <a:noFill/>
          <a:ln w="9525">
            <a:noFill/>
            <a:miter lim="800000"/>
            <a:headEnd/>
            <a:tailEnd/>
          </a:ln>
        </p:spPr>
        <p:txBody>
          <a:bodyPr>
            <a:spAutoFit/>
          </a:bodyPr>
          <a:lstStyle/>
          <a:p>
            <a:pPr algn="ctr">
              <a:spcBef>
                <a:spcPct val="50000"/>
              </a:spcBef>
            </a:pPr>
            <a:r>
              <a:rPr lang="en-US" sz="1000"/>
              <a:t>Source: http://www.biology.eku.edu/RITCHISO/birdnests.html</a:t>
            </a:r>
          </a:p>
        </p:txBody>
      </p:sp>
      <p:sp>
        <p:nvSpPr>
          <p:cNvPr id="26" name="Text Box 40"/>
          <p:cNvSpPr txBox="1">
            <a:spLocks noChangeArrowheads="1"/>
          </p:cNvSpPr>
          <p:nvPr/>
        </p:nvSpPr>
        <p:spPr bwMode="auto">
          <a:xfrm>
            <a:off x="228600" y="6324600"/>
            <a:ext cx="6553200" cy="461963"/>
          </a:xfrm>
          <a:prstGeom prst="rect">
            <a:avLst/>
          </a:prstGeom>
          <a:solidFill>
            <a:srgbClr val="FFFF00"/>
          </a:solidFill>
          <a:ln w="9525">
            <a:noFill/>
            <a:miter lim="800000"/>
            <a:headEnd/>
            <a:tailEnd/>
          </a:ln>
        </p:spPr>
        <p:txBody>
          <a:bodyPr>
            <a:spAutoFit/>
          </a:bodyPr>
          <a:lstStyle/>
          <a:p>
            <a:pPr algn="ctr">
              <a:spcBef>
                <a:spcPct val="50000"/>
              </a:spcBef>
            </a:pPr>
            <a:r>
              <a:rPr lang="en-US" sz="2400" b="1"/>
              <a:t>What type of nest does a bald eagle use?</a:t>
            </a:r>
          </a:p>
        </p:txBody>
      </p:sp>
      <p:sp>
        <p:nvSpPr>
          <p:cNvPr id="27" name="5-Point Star 26"/>
          <p:cNvSpPr/>
          <p:nvPr/>
        </p:nvSpPr>
        <p:spPr>
          <a:xfrm>
            <a:off x="7391400" y="2286000"/>
            <a:ext cx="381000" cy="381000"/>
          </a:xfrm>
          <a:prstGeom prst="star5">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righ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down)">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right)">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26"/>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0"/>
            <a:ext cx="10972800" cy="1219200"/>
          </a:xfrm>
          <a:solidFill>
            <a:schemeClr val="accent2"/>
          </a:solidFill>
        </p:spPr>
        <p:txBody>
          <a:bodyPr/>
          <a:lstStyle/>
          <a:p>
            <a:pPr eaLnBrk="1" hangingPunct="1"/>
            <a:r>
              <a:rPr lang="en-US" sz="4000" b="1" i="1" smtClean="0">
                <a:solidFill>
                  <a:schemeClr val="bg1"/>
                </a:solidFill>
                <a:latin typeface="Times New Roman" pitchFamily="18" charset="0"/>
                <a:cs typeface="Times New Roman" pitchFamily="18" charset="0"/>
              </a:rPr>
              <a:t>The Challenge … Which team can build </a:t>
            </a:r>
            <a:br>
              <a:rPr lang="en-US" sz="4000" b="1" i="1" smtClean="0">
                <a:solidFill>
                  <a:schemeClr val="bg1"/>
                </a:solidFill>
                <a:latin typeface="Times New Roman" pitchFamily="18" charset="0"/>
                <a:cs typeface="Times New Roman" pitchFamily="18" charset="0"/>
              </a:rPr>
            </a:br>
            <a:r>
              <a:rPr lang="en-US" sz="4000" b="1" i="1" smtClean="0">
                <a:solidFill>
                  <a:schemeClr val="bg1"/>
                </a:solidFill>
                <a:latin typeface="Times New Roman" pitchFamily="18" charset="0"/>
                <a:cs typeface="Times New Roman" pitchFamily="18" charset="0"/>
              </a:rPr>
              <a:t>the nest that will hold the most pennies?</a:t>
            </a:r>
            <a:endParaRPr lang="en-US" sz="4800" smtClean="0">
              <a:solidFill>
                <a:schemeClr val="bg1"/>
              </a:solidFill>
              <a:latin typeface="Cooper Black" pitchFamily="18" charset="0"/>
            </a:endParaRPr>
          </a:p>
        </p:txBody>
      </p:sp>
      <p:sp>
        <p:nvSpPr>
          <p:cNvPr id="4099" name="Rectangle 3"/>
          <p:cNvSpPr>
            <a:spLocks noGrp="1" noChangeArrowheads="1"/>
          </p:cNvSpPr>
          <p:nvPr>
            <p:ph type="body" idx="1"/>
          </p:nvPr>
        </p:nvSpPr>
        <p:spPr>
          <a:xfrm>
            <a:off x="152400" y="1524000"/>
            <a:ext cx="6781800" cy="4953000"/>
          </a:xfrm>
        </p:spPr>
        <p:txBody>
          <a:bodyPr/>
          <a:lstStyle/>
          <a:p>
            <a:pPr algn="just" eaLnBrk="1" hangingPunct="1"/>
            <a:r>
              <a:rPr lang="en-US" sz="2000" smtClean="0">
                <a:latin typeface="Times New Roman" pitchFamily="18" charset="0"/>
              </a:rPr>
              <a:t>Each team will receive one “Bird Buck” to buy nest-building materials from the Nest Store. </a:t>
            </a:r>
          </a:p>
          <a:p>
            <a:pPr algn="just" eaLnBrk="1" hangingPunct="1"/>
            <a:r>
              <a:rPr lang="en-US" sz="2000" smtClean="0">
                <a:latin typeface="Times New Roman" pitchFamily="18" charset="0"/>
              </a:rPr>
              <a:t>Your team will also receive a paper bag to hold all your materials and nest.  All materials must remain in the room!</a:t>
            </a:r>
          </a:p>
          <a:p>
            <a:pPr algn="just" eaLnBrk="1" hangingPunct="1"/>
            <a:r>
              <a:rPr lang="en-US" sz="2000" smtClean="0">
                <a:latin typeface="Times New Roman" pitchFamily="18" charset="0"/>
              </a:rPr>
              <a:t>Teams are not allowed to borrow money from other teams or add their own money or materials. In addition, teams are not allowed to trade or share materials.</a:t>
            </a:r>
          </a:p>
          <a:p>
            <a:pPr algn="just" eaLnBrk="1" hangingPunct="1"/>
            <a:r>
              <a:rPr lang="en-US" sz="2000" smtClean="0">
                <a:latin typeface="Times New Roman" pitchFamily="18" charset="0"/>
              </a:rPr>
              <a:t>All sales are final! There will not be refunds for leftover materials or replacements for damaged materials. </a:t>
            </a:r>
          </a:p>
          <a:p>
            <a:pPr algn="just" eaLnBrk="1" hangingPunct="1"/>
            <a:r>
              <a:rPr lang="en-US" sz="2000" smtClean="0">
                <a:latin typeface="Times New Roman" pitchFamily="18" charset="0"/>
              </a:rPr>
              <a:t>Bonus points will be added to the final score equal to the amount of money that was not used.  Teams will not receive any credit for leftover materials.</a:t>
            </a:r>
          </a:p>
          <a:p>
            <a:pPr algn="just" eaLnBrk="1" hangingPunct="1"/>
            <a:r>
              <a:rPr lang="en-US" sz="2000" smtClean="0">
                <a:latin typeface="Times New Roman" pitchFamily="18" charset="0"/>
              </a:rPr>
              <a:t>All nests must be designed to sit on the testing “branches” without additional support.  The nest cannot be tied or anchored to the branches in any way.</a:t>
            </a:r>
          </a:p>
        </p:txBody>
      </p:sp>
      <p:sp>
        <p:nvSpPr>
          <p:cNvPr id="4100" name="Text Box 4"/>
          <p:cNvSpPr txBox="1">
            <a:spLocks noChangeArrowheads="1"/>
          </p:cNvSpPr>
          <p:nvPr/>
        </p:nvSpPr>
        <p:spPr bwMode="auto">
          <a:xfrm>
            <a:off x="7391400" y="3429000"/>
            <a:ext cx="3429000" cy="3032125"/>
          </a:xfrm>
          <a:prstGeom prst="rect">
            <a:avLst/>
          </a:prstGeom>
          <a:solidFill>
            <a:srgbClr val="66FFFF"/>
          </a:solidFill>
          <a:ln w="76200" cmpd="tri">
            <a:solidFill>
              <a:schemeClr val="tx1"/>
            </a:solidFill>
            <a:miter lim="800000"/>
            <a:headEnd/>
            <a:tailEnd/>
          </a:ln>
        </p:spPr>
        <p:txBody>
          <a:bodyPr>
            <a:spAutoFit/>
          </a:bodyPr>
          <a:lstStyle/>
          <a:p>
            <a:pPr algn="ctr">
              <a:spcBef>
                <a:spcPts val="600"/>
              </a:spcBef>
            </a:pPr>
            <a:r>
              <a:rPr lang="en-US" sz="3200" b="1">
                <a:latin typeface="Times New Roman" pitchFamily="18" charset="0"/>
                <a:cs typeface="Times New Roman" pitchFamily="18" charset="0"/>
              </a:rPr>
              <a:t>The Nest Store</a:t>
            </a:r>
          </a:p>
          <a:p>
            <a:pPr algn="ctr"/>
            <a:r>
              <a:rPr lang="en-US">
                <a:latin typeface="Times New Roman" pitchFamily="18" charset="0"/>
                <a:cs typeface="Times New Roman" pitchFamily="18" charset="0"/>
              </a:rPr>
              <a:t>5 strips of paper = 1¢</a:t>
            </a:r>
          </a:p>
          <a:p>
            <a:pPr algn="ctr">
              <a:spcBef>
                <a:spcPct val="50000"/>
              </a:spcBef>
            </a:pPr>
            <a:r>
              <a:rPr lang="en-US">
                <a:latin typeface="Times New Roman" pitchFamily="18" charset="0"/>
                <a:cs typeface="Times New Roman" pitchFamily="18" charset="0"/>
              </a:rPr>
              <a:t>2 toothpicks = 1¢ </a:t>
            </a:r>
          </a:p>
          <a:p>
            <a:pPr algn="ctr">
              <a:spcBef>
                <a:spcPct val="50000"/>
              </a:spcBef>
            </a:pPr>
            <a:r>
              <a:rPr lang="en-US">
                <a:latin typeface="Times New Roman" pitchFamily="18" charset="0"/>
                <a:cs typeface="Times New Roman" pitchFamily="18" charset="0"/>
              </a:rPr>
              <a:t>20 cm of yarn = 1¢</a:t>
            </a:r>
          </a:p>
          <a:p>
            <a:pPr algn="ctr">
              <a:spcBef>
                <a:spcPct val="50000"/>
              </a:spcBef>
            </a:pPr>
            <a:r>
              <a:rPr lang="en-US">
                <a:latin typeface="Times New Roman" pitchFamily="18" charset="0"/>
                <a:cs typeface="Times New Roman" pitchFamily="18" charset="0"/>
              </a:rPr>
              <a:t>1 regular straw = 5 ¢</a:t>
            </a:r>
          </a:p>
          <a:p>
            <a:pPr algn="ctr">
              <a:spcBef>
                <a:spcPct val="50000"/>
              </a:spcBef>
            </a:pPr>
            <a:r>
              <a:rPr lang="en-US">
                <a:latin typeface="Times New Roman" pitchFamily="18" charset="0"/>
                <a:cs typeface="Times New Roman" pitchFamily="18" charset="0"/>
              </a:rPr>
              <a:t>1 piece of pipe cleaner = 5 ¢</a:t>
            </a:r>
          </a:p>
          <a:p>
            <a:pPr algn="ctr">
              <a:spcBef>
                <a:spcPct val="50000"/>
              </a:spcBef>
            </a:pPr>
            <a:endParaRPr lang="en-US" sz="800" i="1">
              <a:latin typeface="Times New Roman" pitchFamily="18" charset="0"/>
              <a:cs typeface="Times New Roman" pitchFamily="18" charset="0"/>
            </a:endParaRPr>
          </a:p>
          <a:p>
            <a:pPr algn="ctr">
              <a:spcBef>
                <a:spcPct val="50000"/>
              </a:spcBef>
            </a:pPr>
            <a:r>
              <a:rPr lang="en-US" sz="1400" i="1">
                <a:latin typeface="Times New Roman" pitchFamily="18" charset="0"/>
                <a:cs typeface="Times New Roman" pitchFamily="18" charset="0"/>
              </a:rPr>
              <a:t>No refunds or replacements!</a:t>
            </a:r>
            <a:endParaRPr lang="en-US" sz="800" i="1">
              <a:latin typeface="Times New Roman" pitchFamily="18" charset="0"/>
              <a:cs typeface="Times New Roman" pitchFamily="18" charset="0"/>
            </a:endParaRPr>
          </a:p>
        </p:txBody>
      </p:sp>
      <p:grpSp>
        <p:nvGrpSpPr>
          <p:cNvPr id="4101" name="Group 6"/>
          <p:cNvGrpSpPr>
            <a:grpSpLocks/>
          </p:cNvGrpSpPr>
          <p:nvPr/>
        </p:nvGrpSpPr>
        <p:grpSpPr bwMode="auto">
          <a:xfrm>
            <a:off x="7620000" y="1600200"/>
            <a:ext cx="2951163" cy="1447800"/>
            <a:chOff x="684" y="659"/>
            <a:chExt cx="7081" cy="3423"/>
          </a:xfrm>
        </p:grpSpPr>
        <p:sp>
          <p:nvSpPr>
            <p:cNvPr id="4102" name="Rectangle 7"/>
            <p:cNvSpPr>
              <a:spLocks noChangeArrowheads="1"/>
            </p:cNvSpPr>
            <p:nvPr/>
          </p:nvSpPr>
          <p:spPr bwMode="auto">
            <a:xfrm>
              <a:off x="684" y="659"/>
              <a:ext cx="6900" cy="3423"/>
            </a:xfrm>
            <a:prstGeom prst="rect">
              <a:avLst/>
            </a:prstGeom>
            <a:solidFill>
              <a:srgbClr val="FFFFFF"/>
            </a:solidFill>
            <a:ln w="38100">
              <a:solidFill>
                <a:srgbClr val="000000"/>
              </a:solidFill>
              <a:miter lim="800000"/>
              <a:headEnd/>
              <a:tailEnd/>
            </a:ln>
          </p:spPr>
          <p:txBody>
            <a:bodyPr/>
            <a:lstStyle/>
            <a:p>
              <a:endParaRPr lang="en-US"/>
            </a:p>
          </p:txBody>
        </p:sp>
        <p:sp>
          <p:nvSpPr>
            <p:cNvPr id="4103" name="WordArt 8"/>
            <p:cNvSpPr>
              <a:spLocks noChangeArrowheads="1" noChangeShapeType="1" noTextEdit="1"/>
            </p:cNvSpPr>
            <p:nvPr/>
          </p:nvSpPr>
          <p:spPr bwMode="auto">
            <a:xfrm>
              <a:off x="962" y="839"/>
              <a:ext cx="6365" cy="884"/>
            </a:xfrm>
            <a:prstGeom prst="rect">
              <a:avLst/>
            </a:prstGeom>
          </p:spPr>
          <p:txBody>
            <a:bodyPr wrap="none" fromWordArt="1">
              <a:prstTxWarp prst="textPlain">
                <a:avLst>
                  <a:gd name="adj" fmla="val 50000"/>
                </a:avLst>
              </a:prstTxWarp>
            </a:bodyPr>
            <a:lstStyle/>
            <a:p>
              <a:pPr algn="ctr"/>
              <a:r>
                <a:rPr lang="en-US" sz="3600" kern="10">
                  <a:ln w="22225">
                    <a:solidFill>
                      <a:srgbClr val="000000"/>
                    </a:solidFill>
                    <a:round/>
                    <a:headEnd/>
                    <a:tailEnd/>
                  </a:ln>
                  <a:solidFill>
                    <a:srgbClr val="FF0000"/>
                  </a:solidFill>
                  <a:latin typeface="Cooper Black"/>
                </a:rPr>
                <a:t>Bird Buck</a:t>
              </a:r>
            </a:p>
          </p:txBody>
        </p:sp>
        <p:pic>
          <p:nvPicPr>
            <p:cNvPr id="4104" name="Picture 9" descr="j0088480"/>
            <p:cNvPicPr>
              <a:picLocks noChangeAspect="1" noChangeArrowheads="1"/>
            </p:cNvPicPr>
            <p:nvPr/>
          </p:nvPicPr>
          <p:blipFill>
            <a:blip r:embed="rId2" cstate="print"/>
            <a:srcRect/>
            <a:stretch>
              <a:fillRect/>
            </a:stretch>
          </p:blipFill>
          <p:spPr bwMode="auto">
            <a:xfrm>
              <a:off x="1164" y="2100"/>
              <a:ext cx="1882" cy="1699"/>
            </a:xfrm>
            <a:prstGeom prst="rect">
              <a:avLst/>
            </a:prstGeom>
            <a:noFill/>
            <a:ln w="9525">
              <a:noFill/>
              <a:miter lim="800000"/>
              <a:headEnd/>
              <a:tailEnd/>
            </a:ln>
          </p:spPr>
        </p:pic>
        <p:grpSp>
          <p:nvGrpSpPr>
            <p:cNvPr id="4105" name="Group 10"/>
            <p:cNvGrpSpPr>
              <a:grpSpLocks/>
            </p:cNvGrpSpPr>
            <p:nvPr/>
          </p:nvGrpSpPr>
          <p:grpSpPr bwMode="auto">
            <a:xfrm>
              <a:off x="2673" y="2280"/>
              <a:ext cx="5092" cy="1622"/>
              <a:chOff x="2544" y="2168"/>
              <a:chExt cx="3840" cy="1467"/>
            </a:xfrm>
          </p:grpSpPr>
          <p:sp>
            <p:nvSpPr>
              <p:cNvPr id="4106" name="WordArt 11"/>
              <p:cNvSpPr>
                <a:spLocks noChangeArrowheads="1" noChangeShapeType="1" noTextEdit="1"/>
              </p:cNvSpPr>
              <p:nvPr/>
            </p:nvSpPr>
            <p:spPr bwMode="auto">
              <a:xfrm>
                <a:off x="3504" y="2168"/>
                <a:ext cx="1960" cy="820"/>
              </a:xfrm>
              <a:prstGeom prst="rect">
                <a:avLst/>
              </a:prstGeom>
            </p:spPr>
            <p:txBody>
              <a:bodyPr wrap="none" fromWordArt="1">
                <a:prstTxWarp prst="textPlain">
                  <a:avLst>
                    <a:gd name="adj" fmla="val 50000"/>
                  </a:avLst>
                </a:prstTxWarp>
              </a:bodyPr>
              <a:lstStyle/>
              <a:p>
                <a:pPr algn="ctr"/>
                <a:r>
                  <a:rPr lang="en-US" sz="3600" kern="10">
                    <a:ln w="25400">
                      <a:solidFill>
                        <a:srgbClr val="000000"/>
                      </a:solidFill>
                      <a:round/>
                      <a:headEnd/>
                      <a:tailEnd/>
                    </a:ln>
                    <a:solidFill>
                      <a:srgbClr val="FFFF00"/>
                    </a:solidFill>
                    <a:latin typeface="Cooper Black"/>
                  </a:rPr>
                  <a:t>$1.00</a:t>
                </a:r>
              </a:p>
            </p:txBody>
          </p:sp>
          <p:sp>
            <p:nvSpPr>
              <p:cNvPr id="4107" name="Text Box 12"/>
              <p:cNvSpPr txBox="1">
                <a:spLocks noChangeArrowheads="1"/>
              </p:cNvSpPr>
              <p:nvPr/>
            </p:nvSpPr>
            <p:spPr bwMode="auto">
              <a:xfrm>
                <a:off x="2544" y="3146"/>
                <a:ext cx="3840" cy="489"/>
              </a:xfrm>
              <a:prstGeom prst="rect">
                <a:avLst/>
              </a:prstGeom>
              <a:noFill/>
              <a:ln w="9525">
                <a:noFill/>
                <a:miter lim="800000"/>
                <a:headEnd/>
                <a:tailEnd/>
              </a:ln>
            </p:spPr>
            <p:txBody>
              <a:bodyPr/>
              <a:lstStyle/>
              <a:p>
                <a:pPr algn="ctr"/>
                <a:r>
                  <a:rPr lang="en-US" sz="800" i="1">
                    <a:solidFill>
                      <a:srgbClr val="000000"/>
                    </a:solidFill>
                    <a:latin typeface="Times New Roman" pitchFamily="18" charset="0"/>
                  </a:rPr>
                  <a:t>May only be used at the Nest Store</a:t>
                </a:r>
                <a:endParaRPr lang="en-US" sz="800"/>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9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0"/>
            <a:ext cx="10972800" cy="914400"/>
          </a:xfrm>
          <a:solidFill>
            <a:schemeClr val="accent2"/>
          </a:solidFill>
        </p:spPr>
        <p:txBody>
          <a:bodyPr/>
          <a:lstStyle/>
          <a:p>
            <a:pPr eaLnBrk="1" hangingPunct="1"/>
            <a:r>
              <a:rPr lang="en-US" b="1" smtClean="0">
                <a:solidFill>
                  <a:schemeClr val="bg1"/>
                </a:solidFill>
                <a:latin typeface="Times New Roman" pitchFamily="18" charset="0"/>
                <a:cs typeface="Times New Roman" pitchFamily="18" charset="0"/>
              </a:rPr>
              <a:t>Testing Procedure ...</a:t>
            </a:r>
          </a:p>
        </p:txBody>
      </p:sp>
      <p:sp>
        <p:nvSpPr>
          <p:cNvPr id="5123" name="Rectangle 3"/>
          <p:cNvSpPr>
            <a:spLocks noGrp="1" noChangeArrowheads="1"/>
          </p:cNvSpPr>
          <p:nvPr>
            <p:ph type="body" idx="1"/>
          </p:nvPr>
        </p:nvSpPr>
        <p:spPr>
          <a:xfrm>
            <a:off x="274638" y="1219200"/>
            <a:ext cx="8031162" cy="5410200"/>
          </a:xfrm>
        </p:spPr>
        <p:txBody>
          <a:bodyPr/>
          <a:lstStyle/>
          <a:p>
            <a:pPr algn="just" eaLnBrk="1" hangingPunct="1">
              <a:lnSpc>
                <a:spcPct val="90000"/>
              </a:lnSpc>
            </a:pPr>
            <a:r>
              <a:rPr lang="en-US" sz="2000" smtClean="0">
                <a:latin typeface="Times New Roman" pitchFamily="18" charset="0"/>
              </a:rPr>
              <a:t>Teams will position the nest on the testing platform.  After the teacher approves the nest, teams may begin adding pennies to the nest one at a time.</a:t>
            </a:r>
          </a:p>
          <a:p>
            <a:pPr algn="just" eaLnBrk="1" hangingPunct="1">
              <a:lnSpc>
                <a:spcPct val="90000"/>
              </a:lnSpc>
              <a:buFontTx/>
              <a:buNone/>
            </a:pPr>
            <a:endParaRPr lang="en-US" sz="1100" smtClean="0">
              <a:latin typeface="Times New Roman" pitchFamily="18" charset="0"/>
            </a:endParaRPr>
          </a:p>
          <a:p>
            <a:pPr algn="just" eaLnBrk="1" hangingPunct="1">
              <a:lnSpc>
                <a:spcPct val="90000"/>
              </a:lnSpc>
            </a:pPr>
            <a:r>
              <a:rPr lang="en-US" sz="2000" smtClean="0">
                <a:latin typeface="Times New Roman" pitchFamily="18" charset="0"/>
              </a:rPr>
              <a:t>After the first penny has been added, no adjustments to the nest or its position on the branches will be allowed! </a:t>
            </a:r>
          </a:p>
          <a:p>
            <a:pPr algn="just" eaLnBrk="1" hangingPunct="1">
              <a:lnSpc>
                <a:spcPct val="90000"/>
              </a:lnSpc>
              <a:buFontTx/>
              <a:buNone/>
            </a:pPr>
            <a:endParaRPr lang="en-US" sz="1100" smtClean="0">
              <a:latin typeface="Times New Roman" pitchFamily="18" charset="0"/>
            </a:endParaRPr>
          </a:p>
          <a:p>
            <a:pPr algn="just" eaLnBrk="1" hangingPunct="1">
              <a:lnSpc>
                <a:spcPct val="90000"/>
              </a:lnSpc>
            </a:pPr>
            <a:r>
              <a:rPr lang="en-US" sz="2000" smtClean="0">
                <a:latin typeface="Times New Roman" pitchFamily="18" charset="0"/>
              </a:rPr>
              <a:t>Testing ends when a penny falls through the nest or out of the top of the nest.</a:t>
            </a:r>
          </a:p>
          <a:p>
            <a:pPr algn="just" eaLnBrk="1" hangingPunct="1">
              <a:lnSpc>
                <a:spcPct val="90000"/>
              </a:lnSpc>
              <a:buFontTx/>
              <a:buNone/>
            </a:pPr>
            <a:endParaRPr lang="en-US" sz="1100" smtClean="0">
              <a:latin typeface="Times New Roman" pitchFamily="18" charset="0"/>
            </a:endParaRPr>
          </a:p>
          <a:p>
            <a:pPr algn="just" eaLnBrk="1" hangingPunct="1">
              <a:lnSpc>
                <a:spcPct val="90000"/>
              </a:lnSpc>
            </a:pPr>
            <a:r>
              <a:rPr lang="en-US" sz="2000" smtClean="0">
                <a:latin typeface="Times New Roman" pitchFamily="18" charset="0"/>
              </a:rPr>
              <a:t>Teams will be allowed two accidental “drops” – third drop and you are done!  Any penny that touches the nest and then drops into the bucket will not be considered an accidental drop. </a:t>
            </a:r>
          </a:p>
          <a:p>
            <a:pPr algn="just" eaLnBrk="1" hangingPunct="1">
              <a:lnSpc>
                <a:spcPct val="90000"/>
              </a:lnSpc>
              <a:buFontTx/>
              <a:buNone/>
            </a:pPr>
            <a:endParaRPr lang="en-US" sz="1100" smtClean="0">
              <a:latin typeface="Times New Roman" pitchFamily="18" charset="0"/>
            </a:endParaRPr>
          </a:p>
          <a:p>
            <a:pPr algn="just" eaLnBrk="1" hangingPunct="1">
              <a:lnSpc>
                <a:spcPct val="90000"/>
              </a:lnSpc>
            </a:pPr>
            <a:r>
              <a:rPr lang="en-US" sz="2000" smtClean="0">
                <a:latin typeface="Times New Roman" pitchFamily="18" charset="0"/>
              </a:rPr>
              <a:t>Dumping pennies into the nest at the last minute is not allowed and will earn your team a zero score!</a:t>
            </a:r>
          </a:p>
          <a:p>
            <a:pPr algn="just" eaLnBrk="1" hangingPunct="1">
              <a:lnSpc>
                <a:spcPct val="90000"/>
              </a:lnSpc>
              <a:buFontTx/>
              <a:buNone/>
            </a:pPr>
            <a:endParaRPr lang="en-US" sz="1100" smtClean="0">
              <a:latin typeface="Times New Roman" pitchFamily="18" charset="0"/>
            </a:endParaRPr>
          </a:p>
          <a:p>
            <a:pPr algn="just" eaLnBrk="1" hangingPunct="1">
              <a:lnSpc>
                <a:spcPct val="90000"/>
              </a:lnSpc>
            </a:pPr>
            <a:r>
              <a:rPr lang="en-US" sz="2000" smtClean="0">
                <a:latin typeface="Times New Roman" pitchFamily="18" charset="0"/>
              </a:rPr>
              <a:t>After testing, teams will use a scale to determine the total mass of the pennies held. The nest that holds the highest mass will be the winner. In case of a tie, the team with the lightest nest will be the winner.</a:t>
            </a:r>
          </a:p>
        </p:txBody>
      </p:sp>
      <p:pic>
        <p:nvPicPr>
          <p:cNvPr id="5124" name="Picture 4" descr="j0314323"/>
          <p:cNvPicPr>
            <a:picLocks noChangeAspect="1" noChangeArrowheads="1"/>
          </p:cNvPicPr>
          <p:nvPr/>
        </p:nvPicPr>
        <p:blipFill>
          <a:blip r:embed="rId2" cstate="print"/>
          <a:srcRect l="17519"/>
          <a:stretch>
            <a:fillRect/>
          </a:stretch>
        </p:blipFill>
        <p:spPr bwMode="auto">
          <a:xfrm>
            <a:off x="8389938" y="1905000"/>
            <a:ext cx="2582862" cy="3886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2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2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12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12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0"/>
            <a:ext cx="10972800" cy="914400"/>
          </a:xfrm>
          <a:solidFill>
            <a:schemeClr val="accent2"/>
          </a:solidFill>
        </p:spPr>
        <p:txBody>
          <a:bodyPr/>
          <a:lstStyle/>
          <a:p>
            <a:pPr eaLnBrk="1" hangingPunct="1"/>
            <a:r>
              <a:rPr lang="en-US" b="1" smtClean="0">
                <a:solidFill>
                  <a:schemeClr val="bg1"/>
                </a:solidFill>
                <a:latin typeface="Times New Roman" pitchFamily="18" charset="0"/>
                <a:cs typeface="Times New Roman" pitchFamily="18" charset="0"/>
              </a:rPr>
              <a:t>Things to Consider ...</a:t>
            </a:r>
          </a:p>
        </p:txBody>
      </p:sp>
      <p:sp>
        <p:nvSpPr>
          <p:cNvPr id="6147" name="Rectangle 3"/>
          <p:cNvSpPr>
            <a:spLocks noGrp="1" noChangeArrowheads="1"/>
          </p:cNvSpPr>
          <p:nvPr>
            <p:ph type="body" idx="1"/>
          </p:nvPr>
        </p:nvSpPr>
        <p:spPr>
          <a:xfrm>
            <a:off x="304800" y="1219200"/>
            <a:ext cx="7497763" cy="4572000"/>
          </a:xfrm>
        </p:spPr>
        <p:txBody>
          <a:bodyPr/>
          <a:lstStyle/>
          <a:p>
            <a:pPr algn="just" eaLnBrk="1" hangingPunct="1"/>
            <a:r>
              <a:rPr lang="en-US" sz="2000" smtClean="0">
                <a:latin typeface="Times New Roman" pitchFamily="18" charset="0"/>
              </a:rPr>
              <a:t>What materials will you use? How will you use them? Remember, you only have $1.00 to spend on materials!</a:t>
            </a:r>
          </a:p>
          <a:p>
            <a:pPr algn="just" eaLnBrk="1" hangingPunct="1">
              <a:buFontTx/>
              <a:buNone/>
            </a:pPr>
            <a:endParaRPr lang="en-US" sz="2000" smtClean="0">
              <a:latin typeface="Times New Roman" pitchFamily="18" charset="0"/>
            </a:endParaRPr>
          </a:p>
          <a:p>
            <a:pPr algn="just" eaLnBrk="1" hangingPunct="1"/>
            <a:r>
              <a:rPr lang="en-US" sz="2000" smtClean="0">
                <a:latin typeface="Times New Roman" pitchFamily="18" charset="0"/>
              </a:rPr>
              <a:t>How will you design your nest?  What design elements will you use to help it hold a lot of pennies?</a:t>
            </a:r>
          </a:p>
          <a:p>
            <a:pPr algn="just" eaLnBrk="1" hangingPunct="1">
              <a:buFontTx/>
              <a:buNone/>
            </a:pPr>
            <a:endParaRPr lang="en-US" sz="2000" smtClean="0">
              <a:latin typeface="Times New Roman" pitchFamily="18" charset="0"/>
            </a:endParaRPr>
          </a:p>
          <a:p>
            <a:pPr algn="just" eaLnBrk="1" hangingPunct="1"/>
            <a:r>
              <a:rPr lang="en-US" sz="2000" smtClean="0">
                <a:latin typeface="Times New Roman" pitchFamily="18" charset="0"/>
              </a:rPr>
              <a:t>Brainstorm ways to use the materials you have available to make a strong nest.  What could you use for braces or supports? What could be used as fillers for lining the nest?</a:t>
            </a:r>
          </a:p>
          <a:p>
            <a:pPr algn="just" eaLnBrk="1" hangingPunct="1">
              <a:buFontTx/>
              <a:buNone/>
            </a:pPr>
            <a:endParaRPr lang="en-US" sz="2000" smtClean="0">
              <a:latin typeface="Times New Roman" pitchFamily="18" charset="0"/>
            </a:endParaRPr>
          </a:p>
          <a:p>
            <a:pPr algn="just" eaLnBrk="1" hangingPunct="1"/>
            <a:r>
              <a:rPr lang="en-US" sz="2000" smtClean="0">
                <a:latin typeface="Times New Roman" pitchFamily="18" charset="0"/>
              </a:rPr>
              <a:t>What strategies will you use during testing to help the nest hold the most pennies? The way you place pennies in the nest may be a factor in how well your nest will do!  </a:t>
            </a:r>
          </a:p>
        </p:txBody>
      </p:sp>
      <p:pic>
        <p:nvPicPr>
          <p:cNvPr id="6148" name="Picture 4" descr="j0078711"/>
          <p:cNvPicPr>
            <a:picLocks noChangeAspect="1" noChangeArrowheads="1"/>
          </p:cNvPicPr>
          <p:nvPr/>
        </p:nvPicPr>
        <p:blipFill>
          <a:blip r:embed="rId2" cstate="print"/>
          <a:srcRect/>
          <a:stretch>
            <a:fillRect/>
          </a:stretch>
        </p:blipFill>
        <p:spPr bwMode="auto">
          <a:xfrm>
            <a:off x="8321675" y="1752600"/>
            <a:ext cx="1944688" cy="39338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14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14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533400" y="5410200"/>
            <a:ext cx="9874250" cy="1143000"/>
          </a:xfrm>
        </p:spPr>
        <p:txBody>
          <a:bodyPr/>
          <a:lstStyle/>
          <a:p>
            <a:pPr eaLnBrk="1" hangingPunct="1">
              <a:defRPr/>
            </a:pPr>
            <a:r>
              <a:rPr lang="en-US" dirty="0" smtClean="0">
                <a:solidFill>
                  <a:schemeClr val="accent6">
                    <a:lumMod val="75000"/>
                  </a:schemeClr>
                </a:solidFill>
                <a:latin typeface="Cooper Black" pitchFamily="18" charset="0"/>
              </a:rPr>
              <a:t>Time to make a plan ...</a:t>
            </a:r>
          </a:p>
        </p:txBody>
      </p:sp>
      <p:sp>
        <p:nvSpPr>
          <p:cNvPr id="7171" name="Rectangle 3"/>
          <p:cNvSpPr>
            <a:spLocks noGrp="1" noChangeArrowheads="1"/>
          </p:cNvSpPr>
          <p:nvPr>
            <p:ph type="body" idx="1"/>
          </p:nvPr>
        </p:nvSpPr>
        <p:spPr>
          <a:xfrm>
            <a:off x="838200" y="1219200"/>
            <a:ext cx="9312275" cy="4114800"/>
          </a:xfrm>
        </p:spPr>
        <p:txBody>
          <a:bodyPr/>
          <a:lstStyle/>
          <a:p>
            <a:pPr algn="ctr" eaLnBrk="1" hangingPunct="1">
              <a:buFontTx/>
              <a:buNone/>
            </a:pPr>
            <a:r>
              <a:rPr lang="en-US" sz="3600" smtClean="0">
                <a:latin typeface="Times New Roman" pitchFamily="18" charset="0"/>
              </a:rPr>
              <a:t>Grades for this project will be based on completion of project pages, overall effort, teamwork, and final testing results.</a:t>
            </a:r>
            <a:br>
              <a:rPr lang="en-US" sz="3600" smtClean="0">
                <a:latin typeface="Times New Roman" pitchFamily="18" charset="0"/>
              </a:rPr>
            </a:br>
            <a:r>
              <a:rPr lang="en-US" sz="3600" smtClean="0">
                <a:latin typeface="Times New Roman" pitchFamily="18" charset="0"/>
              </a:rPr>
              <a:t/>
            </a:r>
            <a:br>
              <a:rPr lang="en-US" sz="3600" smtClean="0">
                <a:latin typeface="Times New Roman" pitchFamily="18" charset="0"/>
              </a:rPr>
            </a:br>
            <a:r>
              <a:rPr lang="en-US" sz="3600" smtClean="0">
                <a:latin typeface="Times New Roman" pitchFamily="18" charset="0"/>
              </a:rPr>
              <a:t>Teams who complete </a:t>
            </a:r>
            <a:r>
              <a:rPr lang="en-US" sz="3600" u="sng" smtClean="0">
                <a:latin typeface="Times New Roman" pitchFamily="18" charset="0"/>
              </a:rPr>
              <a:t>all the required work</a:t>
            </a:r>
            <a:r>
              <a:rPr lang="en-US" sz="3600" smtClean="0">
                <a:latin typeface="Times New Roman" pitchFamily="18" charset="0"/>
              </a:rPr>
              <a:t>, </a:t>
            </a:r>
            <a:r>
              <a:rPr lang="en-US" sz="3600" u="sng" smtClean="0">
                <a:latin typeface="Times New Roman" pitchFamily="18" charset="0"/>
              </a:rPr>
              <a:t>give 100% effort</a:t>
            </a:r>
            <a:r>
              <a:rPr lang="en-US" sz="3600" smtClean="0">
                <a:latin typeface="Times New Roman" pitchFamily="18" charset="0"/>
              </a:rPr>
              <a:t>, and </a:t>
            </a:r>
            <a:r>
              <a:rPr lang="en-US" sz="3600" u="sng" smtClean="0">
                <a:latin typeface="Times New Roman" pitchFamily="18" charset="0"/>
              </a:rPr>
              <a:t>show good teamwork</a:t>
            </a:r>
            <a:r>
              <a:rPr lang="en-US" sz="3600" smtClean="0">
                <a:latin typeface="Times New Roman" pitchFamily="18" charset="0"/>
              </a:rPr>
              <a:t> will not receive a grade less than an 80% B.  </a:t>
            </a:r>
          </a:p>
        </p:txBody>
      </p:sp>
      <p:sp>
        <p:nvSpPr>
          <p:cNvPr id="7172" name="Rectangle 4"/>
          <p:cNvSpPr>
            <a:spLocks noChangeArrowheads="1"/>
          </p:cNvSpPr>
          <p:nvPr/>
        </p:nvSpPr>
        <p:spPr bwMode="auto">
          <a:xfrm>
            <a:off x="0" y="0"/>
            <a:ext cx="10972800" cy="914400"/>
          </a:xfrm>
          <a:prstGeom prst="rect">
            <a:avLst/>
          </a:prstGeom>
          <a:solidFill>
            <a:schemeClr val="accent2"/>
          </a:solidFill>
          <a:ln w="9525">
            <a:noFill/>
            <a:miter lim="800000"/>
            <a:headEnd/>
            <a:tailEnd/>
          </a:ln>
        </p:spPr>
        <p:txBody>
          <a:bodyPr anchor="ctr"/>
          <a:lstStyle/>
          <a:p>
            <a:pPr algn="ctr"/>
            <a:r>
              <a:rPr lang="en-US" sz="4400" b="1">
                <a:solidFill>
                  <a:schemeClr val="bg1"/>
                </a:solidFill>
                <a:latin typeface="Times New Roman" pitchFamily="18" charset="0"/>
                <a:cs typeface="Times New Roman" pitchFamily="18" charset="0"/>
              </a:rPr>
              <a:t>What is your grade?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08" name="Picture 16"/>
          <p:cNvPicPr>
            <a:picLocks noChangeAspect="1" noChangeArrowheads="1"/>
          </p:cNvPicPr>
          <p:nvPr/>
        </p:nvPicPr>
        <p:blipFill>
          <a:blip r:embed="rId2" cstate="print"/>
          <a:srcRect/>
          <a:stretch>
            <a:fillRect/>
          </a:stretch>
        </p:blipFill>
        <p:spPr bwMode="auto">
          <a:xfrm>
            <a:off x="304800" y="1219200"/>
            <a:ext cx="4465760" cy="5257800"/>
          </a:xfrm>
          <a:prstGeom prst="rect">
            <a:avLst/>
          </a:prstGeom>
          <a:noFill/>
          <a:ln w="9525">
            <a:noFill/>
            <a:miter lim="800000"/>
            <a:headEnd/>
            <a:tailEnd/>
          </a:ln>
        </p:spPr>
      </p:pic>
      <p:sp>
        <p:nvSpPr>
          <p:cNvPr id="7171" name="Rectangle 3"/>
          <p:cNvSpPr>
            <a:spLocks noGrp="1" noChangeArrowheads="1"/>
          </p:cNvSpPr>
          <p:nvPr>
            <p:ph type="body" idx="1"/>
          </p:nvPr>
        </p:nvSpPr>
        <p:spPr>
          <a:xfrm>
            <a:off x="0" y="0"/>
            <a:ext cx="10972800" cy="914400"/>
          </a:xfrm>
          <a:solidFill>
            <a:schemeClr val="accent2">
              <a:lumMod val="75000"/>
            </a:schemeClr>
          </a:solidFill>
        </p:spPr>
        <p:txBody>
          <a:bodyPr/>
          <a:lstStyle/>
          <a:p>
            <a:pPr marL="0" indent="0" algn="ctr" eaLnBrk="1" hangingPunct="1">
              <a:buFontTx/>
              <a:buNone/>
              <a:defRPr/>
            </a:pPr>
            <a:r>
              <a:rPr lang="en-US" sz="2400" b="1" dirty="0" smtClean="0">
                <a:solidFill>
                  <a:schemeClr val="bg1"/>
                </a:solidFill>
                <a:latin typeface="Times New Roman" pitchFamily="18" charset="0"/>
              </a:rPr>
              <a:t>Your team must complete the Think About It page and </a:t>
            </a:r>
            <a:br>
              <a:rPr lang="en-US" sz="2400" b="1" dirty="0" smtClean="0">
                <a:solidFill>
                  <a:schemeClr val="bg1"/>
                </a:solidFill>
                <a:latin typeface="Times New Roman" pitchFamily="18" charset="0"/>
              </a:rPr>
            </a:br>
            <a:r>
              <a:rPr lang="en-US" sz="2400" b="1" dirty="0" smtClean="0">
                <a:solidFill>
                  <a:schemeClr val="bg1"/>
                </a:solidFill>
                <a:latin typeface="Times New Roman" pitchFamily="18" charset="0"/>
              </a:rPr>
              <a:t>have it approved before you can start buying materials!</a:t>
            </a:r>
          </a:p>
        </p:txBody>
      </p:sp>
      <p:grpSp>
        <p:nvGrpSpPr>
          <p:cNvPr id="2" name="Group 14"/>
          <p:cNvGrpSpPr>
            <a:grpSpLocks/>
          </p:cNvGrpSpPr>
          <p:nvPr/>
        </p:nvGrpSpPr>
        <p:grpSpPr bwMode="auto">
          <a:xfrm>
            <a:off x="3886200" y="3581400"/>
            <a:ext cx="6661150" cy="990600"/>
            <a:chOff x="4251961" y="1541930"/>
            <a:chExt cx="6659819" cy="990600"/>
          </a:xfrm>
        </p:grpSpPr>
        <p:sp>
          <p:nvSpPr>
            <p:cNvPr id="7" name="Rectangle 3"/>
            <p:cNvSpPr txBox="1">
              <a:spLocks noChangeArrowheads="1"/>
            </p:cNvSpPr>
            <p:nvPr/>
          </p:nvSpPr>
          <p:spPr bwMode="auto">
            <a:xfrm>
              <a:off x="5334420" y="1541930"/>
              <a:ext cx="5577360" cy="990600"/>
            </a:xfrm>
            <a:prstGeom prst="rect">
              <a:avLst/>
            </a:prstGeom>
            <a:noFill/>
            <a:ln w="9525">
              <a:noFill/>
              <a:miter lim="800000"/>
              <a:headEnd/>
              <a:tailEnd/>
            </a:ln>
            <a:effectLst/>
          </p:spPr>
          <p:txBody>
            <a:bodyPr/>
            <a:lstStyle/>
            <a:p>
              <a:pPr algn="just">
                <a:spcBef>
                  <a:spcPts val="0"/>
                </a:spcBef>
                <a:defRPr/>
              </a:pPr>
              <a:r>
                <a:rPr lang="en-US" sz="2000" b="1" kern="0" dirty="0">
                  <a:latin typeface="Times New Roman" pitchFamily="18" charset="0"/>
                </a:rPr>
                <a:t>Materials</a:t>
              </a:r>
            </a:p>
            <a:p>
              <a:pPr algn="just">
                <a:spcBef>
                  <a:spcPts val="0"/>
                </a:spcBef>
                <a:defRPr/>
              </a:pPr>
              <a:r>
                <a:rPr lang="en-US" sz="2000" kern="0" dirty="0">
                  <a:latin typeface="Times New Roman" pitchFamily="18" charset="0"/>
                </a:rPr>
                <a:t>What will you use?</a:t>
              </a:r>
            </a:p>
            <a:p>
              <a:pPr algn="just">
                <a:spcBef>
                  <a:spcPts val="0"/>
                </a:spcBef>
                <a:defRPr/>
              </a:pPr>
              <a:r>
                <a:rPr lang="en-US" sz="2000" kern="0" dirty="0">
                  <a:latin typeface="Times New Roman" pitchFamily="18" charset="0"/>
                </a:rPr>
                <a:t>How will you use them – structure, support, fillers?</a:t>
              </a:r>
            </a:p>
          </p:txBody>
        </p:sp>
        <p:sp>
          <p:nvSpPr>
            <p:cNvPr id="11" name="Down Arrow 10"/>
            <p:cNvSpPr/>
            <p:nvPr/>
          </p:nvSpPr>
          <p:spPr>
            <a:xfrm rot="5400000">
              <a:off x="4526498" y="1554731"/>
              <a:ext cx="457200" cy="1006274"/>
            </a:xfrm>
            <a:prstGeom prst="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 name="Group 15"/>
          <p:cNvGrpSpPr>
            <a:grpSpLocks/>
          </p:cNvGrpSpPr>
          <p:nvPr/>
        </p:nvGrpSpPr>
        <p:grpSpPr bwMode="auto">
          <a:xfrm>
            <a:off x="3886200" y="2057400"/>
            <a:ext cx="6645275" cy="1371600"/>
            <a:chOff x="4251960" y="2946400"/>
            <a:chExt cx="6644640" cy="1371600"/>
          </a:xfrm>
        </p:grpSpPr>
        <p:sp>
          <p:nvSpPr>
            <p:cNvPr id="8" name="Rectangle 3"/>
            <p:cNvSpPr txBox="1">
              <a:spLocks noChangeArrowheads="1"/>
            </p:cNvSpPr>
            <p:nvPr/>
          </p:nvSpPr>
          <p:spPr bwMode="auto">
            <a:xfrm>
              <a:off x="5318658" y="2946400"/>
              <a:ext cx="5577942" cy="1371600"/>
            </a:xfrm>
            <a:prstGeom prst="rect">
              <a:avLst/>
            </a:prstGeom>
            <a:noFill/>
            <a:ln w="9525">
              <a:noFill/>
              <a:miter lim="800000"/>
              <a:headEnd/>
              <a:tailEnd/>
            </a:ln>
            <a:effectLst/>
          </p:spPr>
          <p:txBody>
            <a:bodyPr/>
            <a:lstStyle/>
            <a:p>
              <a:pPr algn="just">
                <a:spcBef>
                  <a:spcPts val="0"/>
                </a:spcBef>
                <a:defRPr/>
              </a:pPr>
              <a:r>
                <a:rPr lang="en-US" sz="2000" b="1" kern="0" dirty="0">
                  <a:latin typeface="Times New Roman" pitchFamily="18" charset="0"/>
                </a:rPr>
                <a:t>Design</a:t>
              </a:r>
            </a:p>
            <a:p>
              <a:pPr algn="just">
                <a:spcBef>
                  <a:spcPts val="0"/>
                </a:spcBef>
                <a:defRPr/>
              </a:pPr>
              <a:r>
                <a:rPr lang="en-US" sz="2000" kern="0" dirty="0">
                  <a:latin typeface="Times New Roman" pitchFamily="18" charset="0"/>
                </a:rPr>
                <a:t>Draw a sketch of your nest.</a:t>
              </a:r>
            </a:p>
            <a:p>
              <a:pPr algn="just">
                <a:spcBef>
                  <a:spcPts val="0"/>
                </a:spcBef>
                <a:defRPr/>
              </a:pPr>
              <a:r>
                <a:rPr lang="en-US" sz="2000" kern="0" dirty="0">
                  <a:latin typeface="Times New Roman" pitchFamily="18" charset="0"/>
                </a:rPr>
                <a:t>Label three design elements or the parts you are including that will make your nest successful. </a:t>
              </a:r>
            </a:p>
          </p:txBody>
        </p:sp>
        <p:sp>
          <p:nvSpPr>
            <p:cNvPr id="12" name="Down Arrow 11"/>
            <p:cNvSpPr/>
            <p:nvPr/>
          </p:nvSpPr>
          <p:spPr>
            <a:xfrm rot="5400000">
              <a:off x="4526550" y="3154410"/>
              <a:ext cx="457200" cy="1006379"/>
            </a:xfrm>
            <a:prstGeom prst="down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4" name="Group 16"/>
          <p:cNvGrpSpPr>
            <a:grpSpLocks/>
          </p:cNvGrpSpPr>
          <p:nvPr/>
        </p:nvGrpSpPr>
        <p:grpSpPr bwMode="auto">
          <a:xfrm>
            <a:off x="3886200" y="4572000"/>
            <a:ext cx="6645275" cy="990600"/>
            <a:chOff x="4251960" y="4673600"/>
            <a:chExt cx="6644640" cy="990600"/>
          </a:xfrm>
        </p:grpSpPr>
        <p:sp>
          <p:nvSpPr>
            <p:cNvPr id="9" name="Rectangle 3"/>
            <p:cNvSpPr txBox="1">
              <a:spLocks noChangeArrowheads="1"/>
            </p:cNvSpPr>
            <p:nvPr/>
          </p:nvSpPr>
          <p:spPr bwMode="auto">
            <a:xfrm>
              <a:off x="5318658" y="4673600"/>
              <a:ext cx="5577942" cy="990600"/>
            </a:xfrm>
            <a:prstGeom prst="rect">
              <a:avLst/>
            </a:prstGeom>
            <a:noFill/>
            <a:ln w="9525">
              <a:noFill/>
              <a:miter lim="800000"/>
              <a:headEnd/>
              <a:tailEnd/>
            </a:ln>
            <a:effectLst/>
          </p:spPr>
          <p:txBody>
            <a:bodyPr/>
            <a:lstStyle/>
            <a:p>
              <a:pPr algn="just">
                <a:spcBef>
                  <a:spcPts val="0"/>
                </a:spcBef>
                <a:defRPr/>
              </a:pPr>
              <a:r>
                <a:rPr lang="en-US" sz="2000" b="1" kern="0" dirty="0">
                  <a:latin typeface="Times New Roman" pitchFamily="18" charset="0"/>
                </a:rPr>
                <a:t>Testing </a:t>
              </a:r>
            </a:p>
            <a:p>
              <a:pPr algn="just">
                <a:spcBef>
                  <a:spcPts val="0"/>
                </a:spcBef>
                <a:defRPr/>
              </a:pPr>
              <a:r>
                <a:rPr lang="en-US" sz="2000" kern="0" dirty="0">
                  <a:latin typeface="Times New Roman" pitchFamily="18" charset="0"/>
                </a:rPr>
                <a:t>What two things will you do during testing to make sure your nest holds the most pennies it can?</a:t>
              </a:r>
            </a:p>
          </p:txBody>
        </p:sp>
        <p:sp>
          <p:nvSpPr>
            <p:cNvPr id="13" name="Down Arrow 12"/>
            <p:cNvSpPr/>
            <p:nvPr/>
          </p:nvSpPr>
          <p:spPr>
            <a:xfrm rot="5400000">
              <a:off x="4526550" y="4678410"/>
              <a:ext cx="457200" cy="1006379"/>
            </a:xfrm>
            <a:prstGeom prst="downArrow">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5" name="Group 17"/>
          <p:cNvGrpSpPr>
            <a:grpSpLocks/>
          </p:cNvGrpSpPr>
          <p:nvPr/>
        </p:nvGrpSpPr>
        <p:grpSpPr bwMode="auto">
          <a:xfrm>
            <a:off x="3886200" y="5715000"/>
            <a:ext cx="6096000" cy="685800"/>
            <a:chOff x="4251960" y="5791200"/>
            <a:chExt cx="6096000" cy="685800"/>
          </a:xfrm>
        </p:grpSpPr>
        <p:sp>
          <p:nvSpPr>
            <p:cNvPr id="10" name="Rectangle 3"/>
            <p:cNvSpPr txBox="1">
              <a:spLocks noChangeArrowheads="1"/>
            </p:cNvSpPr>
            <p:nvPr/>
          </p:nvSpPr>
          <p:spPr bwMode="auto">
            <a:xfrm>
              <a:off x="5318760" y="5791200"/>
              <a:ext cx="5029200" cy="685800"/>
            </a:xfrm>
            <a:prstGeom prst="rect">
              <a:avLst/>
            </a:prstGeom>
            <a:noFill/>
            <a:ln w="9525">
              <a:noFill/>
              <a:miter lim="800000"/>
              <a:headEnd/>
              <a:tailEnd/>
            </a:ln>
            <a:effectLst/>
          </p:spPr>
          <p:txBody>
            <a:bodyPr/>
            <a:lstStyle/>
            <a:p>
              <a:pPr algn="just">
                <a:spcBef>
                  <a:spcPts val="0"/>
                </a:spcBef>
                <a:defRPr/>
              </a:pPr>
              <a:r>
                <a:rPr lang="en-US" sz="2000" b="1" kern="0" dirty="0">
                  <a:latin typeface="Times New Roman" pitchFamily="18" charset="0"/>
                </a:rPr>
                <a:t>Estimate</a:t>
              </a:r>
            </a:p>
            <a:p>
              <a:pPr algn="just">
                <a:spcBef>
                  <a:spcPts val="0"/>
                </a:spcBef>
                <a:defRPr/>
              </a:pPr>
              <a:r>
                <a:rPr lang="en-US" sz="2000" kern="0" dirty="0">
                  <a:latin typeface="Times New Roman" pitchFamily="18" charset="0"/>
                </a:rPr>
                <a:t>How much mass will your nest hold?</a:t>
              </a:r>
            </a:p>
          </p:txBody>
        </p:sp>
        <p:sp>
          <p:nvSpPr>
            <p:cNvPr id="14" name="Down Arrow 13"/>
            <p:cNvSpPr/>
            <p:nvPr/>
          </p:nvSpPr>
          <p:spPr>
            <a:xfrm rot="5400000">
              <a:off x="4526598" y="5592762"/>
              <a:ext cx="457200" cy="1006475"/>
            </a:xfrm>
            <a:prstGeom prst="down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35" name="Picture 19"/>
          <p:cNvPicPr>
            <a:picLocks noChangeAspect="1" noChangeArrowheads="1"/>
          </p:cNvPicPr>
          <p:nvPr/>
        </p:nvPicPr>
        <p:blipFill>
          <a:blip r:embed="rId2" cstate="print"/>
          <a:srcRect/>
          <a:stretch>
            <a:fillRect/>
          </a:stretch>
        </p:blipFill>
        <p:spPr bwMode="auto">
          <a:xfrm>
            <a:off x="152400" y="1066800"/>
            <a:ext cx="4621573" cy="5638800"/>
          </a:xfrm>
          <a:prstGeom prst="rect">
            <a:avLst/>
          </a:prstGeom>
          <a:noFill/>
          <a:ln w="9525">
            <a:noFill/>
            <a:miter lim="800000"/>
            <a:headEnd/>
            <a:tailEnd/>
          </a:ln>
        </p:spPr>
      </p:pic>
      <p:sp>
        <p:nvSpPr>
          <p:cNvPr id="7171" name="Rectangle 3"/>
          <p:cNvSpPr>
            <a:spLocks noGrp="1" noChangeArrowheads="1"/>
          </p:cNvSpPr>
          <p:nvPr>
            <p:ph type="body" idx="1"/>
          </p:nvPr>
        </p:nvSpPr>
        <p:spPr>
          <a:xfrm>
            <a:off x="0" y="0"/>
            <a:ext cx="10972800" cy="914400"/>
          </a:xfrm>
          <a:solidFill>
            <a:schemeClr val="accent2">
              <a:lumMod val="75000"/>
            </a:schemeClr>
          </a:solidFill>
        </p:spPr>
        <p:txBody>
          <a:bodyPr/>
          <a:lstStyle/>
          <a:p>
            <a:pPr marL="0" indent="0" algn="ctr" eaLnBrk="1" hangingPunct="1">
              <a:buFontTx/>
              <a:buNone/>
              <a:defRPr/>
            </a:pPr>
            <a:r>
              <a:rPr lang="en-US" sz="2400" b="1" dirty="0" smtClean="0">
                <a:solidFill>
                  <a:schemeClr val="bg1"/>
                </a:solidFill>
                <a:latin typeface="Times New Roman" pitchFamily="18" charset="0"/>
              </a:rPr>
              <a:t>Evaluate how well your team’s nest performed.  </a:t>
            </a:r>
          </a:p>
          <a:p>
            <a:pPr marL="0" indent="0" algn="ctr" eaLnBrk="1" hangingPunct="1">
              <a:buFontTx/>
              <a:buNone/>
              <a:defRPr/>
            </a:pPr>
            <a:r>
              <a:rPr lang="en-US" sz="2400" b="1" dirty="0" smtClean="0">
                <a:solidFill>
                  <a:schemeClr val="bg1"/>
                </a:solidFill>
                <a:latin typeface="Times New Roman" pitchFamily="18" charset="0"/>
              </a:rPr>
              <a:t>Staple this page to the Think About It page and turn them in. </a:t>
            </a:r>
          </a:p>
        </p:txBody>
      </p:sp>
      <p:grpSp>
        <p:nvGrpSpPr>
          <p:cNvPr id="2" name="Group 14"/>
          <p:cNvGrpSpPr>
            <a:grpSpLocks/>
          </p:cNvGrpSpPr>
          <p:nvPr/>
        </p:nvGrpSpPr>
        <p:grpSpPr bwMode="auto">
          <a:xfrm>
            <a:off x="4648200" y="1828800"/>
            <a:ext cx="6111875" cy="685800"/>
            <a:chOff x="4251960" y="1676400"/>
            <a:chExt cx="6111240" cy="685800"/>
          </a:xfrm>
        </p:grpSpPr>
        <p:sp>
          <p:nvSpPr>
            <p:cNvPr id="7" name="Rectangle 3"/>
            <p:cNvSpPr txBox="1">
              <a:spLocks noChangeArrowheads="1"/>
            </p:cNvSpPr>
            <p:nvPr/>
          </p:nvSpPr>
          <p:spPr bwMode="auto">
            <a:xfrm>
              <a:off x="5334523" y="1676400"/>
              <a:ext cx="5028677" cy="685800"/>
            </a:xfrm>
            <a:prstGeom prst="rect">
              <a:avLst/>
            </a:prstGeom>
            <a:noFill/>
            <a:ln w="9525">
              <a:noFill/>
              <a:miter lim="800000"/>
              <a:headEnd/>
              <a:tailEnd/>
            </a:ln>
            <a:effectLst/>
          </p:spPr>
          <p:txBody>
            <a:bodyPr/>
            <a:lstStyle/>
            <a:p>
              <a:pPr algn="just">
                <a:spcBef>
                  <a:spcPts val="0"/>
                </a:spcBef>
                <a:defRPr/>
              </a:pPr>
              <a:r>
                <a:rPr lang="en-US" sz="2000" b="1" kern="0" dirty="0">
                  <a:latin typeface="Times New Roman" pitchFamily="18" charset="0"/>
                </a:rPr>
                <a:t>Success Rating - </a:t>
              </a:r>
              <a:r>
                <a:rPr lang="en-US" sz="2000" kern="0" dirty="0">
                  <a:latin typeface="Times New Roman" pitchFamily="18" charset="0"/>
                </a:rPr>
                <a:t>How did the nest do?  Explain why you gave it the rating you did. </a:t>
              </a:r>
            </a:p>
          </p:txBody>
        </p:sp>
        <p:sp>
          <p:nvSpPr>
            <p:cNvPr id="11" name="Down Arrow 10"/>
            <p:cNvSpPr/>
            <p:nvPr/>
          </p:nvSpPr>
          <p:spPr>
            <a:xfrm rot="5400000">
              <a:off x="4526546" y="1554214"/>
              <a:ext cx="457200" cy="1006370"/>
            </a:xfrm>
            <a:prstGeom prst="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4" name="Group 16"/>
          <p:cNvGrpSpPr>
            <a:grpSpLocks/>
          </p:cNvGrpSpPr>
          <p:nvPr/>
        </p:nvGrpSpPr>
        <p:grpSpPr bwMode="auto">
          <a:xfrm>
            <a:off x="4572000" y="2971800"/>
            <a:ext cx="6096000" cy="762000"/>
            <a:chOff x="4251960" y="4749800"/>
            <a:chExt cx="6096000" cy="762000"/>
          </a:xfrm>
        </p:grpSpPr>
        <p:sp>
          <p:nvSpPr>
            <p:cNvPr id="9" name="Rectangle 3"/>
            <p:cNvSpPr txBox="1">
              <a:spLocks noChangeArrowheads="1"/>
            </p:cNvSpPr>
            <p:nvPr/>
          </p:nvSpPr>
          <p:spPr bwMode="auto">
            <a:xfrm>
              <a:off x="5318760" y="4749800"/>
              <a:ext cx="5029200" cy="762000"/>
            </a:xfrm>
            <a:prstGeom prst="rect">
              <a:avLst/>
            </a:prstGeom>
            <a:noFill/>
            <a:ln w="9525">
              <a:noFill/>
              <a:miter lim="800000"/>
              <a:headEnd/>
              <a:tailEnd/>
            </a:ln>
            <a:effectLst/>
          </p:spPr>
          <p:txBody>
            <a:bodyPr/>
            <a:lstStyle/>
            <a:p>
              <a:pPr algn="just">
                <a:spcBef>
                  <a:spcPts val="0"/>
                </a:spcBef>
                <a:defRPr/>
              </a:pPr>
              <a:r>
                <a:rPr lang="en-US" sz="2000" b="1" kern="0" dirty="0">
                  <a:latin typeface="Times New Roman" pitchFamily="18" charset="0"/>
                </a:rPr>
                <a:t>Improvements - </a:t>
              </a:r>
              <a:r>
                <a:rPr lang="en-US" sz="2000" kern="0" dirty="0">
                  <a:latin typeface="Times New Roman" pitchFamily="18" charset="0"/>
                </a:rPr>
                <a:t>Describe at least two changes you would make and give reasons for each. </a:t>
              </a:r>
            </a:p>
          </p:txBody>
        </p:sp>
        <p:sp>
          <p:nvSpPr>
            <p:cNvPr id="13" name="Down Arrow 12"/>
            <p:cNvSpPr/>
            <p:nvPr/>
          </p:nvSpPr>
          <p:spPr>
            <a:xfrm rot="5400000">
              <a:off x="4526598" y="4678362"/>
              <a:ext cx="457200" cy="1006475"/>
            </a:xfrm>
            <a:prstGeom prst="downArrow">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5" name="Group 17"/>
          <p:cNvGrpSpPr>
            <a:grpSpLocks/>
          </p:cNvGrpSpPr>
          <p:nvPr/>
        </p:nvGrpSpPr>
        <p:grpSpPr bwMode="auto">
          <a:xfrm>
            <a:off x="4572000" y="3886200"/>
            <a:ext cx="6096000" cy="838200"/>
            <a:chOff x="4251960" y="5638800"/>
            <a:chExt cx="6096000" cy="838200"/>
          </a:xfrm>
        </p:grpSpPr>
        <p:sp>
          <p:nvSpPr>
            <p:cNvPr id="10" name="Rectangle 3"/>
            <p:cNvSpPr txBox="1">
              <a:spLocks noChangeArrowheads="1"/>
            </p:cNvSpPr>
            <p:nvPr/>
          </p:nvSpPr>
          <p:spPr bwMode="auto">
            <a:xfrm>
              <a:off x="5318760" y="5638800"/>
              <a:ext cx="5029200" cy="838200"/>
            </a:xfrm>
            <a:prstGeom prst="rect">
              <a:avLst/>
            </a:prstGeom>
            <a:noFill/>
            <a:ln w="9525">
              <a:noFill/>
              <a:miter lim="800000"/>
              <a:headEnd/>
              <a:tailEnd/>
            </a:ln>
            <a:effectLst/>
          </p:spPr>
          <p:txBody>
            <a:bodyPr/>
            <a:lstStyle/>
            <a:p>
              <a:pPr algn="just">
                <a:spcBef>
                  <a:spcPts val="0"/>
                </a:spcBef>
                <a:defRPr/>
              </a:pPr>
              <a:r>
                <a:rPr lang="en-US" sz="2000" b="1" kern="0" dirty="0">
                  <a:latin typeface="Times New Roman" pitchFamily="18" charset="0"/>
                </a:rPr>
                <a:t>Testing – </a:t>
              </a:r>
              <a:r>
                <a:rPr lang="en-US" sz="2000" kern="0" dirty="0">
                  <a:latin typeface="Times New Roman" pitchFamily="18" charset="0"/>
                </a:rPr>
                <a:t>Explain what your would you do differently if you had a chance to test the nest again</a:t>
              </a:r>
            </a:p>
          </p:txBody>
        </p:sp>
        <p:sp>
          <p:nvSpPr>
            <p:cNvPr id="14" name="Down Arrow 13"/>
            <p:cNvSpPr/>
            <p:nvPr/>
          </p:nvSpPr>
          <p:spPr>
            <a:xfrm rot="5400000">
              <a:off x="4526598" y="5592762"/>
              <a:ext cx="457200" cy="1006475"/>
            </a:xfrm>
            <a:prstGeom prst="down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6" name="Group 20"/>
          <p:cNvGrpSpPr>
            <a:grpSpLocks/>
          </p:cNvGrpSpPr>
          <p:nvPr/>
        </p:nvGrpSpPr>
        <p:grpSpPr bwMode="auto">
          <a:xfrm>
            <a:off x="4648200" y="5181600"/>
            <a:ext cx="6096000" cy="685800"/>
            <a:chOff x="4251960" y="5753876"/>
            <a:chExt cx="6096000" cy="685800"/>
          </a:xfrm>
        </p:grpSpPr>
        <p:sp>
          <p:nvSpPr>
            <p:cNvPr id="22" name="Rectangle 3"/>
            <p:cNvSpPr txBox="1">
              <a:spLocks noChangeArrowheads="1"/>
            </p:cNvSpPr>
            <p:nvPr/>
          </p:nvSpPr>
          <p:spPr bwMode="auto">
            <a:xfrm>
              <a:off x="5318760" y="5753876"/>
              <a:ext cx="5029200" cy="685800"/>
            </a:xfrm>
            <a:prstGeom prst="rect">
              <a:avLst/>
            </a:prstGeom>
            <a:noFill/>
            <a:ln w="9525">
              <a:noFill/>
              <a:miter lim="800000"/>
              <a:headEnd/>
              <a:tailEnd/>
            </a:ln>
            <a:effectLst/>
          </p:spPr>
          <p:txBody>
            <a:bodyPr/>
            <a:lstStyle/>
            <a:p>
              <a:pPr algn="just">
                <a:spcBef>
                  <a:spcPts val="0"/>
                </a:spcBef>
                <a:defRPr/>
              </a:pPr>
              <a:r>
                <a:rPr lang="en-US" sz="2000" b="1" kern="0" dirty="0">
                  <a:latin typeface="Times New Roman" pitchFamily="18" charset="0"/>
                </a:rPr>
                <a:t>Materials – </a:t>
              </a:r>
              <a:r>
                <a:rPr lang="en-US" sz="2000" kern="0" dirty="0">
                  <a:latin typeface="Times New Roman" pitchFamily="18" charset="0"/>
                </a:rPr>
                <a:t>List the materials you had leftover and estimate the cost for each</a:t>
              </a:r>
              <a:r>
                <a:rPr lang="en-US" sz="2000" kern="0" dirty="0" smtClean="0">
                  <a:latin typeface="Times New Roman" pitchFamily="18" charset="0"/>
                </a:rPr>
                <a:t>. Also include at least one thing you would do differently when spending your money. </a:t>
              </a:r>
              <a:endParaRPr lang="en-US" sz="2000" kern="0" dirty="0">
                <a:latin typeface="Times New Roman" pitchFamily="18" charset="0"/>
              </a:endParaRPr>
            </a:p>
          </p:txBody>
        </p:sp>
        <p:sp>
          <p:nvSpPr>
            <p:cNvPr id="23" name="Down Arrow 22"/>
            <p:cNvSpPr/>
            <p:nvPr/>
          </p:nvSpPr>
          <p:spPr>
            <a:xfrm rot="5400000">
              <a:off x="4526598" y="5593538"/>
              <a:ext cx="457200" cy="1006475"/>
            </a:xfrm>
            <a:prstGeom prst="downArrow">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300</TotalTime>
  <Words>773</Words>
  <Application>Microsoft Office PowerPoint</Application>
  <PresentationFormat>Custom</PresentationFormat>
  <Paragraphs>70</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Times New Roman</vt:lpstr>
      <vt:lpstr>Cooper Black</vt:lpstr>
      <vt:lpstr>Default Design</vt:lpstr>
      <vt:lpstr>Slide 1</vt:lpstr>
      <vt:lpstr>What do bird nests look like?</vt:lpstr>
      <vt:lpstr>The Challenge … Which team can build  the nest that will hold the most pennies?</vt:lpstr>
      <vt:lpstr>Testing Procedure ...</vt:lpstr>
      <vt:lpstr>Things to Consider ...</vt:lpstr>
      <vt:lpstr>Time to make a plan ...</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Build-A-Nest Challenge</dc:title>
  <dc:creator>Tracy Trimpe</dc:creator>
  <cp:lastModifiedBy>Tracy</cp:lastModifiedBy>
  <cp:revision>54</cp:revision>
  <dcterms:created xsi:type="dcterms:W3CDTF">2005-02-22T02:13:48Z</dcterms:created>
  <dcterms:modified xsi:type="dcterms:W3CDTF">2012-08-08T22:30:38Z</dcterms:modified>
</cp:coreProperties>
</file>