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0" r:id="rId16"/>
    <p:sldId id="276" r:id="rId17"/>
    <p:sldId id="277" r:id="rId18"/>
    <p:sldId id="281" r:id="rId19"/>
    <p:sldId id="283" r:id="rId20"/>
    <p:sldId id="282" r:id="rId21"/>
    <p:sldId id="279" r:id="rId22"/>
  </p:sldIdLst>
  <p:sldSz cx="109728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F00"/>
    <a:srgbClr val="33CC33"/>
    <a:srgbClr val="3399FF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4660"/>
  </p:normalViewPr>
  <p:slideViewPr>
    <p:cSldViewPr>
      <p:cViewPr varScale="1">
        <p:scale>
          <a:sx n="74" d="100"/>
          <a:sy n="74" d="100"/>
        </p:scale>
        <p:origin x="1229" y="77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9865212-15CE-EC40-9D5D-66B999BEB6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76E6CE1-663B-E5D9-2BEF-94AF78A5793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FA61DC8-BAC6-D300-245D-4BD7F955932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4F9A18A3-2A5A-C2B2-1F94-0ED64ECADE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B92B27D0-2F02-F4F6-606F-F928B60576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5E9992E0-6A73-731A-8173-1568EA847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98E439-FDE4-4050-B50F-C5503FCB92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44035E3E-300D-DE17-6FCB-897FB4EEF3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36972A-2AC0-4556-BB25-9F4D6A42E330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850F636-F460-F42D-FF33-4D7DFFA238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8C20163-48AC-FF35-E6A0-0B9FA5081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181D485F-ED34-02EC-70CA-B7F364FE97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E832C-62EB-4012-BD7D-15B52A6DEABD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359D3DF-DA53-21A7-7501-8BC4C76B77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ADEF51F-E117-5762-E808-8A9A858CB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D52F3BE-FF75-A0C6-DC40-661C6F5055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125A97-6F32-473F-81C7-46FDDD0275ED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E25BDD2-2F84-1D13-5621-D9DE068EB4F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1711005-390E-9436-34E2-2DFB0A2C2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D594ABB9-F164-903B-B7AF-A5D0F06CD8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E9B6E5-DCCE-463D-BF2F-8ACC35DFD1C2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1056F10-BA81-C8A7-C23F-5AF8C43870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D4147D9-085F-A550-79FA-28F4EF93F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23F48E9-D528-117D-79B9-5E4B33448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D8FF15-9B79-4A31-820C-FDAEA8D46DE7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1EE2BD1-3E41-6096-A8B6-396E4D40E4F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EB2F1153-192C-AF4E-8EA6-885057B7E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DF94EE8-342F-49B5-B8D8-803DB5EB6C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4D46FE-524F-474F-91C7-7DD3495E7645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25E3621-AB65-854E-8EA4-CA418DC19E4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C992E80-24F3-D882-962D-BBB32E495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F7E44ECC-5570-50C8-8C0A-13744494A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34F057-1C6F-4ADA-8117-F88CEFD88ACE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F53D29F-2CA6-57D6-AE58-3F912C5008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0DBEAA5-DDD8-CD39-96CB-30076F8E6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9F80989B-29A6-A236-20DD-CC89BEF202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B8A587-06A6-43EE-A65C-44944E9D8588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195C13A-8904-CF51-D61C-01093EA89C8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AEFC27F-17E4-B62C-A2B9-865CBD7B0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B695D20-4C7F-71D5-FFFF-D621F563B1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577E60-1AE2-424C-A280-771077C04687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6D6C34A-61D8-AB89-7548-7C8545D44E6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5692A70-CD64-59F4-C86C-BE6E70FE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FF58104F-E696-9762-4DE2-67C238644B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78C0DA-6F03-48EC-8671-1FF3B482776D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82CBF89-67C6-175B-5422-E58923D6135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DDD22B7-B0FA-FD7D-C990-33544B0F3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9112B29-A966-D4AB-477A-523A399C2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23596A-4181-496B-ACE4-5198B2A102A2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7AA3D47-5F0A-DC53-4581-3D8EDDA9A8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EF3516F-D8F0-7D67-EEEA-D90AA80EF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6B85526-90E3-A548-72AA-D0494EAEF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38F8CC-D25A-41EC-B6FF-CEED641F920B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5507C8F-C4DF-B188-C40C-45AFEEE8A73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8A0B17B-166B-76E4-15B7-67F47BA0E2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2FC269A0-67D8-D499-67CB-5107516961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B314F7-A3D7-47D5-9C49-FB91BF191DAB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C406D35-F750-6D9D-6401-AF49986B20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84FC41E-C2F0-9BC9-65A3-E02345D76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7BA87A2-B882-6C9D-E687-79EF89775A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D4684D-4280-446C-965D-E026E08A44FD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124586A-9DB2-5948-7F20-9FCB63E740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94245D7-C6EF-18D1-1291-79ECEB476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3ADD81C-2013-1F82-F987-600C87ED3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9141E3-C2E5-4DCF-B6BE-4330B71F27B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7CF8D7D-B7BE-8D9E-20FC-1AE175F55F2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82407CF-B4C9-7EFA-1CAB-D61097C3E3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0F80F32-E2D2-C779-525D-6ACE8EED86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642CBE-284C-44D2-80FC-ADB8297A3C60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876412B-FC47-67E8-5BE0-DFF216CEEE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3AA6F31-11A2-B218-90B2-FEC483742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5928818-FC16-366F-44FA-4101EC58F1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1ACFF-8449-44C0-9EC6-AC8C56A9ABF5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3B36C88-9F03-D812-AFC6-DDC08BEC7B4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C83E5FF-D0BE-D5BE-AD4E-09358B30C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A07B9B4-3BCB-0156-8D6B-260261E2D8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2CE56D-95FD-4B01-8BF5-E98D13D2C72A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50ADD38-73ED-5FB3-800C-37441FD73A5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CFA5696-B7A9-7D21-A8D9-A4F018E1FC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22363"/>
            <a:ext cx="8229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2038"/>
            <a:ext cx="82296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B789EC-8B18-B629-EB42-3D1713C815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A6538E-5F74-E22E-E3CD-1A682DB6A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FA48C6-FD82-7CED-3875-84A1396642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5F842-8F15-423F-8DE9-18179D700D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53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1712F0-D87F-A5CA-86BC-1B10301D57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B1C1EC-D8FB-6030-4F4E-3512DB48C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B3D058-7D0C-4EBA-671E-141F9739CB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774B4-D2C5-4489-96F8-496A0CD2F0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44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4963" y="274638"/>
            <a:ext cx="2468562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274638"/>
            <a:ext cx="725328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AE4CB5-ABD1-4358-9A5A-F9E4B60323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26550C-8103-1598-297F-25F78F773D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7604C-6E45-2309-7C3B-75C0AA3E6C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33F01-1565-4EBF-9E9F-A5DBAA70AA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21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741062-880A-EFA1-66B9-F735DCA76D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591FB2-6E77-37BA-6756-D15F2CFCB8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D1A95F-DA02-3555-AEE6-A8CB761636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FE752-C818-4466-9CFF-D2711A267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92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1709738"/>
            <a:ext cx="94630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300" y="4589463"/>
            <a:ext cx="94630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AACDC2-8294-8FAD-2274-D2AE421C50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E81306-3AC4-FE78-6EF2-060D3D9085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8F6941-7143-AC2D-1B3E-18FA3D200E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106FC-06CB-466C-9A6D-72D95E389E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7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486092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486092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3FB6C7-BF32-B55B-CFE1-DB3B8AEA9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6F80D9-3A18-A7BD-1CD8-FCE2D9C19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BD6FDB-413D-EACA-6319-5119AA5468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14135-7D23-412F-914D-063E06CEC0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3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365125"/>
            <a:ext cx="946467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650" y="1681163"/>
            <a:ext cx="4641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650" y="2505075"/>
            <a:ext cx="464185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663" y="1681163"/>
            <a:ext cx="46656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663" y="2505075"/>
            <a:ext cx="466566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AE56715-2A3A-F3B9-188D-3D1AD06045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47D2F4-8A12-3E9E-4D33-5B5A86A1F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939D7-4A9A-87CA-4384-59DEC5C052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18AAF-9446-4F1F-835D-2366072030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93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C25AFA0-26F2-1B57-8566-12B350515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1CC68A-53C1-9A9E-FDE0-82C0727107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B1C090-FF9B-FC52-3068-9CE00E3FE9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D9804-725D-4DFC-8242-98F287A9A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52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CE7024E-FB88-B6C1-E87D-1074A08A64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3E58BB-AE74-854D-9EFD-96EA011097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AF0AC4-2DAC-C63C-2596-26DE8978E0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AA504-2DCC-4F47-9D53-F14C5D833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70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457200"/>
            <a:ext cx="35385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663" y="987425"/>
            <a:ext cx="555466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650" y="2057400"/>
            <a:ext cx="35385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DB1638-1FC8-9078-8AFD-B287A8902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0C1AD3-7AB9-ECFE-8914-CA53913BAD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28EEC6-FA50-3FA6-9A4A-01879E19E0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1A1C-544A-489D-A7A0-4FB54C4CA5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42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457200"/>
            <a:ext cx="35385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5663" y="987425"/>
            <a:ext cx="555466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650" y="2057400"/>
            <a:ext cx="35385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E90E5E-CD9D-A78A-8AF2-662AFE8923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02FEA8-0436-A55F-BB6B-80B6DEA6A1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A82417-64EC-5C2A-2984-110ADBD1B5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5D9A-EA6B-4FAA-BC2D-209DFCC84C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96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0EAB5F5-37F1-474E-05BB-1DB285E88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274638"/>
            <a:ext cx="98742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166720-C37F-D775-642D-2498934E2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9874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4FF9397-1221-419A-91DF-545D4848C4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0DE57C4-62FF-C520-1B6E-5181A7AA32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675" y="6245225"/>
            <a:ext cx="34734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27DB0D-D020-62CB-A354-FD186EBE83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44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96B7746-B603-4089-AEF4-200AD011C7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vatehand.com/flash/elements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>
            <a:extLst>
              <a:ext uri="{FF2B5EF4-FFF2-40B4-BE49-F238E27FC236}">
                <a16:creationId xmlns:a16="http://schemas.microsoft.com/office/drawing/2014/main" id="{BF4DD042-850B-A0D2-50FF-BC570076C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-34925"/>
            <a:ext cx="3228975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4">
            <a:extLst>
              <a:ext uri="{FF2B5EF4-FFF2-40B4-BE49-F238E27FC236}">
                <a16:creationId xmlns:a16="http://schemas.microsoft.com/office/drawing/2014/main" id="{0C449D2A-5B6A-4DEC-97C1-5251322F9F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1676400"/>
            <a:ext cx="9818688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476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Cooper Black" panose="0208090404030B020404" pitchFamily="18" charset="0"/>
              </a:rPr>
              <a:t>The Atoms Family</a:t>
            </a:r>
          </a:p>
        </p:txBody>
      </p:sp>
      <p:sp>
        <p:nvSpPr>
          <p:cNvPr id="3076" name="TextBox 1">
            <a:extLst>
              <a:ext uri="{FF2B5EF4-FFF2-40B4-BE49-F238E27FC236}">
                <a16:creationId xmlns:a16="http://schemas.microsoft.com/office/drawing/2014/main" id="{FA2D9E07-16DA-5E27-75A1-5232D34A8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521325"/>
            <a:ext cx="10645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Student digital notebook is available at https://docs.google.com/presentation/d/1t6rPiqEEyf3M0WUC6Gh27m3DQTeceBysV3ZylgeWHX0/edit?usp=sharing</a:t>
            </a:r>
          </a:p>
        </p:txBody>
      </p:sp>
      <p:sp>
        <p:nvSpPr>
          <p:cNvPr id="3077" name="TextBox 3">
            <a:extLst>
              <a:ext uri="{FF2B5EF4-FFF2-40B4-BE49-F238E27FC236}">
                <a16:creationId xmlns:a16="http://schemas.microsoft.com/office/drawing/2014/main" id="{7D587CF4-D111-F6AD-0787-F462F23F1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6500" y="6159500"/>
            <a:ext cx="8477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i="1">
                <a:solidFill>
                  <a:srgbClr val="000000"/>
                </a:solidFill>
              </a:rPr>
              <a:t>Presentation created by T. Tomm Updated 2023   https://sciencespot.net/</a:t>
            </a:r>
            <a:br>
              <a:rPr lang="en-US" altLang="en-US" sz="1400" i="1">
                <a:solidFill>
                  <a:srgbClr val="000000"/>
                </a:solidFill>
              </a:rPr>
            </a:br>
            <a:r>
              <a:rPr lang="en-US" altLang="en-US" sz="1400" i="1">
                <a:solidFill>
                  <a:srgbClr val="000000"/>
                </a:solidFill>
              </a:rPr>
              <a:t>Original Atoms Family lesson created by Kathleen Crawford, 1994</a:t>
            </a:r>
            <a:endParaRPr lang="en-US" altLang="en-US" sz="1400"/>
          </a:p>
        </p:txBody>
      </p:sp>
      <p:sp>
        <p:nvSpPr>
          <p:cNvPr id="3078" name="TextBox 5">
            <a:extLst>
              <a:ext uri="{FF2B5EF4-FFF2-40B4-BE49-F238E27FC236}">
                <a16:creationId xmlns:a16="http://schemas.microsoft.com/office/drawing/2014/main" id="{108954AC-78FB-1E04-6EA6-C042F9A17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3640138"/>
            <a:ext cx="10447338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7200">
                <a:latin typeface="Arial Narrow" panose="020B0606020202030204" pitchFamily="34" charset="0"/>
              </a:rPr>
              <a:t>Let’s visit Matterville 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E28724D8-3618-73D5-20D2-5F60780BE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10058400" cy="396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Together they make gases,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And liquids like molasses,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And all the solid masses,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 Atoms Family</a:t>
            </a:r>
          </a:p>
        </p:txBody>
      </p:sp>
      <p:pic>
        <p:nvPicPr>
          <p:cNvPr id="21507" name="Picture 3">
            <a:extLst>
              <a:ext uri="{FF2B5EF4-FFF2-40B4-BE49-F238E27FC236}">
                <a16:creationId xmlns:a16="http://schemas.microsoft.com/office/drawing/2014/main" id="{692DCAB5-8F3D-93D0-29ED-B31421406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0" y="4953000"/>
            <a:ext cx="174625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5">
            <a:extLst>
              <a:ext uri="{FF2B5EF4-FFF2-40B4-BE49-F238E27FC236}">
                <a16:creationId xmlns:a16="http://schemas.microsoft.com/office/drawing/2014/main" id="{940E22B1-6F1D-0B16-6E04-350C8A2E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08938" y="4495800"/>
            <a:ext cx="1820862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>
            <a:extLst>
              <a:ext uri="{FF2B5EF4-FFF2-40B4-BE49-F238E27FC236}">
                <a16:creationId xmlns:a16="http://schemas.microsoft.com/office/drawing/2014/main" id="{474A9F5D-D209-3F15-1995-0C7045845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38" y="4572000"/>
            <a:ext cx="1819275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E62E4EDD-C9AA-5D85-36DD-D5C6DA8A6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10363200" cy="6096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 are so small.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They’re round like a ball.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 make up the air.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They’re everywhere.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Can’t see them at 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5BAEE441-E3FC-B631-5BC2-7434EEA0E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10058400" cy="396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Neutrons can be found,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Where protons hang around;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Electrons they surround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 Atoms Family.</a:t>
            </a:r>
          </a:p>
        </p:txBody>
      </p:sp>
      <p:pic>
        <p:nvPicPr>
          <p:cNvPr id="25603" name="Picture 3">
            <a:extLst>
              <a:ext uri="{FF2B5EF4-FFF2-40B4-BE49-F238E27FC236}">
                <a16:creationId xmlns:a16="http://schemas.microsoft.com/office/drawing/2014/main" id="{146C0961-774C-F271-2EEB-9300589D3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667000"/>
            <a:ext cx="3576638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7D7C9ED0-04EC-BE8C-6C04-75AD8B776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10363200" cy="6096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 are so small.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They’re round like a ball.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 make up the air.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They’re everywhere.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Can’t see them at 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>
            <a:extLst>
              <a:ext uri="{FF2B5EF4-FFF2-40B4-BE49-F238E27FC236}">
                <a16:creationId xmlns:a16="http://schemas.microsoft.com/office/drawing/2014/main" id="{095E5AAA-8BDF-8EDC-3500-37ADCCF3A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10058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Ready to try it again?</a:t>
            </a:r>
          </a:p>
        </p:txBody>
      </p:sp>
      <p:sp>
        <p:nvSpPr>
          <p:cNvPr id="29699" name="Music">
            <a:extLst>
              <a:ext uri="{FF2B5EF4-FFF2-40B4-BE49-F238E27FC236}">
                <a16:creationId xmlns:a16="http://schemas.microsoft.com/office/drawing/2014/main" id="{04731A48-3F14-5EA9-A0D4-677CED16AA89}"/>
              </a:ext>
            </a:extLst>
          </p:cNvPr>
          <p:cNvSpPr>
            <a:spLocks noEditPoints="1" noChangeArrowheads="1"/>
          </p:cNvSpPr>
          <p:nvPr/>
        </p:nvSpPr>
        <p:spPr bwMode="auto">
          <a:xfrm rot="558314">
            <a:off x="4038600" y="3143250"/>
            <a:ext cx="1809750" cy="1809750"/>
          </a:xfrm>
          <a:custGeom>
            <a:avLst/>
            <a:gdLst>
              <a:gd name="T0" fmla="*/ 32508 w 21600"/>
              <a:gd name="T1" fmla="*/ 168 h 21600"/>
              <a:gd name="T2" fmla="*/ 32592 w 21600"/>
              <a:gd name="T3" fmla="*/ 43819 h 21600"/>
              <a:gd name="T4" fmla="*/ 95850 w 21600"/>
              <a:gd name="T5" fmla="*/ 44490 h 21600"/>
              <a:gd name="T6" fmla="*/ 32508 w 21600"/>
              <a:gd name="T7" fmla="*/ 168 h 21600"/>
              <a:gd name="T8" fmla="*/ 95515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7 w 21600"/>
              <a:gd name="T16" fmla="*/ 928 h 21600"/>
              <a:gd name="T17" fmla="*/ 20937 w 21600"/>
              <a:gd name="T18" fmla="*/ 5362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0" name="Music">
            <a:extLst>
              <a:ext uri="{FF2B5EF4-FFF2-40B4-BE49-F238E27FC236}">
                <a16:creationId xmlns:a16="http://schemas.microsoft.com/office/drawing/2014/main" id="{5BFBFAF6-59D0-AC03-5293-CA8E8BD41BFB}"/>
              </a:ext>
            </a:extLst>
          </p:cNvPr>
          <p:cNvSpPr>
            <a:spLocks noEditPoints="1" noChangeArrowheads="1"/>
          </p:cNvSpPr>
          <p:nvPr/>
        </p:nvSpPr>
        <p:spPr bwMode="auto">
          <a:xfrm rot="-453644">
            <a:off x="5867400" y="2609850"/>
            <a:ext cx="1809750" cy="1809750"/>
          </a:xfrm>
          <a:custGeom>
            <a:avLst/>
            <a:gdLst>
              <a:gd name="T0" fmla="*/ 32508 w 21600"/>
              <a:gd name="T1" fmla="*/ 168 h 21600"/>
              <a:gd name="T2" fmla="*/ 32592 w 21600"/>
              <a:gd name="T3" fmla="*/ 43819 h 21600"/>
              <a:gd name="T4" fmla="*/ 95850 w 21600"/>
              <a:gd name="T5" fmla="*/ 44490 h 21600"/>
              <a:gd name="T6" fmla="*/ 32508 w 21600"/>
              <a:gd name="T7" fmla="*/ 168 h 21600"/>
              <a:gd name="T8" fmla="*/ 95515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7 w 21600"/>
              <a:gd name="T16" fmla="*/ 928 h 21600"/>
              <a:gd name="T17" fmla="*/ 20937 w 21600"/>
              <a:gd name="T18" fmla="*/ 5362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1" name="Music">
            <a:extLst>
              <a:ext uri="{FF2B5EF4-FFF2-40B4-BE49-F238E27FC236}">
                <a16:creationId xmlns:a16="http://schemas.microsoft.com/office/drawing/2014/main" id="{F51B96BF-696E-C872-B0F1-6DFB4DE7C07C}"/>
              </a:ext>
            </a:extLst>
          </p:cNvPr>
          <p:cNvSpPr>
            <a:spLocks noEditPoints="1" noChangeArrowheads="1"/>
          </p:cNvSpPr>
          <p:nvPr/>
        </p:nvSpPr>
        <p:spPr bwMode="auto">
          <a:xfrm rot="-453644">
            <a:off x="2514600" y="2305050"/>
            <a:ext cx="1809750" cy="1809750"/>
          </a:xfrm>
          <a:custGeom>
            <a:avLst/>
            <a:gdLst>
              <a:gd name="T0" fmla="*/ 32508 w 21600"/>
              <a:gd name="T1" fmla="*/ 168 h 21600"/>
              <a:gd name="T2" fmla="*/ 32592 w 21600"/>
              <a:gd name="T3" fmla="*/ 43819 h 21600"/>
              <a:gd name="T4" fmla="*/ 95850 w 21600"/>
              <a:gd name="T5" fmla="*/ 44490 h 21600"/>
              <a:gd name="T6" fmla="*/ 32508 w 21600"/>
              <a:gd name="T7" fmla="*/ 168 h 21600"/>
              <a:gd name="T8" fmla="*/ 95515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7 w 21600"/>
              <a:gd name="T16" fmla="*/ 928 h 21600"/>
              <a:gd name="T17" fmla="*/ 20937 w 21600"/>
              <a:gd name="T18" fmla="*/ 5362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5">
            <a:extLst>
              <a:ext uri="{FF2B5EF4-FFF2-40B4-BE49-F238E27FC236}">
                <a16:creationId xmlns:a16="http://schemas.microsoft.com/office/drawing/2014/main" id="{9065AFF6-6F9D-7316-7C22-59134B589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"/>
            <a:ext cx="4572000" cy="510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1st Verse: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They’re tiny and they’re teeny,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Much smaller than a beany,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 never can be seeny,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Atoms Family.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Chorus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2nd Verse: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Together they make gases,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And liquids like molasses,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And all the solid masses,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Atoms Family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Chorus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1747" name="Text Box 6">
            <a:extLst>
              <a:ext uri="{FF2B5EF4-FFF2-40B4-BE49-F238E27FC236}">
                <a16:creationId xmlns:a16="http://schemas.microsoft.com/office/drawing/2014/main" id="{29D1FE43-9F07-062C-B390-A9A811EA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81000"/>
            <a:ext cx="4038600" cy="6248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3rd Verse: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Neutrons can be found,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Where protons hang around;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Electrons they surround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Atoms Family.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Chorus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Chorus: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 are so small.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They’re round like a ball.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 make up the air.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They’re everywhere.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Can’t see them at 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>
            <a:extLst>
              <a:ext uri="{FF2B5EF4-FFF2-40B4-BE49-F238E27FC236}">
                <a16:creationId xmlns:a16="http://schemas.microsoft.com/office/drawing/2014/main" id="{9DC091F9-F1A4-EE4A-2600-DA4FAB5EC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8" t="38297" r="65840" b="36458"/>
          <a:stretch>
            <a:fillRect/>
          </a:stretch>
        </p:blipFill>
        <p:spPr bwMode="auto">
          <a:xfrm>
            <a:off x="152400" y="831850"/>
            <a:ext cx="2819400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5" name="Text Box 7">
            <a:extLst>
              <a:ext uri="{FF2B5EF4-FFF2-40B4-BE49-F238E27FC236}">
                <a16:creationId xmlns:a16="http://schemas.microsoft.com/office/drawing/2014/main" id="{2067A4CD-34A0-2608-4D1A-FD7D3865C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-80963"/>
            <a:ext cx="10439400" cy="584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Atomic Math Challenge</a:t>
            </a: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id="{85303E1B-8803-4207-02C4-BA29E8DCF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904875"/>
            <a:ext cx="46974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Atomic </a:t>
            </a:r>
            <a:r>
              <a:rPr lang="en-US" altLang="en-US" sz="2800" b="1">
                <a:latin typeface="Times New Roman" panose="02020603050405020304" pitchFamily="18" charset="0"/>
              </a:rPr>
              <a:t>Number</a:t>
            </a:r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id="{E5D2E9FC-0D6C-EF85-0E0E-5534BD953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1419225"/>
            <a:ext cx="469741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Chemical </a:t>
            </a:r>
            <a:r>
              <a:rPr lang="en-US" altLang="en-US" sz="2800" b="1">
                <a:latin typeface="Times New Roman" panose="02020603050405020304" pitchFamily="18" charset="0"/>
              </a:rPr>
              <a:t>Symbol</a:t>
            </a:r>
          </a:p>
        </p:txBody>
      </p:sp>
      <p:sp>
        <p:nvSpPr>
          <p:cNvPr id="23562" name="Text Box 10">
            <a:extLst>
              <a:ext uri="{FF2B5EF4-FFF2-40B4-BE49-F238E27FC236}">
                <a16:creationId xmlns:a16="http://schemas.microsoft.com/office/drawing/2014/main" id="{A62A7315-2E30-C16E-E08C-003485A7E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1939925"/>
            <a:ext cx="46974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Name</a:t>
            </a:r>
          </a:p>
        </p:txBody>
      </p:sp>
      <p:sp>
        <p:nvSpPr>
          <p:cNvPr id="23563" name="Text Box 11">
            <a:extLst>
              <a:ext uri="{FF2B5EF4-FFF2-40B4-BE49-F238E27FC236}">
                <a16:creationId xmlns:a16="http://schemas.microsoft.com/office/drawing/2014/main" id="{BB2AEC0E-0F22-99B1-7DE4-0AF3A2141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063" y="2419350"/>
            <a:ext cx="4697412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Atomic </a:t>
            </a:r>
            <a:r>
              <a:rPr lang="en-US" altLang="en-US" sz="2800" b="1">
                <a:latin typeface="Times New Roman" panose="02020603050405020304" pitchFamily="18" charset="0"/>
              </a:rPr>
              <a:t>Mass</a:t>
            </a:r>
          </a:p>
        </p:txBody>
      </p:sp>
      <p:sp>
        <p:nvSpPr>
          <p:cNvPr id="33800" name="Text Box 12">
            <a:extLst>
              <a:ext uri="{FF2B5EF4-FFF2-40B4-BE49-F238E27FC236}">
                <a16:creationId xmlns:a16="http://schemas.microsoft.com/office/drawing/2014/main" id="{E6EB8F58-8523-513F-8185-F7652BFA3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938213"/>
            <a:ext cx="5016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= </a:t>
            </a:r>
            <a:r>
              <a:rPr lang="en-US" altLang="en-US" sz="2800" b="1">
                <a:latin typeface="Times New Roman" panose="02020603050405020304" pitchFamily="18" charset="0"/>
              </a:rPr>
              <a:t>Protons</a:t>
            </a:r>
            <a:r>
              <a:rPr lang="en-US" altLang="en-US" sz="2800">
                <a:latin typeface="Times New Roman" panose="02020603050405020304" pitchFamily="18" charset="0"/>
              </a:rPr>
              <a:t>  or </a:t>
            </a:r>
            <a:r>
              <a:rPr lang="en-US" altLang="en-US" sz="2800" b="1">
                <a:latin typeface="Times New Roman" panose="02020603050405020304" pitchFamily="18" charset="0"/>
              </a:rPr>
              <a:t>Electrons</a:t>
            </a:r>
          </a:p>
        </p:txBody>
      </p:sp>
      <p:sp>
        <p:nvSpPr>
          <p:cNvPr id="33801" name="Text Box 14">
            <a:extLst>
              <a:ext uri="{FF2B5EF4-FFF2-40B4-BE49-F238E27FC236}">
                <a16:creationId xmlns:a16="http://schemas.microsoft.com/office/drawing/2014/main" id="{34998CBA-0FFB-8A1A-3A9E-9F111F4DA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419350"/>
            <a:ext cx="469741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= </a:t>
            </a:r>
            <a:r>
              <a:rPr lang="en-US" altLang="en-US" sz="2800" b="1">
                <a:latin typeface="Times New Roman" panose="02020603050405020304" pitchFamily="18" charset="0"/>
              </a:rPr>
              <a:t>Protons</a:t>
            </a:r>
            <a:r>
              <a:rPr lang="en-US" altLang="en-US" sz="2800">
                <a:latin typeface="Times New Roman" panose="02020603050405020304" pitchFamily="18" charset="0"/>
              </a:rPr>
              <a:t> + </a:t>
            </a:r>
            <a:r>
              <a:rPr lang="en-US" altLang="en-US" sz="2800" b="1">
                <a:latin typeface="Times New Roman" panose="02020603050405020304" pitchFamily="18" charset="0"/>
              </a:rPr>
              <a:t>Neutrons</a:t>
            </a:r>
          </a:p>
        </p:txBody>
      </p:sp>
      <p:pic>
        <p:nvPicPr>
          <p:cNvPr id="33802" name="Picture 2">
            <a:extLst>
              <a:ext uri="{FF2B5EF4-FFF2-40B4-BE49-F238E27FC236}">
                <a16:creationId xmlns:a16="http://schemas.microsoft.com/office/drawing/2014/main" id="{DDC1D2B4-363F-EF48-5B15-2ACD1113C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301" b="50616"/>
          <a:stretch>
            <a:fillRect/>
          </a:stretch>
        </p:blipFill>
        <p:spPr bwMode="auto">
          <a:xfrm>
            <a:off x="239713" y="4433888"/>
            <a:ext cx="4484687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9">
            <a:extLst>
              <a:ext uri="{FF2B5EF4-FFF2-40B4-BE49-F238E27FC236}">
                <a16:creationId xmlns:a16="http://schemas.microsoft.com/office/drawing/2014/main" id="{CBD03942-569B-D959-B6C5-AD23C21F3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613" y="4643438"/>
            <a:ext cx="754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8AC9845C-B554-C8FE-BD5E-B16D77D42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150" y="5302250"/>
            <a:ext cx="755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44465D41-E17E-8D84-649A-15CDD2549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150" y="5967413"/>
            <a:ext cx="755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32E56C-719A-DCA2-4896-5AE55828DCF7}"/>
              </a:ext>
            </a:extLst>
          </p:cNvPr>
          <p:cNvCxnSpPr>
            <a:cxnSpLocks/>
          </p:cNvCxnSpPr>
          <p:nvPr/>
        </p:nvCxnSpPr>
        <p:spPr>
          <a:xfrm>
            <a:off x="1757363" y="4803775"/>
            <a:ext cx="1290637" cy="15716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9">
            <a:extLst>
              <a:ext uri="{FF2B5EF4-FFF2-40B4-BE49-F238E27FC236}">
                <a16:creationId xmlns:a16="http://schemas.microsoft.com/office/drawing/2014/main" id="{D2EEEFCF-3A99-2FBC-5602-E1FFA9DA8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9725" y="5018088"/>
            <a:ext cx="3048000" cy="115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Atomic Mass -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Atomic # = ???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C376EA81-53DC-7814-EF9D-E0913ACEF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113" y="5302250"/>
            <a:ext cx="23558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en-US" altLang="en-US" b="1">
                <a:latin typeface="Times New Roman" panose="02020603050405020304" pitchFamily="18" charset="0"/>
              </a:rPr>
              <a:t>16 - 8 = ?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676FA5E-5030-9BC5-00A9-D1DCCC46E11F}"/>
              </a:ext>
            </a:extLst>
          </p:cNvPr>
          <p:cNvCxnSpPr>
            <a:cxnSpLocks/>
          </p:cNvCxnSpPr>
          <p:nvPr/>
        </p:nvCxnSpPr>
        <p:spPr>
          <a:xfrm>
            <a:off x="1711325" y="5057775"/>
            <a:ext cx="2000250" cy="109061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0" name="TextBox 14">
            <a:extLst>
              <a:ext uri="{FF2B5EF4-FFF2-40B4-BE49-F238E27FC236}">
                <a16:creationId xmlns:a16="http://schemas.microsoft.com/office/drawing/2014/main" id="{FDCA6532-66DB-D89C-82D0-9A54F84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3205163"/>
            <a:ext cx="10563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2. Use this information to calculate the number of subatomic particles for each element. Click the image to the left of the slide to find a periodic table to identify the symbols and names. </a:t>
            </a:r>
          </a:p>
        </p:txBody>
      </p:sp>
      <p:sp>
        <p:nvSpPr>
          <p:cNvPr id="33811" name="TextBox 16">
            <a:extLst>
              <a:ext uri="{FF2B5EF4-FFF2-40B4-BE49-F238E27FC236}">
                <a16:creationId xmlns:a16="http://schemas.microsoft.com/office/drawing/2014/main" id="{1EED6C07-D2FB-084F-15A1-019D2E767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457200"/>
            <a:ext cx="872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1. Label the square from the periodic table.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/>
      <p:bldP spid="23561" grpId="0"/>
      <p:bldP spid="23562" grpId="0"/>
      <p:bldP spid="23563" grpId="0"/>
      <p:bldP spid="4" grpId="0"/>
      <p:bldP spid="5" grpId="0"/>
      <p:bldP spid="6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>
            <a:extLst>
              <a:ext uri="{FF2B5EF4-FFF2-40B4-BE49-F238E27FC236}">
                <a16:creationId xmlns:a16="http://schemas.microsoft.com/office/drawing/2014/main" id="{16E20265-9022-4B31-8720-D0564D8C2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10272713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9">
            <a:extLst>
              <a:ext uri="{FF2B5EF4-FFF2-40B4-BE49-F238E27FC236}">
                <a16:creationId xmlns:a16="http://schemas.microsoft.com/office/drawing/2014/main" id="{2988A344-4BEE-D709-73F2-62659280D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39763"/>
            <a:ext cx="755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FDCBB0C-2C4C-B822-C3C5-A4CD7CA5C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1349375"/>
            <a:ext cx="754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9DECEF66-4919-A1DB-067D-87F1205DB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2133600"/>
            <a:ext cx="754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A019CCFD-ACAA-9B18-6CC7-D33A69717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8475" y="630238"/>
            <a:ext cx="755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7E13A68C-BA8C-B793-5C98-890F5A340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600" y="1339850"/>
            <a:ext cx="755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F1AA185C-8A0F-A9C1-03B6-61DBE099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600" y="2124075"/>
            <a:ext cx="755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CEDA05A5-C6E4-6BAD-2953-F58CAFFEA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584325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Lithium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F3518FDA-B9F1-F221-3744-A752E6F2E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7825" y="3498850"/>
            <a:ext cx="754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8F0E494A-594A-3D71-E930-347854364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363" y="4210050"/>
            <a:ext cx="755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88E83011-5B4B-3514-CBEA-A894433F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363" y="4992688"/>
            <a:ext cx="755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5C6BD3A-80F8-6025-F5CE-6CCA4873E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9525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Si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4675A791-E8CD-F68B-D19D-3C350F5B3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3713" y="3468688"/>
            <a:ext cx="754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589D5665-0591-7FA4-FC5E-087F8C831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0" y="4178300"/>
            <a:ext cx="755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6AC4B167-CC32-6E0E-2E17-C6FCC7DBF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0" y="4962525"/>
            <a:ext cx="755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5918C86F-227B-3DE4-024A-D50FC0619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675" y="4427538"/>
            <a:ext cx="2590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Boron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1DC57C-7C16-2BE7-6CA8-3E12488C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4800"/>
            <a:ext cx="7602538" cy="556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891" name="TextBox 5">
            <a:extLst>
              <a:ext uri="{FF2B5EF4-FFF2-40B4-BE49-F238E27FC236}">
                <a16:creationId xmlns:a16="http://schemas.microsoft.com/office/drawing/2014/main" id="{78267A39-B60A-9E79-4925-2879AD45E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533400"/>
            <a:ext cx="26289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Assignment: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Finish the right side of the slide.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Click the table to find the link.</a:t>
            </a:r>
          </a:p>
        </p:txBody>
      </p:sp>
      <p:pic>
        <p:nvPicPr>
          <p:cNvPr id="37892" name="Picture 2">
            <a:extLst>
              <a:ext uri="{FF2B5EF4-FFF2-40B4-BE49-F238E27FC236}">
                <a16:creationId xmlns:a16="http://schemas.microsoft.com/office/drawing/2014/main" id="{CDA92FD5-B329-C8DB-B1DE-BDD40C316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743200"/>
            <a:ext cx="167640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>
            <a:extLst>
              <a:ext uri="{FF2B5EF4-FFF2-40B4-BE49-F238E27FC236}">
                <a16:creationId xmlns:a16="http://schemas.microsoft.com/office/drawing/2014/main" id="{53ADD0FD-8D61-367B-CBD2-6B15BB233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0225088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E4B90010-2C18-7F74-A5DC-4DC267667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" y="-46038"/>
            <a:ext cx="5181600" cy="649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Atoms Family Story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In the center of Matterville, there is a place called the </a:t>
            </a:r>
            <a:r>
              <a:rPr lang="en-US" altLang="en-US" sz="2400" b="1">
                <a:latin typeface="Times New Roman" panose="02020603050405020304" pitchFamily="18" charset="0"/>
              </a:rPr>
              <a:t>Nucleus Arcade</a:t>
            </a:r>
            <a:r>
              <a:rPr lang="en-US" altLang="en-US" sz="2400">
                <a:latin typeface="Times New Roman" panose="02020603050405020304" pitchFamily="18" charset="0"/>
              </a:rPr>
              <a:t>, where two members of the Atoms Family like to hang out.  </a:t>
            </a:r>
            <a:r>
              <a:rPr lang="en-US" altLang="en-US" sz="2400" b="1">
                <a:latin typeface="Times New Roman" panose="02020603050405020304" pitchFamily="18" charset="0"/>
              </a:rPr>
              <a:t>Perky Patty Proton</a:t>
            </a:r>
            <a:r>
              <a:rPr lang="en-US" altLang="en-US" sz="2400">
                <a:latin typeface="Times New Roman" panose="02020603050405020304" pitchFamily="18" charset="0"/>
              </a:rPr>
              <a:t>, like her sisters, is quite large with a huge smile and eyes that sparkle (+).  Patty is always happy and has a very </a:t>
            </a:r>
            <a:r>
              <a:rPr lang="en-US" altLang="en-US" sz="2400" b="1">
                <a:latin typeface="Times New Roman" panose="02020603050405020304" pitchFamily="18" charset="0"/>
              </a:rPr>
              <a:t>positive</a:t>
            </a:r>
            <a:r>
              <a:rPr lang="en-US" altLang="en-US" sz="2400">
                <a:latin typeface="Times New Roman" panose="02020603050405020304" pitchFamily="18" charset="0"/>
              </a:rPr>
              <a:t> personality.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Nerdy Nelda Neutron</a:t>
            </a:r>
            <a:r>
              <a:rPr lang="en-US" altLang="en-US" sz="2400">
                <a:latin typeface="Times New Roman" panose="02020603050405020304" pitchFamily="18" charset="0"/>
              </a:rPr>
              <a:t> is large like Patty, but she has a boring, flat mouth and eyes with </a:t>
            </a:r>
            <a:r>
              <a:rPr lang="en-US" altLang="en-US" sz="2400" b="1">
                <a:latin typeface="Times New Roman" panose="02020603050405020304" pitchFamily="18" charset="0"/>
              </a:rPr>
              <a:t>zero</a:t>
            </a:r>
            <a:r>
              <a:rPr lang="en-US" altLang="en-US" sz="2400">
                <a:latin typeface="Times New Roman" panose="02020603050405020304" pitchFamily="18" charset="0"/>
              </a:rPr>
              <a:t> expression (o). Her family is very apathetic and neutral about everything.  Patty, Nelda, and their sisters spend all their time at the </a:t>
            </a:r>
            <a:r>
              <a:rPr lang="en-US" altLang="en-US" sz="2400" b="1">
                <a:latin typeface="Times New Roman" panose="02020603050405020304" pitchFamily="18" charset="0"/>
              </a:rPr>
              <a:t>arcade</a:t>
            </a:r>
            <a:r>
              <a:rPr lang="en-US" altLang="en-US" sz="2400">
                <a:latin typeface="Times New Roman" panose="02020603050405020304" pitchFamily="18" charset="0"/>
              </a:rPr>
              <a:t>.  </a:t>
            </a:r>
          </a:p>
        </p:txBody>
      </p:sp>
      <p:grpSp>
        <p:nvGrpSpPr>
          <p:cNvPr id="3123" name="Group 51">
            <a:extLst>
              <a:ext uri="{FF2B5EF4-FFF2-40B4-BE49-F238E27FC236}">
                <a16:creationId xmlns:a16="http://schemas.microsoft.com/office/drawing/2014/main" id="{8A1A6448-03F2-FB5C-13D9-1EF314CCDFB8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038600"/>
            <a:ext cx="5045075" cy="2667000"/>
            <a:chOff x="3600" y="2256"/>
            <a:chExt cx="3178" cy="1680"/>
          </a:xfrm>
        </p:grpSpPr>
        <p:sp>
          <p:nvSpPr>
            <p:cNvPr id="5138" name="Text Box 11">
              <a:extLst>
                <a:ext uri="{FF2B5EF4-FFF2-40B4-BE49-F238E27FC236}">
                  <a16:creationId xmlns:a16="http://schemas.microsoft.com/office/drawing/2014/main" id="{D3D1842C-CE4F-77B9-BE79-553EA5E957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256"/>
              <a:ext cx="3178" cy="168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Name: 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66FF66"/>
                  </a:highlight>
                  <a:latin typeface="Times New Roman" panose="02020603050405020304" pitchFamily="18" charset="0"/>
                </a:rPr>
                <a:t>Nelda Neutron</a:t>
              </a:r>
            </a:p>
            <a:p>
              <a:pPr eaLnBrk="1" hangingPunct="1">
                <a:defRPr/>
              </a:pPr>
              <a:endParaRPr lang="en-US" altLang="en-US" sz="900" dirty="0">
                <a:latin typeface="Times New Roman" panose="02020603050405020304" pitchFamily="18" charset="0"/>
              </a:endParaRPr>
            </a:p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Description: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66FF66"/>
                  </a:highlight>
                  <a:latin typeface="Times New Roman" panose="02020603050405020304" pitchFamily="18" charset="0"/>
                </a:rPr>
                <a:t>Neutral</a:t>
              </a:r>
            </a:p>
            <a:p>
              <a:pPr eaLnBrk="1" hangingPunct="1">
                <a:defRPr/>
              </a:pPr>
              <a:endParaRPr lang="en-US" altLang="en-US" sz="900" dirty="0">
                <a:latin typeface="Times New Roman" panose="02020603050405020304" pitchFamily="18" charset="0"/>
              </a:endParaRPr>
            </a:p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Favorite Activity: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66FF66"/>
                  </a:highlight>
                  <a:latin typeface="Times New Roman" panose="02020603050405020304" pitchFamily="18" charset="0"/>
                </a:rPr>
                <a:t>Hanging out at the Nucleus Arcade</a:t>
              </a:r>
            </a:p>
          </p:txBody>
        </p:sp>
        <p:sp>
          <p:nvSpPr>
            <p:cNvPr id="5137" name="Oval 37">
              <a:extLst>
                <a:ext uri="{FF2B5EF4-FFF2-40B4-BE49-F238E27FC236}">
                  <a16:creationId xmlns:a16="http://schemas.microsoft.com/office/drawing/2014/main" id="{F1AD10D4-C8B8-AC65-DE01-1D98522FC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2352"/>
              <a:ext cx="1056" cy="960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125" name="Group 53">
            <a:extLst>
              <a:ext uri="{FF2B5EF4-FFF2-40B4-BE49-F238E27FC236}">
                <a16:creationId xmlns:a16="http://schemas.microsoft.com/office/drawing/2014/main" id="{CC0269AA-91D4-F2FD-17FC-5F01BC7E9E88}"/>
              </a:ext>
            </a:extLst>
          </p:cNvPr>
          <p:cNvGrpSpPr>
            <a:grpSpLocks/>
          </p:cNvGrpSpPr>
          <p:nvPr/>
        </p:nvGrpSpPr>
        <p:grpSpPr bwMode="auto">
          <a:xfrm>
            <a:off x="5730875" y="1295400"/>
            <a:ext cx="5029200" cy="2667000"/>
            <a:chOff x="3610" y="432"/>
            <a:chExt cx="3168" cy="1680"/>
          </a:xfrm>
        </p:grpSpPr>
        <p:sp>
          <p:nvSpPr>
            <p:cNvPr id="5126" name="Text Box 7">
              <a:extLst>
                <a:ext uri="{FF2B5EF4-FFF2-40B4-BE49-F238E27FC236}">
                  <a16:creationId xmlns:a16="http://schemas.microsoft.com/office/drawing/2014/main" id="{4318358C-FE25-EFA6-B19D-6DAE1FD3CB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0" y="432"/>
              <a:ext cx="3168" cy="168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Name: 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Patty Proton</a:t>
              </a:r>
            </a:p>
            <a:p>
              <a:pPr eaLnBrk="1" hangingPunct="1">
                <a:defRPr/>
              </a:pPr>
              <a:endParaRPr lang="en-US" altLang="en-US" sz="900" b="1" dirty="0">
                <a:latin typeface="Times New Roman" panose="02020603050405020304" pitchFamily="18" charset="0"/>
              </a:endParaRPr>
            </a:p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Description: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Positive</a:t>
              </a:r>
              <a:r>
                <a:rPr lang="en-US" altLang="en-US" sz="2400" dirty="0">
                  <a:latin typeface="Times New Roman" panose="02020603050405020304" pitchFamily="18" charset="0"/>
                </a:rPr>
                <a:t> </a:t>
              </a:r>
            </a:p>
            <a:p>
              <a:pPr eaLnBrk="1" hangingPunct="1">
                <a:defRPr/>
              </a:pPr>
              <a:endParaRPr lang="en-US" altLang="en-US" sz="900" dirty="0">
                <a:latin typeface="Times New Roman" panose="02020603050405020304" pitchFamily="18" charset="0"/>
              </a:endParaRPr>
            </a:p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Favorite Activity: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Hanging out at the Nucleus Arcade</a:t>
              </a:r>
            </a:p>
          </p:txBody>
        </p:sp>
        <p:sp>
          <p:nvSpPr>
            <p:cNvPr id="5135" name="Oval 15">
              <a:extLst>
                <a:ext uri="{FF2B5EF4-FFF2-40B4-BE49-F238E27FC236}">
                  <a16:creationId xmlns:a16="http://schemas.microsoft.com/office/drawing/2014/main" id="{107A926D-A681-CA20-160C-7125AF8FC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" y="528"/>
              <a:ext cx="1056" cy="960"/>
            </a:xfrm>
            <a:prstGeom prst="ellipse">
              <a:avLst/>
            </a:prstGeom>
            <a:solidFill>
              <a:srgbClr val="66FF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5125" name="Picture 7">
            <a:extLst>
              <a:ext uri="{FF2B5EF4-FFF2-40B4-BE49-F238E27FC236}">
                <a16:creationId xmlns:a16="http://schemas.microsoft.com/office/drawing/2014/main" id="{49C99C82-CA8B-1421-9285-F445C6B2D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193" r="39900"/>
          <a:stretch>
            <a:fillRect/>
          </a:stretch>
        </p:blipFill>
        <p:spPr bwMode="auto">
          <a:xfrm>
            <a:off x="7118350" y="468313"/>
            <a:ext cx="3627438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ross 10">
            <a:extLst>
              <a:ext uri="{FF2B5EF4-FFF2-40B4-BE49-F238E27FC236}">
                <a16:creationId xmlns:a16="http://schemas.microsoft.com/office/drawing/2014/main" id="{AA06A765-C57F-4DC5-DA4A-70BC50DBB198}"/>
              </a:ext>
            </a:extLst>
          </p:cNvPr>
          <p:cNvSpPr/>
          <p:nvPr/>
        </p:nvSpPr>
        <p:spPr>
          <a:xfrm>
            <a:off x="9609138" y="1660525"/>
            <a:ext cx="473075" cy="533400"/>
          </a:xfrm>
          <a:prstGeom prst="plus">
            <a:avLst>
              <a:gd name="adj" fmla="val 3357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7F94C773-6937-7C7A-6F88-1E141293E32C}"/>
              </a:ext>
            </a:extLst>
          </p:cNvPr>
          <p:cNvSpPr/>
          <p:nvPr/>
        </p:nvSpPr>
        <p:spPr>
          <a:xfrm>
            <a:off x="9045575" y="1660525"/>
            <a:ext cx="474663" cy="533400"/>
          </a:xfrm>
          <a:prstGeom prst="plus">
            <a:avLst>
              <a:gd name="adj" fmla="val 3357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28" name="Text Box 5">
            <a:extLst>
              <a:ext uri="{FF2B5EF4-FFF2-40B4-BE49-F238E27FC236}">
                <a16:creationId xmlns:a16="http://schemas.microsoft.com/office/drawing/2014/main" id="{619AB5B7-6AD4-E5BC-6252-EECFAE2B5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7938"/>
            <a:ext cx="538956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Drag the symbols to create a face for each particle.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A3FDD01D-4856-75C8-8DAD-D13956F1110A}"/>
              </a:ext>
            </a:extLst>
          </p:cNvPr>
          <p:cNvSpPr/>
          <p:nvPr/>
        </p:nvSpPr>
        <p:spPr>
          <a:xfrm flipV="1">
            <a:off x="9102725" y="2193925"/>
            <a:ext cx="914400" cy="609600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6485CA-65C1-6204-5CE1-4CC3FE208F52}"/>
              </a:ext>
            </a:extLst>
          </p:cNvPr>
          <p:cNvSpPr/>
          <p:nvPr/>
        </p:nvSpPr>
        <p:spPr>
          <a:xfrm>
            <a:off x="8901113" y="4257675"/>
            <a:ext cx="65722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765311A-0EBC-28AA-B51E-8E68A43ED775}"/>
              </a:ext>
            </a:extLst>
          </p:cNvPr>
          <p:cNvSpPr/>
          <p:nvPr/>
        </p:nvSpPr>
        <p:spPr>
          <a:xfrm>
            <a:off x="9475788" y="4237038"/>
            <a:ext cx="657225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11FCE9A-7D79-2CEF-AA1A-357E4A746F1C}"/>
              </a:ext>
            </a:extLst>
          </p:cNvPr>
          <p:cNvSpPr/>
          <p:nvPr/>
        </p:nvSpPr>
        <p:spPr>
          <a:xfrm>
            <a:off x="9063038" y="5251450"/>
            <a:ext cx="9144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33" name="TextBox 22">
            <a:extLst>
              <a:ext uri="{FF2B5EF4-FFF2-40B4-BE49-F238E27FC236}">
                <a16:creationId xmlns:a16="http://schemas.microsoft.com/office/drawing/2014/main" id="{2A41133B-C8FB-9CA0-DAAB-A511FDFB1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267200" y="1409700"/>
            <a:ext cx="54975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Student digital notebook is available at https://docs.google.com/presentation/d/1t6rPiqEEyf3M0WUC6Gh27m3DQTeceBysV3ZylgeWHX0/edit?usp=sharing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/>
      <p:bldP spid="20" grpId="0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3">
            <a:extLst>
              <a:ext uri="{FF2B5EF4-FFF2-40B4-BE49-F238E27FC236}">
                <a16:creationId xmlns:a16="http://schemas.microsoft.com/office/drawing/2014/main" id="{04BAD296-E0BD-5C68-BDC7-9ACD3ADF5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52400"/>
            <a:ext cx="10139362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Music">
            <a:hlinkClick r:id="rId3"/>
            <a:extLst>
              <a:ext uri="{FF2B5EF4-FFF2-40B4-BE49-F238E27FC236}">
                <a16:creationId xmlns:a16="http://schemas.microsoft.com/office/drawing/2014/main" id="{2B6CAE68-62B6-8B59-F1B7-DFDE7DF21278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114800" y="3429000"/>
            <a:ext cx="2286000" cy="2667000"/>
          </a:xfrm>
          <a:custGeom>
            <a:avLst/>
            <a:gdLst>
              <a:gd name="T0" fmla="*/ 82347541 w 21600"/>
              <a:gd name="T1" fmla="*/ 701322 h 21600"/>
              <a:gd name="T2" fmla="*/ 82582703 w 21600"/>
              <a:gd name="T3" fmla="*/ 150929358 h 21600"/>
              <a:gd name="T4" fmla="*/ 242864640 w 21600"/>
              <a:gd name="T5" fmla="*/ 153383862 h 21600"/>
              <a:gd name="T6" fmla="*/ 82347541 w 21600"/>
              <a:gd name="T7" fmla="*/ 701322 h 21600"/>
              <a:gd name="T8" fmla="*/ 24193500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5 w 21600"/>
              <a:gd name="T16" fmla="*/ 923 h 21600"/>
              <a:gd name="T17" fmla="*/ 20935 w 21600"/>
              <a:gd name="T18" fmla="*/ 5354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</a:gra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0963" name="WordArt 5">
            <a:extLst>
              <a:ext uri="{FF2B5EF4-FFF2-40B4-BE49-F238E27FC236}">
                <a16:creationId xmlns:a16="http://schemas.microsoft.com/office/drawing/2014/main" id="{A7C86E11-7657-ACED-838A-EE7C0106C6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838200"/>
            <a:ext cx="8839200" cy="37338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5400000" scaled="1"/>
                </a:gradFill>
                <a:latin typeface="Alba"/>
              </a:rPr>
              <a:t>The Element Song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15" name="Group 19">
            <a:extLst>
              <a:ext uri="{FF2B5EF4-FFF2-40B4-BE49-F238E27FC236}">
                <a16:creationId xmlns:a16="http://schemas.microsoft.com/office/drawing/2014/main" id="{61E0C6B8-DFF1-D040-682F-222C8B4EC5DC}"/>
              </a:ext>
            </a:extLst>
          </p:cNvPr>
          <p:cNvGrpSpPr>
            <a:grpSpLocks/>
          </p:cNvGrpSpPr>
          <p:nvPr/>
        </p:nvGrpSpPr>
        <p:grpSpPr bwMode="auto">
          <a:xfrm>
            <a:off x="6156325" y="533400"/>
            <a:ext cx="4664075" cy="2667000"/>
            <a:chOff x="3878" y="336"/>
            <a:chExt cx="2938" cy="1680"/>
          </a:xfrm>
        </p:grpSpPr>
        <p:sp>
          <p:nvSpPr>
            <p:cNvPr id="7173" name="Text Box 5">
              <a:extLst>
                <a:ext uri="{FF2B5EF4-FFF2-40B4-BE49-F238E27FC236}">
                  <a16:creationId xmlns:a16="http://schemas.microsoft.com/office/drawing/2014/main" id="{6F4C81BE-F8A6-3D76-F2FE-19F115870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" y="336"/>
              <a:ext cx="2938" cy="1680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Name: 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Elliott Electron</a:t>
              </a:r>
            </a:p>
            <a:p>
              <a:pPr eaLnBrk="1" hangingPunct="1">
                <a:defRPr/>
              </a:pPr>
              <a:endParaRPr lang="en-US" altLang="en-US" sz="900" b="1" dirty="0">
                <a:latin typeface="Times New Roman" panose="02020603050405020304" pitchFamily="18" charset="0"/>
              </a:endParaRPr>
            </a:p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Description: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Negative</a:t>
              </a:r>
            </a:p>
            <a:p>
              <a:pPr eaLnBrk="1" hangingPunct="1">
                <a:defRPr/>
              </a:pPr>
              <a:endParaRPr lang="en-US" altLang="en-US" sz="900" dirty="0">
                <a:latin typeface="Times New Roman" panose="02020603050405020304" pitchFamily="18" charset="0"/>
              </a:endParaRPr>
            </a:p>
            <a:p>
              <a:pPr eaLnBrk="1" hangingPunct="1">
                <a:defRPr/>
              </a:pPr>
              <a:r>
                <a:rPr lang="en-US" altLang="en-US" sz="2400" dirty="0">
                  <a:latin typeface="Times New Roman" panose="02020603050405020304" pitchFamily="18" charset="0"/>
                </a:rPr>
                <a:t>Favorite Activity:</a:t>
              </a:r>
            </a:p>
            <a:p>
              <a:pPr eaLnBrk="1" hangingPunct="1">
                <a:defRPr/>
              </a:pPr>
              <a:r>
                <a:rPr lang="en-US" altLang="en-US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Racing around the energy levels</a:t>
              </a:r>
            </a:p>
          </p:txBody>
        </p:sp>
        <p:sp>
          <p:nvSpPr>
            <p:cNvPr id="7177" name="Oval 12">
              <a:extLst>
                <a:ext uri="{FF2B5EF4-FFF2-40B4-BE49-F238E27FC236}">
                  <a16:creationId xmlns:a16="http://schemas.microsoft.com/office/drawing/2014/main" id="{3607B777-BF69-219F-5554-D4DF69D88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0" y="432"/>
              <a:ext cx="912" cy="923"/>
            </a:xfrm>
            <a:prstGeom prst="ellipse">
              <a:avLst/>
            </a:prstGeom>
            <a:solidFill>
              <a:srgbClr val="3399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171" name="Rectangle 2">
            <a:extLst>
              <a:ext uri="{FF2B5EF4-FFF2-40B4-BE49-F238E27FC236}">
                <a16:creationId xmlns:a16="http://schemas.microsoft.com/office/drawing/2014/main" id="{15D60D7D-F34A-2C76-6AE4-2E24C0281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30213"/>
            <a:ext cx="5668963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Around the Nucleus Arcade, you will find a series of </a:t>
            </a:r>
            <a:r>
              <a:rPr lang="en-US" altLang="en-US" sz="2400" b="1">
                <a:latin typeface="Times New Roman" panose="02020603050405020304" pitchFamily="18" charset="0"/>
              </a:rPr>
              <a:t>roadways</a:t>
            </a:r>
            <a:r>
              <a:rPr lang="en-US" altLang="en-US" sz="2400">
                <a:latin typeface="Times New Roman" panose="02020603050405020304" pitchFamily="18" charset="0"/>
              </a:rPr>
              <a:t> that are used by another member of the Atoms Family, </a:t>
            </a:r>
            <a:r>
              <a:rPr lang="en-US" altLang="en-US" sz="2400" b="1">
                <a:latin typeface="Times New Roman" panose="02020603050405020304" pitchFamily="18" charset="0"/>
              </a:rPr>
              <a:t>Enraged Elliott Electron</a:t>
            </a:r>
            <a:r>
              <a:rPr lang="en-US" altLang="en-US" sz="2400">
                <a:latin typeface="Times New Roman" panose="02020603050405020304" pitchFamily="18" charset="0"/>
              </a:rPr>
              <a:t>. Elliott races madly around the Arcade on his bright red chrome-plated Harley-Davidson. He rides so fast that no one can be sure where he is at any time.   Elliott is much </a:t>
            </a:r>
            <a:r>
              <a:rPr lang="en-US" altLang="en-US" sz="2400" b="1">
                <a:latin typeface="Times New Roman" panose="02020603050405020304" pitchFamily="18" charset="0"/>
              </a:rPr>
              <a:t>smaller</a:t>
            </a:r>
            <a:r>
              <a:rPr lang="en-US" altLang="en-US" sz="2400">
                <a:latin typeface="Times New Roman" panose="02020603050405020304" pitchFamily="18" charset="0"/>
              </a:rPr>
              <a:t> than Patty and Nelda and he is always angry because these bigger relatives will not let him in the Arcade.  He has a frown on his face, eyes that are squinted with anger, and a very </a:t>
            </a:r>
            <a:r>
              <a:rPr lang="en-US" altLang="en-US" sz="2400" b="1">
                <a:latin typeface="Times New Roman" panose="02020603050405020304" pitchFamily="18" charset="0"/>
              </a:rPr>
              <a:t>negative</a:t>
            </a:r>
            <a:r>
              <a:rPr lang="en-US" altLang="en-US" sz="2400">
                <a:latin typeface="Times New Roman" panose="02020603050405020304" pitchFamily="18" charset="0"/>
              </a:rPr>
              <a:t> (-) attitude. </a:t>
            </a:r>
          </a:p>
        </p:txBody>
      </p:sp>
      <p:pic>
        <p:nvPicPr>
          <p:cNvPr id="7172" name="Picture 18">
            <a:extLst>
              <a:ext uri="{FF2B5EF4-FFF2-40B4-BE49-F238E27FC236}">
                <a16:creationId xmlns:a16="http://schemas.microsoft.com/office/drawing/2014/main" id="{71E4CCA2-495B-2F22-D6D5-560638BE3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352800"/>
            <a:ext cx="2971800" cy="296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5C8B15C-E686-7032-D0A0-8BD8E8E4168D}"/>
              </a:ext>
            </a:extLst>
          </p:cNvPr>
          <p:cNvSpPr/>
          <p:nvPr/>
        </p:nvSpPr>
        <p:spPr>
          <a:xfrm>
            <a:off x="9309100" y="1143000"/>
            <a:ext cx="4572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FDF530-6D78-B56D-5BE3-DECFC645A60F}"/>
              </a:ext>
            </a:extLst>
          </p:cNvPr>
          <p:cNvSpPr/>
          <p:nvPr/>
        </p:nvSpPr>
        <p:spPr>
          <a:xfrm>
            <a:off x="9982200" y="1143000"/>
            <a:ext cx="4572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Block Arc 3">
            <a:extLst>
              <a:ext uri="{FF2B5EF4-FFF2-40B4-BE49-F238E27FC236}">
                <a16:creationId xmlns:a16="http://schemas.microsoft.com/office/drawing/2014/main" id="{1F3DD922-5D88-F83E-6D7A-217B44A8CDFA}"/>
              </a:ext>
            </a:extLst>
          </p:cNvPr>
          <p:cNvSpPr/>
          <p:nvPr/>
        </p:nvSpPr>
        <p:spPr>
          <a:xfrm>
            <a:off x="9394825" y="1484313"/>
            <a:ext cx="914400" cy="609600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B724F7F-A6C0-1FFF-3E8C-16D12BE47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0025"/>
            <a:ext cx="1047591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first </a:t>
            </a:r>
            <a:r>
              <a:rPr lang="en-US" altLang="en-US" sz="2400" b="1">
                <a:latin typeface="Times New Roman" panose="02020603050405020304" pitchFamily="18" charset="0"/>
              </a:rPr>
              <a:t>Energy Street </a:t>
            </a:r>
            <a:r>
              <a:rPr lang="en-US" altLang="en-US" sz="2400">
                <a:latin typeface="Times New Roman" panose="02020603050405020304" pitchFamily="18" charset="0"/>
              </a:rPr>
              <a:t>can only hold only two electron brothers.  The second energy street, called the </a:t>
            </a:r>
            <a:r>
              <a:rPr lang="en-US" altLang="en-US" sz="2400" b="1">
                <a:latin typeface="Times New Roman" panose="02020603050405020304" pitchFamily="18" charset="0"/>
              </a:rPr>
              <a:t>Energy Freeway</a:t>
            </a:r>
            <a:r>
              <a:rPr lang="en-US" altLang="en-US" sz="2400">
                <a:latin typeface="Times New Roman" panose="02020603050405020304" pitchFamily="18" charset="0"/>
              </a:rPr>
              <a:t>, can hold 8 brothers. The third energy street, called the </a:t>
            </a:r>
            <a:r>
              <a:rPr lang="en-US" altLang="en-US" sz="2400" b="1">
                <a:latin typeface="Times New Roman" panose="02020603050405020304" pitchFamily="18" charset="0"/>
              </a:rPr>
              <a:t>Energy Superhighway</a:t>
            </a:r>
            <a:r>
              <a:rPr lang="en-US" altLang="en-US" sz="2400">
                <a:latin typeface="Times New Roman" panose="02020603050405020304" pitchFamily="18" charset="0"/>
              </a:rPr>
              <a:t>, can hold 18 of the brothers.</a:t>
            </a:r>
          </a:p>
        </p:txBody>
      </p:sp>
      <p:sp>
        <p:nvSpPr>
          <p:cNvPr id="9219" name="WordArt 20">
            <a:extLst>
              <a:ext uri="{FF2B5EF4-FFF2-40B4-BE49-F238E27FC236}">
                <a16:creationId xmlns:a16="http://schemas.microsoft.com/office/drawing/2014/main" id="{6BFD126F-D2D8-39F6-40B7-22A99DCFC41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5715000"/>
            <a:ext cx="274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Matterville</a:t>
            </a:r>
          </a:p>
        </p:txBody>
      </p:sp>
      <p:sp>
        <p:nvSpPr>
          <p:cNvPr id="9244" name="Text Box 21">
            <a:extLst>
              <a:ext uri="{FF2B5EF4-FFF2-40B4-BE49-F238E27FC236}">
                <a16:creationId xmlns:a16="http://schemas.microsoft.com/office/drawing/2014/main" id="{B97F894A-F159-F4B8-3759-32513E240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3450" y="2139950"/>
            <a:ext cx="23241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Nucleus Arcade </a:t>
            </a:r>
          </a:p>
        </p:txBody>
      </p:sp>
      <p:grpSp>
        <p:nvGrpSpPr>
          <p:cNvPr id="9221" name="Group 1">
            <a:extLst>
              <a:ext uri="{FF2B5EF4-FFF2-40B4-BE49-F238E27FC236}">
                <a16:creationId xmlns:a16="http://schemas.microsoft.com/office/drawing/2014/main" id="{11D7CC91-A609-E06E-AD9D-5FA2CC39CBC5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244725"/>
            <a:ext cx="2120900" cy="2052638"/>
            <a:chOff x="8535527" y="2940084"/>
            <a:chExt cx="2794000" cy="2611438"/>
          </a:xfrm>
        </p:grpSpPr>
        <p:sp>
          <p:nvSpPr>
            <p:cNvPr id="9233" name="Oval 45">
              <a:extLst>
                <a:ext uri="{FF2B5EF4-FFF2-40B4-BE49-F238E27FC236}">
                  <a16:creationId xmlns:a16="http://schemas.microsoft.com/office/drawing/2014/main" id="{26E06593-8EE0-58C2-135B-D49D83201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5527" y="2940084"/>
              <a:ext cx="2794000" cy="261143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4" name="Oval 46">
              <a:extLst>
                <a:ext uri="{FF2B5EF4-FFF2-40B4-BE49-F238E27FC236}">
                  <a16:creationId xmlns:a16="http://schemas.microsoft.com/office/drawing/2014/main" id="{74FA7AF0-2C1A-847B-8916-ECEC383E0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5715" y="3194084"/>
              <a:ext cx="2284413" cy="21351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5" name="Oval 47">
              <a:extLst>
                <a:ext uri="{FF2B5EF4-FFF2-40B4-BE49-F238E27FC236}">
                  <a16:creationId xmlns:a16="http://schemas.microsoft.com/office/drawing/2014/main" id="{91EED346-D87A-A421-FEC1-F4B04A4F4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165" y="3475072"/>
              <a:ext cx="1685925" cy="157480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6" name="Oval 48">
              <a:extLst>
                <a:ext uri="{FF2B5EF4-FFF2-40B4-BE49-F238E27FC236}">
                  <a16:creationId xmlns:a16="http://schemas.microsoft.com/office/drawing/2014/main" id="{47F382C4-4E43-F298-E2AB-15A168ED4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4527" y="3811622"/>
              <a:ext cx="965200" cy="900113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22" name="Text Box 49">
            <a:extLst>
              <a:ext uri="{FF2B5EF4-FFF2-40B4-BE49-F238E27FC236}">
                <a16:creationId xmlns:a16="http://schemas.microsoft.com/office/drawing/2014/main" id="{778F5533-2241-8EEF-F012-5D892E55E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4400550"/>
            <a:ext cx="3162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Can hold 8 electrons</a:t>
            </a:r>
          </a:p>
        </p:txBody>
      </p:sp>
      <p:sp>
        <p:nvSpPr>
          <p:cNvPr id="9223" name="Line 50">
            <a:extLst>
              <a:ext uri="{FF2B5EF4-FFF2-40B4-BE49-F238E27FC236}">
                <a16:creationId xmlns:a16="http://schemas.microsoft.com/office/drawing/2014/main" id="{8DFC2967-FCB9-7A6B-90DE-B31E450B3A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4225" y="4152900"/>
            <a:ext cx="392113" cy="520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50">
            <a:extLst>
              <a:ext uri="{FF2B5EF4-FFF2-40B4-BE49-F238E27FC236}">
                <a16:creationId xmlns:a16="http://schemas.microsoft.com/office/drawing/2014/main" id="{0004163A-CA07-D9EF-BAA8-8699DB63C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7550" y="3276600"/>
            <a:ext cx="1674813" cy="173038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50">
            <a:extLst>
              <a:ext uri="{FF2B5EF4-FFF2-40B4-BE49-F238E27FC236}">
                <a16:creationId xmlns:a16="http://schemas.microsoft.com/office/drawing/2014/main" id="{BA7B5857-1813-17CD-4414-EF7DF262FB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3848100"/>
            <a:ext cx="1544638" cy="423863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49">
            <a:extLst>
              <a:ext uri="{FF2B5EF4-FFF2-40B4-BE49-F238E27FC236}">
                <a16:creationId xmlns:a16="http://schemas.microsoft.com/office/drawing/2014/main" id="{27AE16A5-2C5F-C176-63C2-25E6A6D8D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0" y="4648200"/>
            <a:ext cx="3222625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Energy Superhighway</a:t>
            </a:r>
          </a:p>
        </p:txBody>
      </p:sp>
      <p:sp>
        <p:nvSpPr>
          <p:cNvPr id="9227" name="Line 50">
            <a:extLst>
              <a:ext uri="{FF2B5EF4-FFF2-40B4-BE49-F238E27FC236}">
                <a16:creationId xmlns:a16="http://schemas.microsoft.com/office/drawing/2014/main" id="{14B8E002-1964-EBE9-9573-2B11ACFA17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2313" y="2514600"/>
            <a:ext cx="1930400" cy="684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Text Box 49">
            <a:extLst>
              <a:ext uri="{FF2B5EF4-FFF2-40B4-BE49-F238E27FC236}">
                <a16:creationId xmlns:a16="http://schemas.microsoft.com/office/drawing/2014/main" id="{8F3181A1-EF53-416E-CC72-B196A42E1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633663"/>
            <a:ext cx="29448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Center of the atom</a:t>
            </a:r>
          </a:p>
        </p:txBody>
      </p:sp>
      <p:sp>
        <p:nvSpPr>
          <p:cNvPr id="2" name="Text Box 49">
            <a:extLst>
              <a:ext uri="{FF2B5EF4-FFF2-40B4-BE49-F238E27FC236}">
                <a16:creationId xmlns:a16="http://schemas.microsoft.com/office/drawing/2014/main" id="{1D66C0D8-0F0E-AE8E-C784-4CF4D4BD0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3527425"/>
            <a:ext cx="28162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Can hold 2 electrons</a:t>
            </a:r>
          </a:p>
        </p:txBody>
      </p:sp>
      <p:sp>
        <p:nvSpPr>
          <p:cNvPr id="9230" name="Text Box 49">
            <a:extLst>
              <a:ext uri="{FF2B5EF4-FFF2-40B4-BE49-F238E27FC236}">
                <a16:creationId xmlns:a16="http://schemas.microsoft.com/office/drawing/2014/main" id="{52BBE9DC-477C-0D28-C403-EE09CB377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5041900"/>
            <a:ext cx="3162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Can hold 18 electrons</a:t>
            </a:r>
          </a:p>
        </p:txBody>
      </p:sp>
      <p:sp>
        <p:nvSpPr>
          <p:cNvPr id="15" name="Text Box 49">
            <a:extLst>
              <a:ext uri="{FF2B5EF4-FFF2-40B4-BE49-F238E27FC236}">
                <a16:creationId xmlns:a16="http://schemas.microsoft.com/office/drawing/2014/main" id="{3E7CAE16-9EDD-CEAF-4098-FF7537845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4010025"/>
            <a:ext cx="2690813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Energy Freeway</a:t>
            </a:r>
          </a:p>
        </p:txBody>
      </p:sp>
      <p:sp>
        <p:nvSpPr>
          <p:cNvPr id="16" name="Text Box 49">
            <a:extLst>
              <a:ext uri="{FF2B5EF4-FFF2-40B4-BE49-F238E27FC236}">
                <a16:creationId xmlns:a16="http://schemas.microsoft.com/office/drawing/2014/main" id="{97F0E7C9-938A-19DF-F139-269C66D38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988" y="3071813"/>
            <a:ext cx="2690812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66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Energy Street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4" grpId="0" animBg="1"/>
      <p:bldP spid="9229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3956C20-0D1C-5702-D810-5FA007FAE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227013"/>
            <a:ext cx="104394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Challenge: Read the information below to answer these questions.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</a:t>
            </a:r>
            <a:r>
              <a:rPr lang="en-US" altLang="en-US" sz="2400" b="1">
                <a:latin typeface="Times New Roman" panose="02020603050405020304" pitchFamily="18" charset="0"/>
              </a:rPr>
              <a:t>morale of Matterville </a:t>
            </a:r>
            <a:r>
              <a:rPr lang="en-US" altLang="en-US" sz="2400">
                <a:latin typeface="Times New Roman" panose="02020603050405020304" pitchFamily="18" charset="0"/>
              </a:rPr>
              <a:t>is stable as long as each negative electron brother is </a:t>
            </a:r>
            <a:r>
              <a:rPr lang="en-US" altLang="en-US" sz="2400" b="1">
                <a:latin typeface="Times New Roman" panose="02020603050405020304" pitchFamily="18" charset="0"/>
              </a:rPr>
              <a:t>BALANCED</a:t>
            </a:r>
            <a:r>
              <a:rPr lang="en-US" altLang="en-US" sz="2400">
                <a:latin typeface="Times New Roman" panose="02020603050405020304" pitchFamily="18" charset="0"/>
              </a:rPr>
              <a:t> out by one positive proton sister.  The number of residents in Matterville depends on the proton and neutron families.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1. What would happen to the morale of Matterville if one Elliott Electron was kidnapped?</a:t>
            </a:r>
          </a:p>
        </p:txBody>
      </p:sp>
      <p:grpSp>
        <p:nvGrpSpPr>
          <p:cNvPr id="11267" name="Group 20">
            <a:extLst>
              <a:ext uri="{FF2B5EF4-FFF2-40B4-BE49-F238E27FC236}">
                <a16:creationId xmlns:a16="http://schemas.microsoft.com/office/drawing/2014/main" id="{315B4083-F64C-9B06-56E9-76BF09087AB0}"/>
              </a:ext>
            </a:extLst>
          </p:cNvPr>
          <p:cNvGrpSpPr>
            <a:grpSpLocks/>
          </p:cNvGrpSpPr>
          <p:nvPr/>
        </p:nvGrpSpPr>
        <p:grpSpPr bwMode="auto">
          <a:xfrm>
            <a:off x="-4876800" y="2897188"/>
            <a:ext cx="1905000" cy="1831975"/>
            <a:chOff x="816" y="1809"/>
            <a:chExt cx="1200" cy="1200"/>
          </a:xfrm>
        </p:grpSpPr>
        <p:grpSp>
          <p:nvGrpSpPr>
            <p:cNvPr id="11283" name="Group 19">
              <a:extLst>
                <a:ext uri="{FF2B5EF4-FFF2-40B4-BE49-F238E27FC236}">
                  <a16:creationId xmlns:a16="http://schemas.microsoft.com/office/drawing/2014/main" id="{4B44681E-095A-DFEB-A921-092E78A9FB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1809"/>
              <a:ext cx="1200" cy="1200"/>
              <a:chOff x="816" y="1809"/>
              <a:chExt cx="1200" cy="1200"/>
            </a:xfrm>
          </p:grpSpPr>
          <p:sp>
            <p:nvSpPr>
              <p:cNvPr id="11291" name="Oval 9">
                <a:extLst>
                  <a:ext uri="{FF2B5EF4-FFF2-40B4-BE49-F238E27FC236}">
                    <a16:creationId xmlns:a16="http://schemas.microsoft.com/office/drawing/2014/main" id="{E2715381-D80E-844A-C60F-998A567ED0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1809"/>
                <a:ext cx="1200" cy="12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92" name="AutoShape 18">
                <a:extLst>
                  <a:ext uri="{FF2B5EF4-FFF2-40B4-BE49-F238E27FC236}">
                    <a16:creationId xmlns:a16="http://schemas.microsoft.com/office/drawing/2014/main" id="{AA361F8B-8398-2A2E-30A3-6D46CC880A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32" y="1920"/>
                <a:ext cx="768" cy="912"/>
              </a:xfrm>
              <a:custGeom>
                <a:avLst/>
                <a:gdLst>
                  <a:gd name="T0" fmla="*/ 14 w 21600"/>
                  <a:gd name="T1" fmla="*/ 0 h 21600"/>
                  <a:gd name="T2" fmla="*/ 1 w 21600"/>
                  <a:gd name="T3" fmla="*/ 19 h 21600"/>
                  <a:gd name="T4" fmla="*/ 14 w 21600"/>
                  <a:gd name="T5" fmla="*/ 2 h 21600"/>
                  <a:gd name="T6" fmla="*/ 27 w 21600"/>
                  <a:gd name="T7" fmla="*/ 19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2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125" y="10800"/>
                    </a:moveTo>
                    <a:cubicBezTo>
                      <a:pt x="1125" y="5456"/>
                      <a:pt x="5456" y="1125"/>
                      <a:pt x="10800" y="1125"/>
                    </a:cubicBezTo>
                    <a:cubicBezTo>
                      <a:pt x="16143" y="1125"/>
                      <a:pt x="20474" y="5456"/>
                      <a:pt x="20474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1125" y="1080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84" name="Group 16">
              <a:extLst>
                <a:ext uri="{FF2B5EF4-FFF2-40B4-BE49-F238E27FC236}">
                  <a16:creationId xmlns:a16="http://schemas.microsoft.com/office/drawing/2014/main" id="{06C11457-A207-4BDD-C69C-6971BE24C3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2" y="2057"/>
              <a:ext cx="768" cy="288"/>
              <a:chOff x="1056" y="2112"/>
              <a:chExt cx="768" cy="288"/>
            </a:xfrm>
          </p:grpSpPr>
          <p:grpSp>
            <p:nvGrpSpPr>
              <p:cNvPr id="11285" name="Group 12">
                <a:extLst>
                  <a:ext uri="{FF2B5EF4-FFF2-40B4-BE49-F238E27FC236}">
                    <a16:creationId xmlns:a16="http://schemas.microsoft.com/office/drawing/2014/main" id="{34E4C693-A33A-1282-1904-AA8BC513FA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6" y="2112"/>
                <a:ext cx="288" cy="288"/>
                <a:chOff x="2304" y="2928"/>
                <a:chExt cx="288" cy="288"/>
              </a:xfrm>
            </p:grpSpPr>
            <p:sp>
              <p:nvSpPr>
                <p:cNvPr id="11289" name="Line 10">
                  <a:extLst>
                    <a:ext uri="{FF2B5EF4-FFF2-40B4-BE49-F238E27FC236}">
                      <a16:creationId xmlns:a16="http://schemas.microsoft.com/office/drawing/2014/main" id="{6670FC2E-714A-5657-80FD-6051996818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48" y="2928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0" name="Line 11">
                  <a:extLst>
                    <a:ext uri="{FF2B5EF4-FFF2-40B4-BE49-F238E27FC236}">
                      <a16:creationId xmlns:a16="http://schemas.microsoft.com/office/drawing/2014/main" id="{94E5F306-D922-3157-A86F-030216250C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>
                  <a:off x="2448" y="2928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86" name="Group 13">
                <a:extLst>
                  <a:ext uri="{FF2B5EF4-FFF2-40B4-BE49-F238E27FC236}">
                    <a16:creationId xmlns:a16="http://schemas.microsoft.com/office/drawing/2014/main" id="{9BDB0260-643A-C483-7A7B-C0E7DEE25F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2112"/>
                <a:ext cx="288" cy="288"/>
                <a:chOff x="2304" y="2928"/>
                <a:chExt cx="288" cy="288"/>
              </a:xfrm>
            </p:grpSpPr>
            <p:sp>
              <p:nvSpPr>
                <p:cNvPr id="11287" name="Line 14">
                  <a:extLst>
                    <a:ext uri="{FF2B5EF4-FFF2-40B4-BE49-F238E27FC236}">
                      <a16:creationId xmlns:a16="http://schemas.microsoft.com/office/drawing/2014/main" id="{780DBE64-CFDB-9A47-C8E1-FAF5E2EFBD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48" y="2928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8" name="Line 15">
                  <a:extLst>
                    <a:ext uri="{FF2B5EF4-FFF2-40B4-BE49-F238E27FC236}">
                      <a16:creationId xmlns:a16="http://schemas.microsoft.com/office/drawing/2014/main" id="{7B3E764B-2CB4-434A-85DA-F7C473E299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5400000">
                  <a:off x="2448" y="2928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1268" name="Group 3">
            <a:extLst>
              <a:ext uri="{FF2B5EF4-FFF2-40B4-BE49-F238E27FC236}">
                <a16:creationId xmlns:a16="http://schemas.microsoft.com/office/drawing/2014/main" id="{6BA38F16-78F3-63BD-6847-B1E159DC128C}"/>
              </a:ext>
            </a:extLst>
          </p:cNvPr>
          <p:cNvGrpSpPr>
            <a:grpSpLocks/>
          </p:cNvGrpSpPr>
          <p:nvPr/>
        </p:nvGrpSpPr>
        <p:grpSpPr bwMode="auto">
          <a:xfrm>
            <a:off x="-2182813" y="2755900"/>
            <a:ext cx="1905000" cy="1905000"/>
            <a:chOff x="3304308" y="3056243"/>
            <a:chExt cx="1905000" cy="1905000"/>
          </a:xfrm>
        </p:grpSpPr>
        <p:grpSp>
          <p:nvGrpSpPr>
            <p:cNvPr id="11278" name="Group 115">
              <a:extLst>
                <a:ext uri="{FF2B5EF4-FFF2-40B4-BE49-F238E27FC236}">
                  <a16:creationId xmlns:a16="http://schemas.microsoft.com/office/drawing/2014/main" id="{8A27C0E7-F0F6-B7DC-C6D6-32DC0306BC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4308" y="3056243"/>
              <a:ext cx="1905000" cy="1905000"/>
              <a:chOff x="720" y="2688"/>
              <a:chExt cx="1200" cy="1248"/>
            </a:xfrm>
          </p:grpSpPr>
          <p:sp>
            <p:nvSpPr>
              <p:cNvPr id="11281" name="Oval 56">
                <a:extLst>
                  <a:ext uri="{FF2B5EF4-FFF2-40B4-BE49-F238E27FC236}">
                    <a16:creationId xmlns:a16="http://schemas.microsoft.com/office/drawing/2014/main" id="{FB4B70D4-4906-8401-F0DA-E1C43F2D94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2688"/>
                <a:ext cx="1200" cy="12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2" name="AutoShape 57">
                <a:extLst>
                  <a:ext uri="{FF2B5EF4-FFF2-40B4-BE49-F238E27FC236}">
                    <a16:creationId xmlns:a16="http://schemas.microsoft.com/office/drawing/2014/main" id="{1E5284EE-925C-52D7-2D0B-CA6690470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936" y="3360"/>
                <a:ext cx="768" cy="576"/>
              </a:xfrm>
              <a:custGeom>
                <a:avLst/>
                <a:gdLst>
                  <a:gd name="T0" fmla="*/ 14 w 21600"/>
                  <a:gd name="T1" fmla="*/ 0 h 21600"/>
                  <a:gd name="T2" fmla="*/ 1 w 21600"/>
                  <a:gd name="T3" fmla="*/ 8 h 21600"/>
                  <a:gd name="T4" fmla="*/ 14 w 21600"/>
                  <a:gd name="T5" fmla="*/ 1 h 21600"/>
                  <a:gd name="T6" fmla="*/ 27 w 21600"/>
                  <a:gd name="T7" fmla="*/ 8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2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125" y="10800"/>
                    </a:moveTo>
                    <a:cubicBezTo>
                      <a:pt x="1125" y="5456"/>
                      <a:pt x="5456" y="1125"/>
                      <a:pt x="10800" y="1125"/>
                    </a:cubicBezTo>
                    <a:cubicBezTo>
                      <a:pt x="16143" y="1125"/>
                      <a:pt x="20474" y="5456"/>
                      <a:pt x="20474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1125" y="1080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B6E5593-4DF9-95F1-858F-331105A38F23}"/>
                </a:ext>
              </a:extLst>
            </p:cNvPr>
            <p:cNvSpPr/>
            <p:nvPr/>
          </p:nvSpPr>
          <p:spPr>
            <a:xfrm>
              <a:off x="3647208" y="3513443"/>
              <a:ext cx="571500" cy="1317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6183D1E-023C-FDAA-3A73-2445351BAD34}"/>
                </a:ext>
              </a:extLst>
            </p:cNvPr>
            <p:cNvSpPr/>
            <p:nvPr/>
          </p:nvSpPr>
          <p:spPr>
            <a:xfrm>
              <a:off x="4320308" y="3519793"/>
              <a:ext cx="571500" cy="1301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1269" name="Picture 5">
            <a:extLst>
              <a:ext uri="{FF2B5EF4-FFF2-40B4-BE49-F238E27FC236}">
                <a16:creationId xmlns:a16="http://schemas.microsoft.com/office/drawing/2014/main" id="{D96AA8A7-96E0-08CB-F4B6-7F49C96AB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14688"/>
            <a:ext cx="1692275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7">
            <a:extLst>
              <a:ext uri="{FF2B5EF4-FFF2-40B4-BE49-F238E27FC236}">
                <a16:creationId xmlns:a16="http://schemas.microsoft.com/office/drawing/2014/main" id="{AF60224A-EBB5-A124-9C3E-2EA640C63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62500"/>
            <a:ext cx="15017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8">
            <a:extLst>
              <a:ext uri="{FF2B5EF4-FFF2-40B4-BE49-F238E27FC236}">
                <a16:creationId xmlns:a16="http://schemas.microsoft.com/office/drawing/2014/main" id="{CFC1952A-C564-D916-C33F-2A2C96B3A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186113"/>
            <a:ext cx="1692275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9">
            <a:extLst>
              <a:ext uri="{FF2B5EF4-FFF2-40B4-BE49-F238E27FC236}">
                <a16:creationId xmlns:a16="http://schemas.microsoft.com/office/drawing/2014/main" id="{64C8669C-F6EB-BB2C-A434-8C3DEADDE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050" y="4733925"/>
            <a:ext cx="15017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0">
            <a:extLst>
              <a:ext uri="{FF2B5EF4-FFF2-40B4-BE49-F238E27FC236}">
                <a16:creationId xmlns:a16="http://schemas.microsoft.com/office/drawing/2014/main" id="{C74811D7-A440-9131-1313-A47CC012D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313" y="3167063"/>
            <a:ext cx="1692275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>
            <a:extLst>
              <a:ext uri="{FF2B5EF4-FFF2-40B4-BE49-F238E27FC236}">
                <a16:creationId xmlns:a16="http://schemas.microsoft.com/office/drawing/2014/main" id="{34EDEED5-9E81-5603-4A8C-00CA1D7A8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713" y="4714875"/>
            <a:ext cx="15001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2">
            <a:extLst>
              <a:ext uri="{FF2B5EF4-FFF2-40B4-BE49-F238E27FC236}">
                <a16:creationId xmlns:a16="http://schemas.microsoft.com/office/drawing/2014/main" id="{3904C2A8-9C95-6406-B896-9D451487D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3124200"/>
            <a:ext cx="169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96A5727-19E2-5220-A2CB-7750809D5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5" y="4672013"/>
            <a:ext cx="1500188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49">
            <a:extLst>
              <a:ext uri="{FF2B5EF4-FFF2-40B4-BE49-F238E27FC236}">
                <a16:creationId xmlns:a16="http://schemas.microsoft.com/office/drawing/2014/main" id="{853A0CFF-A99C-78CB-E3B7-7D9E0B334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4738" y="3573463"/>
            <a:ext cx="3222625" cy="2309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Lose 1 electron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More positive protons in the atom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Positive 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B2F3240-CD9B-4E81-784F-A2096346D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258763"/>
            <a:ext cx="104394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2. What would happen to the morale of Matterville if one Elliott Electron moved to Matterville?</a:t>
            </a:r>
          </a:p>
        </p:txBody>
      </p:sp>
      <p:pic>
        <p:nvPicPr>
          <p:cNvPr id="13315" name="Picture 1">
            <a:extLst>
              <a:ext uri="{FF2B5EF4-FFF2-40B4-BE49-F238E27FC236}">
                <a16:creationId xmlns:a16="http://schemas.microsoft.com/office/drawing/2014/main" id="{A999FC47-9443-ED90-EBAE-D8E70D394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33488"/>
            <a:ext cx="1692275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2">
            <a:extLst>
              <a:ext uri="{FF2B5EF4-FFF2-40B4-BE49-F238E27FC236}">
                <a16:creationId xmlns:a16="http://schemas.microsoft.com/office/drawing/2014/main" id="{41CC56D3-636F-3495-5A04-F46272E9F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81300"/>
            <a:ext cx="15017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">
            <a:extLst>
              <a:ext uri="{FF2B5EF4-FFF2-40B4-BE49-F238E27FC236}">
                <a16:creationId xmlns:a16="http://schemas.microsoft.com/office/drawing/2014/main" id="{5CFEE7E3-A848-FC77-F108-3F873A040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0" y="1204913"/>
            <a:ext cx="1692275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4">
            <a:extLst>
              <a:ext uri="{FF2B5EF4-FFF2-40B4-BE49-F238E27FC236}">
                <a16:creationId xmlns:a16="http://schemas.microsoft.com/office/drawing/2014/main" id="{08B822E5-BAC0-09AA-7608-804C7B3A7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2752725"/>
            <a:ext cx="15017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5">
            <a:extLst>
              <a:ext uri="{FF2B5EF4-FFF2-40B4-BE49-F238E27FC236}">
                <a16:creationId xmlns:a16="http://schemas.microsoft.com/office/drawing/2014/main" id="{62230B0F-0FBF-FF7A-3D74-9A93B049B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913" y="1185863"/>
            <a:ext cx="1692275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6">
            <a:extLst>
              <a:ext uri="{FF2B5EF4-FFF2-40B4-BE49-F238E27FC236}">
                <a16:creationId xmlns:a16="http://schemas.microsoft.com/office/drawing/2014/main" id="{258E9E2C-B21F-D403-470D-2554330E0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313" y="2733675"/>
            <a:ext cx="15001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7">
            <a:extLst>
              <a:ext uri="{FF2B5EF4-FFF2-40B4-BE49-F238E27FC236}">
                <a16:creationId xmlns:a16="http://schemas.microsoft.com/office/drawing/2014/main" id="{C5EBA264-F958-5FF3-A848-953342E1F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1143000"/>
            <a:ext cx="169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8">
            <a:extLst>
              <a:ext uri="{FF2B5EF4-FFF2-40B4-BE49-F238E27FC236}">
                <a16:creationId xmlns:a16="http://schemas.microsoft.com/office/drawing/2014/main" id="{D6C97C27-2D05-7B16-2C96-A8F36C816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2690813"/>
            <a:ext cx="1500188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49">
            <a:extLst>
              <a:ext uri="{FF2B5EF4-FFF2-40B4-BE49-F238E27FC236}">
                <a16:creationId xmlns:a16="http://schemas.microsoft.com/office/drawing/2014/main" id="{FC152724-95F9-4CB1-8A12-BD0272A18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5513" y="1187450"/>
            <a:ext cx="3224212" cy="21240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Gain 1 electron = 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More negative charges in the atom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Negative 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78015BD-F0E4-8627-A60E-29C8A360E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5" y="4306888"/>
            <a:ext cx="15017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>
            <a:extLst>
              <a:ext uri="{FF2B5EF4-FFF2-40B4-BE49-F238E27FC236}">
                <a16:creationId xmlns:a16="http://schemas.microsoft.com/office/drawing/2014/main" id="{306CBBCD-0CD2-A725-2041-EA7B3BC5D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"/>
            <a:ext cx="4572000" cy="510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1st Verse: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They’re tiny and they’re teeny,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Much smaller than a beany,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 never can be seeny,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Atoms Family.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Chorus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2nd Verse: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Together they make gases,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And liquids like molasses,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And all the solid masses,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Atoms Family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Chorus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363" name="Text Box 6">
            <a:extLst>
              <a:ext uri="{FF2B5EF4-FFF2-40B4-BE49-F238E27FC236}">
                <a16:creationId xmlns:a16="http://schemas.microsoft.com/office/drawing/2014/main" id="{CB49E6B9-00DE-4269-ED4E-AC5AECF65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81000"/>
            <a:ext cx="4038600" cy="6248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3rd Verse: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Neutrons can be found,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Where protons hang around;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Electrons they surround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Atoms Family.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Chorus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Chorus: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 are so small.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They’re round like a ball.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 make up the air.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They’re everywhere.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Can’t see them at 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EB3CF069-A65A-EE03-13E0-78B165433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10058400" cy="3886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They’re tiny and they’re teeny,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Much smaller than a beany,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 never can be seeny,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 Atoms Family.</a:t>
            </a:r>
            <a:endParaRPr lang="en-US" altLang="en-US" sz="6000"/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D0455BC3-5405-879E-27CE-6A93087FD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429000"/>
            <a:ext cx="3352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73EB6290-26AD-2110-BD57-B4D9CA6E6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10363200" cy="6096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 are so small.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They’re round like a ball.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 make up the air.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They’re everywhere.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latin typeface="Times New Roman" panose="02020603050405020304" pitchFamily="18" charset="0"/>
              </a:rPr>
              <a:t>Can’t see them at all.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(Snap, snap)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1081</Words>
  <Application>Microsoft Office PowerPoint</Application>
  <PresentationFormat>Custom</PresentationFormat>
  <Paragraphs>206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Atoms Family</dc:title>
  <dc:creator>Tracy Trimpe</dc:creator>
  <cp:lastModifiedBy>Tracy Tomm</cp:lastModifiedBy>
  <cp:revision>55</cp:revision>
  <dcterms:created xsi:type="dcterms:W3CDTF">2007-02-04T19:21:32Z</dcterms:created>
  <dcterms:modified xsi:type="dcterms:W3CDTF">2023-01-26T16:29:58Z</dcterms:modified>
</cp:coreProperties>
</file>