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BEE52-B93F-439C-8FD3-3BED69BFB326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38C88-0AF8-4BBE-9CF2-E506EB0AA8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BB748-0E77-4B4D-9A55-12333CCC9529}" type="datetimeFigureOut">
              <a:rPr lang="en-US" smtClean="0"/>
              <a:pPr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8126E-1210-429A-AA43-F10B9D4C3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-stopwatch.com/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7162800" cy="236220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Arial Black" pitchFamily="34" charset="0"/>
              </a:rPr>
              <a:t>Super </a:t>
            </a:r>
            <a:br>
              <a:rPr lang="en-US" sz="8800" dirty="0" smtClean="0">
                <a:latin typeface="Arial Black" pitchFamily="34" charset="0"/>
              </a:rPr>
            </a:br>
            <a:r>
              <a:rPr lang="en-US" sz="8800" dirty="0" smtClean="0">
                <a:latin typeface="Arial Black" pitchFamily="34" charset="0"/>
              </a:rPr>
              <a:t>Structures</a:t>
            </a:r>
            <a:endParaRPr lang="en-US" sz="88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114800"/>
            <a:ext cx="5562600" cy="2514600"/>
          </a:xfrm>
        </p:spPr>
        <p:txBody>
          <a:bodyPr>
            <a:normAutofit fontScale="47500" lnSpcReduction="20000"/>
          </a:bodyPr>
          <a:lstStyle/>
          <a:p>
            <a:r>
              <a:rPr lang="en-US" sz="7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challenge …</a:t>
            </a:r>
            <a:br>
              <a:rPr lang="en-US" sz="7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7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Build the </a:t>
            </a:r>
            <a:r>
              <a:rPr lang="en-US" sz="7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structure that will hold the most pennies</a:t>
            </a:r>
            <a:r>
              <a:rPr lang="en-US" sz="7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</a:p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HJHS Science Club Event</a:t>
            </a:r>
          </a:p>
          <a:p>
            <a:r>
              <a:rPr lang="en-US" sz="5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January 2010</a:t>
            </a:r>
            <a:endParaRPr lang="en-US" sz="5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 descr="C:\Users\Tracy\AppData\Local\Microsoft\Windows\Temporary Internet Files\Content.IE5\YC3XPDR2\MCj029048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2590800" cy="5907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b="1" dirty="0"/>
              <a:t>Competition Rules</a:t>
            </a:r>
            <a:endParaRPr lang="en-US" dirty="0"/>
          </a:p>
        </p:txBody>
      </p:sp>
      <p:pic>
        <p:nvPicPr>
          <p:cNvPr id="3" name="Picture 3" descr="C:\Users\Tracy\AppData\Local\Microsoft\Windows\Temporary Internet Files\Content.IE5\YC3XPDR2\MCj029048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6144"/>
            <a:ext cx="685800" cy="15636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" y="1814185"/>
            <a:ext cx="86868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Each </a:t>
            </a:r>
            <a:r>
              <a:rPr lang="en-US" sz="2400" dirty="0"/>
              <a:t>team will be provided with a junk box </a:t>
            </a:r>
            <a:r>
              <a:rPr lang="en-US" sz="2400" dirty="0" smtClean="0"/>
              <a:t>filled with </a:t>
            </a:r>
            <a:r>
              <a:rPr lang="en-US" sz="2400" dirty="0"/>
              <a:t>materials to build a super structure. Each team </a:t>
            </a:r>
            <a:r>
              <a:rPr lang="en-US" sz="2400" dirty="0" smtClean="0"/>
              <a:t>will receive </a:t>
            </a:r>
            <a:r>
              <a:rPr lang="en-US" sz="2400" dirty="0"/>
              <a:t>only one set of materials! </a:t>
            </a:r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endParaRPr lang="en-US" sz="1100" dirty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Teams </a:t>
            </a:r>
            <a:r>
              <a:rPr lang="en-US" sz="2400" dirty="0"/>
              <a:t>may use all </a:t>
            </a:r>
            <a:r>
              <a:rPr lang="en-US" sz="2400" dirty="0" smtClean="0"/>
              <a:t>or part </a:t>
            </a:r>
            <a:r>
              <a:rPr lang="en-US" sz="2400" dirty="0"/>
              <a:t>of the materials provided and are not allowed </a:t>
            </a:r>
            <a:r>
              <a:rPr lang="en-US" sz="2400" dirty="0" smtClean="0"/>
              <a:t>to share </a:t>
            </a:r>
            <a:r>
              <a:rPr lang="en-US" sz="2400" dirty="0"/>
              <a:t>materials with other teams. Scissors will </a:t>
            </a:r>
            <a:r>
              <a:rPr lang="en-US" sz="2400" dirty="0" smtClean="0"/>
              <a:t>be provided </a:t>
            </a:r>
            <a:r>
              <a:rPr lang="en-US" sz="2400" dirty="0"/>
              <a:t>by the teacher.</a:t>
            </a:r>
          </a:p>
          <a:p>
            <a:pPr algn="just">
              <a:buFont typeface="Arial" pitchFamily="34" charset="0"/>
              <a:buChar char="•"/>
            </a:pPr>
            <a:endParaRPr lang="en-US" sz="11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Teams </a:t>
            </a:r>
            <a:r>
              <a:rPr lang="en-US" sz="2400" dirty="0"/>
              <a:t>will be allowed time to build and test </a:t>
            </a:r>
            <a:r>
              <a:rPr lang="en-US" sz="2400" dirty="0" smtClean="0"/>
              <a:t>their structures</a:t>
            </a:r>
            <a:r>
              <a:rPr lang="en-US" sz="2400" dirty="0"/>
              <a:t>. Competitors are allowed to bring </a:t>
            </a:r>
            <a:r>
              <a:rPr lang="en-US" sz="2400" dirty="0" smtClean="0"/>
              <a:t>diagrams to </a:t>
            </a:r>
            <a:r>
              <a:rPr lang="en-US" sz="2400" dirty="0"/>
              <a:t>help them build their structures. </a:t>
            </a:r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endParaRPr lang="en-US" sz="11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After </a:t>
            </a:r>
            <a:r>
              <a:rPr lang="en-US" sz="2400" dirty="0"/>
              <a:t>the time is up, </a:t>
            </a:r>
            <a:r>
              <a:rPr lang="en-US" sz="2400" dirty="0" smtClean="0"/>
              <a:t>all structures </a:t>
            </a:r>
            <a:r>
              <a:rPr lang="en-US" sz="2400" dirty="0"/>
              <a:t>will be impounded and no changes will </a:t>
            </a:r>
            <a:r>
              <a:rPr lang="en-US" sz="2400" dirty="0" smtClean="0"/>
              <a:t>be allowed</a:t>
            </a:r>
            <a:r>
              <a:rPr lang="en-US" sz="2400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828800"/>
            <a:ext cx="5105400" cy="4191000"/>
            <a:chOff x="0" y="1828800"/>
            <a:chExt cx="5105400" cy="4191000"/>
          </a:xfrm>
        </p:grpSpPr>
        <p:pic>
          <p:nvPicPr>
            <p:cNvPr id="5" name="Picture 4"/>
            <p:cNvPicPr/>
            <p:nvPr/>
          </p:nvPicPr>
          <p:blipFill>
            <a:blip r:embed="rId2" cstate="print"/>
            <a:srcRect l="11153" t="20989" r="46676" b="32660"/>
            <a:stretch>
              <a:fillRect/>
            </a:stretch>
          </p:blipFill>
          <p:spPr bwMode="auto">
            <a:xfrm>
              <a:off x="0" y="1828800"/>
              <a:ext cx="5105400" cy="419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2438400" y="4419600"/>
              <a:ext cx="2438400" cy="990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b="1" dirty="0"/>
              <a:t>Structure Requirements</a:t>
            </a:r>
            <a:endParaRPr lang="en-US" dirty="0"/>
          </a:p>
        </p:txBody>
      </p:sp>
      <p:pic>
        <p:nvPicPr>
          <p:cNvPr id="3" name="Picture 3" descr="C:\Users\Tracy\AppData\Local\Microsoft\Windows\Temporary Internet Files\Content.IE5\YC3XPDR2\MCj0290489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6144"/>
            <a:ext cx="685800" cy="15636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114800" y="1676400"/>
            <a:ext cx="4800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The </a:t>
            </a:r>
            <a:r>
              <a:rPr lang="en-US" sz="2400" dirty="0"/>
              <a:t>structure must be able to sit unaided on the table or testing platform </a:t>
            </a:r>
            <a:r>
              <a:rPr lang="en-US" sz="2400" dirty="0" smtClean="0"/>
              <a:t>and may </a:t>
            </a:r>
            <a:r>
              <a:rPr lang="en-US" sz="2400" dirty="0"/>
              <a:t>not be taped or attached to the table in any way. </a:t>
            </a:r>
            <a:endParaRPr lang="en-US" sz="2400" dirty="0" smtClean="0"/>
          </a:p>
          <a:p>
            <a:endParaRPr lang="en-US" sz="11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Structures </a:t>
            </a:r>
            <a:r>
              <a:rPr lang="en-US" sz="2400" dirty="0"/>
              <a:t>must have </a:t>
            </a:r>
            <a:r>
              <a:rPr lang="en-US" sz="2400" dirty="0" smtClean="0"/>
              <a:t>an anchor </a:t>
            </a:r>
            <a:r>
              <a:rPr lang="en-US" sz="2400" dirty="0"/>
              <a:t>point that is at least 30 cm from the testing </a:t>
            </a:r>
            <a:r>
              <a:rPr lang="en-US" sz="2400" dirty="0" smtClean="0"/>
              <a:t>platform (top of the table). </a:t>
            </a:r>
          </a:p>
          <a:p>
            <a:endParaRPr lang="en-US" sz="11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Structures </a:t>
            </a:r>
            <a:r>
              <a:rPr lang="en-US" sz="2400" dirty="0"/>
              <a:t>must </a:t>
            </a:r>
            <a:r>
              <a:rPr lang="en-US" sz="2400" dirty="0" smtClean="0"/>
              <a:t>be wide </a:t>
            </a:r>
            <a:r>
              <a:rPr lang="en-US" sz="2400" dirty="0"/>
              <a:t>enough to allow room for the testing cup so that it does not touch any part </a:t>
            </a:r>
            <a:r>
              <a:rPr lang="en-US" sz="2400" dirty="0" smtClean="0"/>
              <a:t>of the </a:t>
            </a:r>
            <a:r>
              <a:rPr lang="en-US" sz="2400" dirty="0"/>
              <a:t>structure </a:t>
            </a:r>
            <a:r>
              <a:rPr lang="en-US" sz="2400" dirty="0" smtClean="0"/>
              <a:t>or the table during </a:t>
            </a:r>
            <a:r>
              <a:rPr lang="en-US" sz="2400" dirty="0"/>
              <a:t>the testing process!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00B0F0"/>
          </a:solidFill>
        </p:spPr>
        <p:txBody>
          <a:bodyPr/>
          <a:lstStyle/>
          <a:p>
            <a:r>
              <a:rPr lang="en-US" b="1" dirty="0"/>
              <a:t>Testing </a:t>
            </a:r>
            <a:r>
              <a:rPr lang="en-US" b="1" dirty="0" smtClean="0"/>
              <a:t>Procedure</a:t>
            </a:r>
            <a:endParaRPr lang="en-US" dirty="0"/>
          </a:p>
        </p:txBody>
      </p:sp>
      <p:pic>
        <p:nvPicPr>
          <p:cNvPr id="3" name="Picture 3" descr="C:\Users\Tracy\AppData\Local\Microsoft\Windows\Temporary Internet Files\Content.IE5\YC3XPDR2\MCj029048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6144"/>
            <a:ext cx="685800" cy="15636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" y="1766530"/>
            <a:ext cx="88392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After </a:t>
            </a:r>
            <a:r>
              <a:rPr lang="en-US" sz="2400" dirty="0"/>
              <a:t>the testing cup has been attached to the anchor point, team members </a:t>
            </a:r>
            <a:r>
              <a:rPr lang="en-US" sz="2400" dirty="0" smtClean="0"/>
              <a:t>will begin adding </a:t>
            </a:r>
            <a:r>
              <a:rPr lang="en-US" sz="2400" dirty="0"/>
              <a:t>pennies to the testing cup one at a time. After the first penny has </a:t>
            </a:r>
            <a:r>
              <a:rPr lang="en-US" sz="2400" dirty="0" smtClean="0"/>
              <a:t>been added</a:t>
            </a:r>
            <a:r>
              <a:rPr lang="en-US" sz="2400" dirty="0"/>
              <a:t>, no adjustments are allowed! </a:t>
            </a:r>
            <a:endParaRPr lang="en-US" sz="2400" dirty="0" smtClean="0"/>
          </a:p>
          <a:p>
            <a:pPr algn="just"/>
            <a:endParaRPr lang="en-US" sz="11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At </a:t>
            </a:r>
            <a:r>
              <a:rPr lang="en-US" sz="2400" dirty="0"/>
              <a:t>the time that the structure appears to </a:t>
            </a:r>
            <a:r>
              <a:rPr lang="en-US" sz="2400" dirty="0" smtClean="0"/>
              <a:t>have reached </a:t>
            </a:r>
            <a:r>
              <a:rPr lang="en-US" sz="2400" dirty="0"/>
              <a:t>its maximum load, teams may be asked to wait 5 seconds before </a:t>
            </a:r>
            <a:r>
              <a:rPr lang="en-US" sz="2400" dirty="0" smtClean="0"/>
              <a:t>adding additional </a:t>
            </a:r>
            <a:r>
              <a:rPr lang="en-US" sz="2400" dirty="0"/>
              <a:t>pennies. Dumping extra pennies into the cup at the last minute is </a:t>
            </a:r>
            <a:r>
              <a:rPr lang="en-US" sz="2400" dirty="0" smtClean="0"/>
              <a:t>not allowed!</a:t>
            </a:r>
          </a:p>
          <a:p>
            <a:pPr algn="just"/>
            <a:endParaRPr lang="en-US" sz="1100" dirty="0"/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Testing </a:t>
            </a:r>
            <a:r>
              <a:rPr lang="en-US" sz="2400" dirty="0"/>
              <a:t>will be done when (1) the testing cup touches the table, (2) the </a:t>
            </a:r>
            <a:r>
              <a:rPr lang="en-US" sz="2400" dirty="0" smtClean="0"/>
              <a:t>testing cup </a:t>
            </a:r>
            <a:r>
              <a:rPr lang="en-US" sz="2400" dirty="0"/>
              <a:t>touches any part of the structure, or (3) a penny falls out of the cup. </a:t>
            </a:r>
            <a:r>
              <a:rPr lang="en-US" sz="2400" dirty="0" smtClean="0"/>
              <a:t>The structure </a:t>
            </a:r>
            <a:r>
              <a:rPr lang="en-US" sz="2400" dirty="0"/>
              <a:t>that holds the highest overall mass will be declared the winner! In case </a:t>
            </a:r>
            <a:r>
              <a:rPr lang="en-US" sz="2400" dirty="0" smtClean="0"/>
              <a:t>of a </a:t>
            </a:r>
            <a:r>
              <a:rPr lang="en-US" sz="2400" dirty="0"/>
              <a:t>tie, the lightest structure will be the winner.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676400"/>
            <a:ext cx="4953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Step 1: </a:t>
            </a: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>Get your materials</a:t>
            </a:r>
            <a:endParaRPr lang="en-US" sz="3600" b="1" dirty="0"/>
          </a:p>
          <a:p>
            <a:pPr algn="ctr"/>
            <a:endParaRPr lang="en-US" sz="1000" b="1" dirty="0" smtClean="0"/>
          </a:p>
          <a:p>
            <a:pPr algn="ctr"/>
            <a:r>
              <a:rPr lang="en-US" sz="3600" b="1" dirty="0" smtClean="0"/>
              <a:t>Step </a:t>
            </a:r>
            <a:r>
              <a:rPr lang="en-US" sz="3600" b="1" dirty="0"/>
              <a:t>2: </a:t>
            </a: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>Make a plan</a:t>
            </a:r>
            <a:endParaRPr lang="en-US" sz="3600" b="1" dirty="0"/>
          </a:p>
          <a:p>
            <a:pPr algn="ctr"/>
            <a:endParaRPr lang="en-US" sz="1000" b="1" dirty="0" smtClean="0"/>
          </a:p>
          <a:p>
            <a:pPr algn="ctr"/>
            <a:r>
              <a:rPr lang="en-US" sz="3600" b="1" dirty="0" smtClean="0"/>
              <a:t>Step </a:t>
            </a:r>
            <a:r>
              <a:rPr lang="en-US" sz="3600" b="1" dirty="0"/>
              <a:t>3: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Build your structure</a:t>
            </a:r>
            <a:endParaRPr lang="en-US" sz="3600" b="1" dirty="0"/>
          </a:p>
          <a:p>
            <a:pPr algn="ctr"/>
            <a:endParaRPr lang="en-US" sz="36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  <a:solidFill>
            <a:srgbClr val="00B0F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smtClean="0">
                <a:latin typeface="+mj-lt"/>
                <a:ea typeface="+mj-ea"/>
                <a:cs typeface="+mj-cs"/>
              </a:rPr>
              <a:t>Questions?</a:t>
            </a:r>
            <a:endParaRPr kumimoji="0" lang="en-US" sz="6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C:\Users\Tracy\AppData\Local\Microsoft\Windows\Temporary Internet Files\Content.IE5\YC3XPDR2\MCj029048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6144"/>
            <a:ext cx="685800" cy="15636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0" y="1676400"/>
            <a:ext cx="3505200" cy="48320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Materials List</a:t>
            </a:r>
          </a:p>
          <a:p>
            <a:pPr algn="ctr"/>
            <a:r>
              <a:rPr lang="en-US" sz="2800" dirty="0" smtClean="0"/>
              <a:t> 30 wooden sticks</a:t>
            </a:r>
          </a:p>
          <a:p>
            <a:pPr algn="ctr"/>
            <a:r>
              <a:rPr lang="en-US" sz="2800" dirty="0"/>
              <a:t> </a:t>
            </a:r>
            <a:r>
              <a:rPr lang="en-US" sz="2800" dirty="0" smtClean="0"/>
              <a:t>30 pipe cleaners</a:t>
            </a:r>
          </a:p>
          <a:p>
            <a:pPr algn="ctr"/>
            <a:r>
              <a:rPr lang="en-US" sz="2800" dirty="0"/>
              <a:t> </a:t>
            </a:r>
            <a:r>
              <a:rPr lang="en-US" sz="2800" dirty="0" smtClean="0"/>
              <a:t>30 straws</a:t>
            </a:r>
          </a:p>
          <a:p>
            <a:pPr algn="ctr"/>
            <a:r>
              <a:rPr lang="en-US" sz="2800" dirty="0"/>
              <a:t> </a:t>
            </a:r>
            <a:r>
              <a:rPr lang="en-US" sz="2800" dirty="0" smtClean="0"/>
              <a:t>20 rubber bands</a:t>
            </a:r>
          </a:p>
          <a:p>
            <a:pPr algn="ctr"/>
            <a:r>
              <a:rPr lang="en-US" sz="2800" dirty="0"/>
              <a:t> </a:t>
            </a:r>
            <a:r>
              <a:rPr lang="en-US" sz="2800" dirty="0" smtClean="0"/>
              <a:t>20 index cards</a:t>
            </a:r>
          </a:p>
          <a:p>
            <a:pPr algn="ctr"/>
            <a:r>
              <a:rPr lang="en-US" sz="2800" dirty="0"/>
              <a:t> </a:t>
            </a:r>
            <a:r>
              <a:rPr lang="en-US" sz="2800" dirty="0" smtClean="0"/>
              <a:t>7 pencils</a:t>
            </a:r>
          </a:p>
          <a:p>
            <a:pPr algn="ctr"/>
            <a:r>
              <a:rPr lang="en-US" sz="2800" dirty="0"/>
              <a:t> </a:t>
            </a:r>
            <a:r>
              <a:rPr lang="en-US" sz="2800" dirty="0" smtClean="0"/>
              <a:t>5 cups</a:t>
            </a:r>
          </a:p>
          <a:p>
            <a:pPr algn="ctr"/>
            <a:r>
              <a:rPr lang="en-US" sz="2800" dirty="0" smtClean="0"/>
              <a:t>+</a:t>
            </a:r>
          </a:p>
          <a:p>
            <a:pPr algn="ctr"/>
            <a:r>
              <a:rPr lang="en-US" sz="2800" dirty="0" smtClean="0"/>
              <a:t>Up to 500 cm of </a:t>
            </a:r>
          </a:p>
          <a:p>
            <a:pPr algn="ctr"/>
            <a:r>
              <a:rPr lang="en-US" sz="2800" dirty="0" smtClean="0"/>
              <a:t>masking tape</a:t>
            </a:r>
            <a:endParaRPr lang="en-US" sz="28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371600" y="5943600"/>
            <a:ext cx="1371600" cy="584775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latin typeface="Times New Roman" pitchFamily="18" charset="0"/>
              </a:rPr>
              <a:t>Online Stopwatch</a:t>
            </a:r>
            <a:endParaRPr lang="en-US" sz="1600" dirty="0">
              <a:latin typeface="Times New Roman" pitchFamily="18" charset="0"/>
            </a:endParaRPr>
          </a:p>
        </p:txBody>
      </p:sp>
      <p:pic>
        <p:nvPicPr>
          <p:cNvPr id="2050" name="Picture 2" descr="C:\Users\Tracy\AppData\Local\Microsoft\Windows\Temporary Internet Files\Content.IE5\QA989NRI\MCj04417290000[1]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5486400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392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Super  Structures</vt:lpstr>
      <vt:lpstr>Competition Rules</vt:lpstr>
      <vt:lpstr>Structure Requirements</vt:lpstr>
      <vt:lpstr>Testing Procedure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 Structures</dc:title>
  <dc:creator>Tracy</dc:creator>
  <cp:lastModifiedBy>Tracy</cp:lastModifiedBy>
  <cp:revision>12</cp:revision>
  <dcterms:created xsi:type="dcterms:W3CDTF">2010-01-29T23:01:52Z</dcterms:created>
  <dcterms:modified xsi:type="dcterms:W3CDTF">2011-04-08T23:54:01Z</dcterms:modified>
</cp:coreProperties>
</file>