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02" r:id="rId3"/>
    <p:sldId id="301" r:id="rId4"/>
    <p:sldId id="310" r:id="rId5"/>
    <p:sldId id="308" r:id="rId6"/>
    <p:sldId id="307" r:id="rId7"/>
    <p:sldId id="313" r:id="rId8"/>
    <p:sldId id="304" r:id="rId9"/>
    <p:sldId id="314" r:id="rId10"/>
    <p:sldId id="311" r:id="rId11"/>
    <p:sldId id="315" r:id="rId12"/>
    <p:sldId id="30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  <a:srgbClr val="FF6600"/>
    <a:srgbClr val="FF9933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3" autoAdjust="0"/>
    <p:restoredTop sz="94660"/>
  </p:normalViewPr>
  <p:slideViewPr>
    <p:cSldViewPr>
      <p:cViewPr varScale="1">
        <p:scale>
          <a:sx n="88" d="100"/>
          <a:sy n="88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0BC5BD-2345-430F-B8EB-A2B614FFE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1029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66361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66361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67396-274A-4111-BD57-E45306C281CC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635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F5315-02C1-4B85-9722-4F77588C74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1E93-96B7-44AF-AE53-957A669CF2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8830A-4445-40F9-9237-B3DC90CE69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B8EBA-DCCE-4BBB-879E-D42E07A390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88253-B205-4DD7-8DFA-91CB25D9FC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4CFE1-C47E-4748-80A3-163C281D5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1C580-FE09-48C0-88EE-8C276F7E49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4AA9E-12CC-46F4-BA70-D725BF078A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A0F4F-404B-4016-B1E9-A6DB05790C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ADD32-365C-49B5-A11E-342D734708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A65E5-786E-4D98-9F67-3A4A7370E9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090DDF-3F6D-4855-98E6-5F20098D8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PHET Projectile Motion Lab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99060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How does the height, mass, speed, and other variables affect how far a projectile can travel and its trajectory?  </a:t>
            </a: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2133600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en-US" sz="2400" i="1" dirty="0" smtClean="0">
                <a:latin typeface="Times New Roman" pitchFamily="18" charset="0"/>
              </a:rPr>
              <a:t>Go </a:t>
            </a:r>
            <a:r>
              <a:rPr lang="en-US" sz="2400" i="1" dirty="0" smtClean="0">
                <a:latin typeface="Times New Roman" pitchFamily="18" charset="0"/>
              </a:rPr>
              <a:t>to </a:t>
            </a:r>
            <a:r>
              <a:rPr lang="en-US" sz="2400" b="1" i="1" dirty="0" smtClean="0">
                <a:latin typeface="Times New Roman" pitchFamily="18" charset="0"/>
              </a:rPr>
              <a:t>mrstomm.com </a:t>
            </a:r>
            <a:r>
              <a:rPr lang="en-US" sz="2400" b="1" i="1" dirty="0" smtClean="0">
                <a:latin typeface="Times New Roman" pitchFamily="18" charset="0"/>
                <a:sym typeface="Wingdings" pitchFamily="2" charset="2"/>
              </a:rPr>
              <a:t> MORE  Projectile Motion</a:t>
            </a:r>
          </a:p>
          <a:p>
            <a:pPr algn="just">
              <a:spcBef>
                <a:spcPts val="2400"/>
              </a:spcBef>
            </a:pPr>
            <a:r>
              <a:rPr lang="en-US" sz="2400" i="1" dirty="0" smtClean="0">
                <a:latin typeface="Times New Roman" pitchFamily="18" charset="0"/>
                <a:sym typeface="Wingdings" pitchFamily="2" charset="2"/>
              </a:rPr>
              <a:t>READ THE DIRECTIONS ON THE WORKSHEET AS YOU WAIT QUIETLY FOR YOUR TEACHER TO CONTINUE.</a:t>
            </a:r>
          </a:p>
          <a:p>
            <a:pPr algn="just">
              <a:spcBef>
                <a:spcPts val="2400"/>
              </a:spcBef>
            </a:pPr>
            <a:endParaRPr lang="en-US" sz="2400" i="1" dirty="0" smtClean="0">
              <a:latin typeface="Times New Roman" pitchFamily="18" charset="0"/>
              <a:sym typeface="Wingdings" pitchFamily="2" charset="2"/>
            </a:endParaRPr>
          </a:p>
          <a:p>
            <a:pPr algn="just">
              <a:spcBef>
                <a:spcPts val="2400"/>
              </a:spcBef>
            </a:pP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324600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sz="1600" i="1" dirty="0" smtClean="0">
                <a:latin typeface="Times New Roman" pitchFamily="18" charset="0"/>
              </a:rPr>
              <a:t>T. Tomm 2018   http://sciencespot.net/</a:t>
            </a:r>
            <a:endParaRPr lang="en-US" sz="16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2400" y="22860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Test 4 – Projectile Mass &amp; Distance</a:t>
            </a: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How does the mass of the projectile affect the distance it will travel?</a:t>
            </a:r>
          </a:p>
          <a:p>
            <a:pPr algn="just">
              <a:spcBef>
                <a:spcPct val="50000"/>
              </a:spcBef>
            </a:pPr>
            <a:endParaRPr lang="en-US" sz="2400" b="1" i="1" dirty="0" smtClean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447800"/>
            <a:ext cx="55626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Constants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 Height = 5, Speed = 15, Angle = 45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Air Resistance – On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Independent Variable  Projectile Mass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Dependent Variable 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Distance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2500" r="12500"/>
          <a:stretch>
            <a:fillRect/>
          </a:stretch>
        </p:blipFill>
        <p:spPr bwMode="auto">
          <a:xfrm>
            <a:off x="6934200" y="1524000"/>
            <a:ext cx="1132609" cy="1186543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429000"/>
            <a:ext cx="8188657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326570"/>
            <a:ext cx="8534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Test 4 Results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43000"/>
            <a:ext cx="8571505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52400" y="304800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Final Challenge – </a:t>
            </a:r>
            <a:r>
              <a:rPr lang="en-US" sz="2400" b="1" i="1" dirty="0" smtClean="0">
                <a:latin typeface="Times New Roman" pitchFamily="18" charset="0"/>
              </a:rPr>
              <a:t>Were you able to get all 3 star target hits?</a:t>
            </a:r>
            <a:endParaRPr lang="en-US" sz="2400" b="1" i="1" dirty="0" smtClean="0">
              <a:latin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8391525" cy="3400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4953000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</a:rPr>
              <a:t>What variables did you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914400"/>
            <a:ext cx="6954235" cy="552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2" name="Group 41"/>
          <p:cNvGrpSpPr/>
          <p:nvPr/>
        </p:nvGrpSpPr>
        <p:grpSpPr>
          <a:xfrm>
            <a:off x="3733800" y="4648200"/>
            <a:ext cx="1981200" cy="929056"/>
            <a:chOff x="3733800" y="4648200"/>
            <a:chExt cx="1981200" cy="929056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3733800" y="5043856"/>
              <a:ext cx="152400" cy="5334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733800" y="4648200"/>
              <a:ext cx="19812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Click to Fire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371600" y="5867400"/>
            <a:ext cx="2057400" cy="704910"/>
            <a:chOff x="1371600" y="5867400"/>
            <a:chExt cx="2057400" cy="704910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3048000" y="5867400"/>
              <a:ext cx="228600" cy="381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371600" y="6172200"/>
              <a:ext cx="20574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Click to clear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84640" y="2318256"/>
            <a:ext cx="1263160" cy="1491744"/>
            <a:chOff x="184640" y="2318256"/>
            <a:chExt cx="1263160" cy="1491744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838200" y="3429000"/>
              <a:ext cx="609600" cy="381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84640" y="2318256"/>
              <a:ext cx="1143000" cy="1169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Cannon Height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  <a:t>Set to 5</a:t>
              </a:r>
              <a:endParaRPr lang="en-US" sz="2000" b="1" i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514600" y="2133600"/>
            <a:ext cx="1981200" cy="1143000"/>
            <a:chOff x="2514600" y="2133600"/>
            <a:chExt cx="1981200" cy="1143000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2819400" y="2590800"/>
              <a:ext cx="457200" cy="685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514600" y="2133600"/>
              <a:ext cx="1981200" cy="8617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Cannon Angle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  <a:t>Set to 45</a:t>
              </a:r>
              <a:r>
                <a:rPr lang="en-US" sz="2000" b="1" i="1" baseline="30000" dirty="0" smtClean="0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  <a:endParaRPr lang="en-US" sz="2000" b="1" i="1" baseline="3000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6200" y="4800600"/>
            <a:ext cx="1752600" cy="1169551"/>
            <a:chOff x="76200" y="4800600"/>
            <a:chExt cx="1752600" cy="1169551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295400" y="5334000"/>
              <a:ext cx="533400" cy="381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76200" y="4800600"/>
              <a:ext cx="1219200" cy="11695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Speed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  <a:t>Set to </a:t>
              </a:r>
              <a:b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</a:br>
              <a:r>
                <a:rPr lang="en-US" sz="2000" b="1" i="1" dirty="0" smtClean="0">
                  <a:solidFill>
                    <a:srgbClr val="FF0000"/>
                  </a:solidFill>
                  <a:latin typeface="Times New Roman" pitchFamily="18" charset="0"/>
                </a:rPr>
                <a:t>30 m/s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05000" y="1066800"/>
            <a:ext cx="1600200" cy="707886"/>
            <a:chOff x="1905000" y="1066800"/>
            <a:chExt cx="1600200" cy="707886"/>
          </a:xfrm>
        </p:grpSpPr>
        <p:cxnSp>
          <p:nvCxnSpPr>
            <p:cNvPr id="26" name="Straight Arrow Connector 25"/>
            <p:cNvCxnSpPr>
              <a:stCxn id="10" idx="1"/>
            </p:cNvCxnSpPr>
            <p:nvPr/>
          </p:nvCxnSpPr>
          <p:spPr>
            <a:xfrm flipH="1">
              <a:off x="1905000" y="1420743"/>
              <a:ext cx="304800" cy="10325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209800" y="1066800"/>
              <a:ext cx="1295400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Zoom Tools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sz="2400" b="1" i="1" dirty="0" smtClean="0">
                <a:latin typeface="Times New Roman" pitchFamily="18" charset="0"/>
                <a:sym typeface="Wingdings" pitchFamily="2" charset="2"/>
              </a:rPr>
              <a:t>Click INTRO and FOLLOW your teacher’s directions.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7543800" y="1600200"/>
            <a:ext cx="1371600" cy="628710"/>
            <a:chOff x="7543800" y="1600200"/>
            <a:chExt cx="1371600" cy="628710"/>
          </a:xfrm>
        </p:grpSpPr>
        <p:cxnSp>
          <p:nvCxnSpPr>
            <p:cNvPr id="33" name="Straight Arrow Connector 32"/>
            <p:cNvCxnSpPr/>
            <p:nvPr/>
          </p:nvCxnSpPr>
          <p:spPr>
            <a:xfrm flipH="1" flipV="1">
              <a:off x="7543800" y="1600200"/>
              <a:ext cx="2286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7620000" y="1828800"/>
              <a:ext cx="12954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Projectile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267200" y="6096000"/>
            <a:ext cx="2743200" cy="628710"/>
            <a:chOff x="4267200" y="6096000"/>
            <a:chExt cx="2743200" cy="628710"/>
          </a:xfrm>
        </p:grpSpPr>
        <p:cxnSp>
          <p:nvCxnSpPr>
            <p:cNvPr id="31" name="Straight Arrow Connector 30"/>
            <p:cNvCxnSpPr/>
            <p:nvPr/>
          </p:nvCxnSpPr>
          <p:spPr>
            <a:xfrm flipH="1" flipV="1">
              <a:off x="4267200" y="6096000"/>
              <a:ext cx="304800" cy="457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4343400" y="6324600"/>
              <a:ext cx="26670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INTRO &amp; VECTOR</a:t>
              </a:r>
              <a:endParaRPr lang="en-US" sz="2000" b="1" i="1" dirty="0">
                <a:latin typeface="Times New Roman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H="1" flipV="1">
              <a:off x="4800600" y="6096000"/>
              <a:ext cx="228600" cy="2286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162800" y="5791200"/>
            <a:ext cx="1981200" cy="628710"/>
            <a:chOff x="4800600" y="5638800"/>
            <a:chExt cx="1981200" cy="628710"/>
          </a:xfrm>
        </p:grpSpPr>
        <p:cxnSp>
          <p:nvCxnSpPr>
            <p:cNvPr id="47" name="Straight Arrow Connector 46"/>
            <p:cNvCxnSpPr>
              <a:stCxn id="48" idx="0"/>
            </p:cNvCxnSpPr>
            <p:nvPr/>
          </p:nvCxnSpPr>
          <p:spPr>
            <a:xfrm flipH="1" flipV="1">
              <a:off x="5562600" y="5638800"/>
              <a:ext cx="228600" cy="2286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4800600" y="5867400"/>
              <a:ext cx="1981200" cy="400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i="1" dirty="0" smtClean="0">
                  <a:latin typeface="Times New Roman" pitchFamily="18" charset="0"/>
                </a:rPr>
                <a:t>Click to RESET</a:t>
              </a:r>
              <a:endParaRPr lang="en-US" sz="2000" b="1" i="1" dirty="0">
                <a:latin typeface="Times New Roman" pitchFamily="18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334000" y="1752600"/>
            <a:ext cx="2971800" cy="4028792"/>
            <a:chOff x="5334000" y="1752600"/>
            <a:chExt cx="2971800" cy="4028792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5334000" y="1752600"/>
              <a:ext cx="838200" cy="21336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/>
            <p:cNvGrpSpPr/>
            <p:nvPr/>
          </p:nvGrpSpPr>
          <p:grpSpPr>
            <a:xfrm>
              <a:off x="5943600" y="3886200"/>
              <a:ext cx="2362200" cy="1895192"/>
              <a:chOff x="5943600" y="4343400"/>
              <a:chExt cx="2362200" cy="1895192"/>
            </a:xfrm>
          </p:grpSpPr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10619" t="-1" b="5454"/>
              <a:stretch>
                <a:fillRect/>
              </a:stretch>
            </p:blipFill>
            <p:spPr bwMode="auto">
              <a:xfrm>
                <a:off x="5943600" y="5257800"/>
                <a:ext cx="1905000" cy="980792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grpSp>
            <p:nvGrpSpPr>
              <p:cNvPr id="52" name="Group 51"/>
              <p:cNvGrpSpPr/>
              <p:nvPr/>
            </p:nvGrpSpPr>
            <p:grpSpPr>
              <a:xfrm>
                <a:off x="6019800" y="4343400"/>
                <a:ext cx="2286000" cy="1295400"/>
                <a:chOff x="5181600" y="5562600"/>
                <a:chExt cx="2286000" cy="1295400"/>
              </a:xfrm>
            </p:grpSpPr>
            <p:cxnSp>
              <p:nvCxnSpPr>
                <p:cNvPr id="53" name="Straight Arrow Connector 52"/>
                <p:cNvCxnSpPr/>
                <p:nvPr/>
              </p:nvCxnSpPr>
              <p:spPr>
                <a:xfrm flipH="1">
                  <a:off x="5410200" y="6172200"/>
                  <a:ext cx="76200" cy="6858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Rectangle 53"/>
                <p:cNvSpPr/>
                <p:nvPr/>
              </p:nvSpPr>
              <p:spPr>
                <a:xfrm>
                  <a:off x="5181600" y="5562600"/>
                  <a:ext cx="2286000" cy="8309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i="1" dirty="0" smtClean="0">
                      <a:solidFill>
                        <a:srgbClr val="FF0000"/>
                      </a:solidFill>
                      <a:latin typeface="Times New Roman" pitchFamily="18" charset="0"/>
                    </a:rPr>
                    <a:t>Drag the crosshairs over the projectile &amp; use the range for distance</a:t>
                  </a:r>
                  <a:endParaRPr lang="en-US" sz="1600" i="1" dirty="0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52400" y="304800"/>
            <a:ext cx="8915400" cy="685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u="sng" dirty="0" smtClean="0">
                <a:latin typeface="Times New Roman" pitchFamily="18" charset="0"/>
              </a:rPr>
              <a:t>DIRECTIONS </a:t>
            </a: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1</a:t>
            </a:r>
            <a:r>
              <a:rPr lang="en-US" sz="2400" b="1" i="1" baseline="30000" dirty="0" smtClean="0">
                <a:latin typeface="Times New Roman" pitchFamily="18" charset="0"/>
              </a:rPr>
              <a:t>st</a:t>
            </a:r>
            <a:r>
              <a:rPr lang="en-US" sz="2400" b="1" i="1" dirty="0" smtClean="0">
                <a:latin typeface="Times New Roman" pitchFamily="18" charset="0"/>
              </a:rPr>
              <a:t> - Complete all the tests AND write answers to the questions.</a:t>
            </a:r>
            <a:br>
              <a:rPr lang="en-US" sz="2400" b="1" i="1" dirty="0" smtClean="0">
                <a:latin typeface="Times New Roman" pitchFamily="18" charset="0"/>
              </a:rPr>
            </a:b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</a:rPr>
              <a:t>(Remember - Use INTRO for Tests 1 – 3 &amp; go to VECTOR for Test 4)</a:t>
            </a: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2</a:t>
            </a:r>
            <a:r>
              <a:rPr lang="en-US" sz="2400" b="1" i="1" baseline="30000" dirty="0" smtClean="0">
                <a:latin typeface="Times New Roman" pitchFamily="18" charset="0"/>
              </a:rPr>
              <a:t>nd</a:t>
            </a:r>
            <a:r>
              <a:rPr lang="en-US" sz="2400" b="1" i="1" dirty="0" smtClean="0">
                <a:latin typeface="Times New Roman" pitchFamily="18" charset="0"/>
              </a:rPr>
              <a:t> – Discuss what you learned with your tablemates. </a:t>
            </a:r>
          </a:p>
          <a:p>
            <a:pPr algn="just">
              <a:spcBef>
                <a:spcPct val="50000"/>
              </a:spcBef>
            </a:pPr>
            <a:endParaRPr lang="en-US" sz="1100" b="1" i="1" dirty="0" smtClean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3</a:t>
            </a:r>
            <a:r>
              <a:rPr lang="en-US" sz="2400" b="1" i="1" baseline="30000" dirty="0" smtClean="0">
                <a:latin typeface="Times New Roman" pitchFamily="18" charset="0"/>
              </a:rPr>
              <a:t>rd</a:t>
            </a:r>
            <a:r>
              <a:rPr lang="en-US" sz="2400" b="1" i="1" dirty="0" smtClean="0">
                <a:latin typeface="Times New Roman" pitchFamily="18" charset="0"/>
              </a:rPr>
              <a:t> - Work on the Final Challenge together – go back to the INTRO version. </a:t>
            </a: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      </a:t>
            </a:r>
            <a:r>
              <a:rPr lang="en-US" sz="2400" i="1" dirty="0" smtClean="0">
                <a:latin typeface="Times New Roman" pitchFamily="18" charset="0"/>
              </a:rPr>
              <a:t>Use pumpkin for the first projectile</a:t>
            </a:r>
          </a:p>
          <a:p>
            <a:pPr algn="just">
              <a:spcBef>
                <a:spcPct val="50000"/>
              </a:spcBef>
            </a:pPr>
            <a:r>
              <a:rPr lang="en-US" sz="2400" i="1" dirty="0" smtClean="0">
                <a:latin typeface="Times New Roman" pitchFamily="18" charset="0"/>
              </a:rPr>
              <a:t>      Choose two other projectiles other than pumpkin!</a:t>
            </a:r>
          </a:p>
          <a:p>
            <a:pPr algn="just">
              <a:spcBef>
                <a:spcPct val="50000"/>
              </a:spcBef>
            </a:pPr>
            <a:endParaRPr lang="en-US" sz="1400" i="1" dirty="0" smtClean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Super Duper Challenge – What is the furthest you can get a projectile to go?  </a:t>
            </a:r>
          </a:p>
          <a:p>
            <a:pPr algn="just">
              <a:spcBef>
                <a:spcPct val="50000"/>
              </a:spcBef>
            </a:pPr>
            <a:endParaRPr lang="en-US" sz="1000" b="1" i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</a:rPr>
              <a:t>Extra time?  Search online for ideas for your mousetrap catapult!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8485"/>
          <a:stretch>
            <a:fillRect/>
          </a:stretch>
        </p:blipFill>
        <p:spPr bwMode="auto">
          <a:xfrm>
            <a:off x="7543800" y="3429000"/>
            <a:ext cx="8218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 l="12500" r="12500"/>
          <a:stretch>
            <a:fillRect/>
          </a:stretch>
        </p:blipFill>
        <p:spPr bwMode="auto">
          <a:xfrm>
            <a:off x="7772400" y="1676400"/>
            <a:ext cx="838200" cy="878114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48200" y="0"/>
            <a:ext cx="434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You do not need to hit the target on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the tests (#1-4) - you ar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e just collecting data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!  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52400" y="30480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Test 1 –Cannon Height &amp; Distance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How does the height of the launch affect the distance a projectile will travel?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1828800"/>
            <a:ext cx="556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Constants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Speed = 15 m/s, Angle = 0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Independent Variable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Launch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height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Dependent Variable  Distance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 l="8485"/>
          <a:stretch>
            <a:fillRect/>
          </a:stretch>
        </p:blipFill>
        <p:spPr bwMode="auto">
          <a:xfrm>
            <a:off x="7772400" y="1676400"/>
            <a:ext cx="8218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152400" y="6488668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You do not need to hit the target on Tests 1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– 4 – you ar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e just collecting data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!  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200400"/>
            <a:ext cx="7239000" cy="3120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2008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83629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" y="76200"/>
            <a:ext cx="8534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Test 1  Results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6200" y="271625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Test 2 – Cannon Angle &amp; Distance</a:t>
            </a: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How does the angle of the launch affect the distance a projectile will travel?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 l="8485"/>
          <a:stretch>
            <a:fillRect/>
          </a:stretch>
        </p:blipFill>
        <p:spPr bwMode="auto">
          <a:xfrm>
            <a:off x="7620000" y="1600200"/>
            <a:ext cx="8218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152400" y="1752600"/>
            <a:ext cx="556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Constants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 Height = 5 Speed = 15 m/s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Independent Variable 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Launch angle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Dependent Variable 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Distance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 b="26400"/>
          <a:stretch>
            <a:fillRect/>
          </a:stretch>
        </p:blipFill>
        <p:spPr bwMode="auto">
          <a:xfrm>
            <a:off x="304800" y="3276600"/>
            <a:ext cx="8229600" cy="33170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2008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326570"/>
            <a:ext cx="8534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Test 2 Results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371600"/>
            <a:ext cx="7941620" cy="4133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52400" y="30480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Test 3 – Projectile Speed &amp; Distance</a:t>
            </a:r>
          </a:p>
          <a:p>
            <a:pPr algn="just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</a:rPr>
              <a:t>How does the speed of the projectile affect the distance it will travel?</a:t>
            </a:r>
          </a:p>
          <a:p>
            <a:pPr algn="just">
              <a:spcBef>
                <a:spcPct val="50000"/>
              </a:spcBef>
            </a:pPr>
            <a:endParaRPr lang="en-US" sz="2400" b="1" i="1" dirty="0" smtClean="0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1447800"/>
            <a:ext cx="556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Constants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 Height = 5, Angle = 0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Independent Variable  Speed</a:t>
            </a:r>
          </a:p>
          <a:p>
            <a:pPr algn="just">
              <a:spcBef>
                <a:spcPct val="50000"/>
              </a:spcBef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sym typeface="Wingdings" panose="05000000000000000000" pitchFamily="2" charset="2"/>
              </a:rPr>
              <a:t>Dependent Variable   Distance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sym typeface="Wingdings" panose="05000000000000000000" pitchFamily="2" charset="2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8485"/>
          <a:stretch>
            <a:fillRect/>
          </a:stretch>
        </p:blipFill>
        <p:spPr bwMode="auto">
          <a:xfrm>
            <a:off x="6781800" y="1600200"/>
            <a:ext cx="8218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124200"/>
            <a:ext cx="8822136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326570"/>
            <a:ext cx="8534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Test 3 Results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r="6389"/>
          <a:stretch>
            <a:fillRect/>
          </a:stretch>
        </p:blipFill>
        <p:spPr bwMode="auto">
          <a:xfrm>
            <a:off x="304799" y="1295400"/>
            <a:ext cx="8521857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372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96</cp:revision>
  <dcterms:created xsi:type="dcterms:W3CDTF">2007-02-28T01:59:21Z</dcterms:created>
  <dcterms:modified xsi:type="dcterms:W3CDTF">2018-11-08T16:47:48Z</dcterms:modified>
</cp:coreProperties>
</file>